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1"/>
  </p:notesMasterIdLst>
  <p:sldIdLst>
    <p:sldId id="288" r:id="rId2"/>
    <p:sldId id="260" r:id="rId3"/>
    <p:sldId id="293" r:id="rId4"/>
    <p:sldId id="294" r:id="rId5"/>
    <p:sldId id="282" r:id="rId6"/>
    <p:sldId id="279" r:id="rId7"/>
    <p:sldId id="289" r:id="rId8"/>
    <p:sldId id="261" r:id="rId9"/>
    <p:sldId id="256" r:id="rId10"/>
    <p:sldId id="281" r:id="rId11"/>
    <p:sldId id="275" r:id="rId12"/>
    <p:sldId id="280" r:id="rId13"/>
    <p:sldId id="274" r:id="rId14"/>
    <p:sldId id="290" r:id="rId15"/>
    <p:sldId id="283" r:id="rId16"/>
    <p:sldId id="284" r:id="rId17"/>
    <p:sldId id="276" r:id="rId18"/>
    <p:sldId id="285" r:id="rId19"/>
    <p:sldId id="286" r:id="rId20"/>
    <p:sldId id="277" r:id="rId21"/>
    <p:sldId id="262" r:id="rId22"/>
    <p:sldId id="268" r:id="rId23"/>
    <p:sldId id="278" r:id="rId24"/>
    <p:sldId id="263" r:id="rId25"/>
    <p:sldId id="287" r:id="rId26"/>
    <p:sldId id="273" r:id="rId27"/>
    <p:sldId id="269" r:id="rId28"/>
    <p:sldId id="266" r:id="rId29"/>
    <p:sldId id="267" r:id="rId30"/>
    <p:sldId id="270" r:id="rId31"/>
    <p:sldId id="271" r:id="rId32"/>
    <p:sldId id="272" r:id="rId33"/>
    <p:sldId id="295" r:id="rId34"/>
    <p:sldId id="296" r:id="rId35"/>
    <p:sldId id="291" r:id="rId36"/>
    <p:sldId id="257" r:id="rId37"/>
    <p:sldId id="258" r:id="rId38"/>
    <p:sldId id="259" r:id="rId39"/>
    <p:sldId id="297" r:id="rId4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4045" autoAdjust="0"/>
  </p:normalViewPr>
  <p:slideViewPr>
    <p:cSldViewPr snapToGrid="0">
      <p:cViewPr varScale="1">
        <p:scale>
          <a:sx n="60" d="100"/>
          <a:sy n="60" d="100"/>
        </p:scale>
        <p:origin x="912" y="7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691D2-E56B-457B-ABE1-902453ACE66D}" type="datetimeFigureOut">
              <a:rPr lang="el-GR" smtClean="0"/>
              <a:t>9/4/2024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E3409-82D9-4F5F-A7C4-4290A7D7B81B}" type="slidenum">
              <a:rPr lang="el-GR" smtClean="0"/>
              <a:t>‹#›</a:t>
            </a:fld>
            <a:endParaRPr lang="el-GR"/>
          </a:p>
        </p:txBody>
      </p:sp>
    </p:spTree>
    <p:extLst>
      <p:ext uri="{BB962C8B-B14F-4D97-AF65-F5344CB8AC3E}">
        <p14:creationId xmlns:p14="http://schemas.microsoft.com/office/powerpoint/2010/main" val="219524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8</a:t>
            </a:fld>
            <a:endParaRPr lang="el-GR"/>
          </a:p>
        </p:txBody>
      </p:sp>
    </p:spTree>
    <p:extLst>
      <p:ext uri="{BB962C8B-B14F-4D97-AF65-F5344CB8AC3E}">
        <p14:creationId xmlns:p14="http://schemas.microsoft.com/office/powerpoint/2010/main" val="365010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sz="3600"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27</a:t>
            </a:fld>
            <a:endParaRPr lang="el-GR"/>
          </a:p>
        </p:txBody>
      </p:sp>
    </p:spTree>
    <p:extLst>
      <p:ext uri="{BB962C8B-B14F-4D97-AF65-F5344CB8AC3E}">
        <p14:creationId xmlns:p14="http://schemas.microsoft.com/office/powerpoint/2010/main" val="2910054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28</a:t>
            </a:fld>
            <a:endParaRPr lang="el-GR"/>
          </a:p>
        </p:txBody>
      </p:sp>
    </p:spTree>
    <p:extLst>
      <p:ext uri="{BB962C8B-B14F-4D97-AF65-F5344CB8AC3E}">
        <p14:creationId xmlns:p14="http://schemas.microsoft.com/office/powerpoint/2010/main" val="49753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30</a:t>
            </a:fld>
            <a:endParaRPr lang="el-GR"/>
          </a:p>
        </p:txBody>
      </p:sp>
    </p:spTree>
    <p:extLst>
      <p:ext uri="{BB962C8B-B14F-4D97-AF65-F5344CB8AC3E}">
        <p14:creationId xmlns:p14="http://schemas.microsoft.com/office/powerpoint/2010/main" val="1477689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32</a:t>
            </a:fld>
            <a:endParaRPr lang="el-GR"/>
          </a:p>
        </p:txBody>
      </p:sp>
    </p:spTree>
    <p:extLst>
      <p:ext uri="{BB962C8B-B14F-4D97-AF65-F5344CB8AC3E}">
        <p14:creationId xmlns:p14="http://schemas.microsoft.com/office/powerpoint/2010/main" val="4258332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37</a:t>
            </a:fld>
            <a:endParaRPr lang="el-GR"/>
          </a:p>
        </p:txBody>
      </p:sp>
    </p:spTree>
    <p:extLst>
      <p:ext uri="{BB962C8B-B14F-4D97-AF65-F5344CB8AC3E}">
        <p14:creationId xmlns:p14="http://schemas.microsoft.com/office/powerpoint/2010/main" val="3407308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38</a:t>
            </a:fld>
            <a:endParaRPr lang="el-GR"/>
          </a:p>
        </p:txBody>
      </p:sp>
    </p:spTree>
    <p:extLst>
      <p:ext uri="{BB962C8B-B14F-4D97-AF65-F5344CB8AC3E}">
        <p14:creationId xmlns:p14="http://schemas.microsoft.com/office/powerpoint/2010/main" val="407946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11</a:t>
            </a:fld>
            <a:endParaRPr lang="el-GR"/>
          </a:p>
        </p:txBody>
      </p:sp>
    </p:spTree>
    <p:extLst>
      <p:ext uri="{BB962C8B-B14F-4D97-AF65-F5344CB8AC3E}">
        <p14:creationId xmlns:p14="http://schemas.microsoft.com/office/powerpoint/2010/main" val="201483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14</a:t>
            </a:fld>
            <a:endParaRPr lang="el-GR"/>
          </a:p>
        </p:txBody>
      </p:sp>
    </p:spTree>
    <p:extLst>
      <p:ext uri="{BB962C8B-B14F-4D97-AF65-F5344CB8AC3E}">
        <p14:creationId xmlns:p14="http://schemas.microsoft.com/office/powerpoint/2010/main" val="357473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20</a:t>
            </a:fld>
            <a:endParaRPr lang="el-GR"/>
          </a:p>
        </p:txBody>
      </p:sp>
    </p:spTree>
    <p:extLst>
      <p:ext uri="{BB962C8B-B14F-4D97-AF65-F5344CB8AC3E}">
        <p14:creationId xmlns:p14="http://schemas.microsoft.com/office/powerpoint/2010/main" val="377220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21</a:t>
            </a:fld>
            <a:endParaRPr lang="el-GR"/>
          </a:p>
        </p:txBody>
      </p:sp>
    </p:spTree>
    <p:extLst>
      <p:ext uri="{BB962C8B-B14F-4D97-AF65-F5344CB8AC3E}">
        <p14:creationId xmlns:p14="http://schemas.microsoft.com/office/powerpoint/2010/main" val="248425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22</a:t>
            </a:fld>
            <a:endParaRPr lang="el-GR"/>
          </a:p>
        </p:txBody>
      </p:sp>
    </p:spTree>
    <p:extLst>
      <p:ext uri="{BB962C8B-B14F-4D97-AF65-F5344CB8AC3E}">
        <p14:creationId xmlns:p14="http://schemas.microsoft.com/office/powerpoint/2010/main" val="384561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gn="l"/>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23</a:t>
            </a:fld>
            <a:endParaRPr lang="el-GR"/>
          </a:p>
        </p:txBody>
      </p:sp>
    </p:spTree>
    <p:extLst>
      <p:ext uri="{BB962C8B-B14F-4D97-AF65-F5344CB8AC3E}">
        <p14:creationId xmlns:p14="http://schemas.microsoft.com/office/powerpoint/2010/main" val="1790296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24</a:t>
            </a:fld>
            <a:endParaRPr lang="el-GR"/>
          </a:p>
        </p:txBody>
      </p:sp>
    </p:spTree>
    <p:extLst>
      <p:ext uri="{BB962C8B-B14F-4D97-AF65-F5344CB8AC3E}">
        <p14:creationId xmlns:p14="http://schemas.microsoft.com/office/powerpoint/2010/main" val="163482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F1E3409-82D9-4F5F-A7C4-4290A7D7B81B}" type="slidenum">
              <a:rPr lang="el-GR" smtClean="0"/>
              <a:t>26</a:t>
            </a:fld>
            <a:endParaRPr lang="el-GR"/>
          </a:p>
        </p:txBody>
      </p:sp>
    </p:spTree>
    <p:extLst>
      <p:ext uri="{BB962C8B-B14F-4D97-AF65-F5344CB8AC3E}">
        <p14:creationId xmlns:p14="http://schemas.microsoft.com/office/powerpoint/2010/main" val="212023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A297F4-9840-21E1-7B24-0C7E5A3E278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574A576-7173-2B1C-AEBE-522DBDE40A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194A8E1-8199-CC1E-681C-3E6F08264282}"/>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4421BE9F-3E63-E818-9D73-DE54888B7FD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4842DF8-3968-23CE-9290-A38F2B4066D4}"/>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241766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63D950-493E-F39E-7F66-64BD12AE13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86F67EA-29B9-394F-A643-58BFD6770B2B}"/>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76FE3C1-F832-39F3-6021-CF0D40347140}"/>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BEE6092B-719F-42C7-E2D5-D629E4D7B95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B8EDFE1-A4B8-35C2-A6F7-C19FAAD48028}"/>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346796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95BB404-07E1-6525-4DA8-906B0B0A9E8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36E0DF3-D656-16A2-9764-5E0B9F0609B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38CF29D-1A8C-FCBB-5F83-E40C8A891822}"/>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D7330EA3-975F-FF45-C166-751EA5FD61C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66DF4EE-2084-C587-EE43-F7D4CC4B9B02}"/>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164551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E8369E-B11B-7723-BCAB-A8EDFBA3B1D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FBD2823-3DAC-B84E-B020-610A4AFD7D4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819838A-658A-7A7B-814D-48908B2271F0}"/>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B965BAD4-D4D9-E7D8-9E4D-AFB50E74DB3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C18A71-2DC6-44D1-16EF-684A8112816F}"/>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2610295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6256E8-9D29-760E-7E5C-AC28D5DCD53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A0DB32-9CB9-F1D7-AF2E-B629E872C0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B6221A6-9818-4C88-2368-FF10C0C4B345}"/>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6D83BD2E-6254-57F9-23AA-3623365DE58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56F8F7C-59FA-E2AC-E8FB-A3DE0340C06F}"/>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2173649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E0DC2B-34EB-B5D6-2175-0491A88E2B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1290EE9-41C9-AC0E-485C-5647B18A35D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50DF537-7086-9D7C-F0C5-992E080EAF82}"/>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C54284F-D4DD-FDCB-39BF-EA63B2E9DA13}"/>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6" name="Θέση υποσέλιδου 5">
            <a:extLst>
              <a:ext uri="{FF2B5EF4-FFF2-40B4-BE49-F238E27FC236}">
                <a16:creationId xmlns:a16="http://schemas.microsoft.com/office/drawing/2014/main" id="{E14EAFE1-0486-27F4-5774-2A2289C3D53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B16080A-B54A-E6F3-62DE-FFBAADDF6671}"/>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204213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FBC62C-B1F1-2FF0-EF46-DB15BC81B96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3781D38-1EE1-3E62-8C08-70C0A03491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E114F83-2C1F-2E39-9536-68E8B361EEBB}"/>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78A96A6-8B0C-49ED-0843-42BBBCB45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230DA03-4602-BE1E-9334-76D96A8FFBC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BF34173-E4EE-A286-009B-B7741819A096}"/>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8" name="Θέση υποσέλιδου 7">
            <a:extLst>
              <a:ext uri="{FF2B5EF4-FFF2-40B4-BE49-F238E27FC236}">
                <a16:creationId xmlns:a16="http://schemas.microsoft.com/office/drawing/2014/main" id="{24939DA5-30ED-6DE5-0D17-5099C3ABF090}"/>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C940E20-CBF0-4F7D-0490-801AB5E95677}"/>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251874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B8605C-6B98-0762-13C0-C2448450C28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7AE2EB3-D878-89C7-AC28-E3F127375277}"/>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4" name="Θέση υποσέλιδου 3">
            <a:extLst>
              <a:ext uri="{FF2B5EF4-FFF2-40B4-BE49-F238E27FC236}">
                <a16:creationId xmlns:a16="http://schemas.microsoft.com/office/drawing/2014/main" id="{7A65B911-9863-8852-3445-F58AC0D1A758}"/>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96A54466-07BA-7B18-5890-5F5920A338A6}"/>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399255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66D6D127-39B3-2558-6EBE-D71CB0855219}"/>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3" name="Θέση υποσέλιδου 2">
            <a:extLst>
              <a:ext uri="{FF2B5EF4-FFF2-40B4-BE49-F238E27FC236}">
                <a16:creationId xmlns:a16="http://schemas.microsoft.com/office/drawing/2014/main" id="{E3844950-5678-EC08-70E1-01F9BF914C2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C69290D-8A73-796E-FB24-2246535EF129}"/>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367233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994C93-7E50-2883-1DE3-408D1135A7B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92994B0-EDD8-AF9E-7EDC-96323B8BCD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8327FEB-2DD6-7ABC-6327-AF264C98C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D6C1B19-99B8-2EE5-FC11-ACA328E47EF5}"/>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6" name="Θέση υποσέλιδου 5">
            <a:extLst>
              <a:ext uri="{FF2B5EF4-FFF2-40B4-BE49-F238E27FC236}">
                <a16:creationId xmlns:a16="http://schemas.microsoft.com/office/drawing/2014/main" id="{E8EEEBB4-68BC-E60F-AF80-679C1989162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8A5468F-8DD5-3828-7EE0-CD9CE82F975B}"/>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151612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16AE26-EAE0-CD66-DD4D-6C7ADD5CC4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8772DB0-A577-2932-356F-C0BA9DE98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1F488B9-124B-C1F5-B4F6-0BE1A4080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70E3A1D-D4F4-8DCC-82D9-A23673374E33}"/>
              </a:ext>
            </a:extLst>
          </p:cNvPr>
          <p:cNvSpPr>
            <a:spLocks noGrp="1"/>
          </p:cNvSpPr>
          <p:nvPr>
            <p:ph type="dt" sz="half" idx="10"/>
          </p:nvPr>
        </p:nvSpPr>
        <p:spPr/>
        <p:txBody>
          <a:bodyPr/>
          <a:lstStyle/>
          <a:p>
            <a:fld id="{0361C677-474C-4090-BB73-DB5EDCF682C1}" type="datetimeFigureOut">
              <a:rPr lang="el-GR" smtClean="0"/>
              <a:t>9/4/2024</a:t>
            </a:fld>
            <a:endParaRPr lang="el-GR"/>
          </a:p>
        </p:txBody>
      </p:sp>
      <p:sp>
        <p:nvSpPr>
          <p:cNvPr id="6" name="Θέση υποσέλιδου 5">
            <a:extLst>
              <a:ext uri="{FF2B5EF4-FFF2-40B4-BE49-F238E27FC236}">
                <a16:creationId xmlns:a16="http://schemas.microsoft.com/office/drawing/2014/main" id="{28AB0C26-B0F6-5E7D-489B-481166A9273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1699568-EC10-E576-8B23-7C10A897722B}"/>
              </a:ext>
            </a:extLst>
          </p:cNvPr>
          <p:cNvSpPr>
            <a:spLocks noGrp="1"/>
          </p:cNvSpPr>
          <p:nvPr>
            <p:ph type="sldNum" sz="quarter" idx="12"/>
          </p:nvPr>
        </p:nvSpPr>
        <p:spPr/>
        <p:txBody>
          <a:bodyPr/>
          <a:lstStyle/>
          <a:p>
            <a:fld id="{E58D3A9E-06D9-4E48-994B-A8809E63BB98}" type="slidenum">
              <a:rPr lang="el-GR" smtClean="0"/>
              <a:t>‹#›</a:t>
            </a:fld>
            <a:endParaRPr lang="el-GR"/>
          </a:p>
        </p:txBody>
      </p:sp>
    </p:spTree>
    <p:extLst>
      <p:ext uri="{BB962C8B-B14F-4D97-AF65-F5344CB8AC3E}">
        <p14:creationId xmlns:p14="http://schemas.microsoft.com/office/powerpoint/2010/main" val="351846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1B4F315-E7A7-347A-9CCF-393FF08BC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E3D3B66-0FCC-EA44-14F7-D57B9B39C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1B500C3-C17A-B8A8-A326-F5931A1A8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61C677-474C-4090-BB73-DB5EDCF682C1}" type="datetimeFigureOut">
              <a:rPr lang="el-GR" smtClean="0"/>
              <a:t>9/4/2024</a:t>
            </a:fld>
            <a:endParaRPr lang="el-GR"/>
          </a:p>
        </p:txBody>
      </p:sp>
      <p:sp>
        <p:nvSpPr>
          <p:cNvPr id="5" name="Θέση υποσέλιδου 4">
            <a:extLst>
              <a:ext uri="{FF2B5EF4-FFF2-40B4-BE49-F238E27FC236}">
                <a16:creationId xmlns:a16="http://schemas.microsoft.com/office/drawing/2014/main" id="{D3CD9ECA-1BA1-1617-9BA9-B7F606E94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018C0FE-3DFA-FEF7-EC81-360E64CD4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8D3A9E-06D9-4E48-994B-A8809E63BB98}" type="slidenum">
              <a:rPr lang="el-GR" smtClean="0"/>
              <a:t>‹#›</a:t>
            </a:fld>
            <a:endParaRPr lang="el-GR"/>
          </a:p>
        </p:txBody>
      </p:sp>
    </p:spTree>
    <p:extLst>
      <p:ext uri="{BB962C8B-B14F-4D97-AF65-F5344CB8AC3E}">
        <p14:creationId xmlns:p14="http://schemas.microsoft.com/office/powerpoint/2010/main" val="332923267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C58F65-7CB2-C215-0C8C-9661FFEE04DD}"/>
              </a:ext>
            </a:extLst>
          </p:cNvPr>
          <p:cNvSpPr>
            <a:spLocks noGrp="1"/>
          </p:cNvSpPr>
          <p:nvPr>
            <p:ph type="title"/>
          </p:nvPr>
        </p:nvSpPr>
        <p:spPr>
          <a:xfrm>
            <a:off x="0" y="0"/>
            <a:ext cx="6085685" cy="1580321"/>
          </a:xfrm>
        </p:spPr>
        <p:txBody>
          <a:bodyPr anchor="b">
            <a:normAutofit/>
          </a:bodyPr>
          <a:lstStyle/>
          <a:p>
            <a:pPr algn="ctr"/>
            <a:r>
              <a:rPr lang="el-GR" sz="3200" dirty="0"/>
              <a:t>Πανεπιστήμιο Θεσσαλίας</a:t>
            </a:r>
            <a:br>
              <a:rPr lang="el-GR" sz="3200" dirty="0"/>
            </a:br>
            <a:r>
              <a:rPr lang="el-GR" sz="3200" dirty="0"/>
              <a:t>Τμήμα Επιστήμης Τροφίμων &amp; Διατροφής</a:t>
            </a:r>
          </a:p>
        </p:txBody>
      </p:sp>
      <p:sp>
        <p:nvSpPr>
          <p:cNvPr id="27" name="Θέση περιεχομένου 2">
            <a:extLst>
              <a:ext uri="{FF2B5EF4-FFF2-40B4-BE49-F238E27FC236}">
                <a16:creationId xmlns:a16="http://schemas.microsoft.com/office/drawing/2014/main" id="{363A4048-7C82-53C3-F376-843009C9039C}"/>
              </a:ext>
            </a:extLst>
          </p:cNvPr>
          <p:cNvSpPr>
            <a:spLocks noGrp="1"/>
          </p:cNvSpPr>
          <p:nvPr>
            <p:ph idx="1"/>
          </p:nvPr>
        </p:nvSpPr>
        <p:spPr>
          <a:xfrm>
            <a:off x="0" y="5856880"/>
            <a:ext cx="6085685" cy="997359"/>
          </a:xfrm>
        </p:spPr>
        <p:txBody>
          <a:bodyPr anchor="t">
            <a:normAutofit/>
          </a:bodyPr>
          <a:lstStyle/>
          <a:p>
            <a:pPr marL="0" indent="0" algn="ctr">
              <a:buNone/>
            </a:pPr>
            <a:r>
              <a:rPr lang="el-GR" sz="2400" dirty="0"/>
              <a:t>Δρ. Χατζημητάκος Θεόδωρος, </a:t>
            </a:r>
          </a:p>
          <a:p>
            <a:pPr marL="0" indent="0" algn="ctr">
              <a:buNone/>
            </a:pPr>
            <a:r>
              <a:rPr lang="en-US" sz="2400" dirty="0"/>
              <a:t>M.Sc., M.Ed., </a:t>
            </a:r>
            <a:r>
              <a:rPr lang="en-US" sz="2400" dirty="0" err="1"/>
              <a:t>Ph.D</a:t>
            </a:r>
            <a:endParaRPr lang="el-GR" sz="2400" dirty="0"/>
          </a:p>
        </p:txBody>
      </p:sp>
      <p:pic>
        <p:nvPicPr>
          <p:cNvPr id="5" name="Picture 4" descr="Κρυστάλλινο πλέγμα">
            <a:extLst>
              <a:ext uri="{FF2B5EF4-FFF2-40B4-BE49-F238E27FC236}">
                <a16:creationId xmlns:a16="http://schemas.microsoft.com/office/drawing/2014/main" id="{76E4D5A2-CB9A-0489-4CEB-90FB8BE47796}"/>
              </a:ext>
            </a:extLst>
          </p:cNvPr>
          <p:cNvPicPr>
            <a:picLocks noChangeAspect="1"/>
          </p:cNvPicPr>
          <p:nvPr/>
        </p:nvPicPr>
        <p:blipFill rotWithShape="1">
          <a:blip r:embed="rId2"/>
          <a:srcRect l="25636" r="24364"/>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TextBox 5">
            <a:extLst>
              <a:ext uri="{FF2B5EF4-FFF2-40B4-BE49-F238E27FC236}">
                <a16:creationId xmlns:a16="http://schemas.microsoft.com/office/drawing/2014/main" id="{C797B9FD-B68E-E532-B755-AEB4A2A8D4D3}"/>
              </a:ext>
            </a:extLst>
          </p:cNvPr>
          <p:cNvSpPr txBox="1"/>
          <p:nvPr/>
        </p:nvSpPr>
        <p:spPr>
          <a:xfrm>
            <a:off x="0" y="2764901"/>
            <a:ext cx="5971889" cy="584775"/>
          </a:xfrm>
          <a:prstGeom prst="rect">
            <a:avLst/>
          </a:prstGeom>
          <a:noFill/>
        </p:spPr>
        <p:txBody>
          <a:bodyPr wrap="square">
            <a:spAutoFit/>
          </a:bodyPr>
          <a:lstStyle/>
          <a:p>
            <a:pPr marL="0" indent="0" algn="ctr">
              <a:buNone/>
            </a:pPr>
            <a:r>
              <a:rPr lang="el-GR" sz="3200" dirty="0"/>
              <a:t>Οργανική Χημεία</a:t>
            </a:r>
          </a:p>
        </p:txBody>
      </p:sp>
      <p:sp>
        <p:nvSpPr>
          <p:cNvPr id="21" name="TextBox 20">
            <a:extLst>
              <a:ext uri="{FF2B5EF4-FFF2-40B4-BE49-F238E27FC236}">
                <a16:creationId xmlns:a16="http://schemas.microsoft.com/office/drawing/2014/main" id="{7E9B40CD-3C6E-41F0-1424-5ADF6CE1BF45}"/>
              </a:ext>
            </a:extLst>
          </p:cNvPr>
          <p:cNvSpPr txBox="1"/>
          <p:nvPr/>
        </p:nvSpPr>
        <p:spPr>
          <a:xfrm>
            <a:off x="56897" y="4008014"/>
            <a:ext cx="5971889" cy="461665"/>
          </a:xfrm>
          <a:prstGeom prst="rect">
            <a:avLst/>
          </a:prstGeom>
          <a:noFill/>
        </p:spPr>
        <p:txBody>
          <a:bodyPr wrap="square">
            <a:spAutoFit/>
          </a:bodyPr>
          <a:lstStyle/>
          <a:p>
            <a:pPr marL="0" indent="0" algn="ctr">
              <a:buNone/>
            </a:pPr>
            <a:r>
              <a:rPr lang="el-GR" sz="2400" dirty="0"/>
              <a:t>1</a:t>
            </a:r>
            <a:r>
              <a:rPr lang="el-GR" sz="2400" baseline="30000" dirty="0"/>
              <a:t>η</a:t>
            </a:r>
            <a:r>
              <a:rPr lang="el-GR" sz="2400" dirty="0"/>
              <a:t> Ενότητα</a:t>
            </a:r>
          </a:p>
        </p:txBody>
      </p:sp>
    </p:spTree>
    <p:extLst>
      <p:ext uri="{BB962C8B-B14F-4D97-AF65-F5344CB8AC3E}">
        <p14:creationId xmlns:p14="http://schemas.microsoft.com/office/powerpoint/2010/main" val="355529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1F67F2-6CE3-C51D-B7E3-0EF3022DE6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106" y="0"/>
            <a:ext cx="8713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54174C4-5F5F-EF77-81BA-5B5FE4C13F24}"/>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260703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C685E2-9F60-3DDF-A0CD-51A2995370A6}"/>
              </a:ext>
            </a:extLst>
          </p:cNvPr>
          <p:cNvSpPr>
            <a:spLocks noGrp="1"/>
          </p:cNvSpPr>
          <p:nvPr>
            <p:ph type="title"/>
          </p:nvPr>
        </p:nvSpPr>
        <p:spPr/>
        <p:txBody>
          <a:bodyPr/>
          <a:lstStyle/>
          <a:p>
            <a:r>
              <a:rPr lang="el-GR" dirty="0" err="1"/>
              <a:t>Αιθάνιο</a:t>
            </a:r>
            <a:endParaRPr lang="el-GR" dirty="0"/>
          </a:p>
        </p:txBody>
      </p:sp>
      <p:pic>
        <p:nvPicPr>
          <p:cNvPr id="5" name="Θέση περιεχομένου 4">
            <a:extLst>
              <a:ext uri="{FF2B5EF4-FFF2-40B4-BE49-F238E27FC236}">
                <a16:creationId xmlns:a16="http://schemas.microsoft.com/office/drawing/2014/main" id="{E29D1424-F9F9-91B0-745B-4F19BD523AB6}"/>
              </a:ext>
            </a:extLst>
          </p:cNvPr>
          <p:cNvPicPr>
            <a:picLocks noGrp="1" noChangeAspect="1"/>
          </p:cNvPicPr>
          <p:nvPr>
            <p:ph idx="1"/>
          </p:nvPr>
        </p:nvPicPr>
        <p:blipFill rotWithShape="1">
          <a:blip r:embed="rId3"/>
          <a:srcRect l="33141" t="20198" r="16425" b="27952"/>
          <a:stretch/>
        </p:blipFill>
        <p:spPr>
          <a:xfrm>
            <a:off x="3981965" y="1458410"/>
            <a:ext cx="7245478" cy="4190035"/>
          </a:xfrm>
        </p:spPr>
      </p:pic>
      <p:sp>
        <p:nvSpPr>
          <p:cNvPr id="7" name="TextBox 6">
            <a:extLst>
              <a:ext uri="{FF2B5EF4-FFF2-40B4-BE49-F238E27FC236}">
                <a16:creationId xmlns:a16="http://schemas.microsoft.com/office/drawing/2014/main" id="{439EF03C-66D7-28FC-2A2B-7A00166D0470}"/>
              </a:ext>
            </a:extLst>
          </p:cNvPr>
          <p:cNvSpPr txBox="1"/>
          <p:nvPr/>
        </p:nvSpPr>
        <p:spPr>
          <a:xfrm>
            <a:off x="384859" y="1906810"/>
            <a:ext cx="3793602" cy="3693319"/>
          </a:xfrm>
          <a:prstGeom prst="rect">
            <a:avLst/>
          </a:prstGeom>
          <a:noFill/>
        </p:spPr>
        <p:txBody>
          <a:bodyPr wrap="square">
            <a:spAutoFit/>
          </a:bodyPr>
          <a:lstStyle/>
          <a:p>
            <a:pPr marL="285750" indent="-285750">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Οι δύο άνθρακες βρίσκονται σε κατάσταση υβριδισμού </a:t>
            </a:r>
            <a:r>
              <a:rPr lang="el-GR" sz="1800" b="0" i="1" u="none" strike="noStrike" baseline="0" dirty="0">
                <a:solidFill>
                  <a:srgbClr val="000000"/>
                </a:solidFill>
                <a:latin typeface="Times New Roman" panose="02020603050405020304" pitchFamily="18" charset="0"/>
              </a:rPr>
              <a:t>s</a:t>
            </a:r>
            <a:r>
              <a:rPr lang="en-US" i="1" dirty="0">
                <a:solidFill>
                  <a:srgbClr val="000000"/>
                </a:solidFill>
                <a:latin typeface="Times New Roman" panose="02020603050405020304" pitchFamily="18" charset="0"/>
              </a:rPr>
              <a:t>p</a:t>
            </a:r>
            <a:r>
              <a:rPr lang="en-US" i="1" baseline="30000" dirty="0">
                <a:solidFill>
                  <a:srgbClr val="000000"/>
                </a:solidFill>
                <a:latin typeface="Times New Roman" panose="02020603050405020304" pitchFamily="18" charset="0"/>
              </a:rPr>
              <a:t>3</a:t>
            </a:r>
            <a:r>
              <a:rPr lang="el-GR" sz="1800" b="1" i="0" u="none" strike="noStrike" baseline="0" dirty="0">
                <a:solidFill>
                  <a:srgbClr val="000000"/>
                </a:solidFill>
                <a:latin typeface="Times New Roman" panose="02020603050405020304" pitchFamily="18" charset="0"/>
              </a:rPr>
              <a:t>.</a:t>
            </a:r>
          </a:p>
          <a:p>
            <a:pPr marL="285750" indent="-285750">
              <a:buFont typeface="Arial" panose="020B0604020202020204" pitchFamily="34" charset="0"/>
              <a:buChar char="•"/>
            </a:pPr>
            <a:r>
              <a:rPr lang="el-GR" sz="1800" b="1" i="0" u="none" strike="noStrike" baseline="0" dirty="0">
                <a:solidFill>
                  <a:srgbClr val="000000"/>
                </a:solidFill>
                <a:latin typeface="Times New Roman" panose="02020603050405020304" pitchFamily="18" charset="0"/>
              </a:rPr>
              <a:t> Η επικάλυψη ενός </a:t>
            </a:r>
            <a:r>
              <a:rPr lang="el-GR" sz="1800" b="1" i="0" u="none" strike="noStrike" baseline="0" dirty="0" err="1">
                <a:solidFill>
                  <a:srgbClr val="000000"/>
                </a:solidFill>
                <a:latin typeface="Times New Roman" panose="02020603050405020304" pitchFamily="18" charset="0"/>
              </a:rPr>
              <a:t>ημιπληρωμένου</a:t>
            </a:r>
            <a:r>
              <a:rPr lang="el-GR" sz="1800" b="1" i="0" u="none" strike="noStrike" baseline="0" dirty="0">
                <a:solidFill>
                  <a:srgbClr val="000000"/>
                </a:solidFill>
                <a:latin typeface="Times New Roman" panose="02020603050405020304" pitchFamily="18" charset="0"/>
              </a:rPr>
              <a:t> </a:t>
            </a:r>
            <a:r>
              <a:rPr lang="el-GR" sz="1800" b="1" i="1" u="none" strike="noStrike" baseline="0" dirty="0">
                <a:solidFill>
                  <a:srgbClr val="000000"/>
                </a:solidFill>
                <a:latin typeface="Times New Roman" panose="02020603050405020304" pitchFamily="18" charset="0"/>
              </a:rPr>
              <a:t>s</a:t>
            </a:r>
            <a:r>
              <a:rPr lang="en-US" b="1" i="1" dirty="0">
                <a:solidFill>
                  <a:srgbClr val="000000"/>
                </a:solidFill>
                <a:latin typeface="Times New Roman" panose="02020603050405020304" pitchFamily="18" charset="0"/>
              </a:rPr>
              <a:t>p</a:t>
            </a:r>
            <a:r>
              <a:rPr lang="en-US" b="1" i="1" baseline="30000" dirty="0">
                <a:solidFill>
                  <a:srgbClr val="000000"/>
                </a:solidFill>
                <a:latin typeface="Times New Roman" panose="02020603050405020304" pitchFamily="18" charset="0"/>
              </a:rPr>
              <a:t>3</a:t>
            </a:r>
            <a:r>
              <a:rPr lang="el-GR" sz="800" b="1" i="1" u="none" strike="noStrike" baseline="0" dirty="0">
                <a:solidFill>
                  <a:srgbClr val="000000"/>
                </a:solidFill>
                <a:latin typeface="Times New Roman" panose="02020603050405020304" pitchFamily="18" charset="0"/>
              </a:rPr>
              <a:t> </a:t>
            </a:r>
            <a:r>
              <a:rPr lang="el-GR" sz="1800" b="1" i="0" u="none" strike="noStrike" baseline="0" dirty="0">
                <a:solidFill>
                  <a:srgbClr val="000000"/>
                </a:solidFill>
                <a:latin typeface="Times New Roman" panose="02020603050405020304" pitchFamily="18" charset="0"/>
              </a:rPr>
              <a:t>υβριδικού τροχιακού του ενός άνθρακα με το </a:t>
            </a:r>
            <a:r>
              <a:rPr lang="el-GR" sz="1800" b="1" i="0" u="none" strike="noStrike" baseline="0" dirty="0" err="1">
                <a:solidFill>
                  <a:srgbClr val="000000"/>
                </a:solidFill>
                <a:latin typeface="Times New Roman" panose="02020603050405020304" pitchFamily="18" charset="0"/>
              </a:rPr>
              <a:t>ημιπληρωμένο</a:t>
            </a:r>
            <a:r>
              <a:rPr lang="el-GR" sz="1800" b="1" i="0" u="none" strike="noStrike" baseline="0" dirty="0">
                <a:solidFill>
                  <a:srgbClr val="000000"/>
                </a:solidFill>
                <a:latin typeface="Times New Roman" panose="02020603050405020304" pitchFamily="18" charset="0"/>
              </a:rPr>
              <a:t> </a:t>
            </a:r>
            <a:r>
              <a:rPr lang="el-GR" sz="1800" b="1" i="1" u="none" strike="noStrike" baseline="0" dirty="0">
                <a:solidFill>
                  <a:srgbClr val="000000"/>
                </a:solidFill>
                <a:latin typeface="Times New Roman" panose="02020603050405020304" pitchFamily="18" charset="0"/>
              </a:rPr>
              <a:t>s</a:t>
            </a:r>
            <a:r>
              <a:rPr lang="en-US" b="1" i="1" dirty="0">
                <a:solidFill>
                  <a:srgbClr val="000000"/>
                </a:solidFill>
                <a:latin typeface="Times New Roman" panose="02020603050405020304" pitchFamily="18" charset="0"/>
              </a:rPr>
              <a:t>p</a:t>
            </a:r>
            <a:r>
              <a:rPr lang="en-US" b="1" i="1" baseline="30000" dirty="0">
                <a:solidFill>
                  <a:srgbClr val="000000"/>
                </a:solidFill>
                <a:latin typeface="Times New Roman" panose="02020603050405020304" pitchFamily="18" charset="0"/>
              </a:rPr>
              <a:t>3</a:t>
            </a:r>
            <a:r>
              <a:rPr lang="el-GR" sz="800" b="1" i="1" u="none" strike="noStrike" baseline="0" dirty="0">
                <a:solidFill>
                  <a:srgbClr val="000000"/>
                </a:solidFill>
                <a:latin typeface="Times New Roman" panose="02020603050405020304" pitchFamily="18" charset="0"/>
              </a:rPr>
              <a:t> </a:t>
            </a:r>
            <a:r>
              <a:rPr lang="el-GR" sz="1800" b="1" i="0" u="none" strike="noStrike" baseline="0" dirty="0">
                <a:solidFill>
                  <a:srgbClr val="000000"/>
                </a:solidFill>
                <a:latin typeface="Times New Roman" panose="02020603050405020304" pitchFamily="18" charset="0"/>
              </a:rPr>
              <a:t>υβριδικό τροχιακό του άλλου άνθρακα κατά μήκος του </a:t>
            </a:r>
            <a:r>
              <a:rPr lang="el-GR" sz="1800" b="1" i="0" u="none" strike="noStrike" baseline="0" dirty="0" err="1">
                <a:solidFill>
                  <a:srgbClr val="000000"/>
                </a:solidFill>
                <a:latin typeface="Times New Roman" panose="02020603050405020304" pitchFamily="18" charset="0"/>
              </a:rPr>
              <a:t>διαπυρηνικού</a:t>
            </a:r>
            <a:r>
              <a:rPr lang="el-GR" sz="1800" b="1" i="0" u="none" strike="noStrike" baseline="0" dirty="0">
                <a:solidFill>
                  <a:srgbClr val="000000"/>
                </a:solidFill>
                <a:latin typeface="Times New Roman" panose="02020603050405020304" pitchFamily="18" charset="0"/>
              </a:rPr>
              <a:t> άξονα οδηγεί στο σχηματισμό ενός </a:t>
            </a:r>
            <a:r>
              <a:rPr lang="el-GR" sz="1800" b="1" i="1" u="none" strike="noStrike" baseline="0" dirty="0">
                <a:solidFill>
                  <a:srgbClr val="000000"/>
                </a:solidFill>
                <a:latin typeface="Times New Roman" panose="02020603050405020304" pitchFamily="18" charset="0"/>
              </a:rPr>
              <a:t>σ </a:t>
            </a:r>
            <a:r>
              <a:rPr lang="el-GR" sz="1800" b="1" i="0" u="none" strike="noStrike" baseline="0" dirty="0">
                <a:solidFill>
                  <a:srgbClr val="000000"/>
                </a:solidFill>
                <a:latin typeface="Times New Roman" panose="02020603050405020304" pitchFamily="18" charset="0"/>
              </a:rPr>
              <a:t>δεσμού</a:t>
            </a:r>
            <a:r>
              <a:rPr lang="el-GR" sz="1800" b="0" i="0" u="none" strike="noStrike" baseline="0" dirty="0">
                <a:solidFill>
                  <a:srgbClr val="000000"/>
                </a:solidFill>
                <a:latin typeface="Times New Roman" panose="02020603050405020304" pitchFamily="18" charset="0"/>
              </a:rPr>
              <a:t>. </a:t>
            </a:r>
          </a:p>
          <a:p>
            <a:pPr marL="285750" indent="-285750">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Οι άλλοι τρεις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δεσμοί για κάθε άνθρακα σχηματίζονται με τα άτομα υδρογόνου</a:t>
            </a:r>
            <a:r>
              <a:rPr lang="en-US" sz="1800" b="0" i="0" u="none" strike="noStrike" baseline="0" dirty="0">
                <a:solidFill>
                  <a:srgbClr val="000000"/>
                </a:solidFill>
                <a:latin typeface="Times New Roman" panose="02020603050405020304" pitchFamily="18" charset="0"/>
              </a:rPr>
              <a:t>.</a:t>
            </a:r>
            <a:endParaRPr lang="el-GR" dirty="0"/>
          </a:p>
        </p:txBody>
      </p:sp>
    </p:spTree>
    <p:extLst>
      <p:ext uri="{BB962C8B-B14F-4D97-AF65-F5344CB8AC3E}">
        <p14:creationId xmlns:p14="http://schemas.microsoft.com/office/powerpoint/2010/main" val="64960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20792-3347-02CE-8DB0-390745793B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1612"/>
            <a:ext cx="91440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49579A5D-4876-4D0B-EE65-16D063417A9C}"/>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324294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7A215500-FC54-1D6E-0A10-3A9B5755BCDA}"/>
              </a:ext>
            </a:extLst>
          </p:cNvPr>
          <p:cNvPicPr>
            <a:picLocks noGrp="1" noChangeAspect="1"/>
          </p:cNvPicPr>
          <p:nvPr>
            <p:ph idx="1"/>
          </p:nvPr>
        </p:nvPicPr>
        <p:blipFill rotWithShape="1">
          <a:blip r:embed="rId2"/>
          <a:srcRect l="35352" t="22949" r="19352" b="12520"/>
          <a:stretch/>
        </p:blipFill>
        <p:spPr>
          <a:xfrm>
            <a:off x="1724629" y="0"/>
            <a:ext cx="8483278" cy="6798042"/>
          </a:xfrm>
        </p:spPr>
      </p:pic>
    </p:spTree>
    <p:extLst>
      <p:ext uri="{BB962C8B-B14F-4D97-AF65-F5344CB8AC3E}">
        <p14:creationId xmlns:p14="http://schemas.microsoft.com/office/powerpoint/2010/main" val="122857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C228DB-31CA-1869-6ABE-452E61EFCBE6}"/>
              </a:ext>
            </a:extLst>
          </p:cNvPr>
          <p:cNvSpPr>
            <a:spLocks noGrp="1"/>
          </p:cNvSpPr>
          <p:nvPr>
            <p:ph type="title"/>
          </p:nvPr>
        </p:nvSpPr>
        <p:spPr/>
        <p:txBody>
          <a:bodyPr/>
          <a:lstStyle/>
          <a:p>
            <a:r>
              <a:rPr lang="el-GR" dirty="0"/>
              <a:t>Υβριδισμός</a:t>
            </a:r>
          </a:p>
        </p:txBody>
      </p:sp>
      <p:sp>
        <p:nvSpPr>
          <p:cNvPr id="3" name="Θέση περιεχομένου 2">
            <a:extLst>
              <a:ext uri="{FF2B5EF4-FFF2-40B4-BE49-F238E27FC236}">
                <a16:creationId xmlns:a16="http://schemas.microsoft.com/office/drawing/2014/main" id="{F69328C1-D856-C504-4804-BED43673E14F}"/>
              </a:ext>
            </a:extLst>
          </p:cNvPr>
          <p:cNvSpPr>
            <a:spLocks noGrp="1"/>
          </p:cNvSpPr>
          <p:nvPr>
            <p:ph idx="1"/>
          </p:nvPr>
        </p:nvSpPr>
        <p:spPr>
          <a:xfrm>
            <a:off x="377071" y="1338605"/>
            <a:ext cx="11679811" cy="5448693"/>
          </a:xfrm>
        </p:spPr>
        <p:txBody>
          <a:bodyPr>
            <a:normAutofit/>
          </a:bodyPr>
          <a:lstStyle/>
          <a:p>
            <a:pPr algn="l"/>
            <a:r>
              <a:rPr lang="el-GR" sz="1800" b="0" i="0" u="none" strike="noStrike" baseline="0" dirty="0">
                <a:latin typeface="TimesNewRomanPSMT"/>
              </a:rPr>
              <a:t>Τα αρχικά ατομικά τροχιακά συνδυάζονται κατά τη δημιουργία των δεσμών και παράγουν νέα </a:t>
            </a:r>
            <a:r>
              <a:rPr lang="el-GR" sz="1800" b="1" i="0" u="none" strike="noStrike" baseline="0" dirty="0">
                <a:latin typeface="TimesNewRomanPS-BoldMT"/>
              </a:rPr>
              <a:t>Υβριδικά τροχιακά </a:t>
            </a:r>
            <a:r>
              <a:rPr lang="el-GR" sz="1800" b="0" i="0" u="none" strike="noStrike" baseline="0" dirty="0">
                <a:latin typeface="TimesNewRomanPSMT"/>
              </a:rPr>
              <a:t>με συνδυασμούς των αρχικών ατομικών τροχιακών. Υπάρχουν αρκετοί συνδυασμοί των αρχικών ατομικών τροχιακών, οι οποίοι οδηγούν σε διαφορετικά υβριδικά τροχιακά. Αυτά διαφέρουν τόσο στο σχήμα όσο και στον προσανατολισμό τους στον χώρο. </a:t>
            </a:r>
          </a:p>
          <a:p>
            <a:pPr algn="l"/>
            <a:r>
              <a:rPr lang="el-GR" sz="1800" b="0" i="0" u="none" strike="noStrike" baseline="0" dirty="0">
                <a:latin typeface="TimesNewRomanPSMT"/>
              </a:rPr>
              <a:t>Αξίζει να σημειώσουμε ότι τα υβριδικά τροχιακά που θα δημιουργηθούν είναι ίσα στον αριθμό με τα αρχικά ατομικά τροχιακά ενώ ο υβριδισμός είναι μία θεωρία η οποία δεν μπορεί να αποδειχθεί πειραματικά.</a:t>
            </a:r>
          </a:p>
          <a:p>
            <a:pPr marL="0" indent="0" algn="l">
              <a:buNone/>
            </a:pPr>
            <a:r>
              <a:rPr lang="el-GR" sz="1800" b="1" i="0" u="none" strike="noStrike" baseline="0" dirty="0">
                <a:latin typeface="TimesNewRomanPSMT"/>
              </a:rPr>
              <a:t>Ποια υβριδικά τροχιακά δημιουργούνται όταν συνδυάζονται ένα </a:t>
            </a:r>
            <a:r>
              <a:rPr lang="el-GR" sz="1800" b="1" i="1" u="none" strike="noStrike" baseline="0" dirty="0">
                <a:latin typeface="TimesNewRomanPS-ItalicMT"/>
              </a:rPr>
              <a:t>s </a:t>
            </a:r>
            <a:r>
              <a:rPr lang="el-GR" sz="1800" b="1" i="0" u="none" strike="noStrike" baseline="0" dirty="0">
                <a:latin typeface="TimesNewRomanPSMT"/>
              </a:rPr>
              <a:t>τροχιακό και δύο </a:t>
            </a:r>
            <a:r>
              <a:rPr lang="el-GR" sz="1800" b="1" i="1" u="none" strike="noStrike" baseline="0" dirty="0">
                <a:latin typeface="TimesNewRomanPS-ItalicMT"/>
              </a:rPr>
              <a:t>p </a:t>
            </a:r>
            <a:r>
              <a:rPr lang="el-GR" sz="1800" b="1" i="0" u="none" strike="noStrike" baseline="0" dirty="0">
                <a:latin typeface="TimesNewRomanPSMT"/>
              </a:rPr>
              <a:t>τροχιακά;</a:t>
            </a:r>
          </a:p>
          <a:p>
            <a:pPr algn="l"/>
            <a:r>
              <a:rPr lang="el-GR" sz="1800" b="0" i="0" u="none" strike="noStrike" baseline="0" dirty="0">
                <a:latin typeface="TimesNewRomanPSMT"/>
              </a:rPr>
              <a:t>Αφού θα συνδυαστούν </a:t>
            </a:r>
            <a:r>
              <a:rPr lang="el-GR" sz="1800" b="1" i="0" u="none" strike="noStrike" baseline="0" dirty="0">
                <a:latin typeface="TimesNewRomanPSMT"/>
              </a:rPr>
              <a:t>ένα </a:t>
            </a:r>
            <a:r>
              <a:rPr lang="el-GR" sz="1800" b="1" i="1" u="none" strike="noStrike" baseline="0" dirty="0">
                <a:latin typeface="TimesNewRomanPS-ItalicMT"/>
              </a:rPr>
              <a:t>s </a:t>
            </a:r>
            <a:r>
              <a:rPr lang="el-GR" sz="1800" b="1" i="0" u="none" strike="noStrike" baseline="0" dirty="0">
                <a:latin typeface="TimesNewRomanPSMT"/>
              </a:rPr>
              <a:t>τροχιακό και δύο </a:t>
            </a:r>
            <a:r>
              <a:rPr lang="el-GR" sz="1800" b="1" i="1" u="none" strike="noStrike" baseline="0" dirty="0">
                <a:latin typeface="TimesNewRomanPS-ItalicMT"/>
              </a:rPr>
              <a:t>p </a:t>
            </a:r>
            <a:r>
              <a:rPr lang="el-GR" sz="1800" b="1" i="0" u="none" strike="noStrike" baseline="0" dirty="0">
                <a:latin typeface="TimesNewRomanPSMT"/>
              </a:rPr>
              <a:t>τροχιακά </a:t>
            </a:r>
            <a:r>
              <a:rPr lang="el-GR" sz="1800" b="0" i="0" u="none" strike="noStrike" baseline="0" dirty="0">
                <a:latin typeface="TimesNewRomanPSMT"/>
              </a:rPr>
              <a:t>θα δημιουργηθούν τρία νέα υβριδικά τροχιακά που</a:t>
            </a:r>
          </a:p>
          <a:p>
            <a:pPr marL="0" indent="0" algn="l">
              <a:buNone/>
            </a:pPr>
            <a:r>
              <a:rPr lang="el-GR" sz="1800" b="0" i="0" u="none" strike="noStrike" baseline="0" dirty="0">
                <a:latin typeface="TimesNewRomanPSMT"/>
              </a:rPr>
              <a:t>ονομάζονται </a:t>
            </a:r>
            <a:r>
              <a:rPr lang="en-US" sz="1800" b="1" i="1" u="none" strike="noStrike" baseline="0" dirty="0">
                <a:latin typeface="TimesNewRomanPS-ItalicMT"/>
              </a:rPr>
              <a:t>sp</a:t>
            </a:r>
            <a:r>
              <a:rPr lang="en-US" sz="1800" b="1" i="0" u="none" strike="noStrike" baseline="30000" dirty="0">
                <a:latin typeface="TimesNewRomanPSMT"/>
              </a:rPr>
              <a:t>2</a:t>
            </a:r>
            <a:r>
              <a:rPr lang="en-US" sz="1800" b="0" i="0" u="none" strike="noStrike" baseline="0" dirty="0">
                <a:latin typeface="TimesNewRomanPSMT"/>
              </a:rPr>
              <a:t>.</a:t>
            </a: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algn="l"/>
            <a:r>
              <a:rPr lang="el-GR" sz="1800" b="0" i="0" u="none" strike="noStrike" baseline="0" dirty="0">
                <a:latin typeface="TimesNewRomanPSMT"/>
              </a:rPr>
              <a:t>Τα τρία </a:t>
            </a:r>
            <a:r>
              <a:rPr lang="el-GR" sz="1800" b="0" i="1" u="none" strike="noStrike" baseline="0" dirty="0">
                <a:latin typeface="TimesNewRomanPS-ItalicMT"/>
              </a:rPr>
              <a:t>sp</a:t>
            </a:r>
            <a:r>
              <a:rPr lang="el-GR" sz="1800" b="0" i="0" u="none" strike="noStrike" baseline="30000" dirty="0">
                <a:latin typeface="TimesNewRomanPSMT"/>
              </a:rPr>
              <a:t>2</a:t>
            </a:r>
            <a:r>
              <a:rPr lang="el-GR" sz="1800" b="0" i="0" u="none" strike="noStrike" baseline="-25000" dirty="0">
                <a:latin typeface="TimesNewRomanPSMT"/>
              </a:rPr>
              <a:t> </a:t>
            </a:r>
            <a:r>
              <a:rPr lang="el-GR" sz="1800" b="0" i="0" u="none" strike="noStrike" baseline="0" dirty="0">
                <a:latin typeface="TimesNewRomanPSMT"/>
              </a:rPr>
              <a:t>υβριδικά τροχιακά έχουν προσανατολισμό επίπεδο τριγωνικό.</a:t>
            </a:r>
          </a:p>
          <a:p>
            <a:pPr algn="l"/>
            <a:r>
              <a:rPr lang="el-GR" sz="1800" b="0" i="0" u="none" strike="noStrike" baseline="0" dirty="0">
                <a:latin typeface="TimesNewRomanPSMT"/>
              </a:rPr>
              <a:t>Όμοιο προσανατολισμό έχουμε και όταν υπάρχουν τρία ζεύγη ηλεκτρονίων γύρω από το κεντρικό άτομο.</a:t>
            </a:r>
          </a:p>
          <a:p>
            <a:pPr algn="l"/>
            <a:r>
              <a:rPr lang="el-GR" sz="1800" b="0" i="0" u="none" strike="noStrike" baseline="0" dirty="0">
                <a:latin typeface="TimesNewRomanPSMT"/>
              </a:rPr>
              <a:t>Αυτό μας δείχνει ότι τα υβριδικά τροχιακά είναι στενά συνδεδεμένα με τα ηλεκτρονικά ζεύγη γύρω από το κεντρικό άτομο.</a:t>
            </a:r>
            <a:endParaRPr lang="el-GR" dirty="0"/>
          </a:p>
        </p:txBody>
      </p:sp>
      <p:pic>
        <p:nvPicPr>
          <p:cNvPr id="9" name="Εικόνα 8">
            <a:extLst>
              <a:ext uri="{FF2B5EF4-FFF2-40B4-BE49-F238E27FC236}">
                <a16:creationId xmlns:a16="http://schemas.microsoft.com/office/drawing/2014/main" id="{EE918845-ED95-47D2-7F75-553E66011F90}"/>
              </a:ext>
            </a:extLst>
          </p:cNvPr>
          <p:cNvPicPr>
            <a:picLocks noChangeAspect="1"/>
          </p:cNvPicPr>
          <p:nvPr/>
        </p:nvPicPr>
        <p:blipFill rotWithShape="1">
          <a:blip r:embed="rId3"/>
          <a:srcRect l="33831" t="40993" r="40079" b="44397"/>
          <a:stretch/>
        </p:blipFill>
        <p:spPr>
          <a:xfrm>
            <a:off x="6915065" y="3820421"/>
            <a:ext cx="4899864" cy="1543383"/>
          </a:xfrm>
          <a:prstGeom prst="rect">
            <a:avLst/>
          </a:prstGeom>
        </p:spPr>
      </p:pic>
    </p:spTree>
    <p:extLst>
      <p:ext uri="{BB962C8B-B14F-4D97-AF65-F5344CB8AC3E}">
        <p14:creationId xmlns:p14="http://schemas.microsoft.com/office/powerpoint/2010/main" val="13420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1.15.55 PM.png">
            <a:extLst>
              <a:ext uri="{FF2B5EF4-FFF2-40B4-BE49-F238E27FC236}">
                <a16:creationId xmlns:a16="http://schemas.microsoft.com/office/drawing/2014/main" id="{4E7A89D5-8352-0DB9-0578-3E87E5FDAC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8547" y="249959"/>
            <a:ext cx="8605837"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6BA16F09-EA8D-05C5-1BD6-8BBECF636838}"/>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429067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1.16.51 PM.png">
            <a:extLst>
              <a:ext uri="{FF2B5EF4-FFF2-40B4-BE49-F238E27FC236}">
                <a16:creationId xmlns:a16="http://schemas.microsoft.com/office/drawing/2014/main" id="{83FBBC55-AD9F-FD50-59BA-B0FBADCB51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4197"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AFF6B986-A9BA-DA72-69F3-72143329E118}"/>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203147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70300A-419B-66AB-63E1-A66C9FAC0C2D}"/>
              </a:ext>
            </a:extLst>
          </p:cNvPr>
          <p:cNvSpPr>
            <a:spLocks noGrp="1"/>
          </p:cNvSpPr>
          <p:nvPr>
            <p:ph type="title"/>
          </p:nvPr>
        </p:nvSpPr>
        <p:spPr/>
        <p:txBody>
          <a:bodyPr/>
          <a:lstStyle/>
          <a:p>
            <a:r>
              <a:rPr lang="el-GR" dirty="0"/>
              <a:t>Αιθυλένιο</a:t>
            </a:r>
          </a:p>
        </p:txBody>
      </p:sp>
      <p:pic>
        <p:nvPicPr>
          <p:cNvPr id="5" name="Θέση περιεχομένου 4">
            <a:extLst>
              <a:ext uri="{FF2B5EF4-FFF2-40B4-BE49-F238E27FC236}">
                <a16:creationId xmlns:a16="http://schemas.microsoft.com/office/drawing/2014/main" id="{0AAB17CC-FE93-95B3-00B7-9D5970CFC26A}"/>
              </a:ext>
            </a:extLst>
          </p:cNvPr>
          <p:cNvPicPr>
            <a:picLocks noGrp="1" noChangeAspect="1"/>
          </p:cNvPicPr>
          <p:nvPr>
            <p:ph idx="1"/>
          </p:nvPr>
        </p:nvPicPr>
        <p:blipFill rotWithShape="1">
          <a:blip r:embed="rId2"/>
          <a:srcRect l="35237" t="26407" r="16434" b="23850"/>
          <a:stretch/>
        </p:blipFill>
        <p:spPr>
          <a:xfrm>
            <a:off x="6096000" y="3390337"/>
            <a:ext cx="5758327" cy="3333769"/>
          </a:xfrm>
        </p:spPr>
      </p:pic>
      <p:sp>
        <p:nvSpPr>
          <p:cNvPr id="7" name="TextBox 6">
            <a:extLst>
              <a:ext uri="{FF2B5EF4-FFF2-40B4-BE49-F238E27FC236}">
                <a16:creationId xmlns:a16="http://schemas.microsoft.com/office/drawing/2014/main" id="{5FA6E94F-1F48-5F44-82DF-6AFF2D66A69D}"/>
              </a:ext>
            </a:extLst>
          </p:cNvPr>
          <p:cNvSpPr txBox="1"/>
          <p:nvPr/>
        </p:nvSpPr>
        <p:spPr>
          <a:xfrm>
            <a:off x="558479" y="1841463"/>
            <a:ext cx="11007523" cy="1754326"/>
          </a:xfrm>
          <a:prstGeom prst="rect">
            <a:avLst/>
          </a:prstGeom>
          <a:noFill/>
        </p:spPr>
        <p:txBody>
          <a:bodyPr wrap="square">
            <a:spAutoFit/>
          </a:bodyPr>
          <a:lstStyle/>
          <a:p>
            <a:pPr marL="285750" indent="-285750" algn="jus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Κάθε άνθρακας βρίσκεται σε κατάσταση υβριδισμού </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a:t>
            </a:r>
            <a:r>
              <a:rPr lang="el-GR" sz="1800" b="0" i="0" u="none" strike="noStrike" baseline="0" dirty="0">
                <a:solidFill>
                  <a:srgbClr val="000000"/>
                </a:solidFill>
                <a:latin typeface="Times New Roman" panose="02020603050405020304" pitchFamily="18" charset="0"/>
              </a:rPr>
              <a:t>. Διαθέτει τρία ισοδύναμα </a:t>
            </a:r>
            <a:r>
              <a:rPr lang="el-GR" sz="1800" b="0" i="0" u="none" strike="noStrike" baseline="0" dirty="0" err="1">
                <a:solidFill>
                  <a:srgbClr val="000000"/>
                </a:solidFill>
                <a:latin typeface="Times New Roman" panose="02020603050405020304" pitchFamily="18" charset="0"/>
              </a:rPr>
              <a:t>ημιπληρωμένα</a:t>
            </a:r>
            <a:r>
              <a:rPr lang="el-GR" sz="1800" b="0" i="0" u="none" strike="noStrike" baseline="0" dirty="0">
                <a:solidFill>
                  <a:srgbClr val="000000"/>
                </a:solidFill>
                <a:latin typeface="Times New Roman" panose="02020603050405020304" pitchFamily="18" charset="0"/>
              </a:rPr>
              <a:t> υβριδικά τροχιακά </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 </a:t>
            </a:r>
            <a:r>
              <a:rPr lang="el-GR" sz="1800" b="0" i="0" u="none" strike="noStrike" baseline="0" dirty="0">
                <a:solidFill>
                  <a:srgbClr val="000000"/>
                </a:solidFill>
                <a:latin typeface="Times New Roman" panose="02020603050405020304" pitchFamily="18" charset="0"/>
              </a:rPr>
              <a:t>(που προκύπτουν από το συνδυασμό του 2</a:t>
            </a:r>
            <a:r>
              <a:rPr lang="el-GR" sz="1800" b="0" i="1" u="none" strike="noStrike" baseline="0" dirty="0">
                <a:solidFill>
                  <a:srgbClr val="000000"/>
                </a:solidFill>
                <a:latin typeface="Times New Roman" panose="02020603050405020304" pitchFamily="18" charset="0"/>
              </a:rPr>
              <a:t>s </a:t>
            </a:r>
            <a:r>
              <a:rPr lang="el-GR" sz="1800" b="0" i="0" u="none" strike="noStrike" baseline="0" dirty="0">
                <a:solidFill>
                  <a:srgbClr val="000000"/>
                </a:solidFill>
                <a:latin typeface="Times New Roman" panose="02020603050405020304" pitchFamily="18" charset="0"/>
              </a:rPr>
              <a:t>τροχιακού του άνθρακα με δύο από τα τρία διαθέσιμα τροχιακά 2</a:t>
            </a:r>
            <a:r>
              <a:rPr lang="el-GR" sz="1800" b="0" i="1" u="none" strike="noStrike" baseline="0" dirty="0">
                <a:solidFill>
                  <a:srgbClr val="000000"/>
                </a:solidFill>
                <a:latin typeface="Times New Roman" panose="02020603050405020304" pitchFamily="18" charset="0"/>
              </a:rPr>
              <a:t>p</a:t>
            </a:r>
            <a:r>
              <a:rPr lang="el-GR" sz="1800" b="0" i="0" u="none" strike="noStrike" baseline="0" dirty="0">
                <a:solidFill>
                  <a:srgbClr val="000000"/>
                </a:solidFill>
                <a:latin typeface="Times New Roman" panose="02020603050405020304" pitchFamily="18" charset="0"/>
              </a:rPr>
              <a:t>), τα οποία βρίσκονται στο ίδιο επίπεδο, σχηματίζοντας γωνία 120°, και απομένει ένα </a:t>
            </a:r>
            <a:r>
              <a:rPr lang="el-GR" sz="1800" b="0" i="1" u="none" strike="noStrike" baseline="0" dirty="0">
                <a:solidFill>
                  <a:srgbClr val="000000"/>
                </a:solidFill>
                <a:latin typeface="Times New Roman" panose="02020603050405020304" pitchFamily="18" charset="0"/>
              </a:rPr>
              <a:t>p </a:t>
            </a:r>
            <a:r>
              <a:rPr lang="el-GR" sz="1800" b="0" i="0" u="none" strike="noStrike" baseline="0" dirty="0">
                <a:solidFill>
                  <a:srgbClr val="000000"/>
                </a:solidFill>
                <a:latin typeface="Times New Roman" panose="02020603050405020304" pitchFamily="18" charset="0"/>
              </a:rPr>
              <a:t>τροχιακό σε κάθε άνθρακα, και είναι κάθετα στο επίπεδο </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a:t>
            </a:r>
            <a:r>
              <a:rPr lang="el-GR" sz="1800" b="0" i="0" u="none" strike="noStrike" baseline="0" dirty="0">
                <a:solidFill>
                  <a:srgbClr val="000000"/>
                </a:solidFill>
                <a:latin typeface="Times New Roman" panose="02020603050405020304" pitchFamily="18" charset="0"/>
              </a:rPr>
              <a:t>. Δύο εκ των τριών </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 </a:t>
            </a:r>
            <a:r>
              <a:rPr lang="el-GR" sz="1800" b="0" i="0" u="none" strike="noStrike" baseline="0" dirty="0">
                <a:solidFill>
                  <a:srgbClr val="000000"/>
                </a:solidFill>
                <a:latin typeface="Times New Roman" panose="02020603050405020304" pitchFamily="18" charset="0"/>
              </a:rPr>
              <a:t>τροχιακών κάθε άνθρακα συμμετέχουν στο σχηματισμό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δεσμών με το άτομο του υδρογόνου. Το άλλο συμμετέχει στο σχηματισμό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δεσμού με τον άνθρακα (επικάλυψη </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a:t>
            </a:r>
            <a:r>
              <a:rPr lang="el-GR" sz="1800" b="0" i="0" u="none" strike="noStrike" baseline="0" dirty="0">
                <a:solidFill>
                  <a:srgbClr val="000000"/>
                </a:solidFill>
                <a:latin typeface="Times New Roman" panose="02020603050405020304" pitchFamily="18" charset="0"/>
              </a:rPr>
              <a:t>-</a:t>
            </a:r>
            <a:r>
              <a:rPr lang="el-GR" sz="1800" b="0" i="1" u="none" strike="noStrike" baseline="0" dirty="0">
                <a:solidFill>
                  <a:srgbClr val="000000"/>
                </a:solidFill>
                <a:latin typeface="Times New Roman" panose="02020603050405020304" pitchFamily="18" charset="0"/>
              </a:rPr>
              <a:t>sp</a:t>
            </a:r>
            <a:r>
              <a:rPr lang="el-GR" sz="800" b="0" i="1" u="none" strike="noStrike" baseline="0" dirty="0">
                <a:solidFill>
                  <a:srgbClr val="000000"/>
                </a:solidFill>
                <a:latin typeface="Times New Roman" panose="02020603050405020304" pitchFamily="18" charset="0"/>
              </a:rPr>
              <a:t>2</a:t>
            </a:r>
            <a:r>
              <a:rPr lang="el-GR" sz="1800" b="0" i="0"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p:txBody>
      </p:sp>
      <p:sp>
        <p:nvSpPr>
          <p:cNvPr id="9" name="TextBox 8">
            <a:extLst>
              <a:ext uri="{FF2B5EF4-FFF2-40B4-BE49-F238E27FC236}">
                <a16:creationId xmlns:a16="http://schemas.microsoft.com/office/drawing/2014/main" id="{0B1DD068-836A-EC37-7183-F94C2A6C3910}"/>
              </a:ext>
            </a:extLst>
          </p:cNvPr>
          <p:cNvSpPr txBox="1"/>
          <p:nvPr/>
        </p:nvSpPr>
        <p:spPr>
          <a:xfrm>
            <a:off x="558479" y="4041558"/>
            <a:ext cx="5066817" cy="2585323"/>
          </a:xfrm>
          <a:prstGeom prst="rect">
            <a:avLst/>
          </a:prstGeom>
          <a:noFill/>
        </p:spPr>
        <p:txBody>
          <a:bodyPr wrap="square">
            <a:spAutoFit/>
          </a:bodyPr>
          <a:lstStyle/>
          <a:p>
            <a:pPr marL="285750" indent="-285750" algn="just">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Τα μη </a:t>
            </a:r>
            <a:r>
              <a:rPr lang="el-GR" sz="1800" b="0" i="0" u="none" strike="noStrike" baseline="0" dirty="0" err="1">
                <a:solidFill>
                  <a:srgbClr val="000000"/>
                </a:solidFill>
                <a:latin typeface="Times New Roman" panose="02020603050405020304" pitchFamily="18" charset="0"/>
              </a:rPr>
              <a:t>υβριδισμένα</a:t>
            </a:r>
            <a:r>
              <a:rPr lang="el-GR" sz="1800" b="0" i="0" u="none" strike="noStrike" baseline="0" dirty="0">
                <a:solidFill>
                  <a:srgbClr val="000000"/>
                </a:solidFill>
                <a:latin typeface="Times New Roman" panose="02020603050405020304" pitchFamily="18" charset="0"/>
              </a:rPr>
              <a:t> </a:t>
            </a:r>
            <a:r>
              <a:rPr lang="el-GR" sz="1800" b="0" i="1" u="none" strike="noStrike" baseline="0" dirty="0">
                <a:solidFill>
                  <a:srgbClr val="000000"/>
                </a:solidFill>
                <a:latin typeface="Times New Roman" panose="02020603050405020304" pitchFamily="18" charset="0"/>
              </a:rPr>
              <a:t>p </a:t>
            </a:r>
            <a:r>
              <a:rPr lang="el-GR" sz="1800" b="0" i="0" u="none" strike="noStrike" baseline="0" dirty="0">
                <a:solidFill>
                  <a:srgbClr val="000000"/>
                </a:solidFill>
                <a:latin typeface="Times New Roman" panose="02020603050405020304" pitchFamily="18" charset="0"/>
              </a:rPr>
              <a:t>τροχιακά του κάθε άνθρακα πραγματοποιούν πλευρική</a:t>
            </a:r>
            <a:r>
              <a:rPr lang="en-US" sz="1800" b="0" i="0" u="none" strike="noStrike" baseline="0" dirty="0">
                <a:solidFill>
                  <a:srgbClr val="000000"/>
                </a:solidFill>
                <a:latin typeface="Times New Roman" panose="02020603050405020304" pitchFamily="18" charset="0"/>
              </a:rPr>
              <a:t> </a:t>
            </a:r>
            <a:r>
              <a:rPr lang="el-GR" sz="1800" b="0" i="0" u="none" strike="noStrike" baseline="0" dirty="0">
                <a:latin typeface="Times New Roman" panose="02020603050405020304" pitchFamily="18" charset="0"/>
              </a:rPr>
              <a:t>επικάλυψη, με αποτέλεσμα να σχηματίζεται ένας </a:t>
            </a:r>
            <a:r>
              <a:rPr lang="el-GR" sz="1800" b="0" i="1" u="none" strike="noStrike" baseline="0" dirty="0">
                <a:latin typeface="Times New Roman" panose="02020603050405020304" pitchFamily="18" charset="0"/>
              </a:rPr>
              <a:t>π </a:t>
            </a:r>
            <a:r>
              <a:rPr lang="el-GR" sz="1800" b="0" i="0" u="none" strike="noStrike" baseline="0" dirty="0">
                <a:latin typeface="Times New Roman" panose="02020603050405020304" pitchFamily="18" charset="0"/>
              </a:rPr>
              <a:t>δεσμός. Ο</a:t>
            </a:r>
            <a:r>
              <a:rPr lang="el-GR" sz="1800" b="0" i="1" u="none" strike="noStrike" baseline="0" dirty="0">
                <a:latin typeface="Times New Roman" panose="02020603050405020304" pitchFamily="18" charset="0"/>
              </a:rPr>
              <a:t>π </a:t>
            </a:r>
            <a:r>
              <a:rPr lang="el-GR" sz="1800" b="0" i="0" u="none" strike="noStrike" baseline="0" dirty="0">
                <a:latin typeface="Times New Roman" panose="02020603050405020304" pitchFamily="18" charset="0"/>
              </a:rPr>
              <a:t>δεσμός έχει περιοχές ηλεκτρονικής πυκνότητας και στις δύο πλευρές του </a:t>
            </a:r>
            <a:r>
              <a:rPr lang="el-GR" sz="1800" b="0" i="0" u="none" strike="noStrike" baseline="0" dirty="0" err="1">
                <a:latin typeface="Times New Roman" panose="02020603050405020304" pitchFamily="18" charset="0"/>
              </a:rPr>
              <a:t>διαπυρηνικού</a:t>
            </a:r>
            <a:r>
              <a:rPr lang="el-GR" sz="1800" b="0" i="0" u="none" strike="noStrike" baseline="0" dirty="0">
                <a:latin typeface="Times New Roman" panose="02020603050405020304" pitchFamily="18" charset="0"/>
              </a:rPr>
              <a:t> άξονα. Συνεπώς, </a:t>
            </a:r>
            <a:r>
              <a:rPr lang="el-GR" sz="1800" b="1" i="0" u="none" strike="noStrike" baseline="0" dirty="0">
                <a:latin typeface="Times New Roman" panose="02020603050405020304" pitchFamily="18" charset="0"/>
              </a:rPr>
              <a:t>ο διπλός δεσμός στο αιθυλένιο συνίσταται από ένα </a:t>
            </a:r>
            <a:r>
              <a:rPr lang="el-GR" sz="1800" b="1" i="1" u="none" strike="noStrike" baseline="0" dirty="0">
                <a:latin typeface="Times New Roman" panose="02020603050405020304" pitchFamily="18" charset="0"/>
              </a:rPr>
              <a:t>σ </a:t>
            </a:r>
            <a:r>
              <a:rPr lang="el-GR" sz="1800" b="1" i="0" u="none" strike="noStrike" baseline="0" dirty="0">
                <a:latin typeface="Times New Roman" panose="02020603050405020304" pitchFamily="18" charset="0"/>
              </a:rPr>
              <a:t>και έναν </a:t>
            </a:r>
            <a:r>
              <a:rPr lang="el-GR" sz="1800" b="1" i="1" u="none" strike="noStrike" baseline="0" dirty="0">
                <a:latin typeface="Times New Roman" panose="02020603050405020304" pitchFamily="18" charset="0"/>
              </a:rPr>
              <a:t>π </a:t>
            </a:r>
            <a:r>
              <a:rPr lang="el-GR" sz="1800" b="1" i="0" u="none" strike="noStrike" baseline="0" dirty="0">
                <a:latin typeface="Times New Roman" panose="02020603050405020304" pitchFamily="18" charset="0"/>
              </a:rPr>
              <a:t>δεσμό, και είναι βραχύτερος και ισχυρότερος του απλού δεσμού </a:t>
            </a:r>
            <a:endParaRPr lang="el-GR" b="1" dirty="0"/>
          </a:p>
        </p:txBody>
      </p:sp>
    </p:spTree>
    <p:extLst>
      <p:ext uri="{BB962C8B-B14F-4D97-AF65-F5344CB8AC3E}">
        <p14:creationId xmlns:p14="http://schemas.microsoft.com/office/powerpoint/2010/main" val="1889977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1.17.43 PM.png">
            <a:extLst>
              <a:ext uri="{FF2B5EF4-FFF2-40B4-BE49-F238E27FC236}">
                <a16:creationId xmlns:a16="http://schemas.microsoft.com/office/drawing/2014/main" id="{4097D009-A6DB-AFBE-678E-DA352095A6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7568" y="651886"/>
            <a:ext cx="85344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17EDC10E-47AD-661B-D84E-B2EA0BA179B4}"/>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258894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1.18.47 PM.png">
            <a:extLst>
              <a:ext uri="{FF2B5EF4-FFF2-40B4-BE49-F238E27FC236}">
                <a16:creationId xmlns:a16="http://schemas.microsoft.com/office/drawing/2014/main" id="{43A12E9F-5C27-B098-DEDF-91A1A9AFAA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0529"/>
            <a:ext cx="91440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2675167-F037-31EC-14E3-600B0E302B5D}"/>
              </a:ext>
            </a:extLst>
          </p:cNvPr>
          <p:cNvSpPr>
            <a:spLocks noGrp="1" noChangeArrowheads="1"/>
          </p:cNvSpPr>
          <p:nvPr>
            <p:ph type="ctrTitle"/>
          </p:nvPr>
        </p:nvSpPr>
        <p:spPr>
          <a:xfrm>
            <a:off x="-16958"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108845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91C937-7DC4-B0E7-FC80-0648FC45DA14}"/>
              </a:ext>
            </a:extLst>
          </p:cNvPr>
          <p:cNvSpPr>
            <a:spLocks noGrp="1"/>
          </p:cNvSpPr>
          <p:nvPr>
            <p:ph type="title"/>
          </p:nvPr>
        </p:nvSpPr>
        <p:spPr/>
        <p:txBody>
          <a:bodyPr/>
          <a:lstStyle/>
          <a:p>
            <a:r>
              <a:rPr lang="el-GR" dirty="0"/>
              <a:t>Χημικός δεσμός άνθρακα</a:t>
            </a:r>
          </a:p>
        </p:txBody>
      </p:sp>
      <p:sp>
        <p:nvSpPr>
          <p:cNvPr id="3" name="Θέση περιεχομένου 2">
            <a:extLst>
              <a:ext uri="{FF2B5EF4-FFF2-40B4-BE49-F238E27FC236}">
                <a16:creationId xmlns:a16="http://schemas.microsoft.com/office/drawing/2014/main" id="{724406DE-E992-5077-09C5-DA5B6B0B6F89}"/>
              </a:ext>
            </a:extLst>
          </p:cNvPr>
          <p:cNvSpPr>
            <a:spLocks noGrp="1"/>
          </p:cNvSpPr>
          <p:nvPr>
            <p:ph idx="1"/>
          </p:nvPr>
        </p:nvSpPr>
        <p:spPr>
          <a:xfrm>
            <a:off x="98898" y="1420238"/>
            <a:ext cx="11986265" cy="5340385"/>
          </a:xfrm>
        </p:spPr>
        <p:txBody>
          <a:bodyPr>
            <a:normAutofit fontScale="70000" lnSpcReduction="20000"/>
          </a:bodyPr>
          <a:lstStyle/>
          <a:p>
            <a:pPr>
              <a:lnSpc>
                <a:spcPct val="110000"/>
              </a:lnSpc>
            </a:pPr>
            <a:r>
              <a:rPr lang="el-GR" sz="2600" dirty="0">
                <a:latin typeface="TimesNewRomanPSMT"/>
              </a:rPr>
              <a:t>Η Οργανική Χημεία μελετά τις ενώσεις του άνθρακα, με εξαίρεση τα οξείδια του άνθρακα και τα ανθρακικά άλατα.</a:t>
            </a:r>
          </a:p>
          <a:p>
            <a:pPr>
              <a:lnSpc>
                <a:spcPct val="110000"/>
              </a:lnSpc>
            </a:pPr>
            <a:r>
              <a:rPr lang="el-GR" sz="2600" dirty="0">
                <a:latin typeface="TimesNewRomanPSMT"/>
              </a:rPr>
              <a:t>Για να σχηματιστεί ένας δεσμός θα πρέπει ένα τροχιακό σθένους του ενός ατόμου να </a:t>
            </a:r>
            <a:r>
              <a:rPr lang="el-GR" sz="2600" dirty="0" err="1">
                <a:latin typeface="TimesNewRomanPSMT"/>
              </a:rPr>
              <a:t>αλληλεπιδράσει</a:t>
            </a:r>
            <a:r>
              <a:rPr lang="el-GR" sz="2600" dirty="0">
                <a:latin typeface="TimesNewRomanPSMT"/>
              </a:rPr>
              <a:t> με ένα τροχιακό σθένους του άλλου ατόμου και να επικαλυφθούν. Επίσης ο συνολικός αριθμός ηλεκτρονίων και στα δύο τροχιακά να είναι δύο. </a:t>
            </a:r>
          </a:p>
          <a:p>
            <a:pPr>
              <a:lnSpc>
                <a:spcPct val="110000"/>
              </a:lnSpc>
            </a:pPr>
            <a:r>
              <a:rPr lang="el-GR" sz="2600" dirty="0">
                <a:latin typeface="TimesNewRomanPSMT"/>
              </a:rPr>
              <a:t>Αν δούμε όμως πιο προσεκτικά το άτομο του C θα δούμε ότι έχει μόνο δύο </a:t>
            </a:r>
            <a:r>
              <a:rPr lang="el-GR" sz="2600" dirty="0" err="1">
                <a:latin typeface="TimesNewRomanPSMT"/>
              </a:rPr>
              <a:t>ασύζευκτα</a:t>
            </a:r>
            <a:r>
              <a:rPr lang="el-GR" sz="2600" dirty="0">
                <a:latin typeface="TimesNewRomanPSMT"/>
              </a:rPr>
              <a:t> ηλεκτρόνια και ένα ηλεκτρονικό ζεύγος στον φλοιό σθένους. Άρα η αυθόρμητη παρατήρηση είναι ότι μπορεί να σχηματίζει το μόριο CΗ</a:t>
            </a:r>
            <a:r>
              <a:rPr lang="el-GR" sz="2600" baseline="-25000" dirty="0">
                <a:latin typeface="TimesNewRomanPSMT"/>
              </a:rPr>
              <a:t>2</a:t>
            </a:r>
            <a:r>
              <a:rPr lang="el-GR" sz="2600" dirty="0">
                <a:latin typeface="TimesNewRomanPSMT"/>
              </a:rPr>
              <a:t>. Παρόλα αυτά, όλοι γνωρίζουμε το CΗ</a:t>
            </a:r>
            <a:r>
              <a:rPr lang="el-GR" sz="2600" baseline="-25000" dirty="0">
                <a:latin typeface="TimesNewRomanPSMT"/>
              </a:rPr>
              <a:t>4</a:t>
            </a:r>
            <a:r>
              <a:rPr lang="el-GR" sz="2600" dirty="0">
                <a:latin typeface="TimesNewRomanPSMT"/>
              </a:rPr>
              <a:t> και ότι το άτομο του C σχηματίζει συνήθως τέσσερις δεσμούς. Αυτό δείχνει ότι κάθε άτομο C χρειάζεται 4 </a:t>
            </a:r>
            <a:r>
              <a:rPr lang="el-GR" sz="2600" dirty="0" err="1">
                <a:latin typeface="TimesNewRomanPSMT"/>
              </a:rPr>
              <a:t>ασύζευκτα</a:t>
            </a:r>
            <a:r>
              <a:rPr lang="el-GR" sz="2600" dirty="0">
                <a:latin typeface="TimesNewRomanPSMT"/>
              </a:rPr>
              <a:t> ηλεκτρόνια, τα οποία μπορεί να προέλθουν μόνο αν ένα ηλεκτρόνιο από το ζεύγος ηλεκτρονίων στο τροχιακό 2s προωθηθεί στο κενό τροχιακό 2p. </a:t>
            </a:r>
          </a:p>
          <a:p>
            <a:pPr>
              <a:lnSpc>
                <a:spcPct val="110000"/>
              </a:lnSpc>
            </a:pPr>
            <a:endParaRPr lang="el-GR" sz="2600" dirty="0">
              <a:latin typeface="TimesNewRomanPSMT"/>
            </a:endParaRPr>
          </a:p>
          <a:p>
            <a:pPr>
              <a:lnSpc>
                <a:spcPct val="110000"/>
              </a:lnSpc>
            </a:pPr>
            <a:r>
              <a:rPr lang="el-GR" sz="2600" dirty="0">
                <a:latin typeface="TimesNewRomanPSMT"/>
              </a:rPr>
              <a:t>Τώρα υπάρχουν τα 4 </a:t>
            </a:r>
            <a:r>
              <a:rPr lang="el-GR" sz="2600" dirty="0" err="1">
                <a:latin typeface="TimesNewRomanPSMT"/>
              </a:rPr>
              <a:t>ασύζευκτα</a:t>
            </a:r>
            <a:r>
              <a:rPr lang="el-GR" sz="2600" dirty="0">
                <a:latin typeface="TimesNewRomanPSMT"/>
              </a:rPr>
              <a:t> ηλεκτρόνια και άρα μπορούν να δικαιολογηθούν οι 4 δεσμοί και ο σχηματισμός του μορίου CΗ</a:t>
            </a:r>
            <a:r>
              <a:rPr lang="el-GR" sz="2600" baseline="-25000" dirty="0">
                <a:latin typeface="TimesNewRomanPSMT"/>
              </a:rPr>
              <a:t>4</a:t>
            </a:r>
            <a:r>
              <a:rPr lang="el-GR" sz="2600" dirty="0">
                <a:latin typeface="TimesNewRomanPSMT"/>
              </a:rPr>
              <a:t>. Όμως, μία πιο προσεκτική ματιά στους δεσμούς θα φανέρωνε ότι οι τέσσερις δεσμοί C – H δεν είναι ισοδύναμοι, αφού οι τρεις θα προέρχονταν από ένα ηλεκτρόνιο σε 2p τροχιακό και ο ένας από το ηλεκτρόνιο στο 2s. Όμως οι πειραματικές ενδείξεις αποδεικνύουν ότι οι δεσμοί είναι ισοδύναμοι. Για τον λόγο αυτό, η θεωρία υποθέτει ότι πριν από τη δημιουργία των δεσμών, δηλαδή κατά τη μετακίνηση του ηλεκτρονίου από το 2s στο 2p τα τέσσερα τροχιακά σθένους συνδυάζονται μεταξύ τους και προκύπτουν τέσσερα ισοδύναμα, νέα τροχιακά που ονομάζονται υβριδικά τροχιακά. </a:t>
            </a:r>
          </a:p>
          <a:p>
            <a:pPr>
              <a:lnSpc>
                <a:spcPct val="110000"/>
              </a:lnSpc>
            </a:pPr>
            <a:r>
              <a:rPr lang="el-GR" sz="2600" dirty="0">
                <a:latin typeface="TimesNewRomanPSMT"/>
              </a:rPr>
              <a:t>Τα 4 νέα υβριδικά τροχιακά ονομάζονται </a:t>
            </a:r>
            <a:r>
              <a:rPr lang="el-GR" sz="2600" b="1" dirty="0">
                <a:latin typeface="TimesNewRomanPSMT"/>
              </a:rPr>
              <a:t>sp</a:t>
            </a:r>
            <a:r>
              <a:rPr lang="el-GR" sz="2600" b="1" baseline="30000" dirty="0">
                <a:latin typeface="TimesNewRomanPSMT"/>
              </a:rPr>
              <a:t>3</a:t>
            </a:r>
            <a:r>
              <a:rPr lang="el-GR" sz="2600" dirty="0">
                <a:latin typeface="TimesNewRomanPSMT"/>
              </a:rPr>
              <a:t> αφού έχουν προέλθει </a:t>
            </a:r>
          </a:p>
          <a:p>
            <a:pPr marL="0" indent="0">
              <a:lnSpc>
                <a:spcPct val="110000"/>
              </a:lnSpc>
              <a:buNone/>
            </a:pPr>
            <a:r>
              <a:rPr lang="el-GR" sz="2600" b="1" dirty="0">
                <a:latin typeface="TimesNewRomanPSMT"/>
              </a:rPr>
              <a:t>από συνδυασμό ενός s και τριών p ατομικών τροχιακών</a:t>
            </a:r>
            <a:r>
              <a:rPr lang="el-GR" sz="2600" dirty="0">
                <a:latin typeface="TimesNewRomanPSMT"/>
              </a:rPr>
              <a:t>.</a:t>
            </a:r>
          </a:p>
          <a:p>
            <a:pPr marL="0" indent="0">
              <a:buNone/>
            </a:pPr>
            <a:endParaRPr lang="el-GR" dirty="0"/>
          </a:p>
        </p:txBody>
      </p:sp>
      <p:pic>
        <p:nvPicPr>
          <p:cNvPr id="5" name="Εικόνα 4">
            <a:extLst>
              <a:ext uri="{FF2B5EF4-FFF2-40B4-BE49-F238E27FC236}">
                <a16:creationId xmlns:a16="http://schemas.microsoft.com/office/drawing/2014/main" id="{E5CF1DA7-175F-B314-42D0-C42E4EA8BB8C}"/>
              </a:ext>
            </a:extLst>
          </p:cNvPr>
          <p:cNvPicPr>
            <a:picLocks noChangeAspect="1"/>
          </p:cNvPicPr>
          <p:nvPr/>
        </p:nvPicPr>
        <p:blipFill>
          <a:blip r:embed="rId2"/>
          <a:stretch>
            <a:fillRect/>
          </a:stretch>
        </p:blipFill>
        <p:spPr>
          <a:xfrm>
            <a:off x="4172344" y="3766078"/>
            <a:ext cx="4095482" cy="708338"/>
          </a:xfrm>
          <a:prstGeom prst="rect">
            <a:avLst/>
          </a:prstGeom>
        </p:spPr>
      </p:pic>
      <p:pic>
        <p:nvPicPr>
          <p:cNvPr id="7" name="Εικόνα 6">
            <a:extLst>
              <a:ext uri="{FF2B5EF4-FFF2-40B4-BE49-F238E27FC236}">
                <a16:creationId xmlns:a16="http://schemas.microsoft.com/office/drawing/2014/main" id="{ED6B1945-C77C-409C-C124-1C6ED10392F3}"/>
              </a:ext>
            </a:extLst>
          </p:cNvPr>
          <p:cNvPicPr>
            <a:picLocks noChangeAspect="1"/>
          </p:cNvPicPr>
          <p:nvPr/>
        </p:nvPicPr>
        <p:blipFill>
          <a:blip r:embed="rId3"/>
          <a:stretch>
            <a:fillRect/>
          </a:stretch>
        </p:blipFill>
        <p:spPr>
          <a:xfrm>
            <a:off x="7078404" y="5936375"/>
            <a:ext cx="3528811" cy="824248"/>
          </a:xfrm>
          <a:prstGeom prst="rect">
            <a:avLst/>
          </a:prstGeom>
        </p:spPr>
      </p:pic>
    </p:spTree>
    <p:extLst>
      <p:ext uri="{BB962C8B-B14F-4D97-AF65-F5344CB8AC3E}">
        <p14:creationId xmlns:p14="http://schemas.microsoft.com/office/powerpoint/2010/main" val="231725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524B13-22BA-E37F-7744-8868C2218B37}"/>
              </a:ext>
            </a:extLst>
          </p:cNvPr>
          <p:cNvSpPr>
            <a:spLocks noGrp="1"/>
          </p:cNvSpPr>
          <p:nvPr>
            <p:ph type="title"/>
          </p:nvPr>
        </p:nvSpPr>
        <p:spPr/>
        <p:txBody>
          <a:bodyPr/>
          <a:lstStyle/>
          <a:p>
            <a:r>
              <a:rPr lang="el-GR" dirty="0"/>
              <a:t>Ακετυλένιο</a:t>
            </a:r>
          </a:p>
        </p:txBody>
      </p:sp>
      <p:sp>
        <p:nvSpPr>
          <p:cNvPr id="3" name="Θέση περιεχομένου 2">
            <a:extLst>
              <a:ext uri="{FF2B5EF4-FFF2-40B4-BE49-F238E27FC236}">
                <a16:creationId xmlns:a16="http://schemas.microsoft.com/office/drawing/2014/main" id="{CA6F9674-8E1C-3E23-5AA8-35D857811C84}"/>
              </a:ext>
            </a:extLst>
          </p:cNvPr>
          <p:cNvSpPr>
            <a:spLocks noGrp="1"/>
          </p:cNvSpPr>
          <p:nvPr>
            <p:ph idx="1"/>
          </p:nvPr>
        </p:nvSpPr>
        <p:spPr>
          <a:xfrm>
            <a:off x="618281" y="1825625"/>
            <a:ext cx="10515600" cy="4351338"/>
          </a:xfrm>
        </p:spPr>
        <p:txBody>
          <a:bodyPr/>
          <a:lstStyle/>
          <a:p>
            <a:r>
              <a:rPr lang="el-GR" sz="1800" b="0" i="0" u="none" strike="noStrike" baseline="0" dirty="0">
                <a:solidFill>
                  <a:srgbClr val="000000"/>
                </a:solidFill>
                <a:latin typeface="Times New Roman" panose="02020603050405020304" pitchFamily="18" charset="0"/>
              </a:rPr>
              <a:t>Κάθε άνθρακας βρίσκεται σε κατάσταση υβριδισμού </a:t>
            </a:r>
            <a:r>
              <a:rPr lang="el-GR" sz="1800" b="1" i="1" u="none" strike="noStrike" baseline="0" dirty="0" err="1">
                <a:solidFill>
                  <a:srgbClr val="000000"/>
                </a:solidFill>
                <a:latin typeface="Times New Roman" panose="02020603050405020304" pitchFamily="18" charset="0"/>
              </a:rPr>
              <a:t>sp</a:t>
            </a:r>
            <a:r>
              <a:rPr lang="el-GR" sz="1800" b="0" i="1" u="none" strike="noStrike" baseline="0" dirty="0">
                <a:solidFill>
                  <a:srgbClr val="000000"/>
                </a:solidFill>
                <a:latin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rPr>
              <a:t>(το </a:t>
            </a:r>
            <a:r>
              <a:rPr lang="el-GR" sz="1800" b="1" i="0" u="none" strike="noStrike" baseline="0" dirty="0">
                <a:solidFill>
                  <a:srgbClr val="000000"/>
                </a:solidFill>
                <a:latin typeface="Times New Roman" panose="02020603050405020304" pitchFamily="18" charset="0"/>
              </a:rPr>
              <a:t>2s τροχιακό του άνθρακα συνδυάζεται με ένα από τα τρία διαθέσιμα τροχιακά 2</a:t>
            </a:r>
            <a:r>
              <a:rPr lang="el-GR" sz="1800" b="1" i="1" u="none" strike="noStrike" baseline="0" dirty="0">
                <a:solidFill>
                  <a:srgbClr val="000000"/>
                </a:solidFill>
                <a:latin typeface="Times New Roman" panose="02020603050405020304" pitchFamily="18" charset="0"/>
              </a:rPr>
              <a:t>p</a:t>
            </a:r>
            <a:r>
              <a:rPr lang="el-GR" sz="1800" b="0" i="0" u="none" strike="noStrike" baseline="0" dirty="0">
                <a:solidFill>
                  <a:srgbClr val="000000"/>
                </a:solidFill>
                <a:latin typeface="Times New Roman" panose="02020603050405020304" pitchFamily="18" charset="0"/>
              </a:rPr>
              <a:t>), διαθέτοντας δύο ισοδύναμα </a:t>
            </a:r>
            <a:r>
              <a:rPr lang="el-GR" sz="1800" b="0" i="0" u="none" strike="noStrike" baseline="0" dirty="0" err="1">
                <a:solidFill>
                  <a:srgbClr val="000000"/>
                </a:solidFill>
                <a:latin typeface="Times New Roman" panose="02020603050405020304" pitchFamily="18" charset="0"/>
              </a:rPr>
              <a:t>ημιπληρωμένα</a:t>
            </a:r>
            <a:r>
              <a:rPr lang="el-GR" sz="1800" b="0" i="0" u="none" strike="noStrike" baseline="0" dirty="0">
                <a:solidFill>
                  <a:srgbClr val="000000"/>
                </a:solidFill>
                <a:latin typeface="Times New Roman" panose="02020603050405020304" pitchFamily="18" charset="0"/>
              </a:rPr>
              <a:t> υβριδικά τροχιακά </a:t>
            </a:r>
            <a:r>
              <a:rPr lang="el-GR" sz="1800" b="0" i="1" u="none" strike="noStrike" baseline="0" dirty="0" err="1">
                <a:solidFill>
                  <a:srgbClr val="000000"/>
                </a:solidFill>
                <a:latin typeface="Times New Roman" panose="02020603050405020304" pitchFamily="18" charset="0"/>
              </a:rPr>
              <a:t>sp</a:t>
            </a:r>
            <a:r>
              <a:rPr lang="el-GR" sz="1800" b="0" i="1" u="none" strike="noStrike" baseline="0" dirty="0">
                <a:solidFill>
                  <a:srgbClr val="000000"/>
                </a:solidFill>
                <a:latin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rPr>
              <a:t>και, επιπλέον, τα εναπομένοντα δύο μη υβριδικά τροχιακά </a:t>
            </a:r>
            <a:r>
              <a:rPr lang="el-GR" sz="1800" b="0" i="1" u="none" strike="noStrike" baseline="0" dirty="0">
                <a:solidFill>
                  <a:srgbClr val="000000"/>
                </a:solidFill>
                <a:latin typeface="Times New Roman" panose="02020603050405020304" pitchFamily="18" charset="0"/>
              </a:rPr>
              <a:t>p</a:t>
            </a:r>
            <a:r>
              <a:rPr lang="el-GR" sz="1800" b="0" i="0" u="none" strike="noStrike" baseline="0" dirty="0">
                <a:solidFill>
                  <a:srgbClr val="000000"/>
                </a:solidFill>
                <a:latin typeface="Times New Roman" panose="02020603050405020304" pitchFamily="18" charset="0"/>
              </a:rPr>
              <a:t>. Το ένα εκ των δύο </a:t>
            </a:r>
            <a:r>
              <a:rPr lang="el-GR" sz="1800" b="0" i="1" u="none" strike="noStrike" baseline="0" dirty="0" err="1">
                <a:solidFill>
                  <a:srgbClr val="000000"/>
                </a:solidFill>
                <a:latin typeface="Times New Roman" panose="02020603050405020304" pitchFamily="18" charset="0"/>
              </a:rPr>
              <a:t>sp</a:t>
            </a:r>
            <a:r>
              <a:rPr lang="el-GR" sz="1800" b="0" i="1" u="none" strike="noStrike" baseline="0" dirty="0">
                <a:solidFill>
                  <a:srgbClr val="000000"/>
                </a:solidFill>
                <a:latin typeface="Times New Roman" panose="02020603050405020304" pitchFamily="18" charset="0"/>
              </a:rPr>
              <a:t> </a:t>
            </a:r>
            <a:r>
              <a:rPr lang="el-GR" sz="1800" b="0" i="0" u="none" strike="noStrike" baseline="0" dirty="0">
                <a:solidFill>
                  <a:srgbClr val="000000"/>
                </a:solidFill>
                <a:latin typeface="Times New Roman" panose="02020603050405020304" pitchFamily="18" charset="0"/>
              </a:rPr>
              <a:t>τροχιακών συμμετέχει στο σχηματισμό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δεσμού με το άτομο του υδρογόνου (</a:t>
            </a:r>
            <a:r>
              <a:rPr lang="el-GR" sz="1800" b="0" i="1" u="none" strike="noStrike" baseline="0" dirty="0" err="1">
                <a:solidFill>
                  <a:srgbClr val="000000"/>
                </a:solidFill>
                <a:latin typeface="Times New Roman" panose="02020603050405020304" pitchFamily="18" charset="0"/>
              </a:rPr>
              <a:t>sp</a:t>
            </a:r>
            <a:r>
              <a:rPr lang="el-GR" sz="1800" b="0" i="1" u="none" strike="noStrike" baseline="0" dirty="0">
                <a:solidFill>
                  <a:srgbClr val="000000"/>
                </a:solidFill>
                <a:latin typeface="Times New Roman" panose="02020603050405020304" pitchFamily="18" charset="0"/>
              </a:rPr>
              <a:t>-s</a:t>
            </a:r>
            <a:r>
              <a:rPr lang="el-GR" sz="1800" b="0" i="0" u="none" strike="noStrike" baseline="0" dirty="0">
                <a:solidFill>
                  <a:srgbClr val="000000"/>
                </a:solidFill>
                <a:latin typeface="Times New Roman" panose="02020603050405020304" pitchFamily="18" charset="0"/>
              </a:rPr>
              <a:t>). Το άλλο συμμετέχει στο σχηματισμό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δεσμού με τον άλλον άνθρακα (</a:t>
            </a:r>
            <a:r>
              <a:rPr lang="el-GR" sz="1800" b="0" i="1" u="none" strike="noStrike" baseline="0" dirty="0" err="1">
                <a:solidFill>
                  <a:srgbClr val="000000"/>
                </a:solidFill>
                <a:latin typeface="Times New Roman" panose="02020603050405020304" pitchFamily="18" charset="0"/>
              </a:rPr>
              <a:t>sp-sp</a:t>
            </a:r>
            <a:r>
              <a:rPr lang="el-GR" sz="1800" b="0" i="0" u="none" strike="noStrike" baseline="0" dirty="0">
                <a:solidFill>
                  <a:srgbClr val="000000"/>
                </a:solidFill>
                <a:latin typeface="Times New Roman" panose="02020603050405020304" pitchFamily="18" charset="0"/>
              </a:rPr>
              <a:t>). Οι δεσμοί αυτοί σχηματίζουν γωνία 180° και το μόριο του ακετυλενίου είναι αναγκαστικά ευθύγραμμο. </a:t>
            </a:r>
            <a:endParaRPr lang="en-US" sz="1800" b="0" i="0" u="none" strike="noStrike" baseline="0" dirty="0">
              <a:solidFill>
                <a:srgbClr val="000000"/>
              </a:solidFill>
              <a:latin typeface="Times New Roman" panose="02020603050405020304" pitchFamily="18" charset="0"/>
            </a:endParaRPr>
          </a:p>
        </p:txBody>
      </p:sp>
      <p:pic>
        <p:nvPicPr>
          <p:cNvPr id="5" name="Εικόνα 4">
            <a:extLst>
              <a:ext uri="{FF2B5EF4-FFF2-40B4-BE49-F238E27FC236}">
                <a16:creationId xmlns:a16="http://schemas.microsoft.com/office/drawing/2014/main" id="{44E26B20-9CB1-9FF6-F577-498E192B39D0}"/>
              </a:ext>
            </a:extLst>
          </p:cNvPr>
          <p:cNvPicPr>
            <a:picLocks noChangeAspect="1"/>
          </p:cNvPicPr>
          <p:nvPr/>
        </p:nvPicPr>
        <p:blipFill rotWithShape="1">
          <a:blip r:embed="rId3"/>
          <a:srcRect l="33418" t="38650" r="16551" b="28945"/>
          <a:stretch/>
        </p:blipFill>
        <p:spPr>
          <a:xfrm>
            <a:off x="6096000" y="3595370"/>
            <a:ext cx="6099858" cy="2222340"/>
          </a:xfrm>
          <a:prstGeom prst="rect">
            <a:avLst/>
          </a:prstGeom>
        </p:spPr>
      </p:pic>
      <p:sp>
        <p:nvSpPr>
          <p:cNvPr id="7" name="TextBox 6">
            <a:extLst>
              <a:ext uri="{FF2B5EF4-FFF2-40B4-BE49-F238E27FC236}">
                <a16:creationId xmlns:a16="http://schemas.microsoft.com/office/drawing/2014/main" id="{21C8EFAA-2904-C95C-A684-4313D46897BB}"/>
              </a:ext>
            </a:extLst>
          </p:cNvPr>
          <p:cNvSpPr txBox="1"/>
          <p:nvPr/>
        </p:nvSpPr>
        <p:spPr>
          <a:xfrm>
            <a:off x="710878" y="3690878"/>
            <a:ext cx="5064889" cy="2308324"/>
          </a:xfrm>
          <a:prstGeom prst="rect">
            <a:avLst/>
          </a:prstGeom>
          <a:noFill/>
        </p:spPr>
        <p:txBody>
          <a:bodyPr wrap="square">
            <a:spAutoFit/>
          </a:bodyPr>
          <a:lstStyle/>
          <a:p>
            <a:pPr marL="285750" indent="-285750">
              <a:buFont typeface="Arial" panose="020B0604020202020204" pitchFamily="34" charset="0"/>
              <a:buChar char="•"/>
            </a:pPr>
            <a:r>
              <a:rPr lang="el-GR" sz="1800" b="0" i="0" u="none" strike="noStrike" baseline="0" dirty="0">
                <a:solidFill>
                  <a:srgbClr val="000000"/>
                </a:solidFill>
                <a:latin typeface="Times New Roman" panose="02020603050405020304" pitchFamily="18" charset="0"/>
              </a:rPr>
              <a:t>Τα μη υβριδικά </a:t>
            </a:r>
            <a:r>
              <a:rPr lang="el-GR" sz="1800" b="0" i="1" u="none" strike="noStrike" baseline="0" dirty="0">
                <a:solidFill>
                  <a:srgbClr val="000000"/>
                </a:solidFill>
                <a:latin typeface="Times New Roman" panose="02020603050405020304" pitchFamily="18" charset="0"/>
              </a:rPr>
              <a:t>p </a:t>
            </a:r>
            <a:r>
              <a:rPr lang="el-GR" sz="1800" b="0" i="0" u="none" strike="noStrike" baseline="0" dirty="0">
                <a:solidFill>
                  <a:srgbClr val="000000"/>
                </a:solidFill>
                <a:latin typeface="Times New Roman" panose="02020603050405020304" pitchFamily="18" charset="0"/>
              </a:rPr>
              <a:t>τροχιακά, που περιέχουν από ένα ηλεκτρόνιο και είναι κάθετα μεταξύ τους και στην ευθεία του </a:t>
            </a:r>
            <a:r>
              <a:rPr lang="el-GR" sz="1800" b="0" i="1" u="none" strike="noStrike" baseline="0" dirty="0">
                <a:solidFill>
                  <a:srgbClr val="000000"/>
                </a:solidFill>
                <a:latin typeface="Times New Roman" panose="02020603050405020304" pitchFamily="18" charset="0"/>
              </a:rPr>
              <a:t>σ </a:t>
            </a:r>
            <a:r>
              <a:rPr lang="el-GR" sz="1800" b="0" i="0" u="none" strike="noStrike" baseline="0" dirty="0">
                <a:solidFill>
                  <a:srgbClr val="000000"/>
                </a:solidFill>
                <a:latin typeface="Times New Roman" panose="02020603050405020304" pitchFamily="18" charset="0"/>
              </a:rPr>
              <a:t>δεσμού (</a:t>
            </a:r>
            <a:r>
              <a:rPr lang="el-GR" sz="1800" b="0" i="1" u="none" strike="noStrike" baseline="0" dirty="0" err="1">
                <a:solidFill>
                  <a:srgbClr val="000000"/>
                </a:solidFill>
                <a:latin typeface="Times New Roman" panose="02020603050405020304" pitchFamily="18" charset="0"/>
              </a:rPr>
              <a:t>sp-sp</a:t>
            </a:r>
            <a:r>
              <a:rPr lang="el-GR" sz="1800" b="0" i="0" u="none" strike="noStrike" baseline="0" dirty="0">
                <a:solidFill>
                  <a:srgbClr val="000000"/>
                </a:solidFill>
                <a:latin typeface="Times New Roman" panose="02020603050405020304" pitchFamily="18" charset="0"/>
              </a:rPr>
              <a:t>), με πλευρική επικάλυψη, σχηματίζουν δύο </a:t>
            </a:r>
            <a:r>
              <a:rPr lang="el-GR" sz="1800" b="0" i="1" u="none" strike="noStrike" baseline="0" dirty="0">
                <a:solidFill>
                  <a:srgbClr val="000000"/>
                </a:solidFill>
                <a:latin typeface="Times New Roman" panose="02020603050405020304" pitchFamily="18" charset="0"/>
              </a:rPr>
              <a:t>π </a:t>
            </a:r>
            <a:r>
              <a:rPr lang="el-GR" sz="1800" b="0" i="0" u="none" strike="noStrike" baseline="0" dirty="0">
                <a:solidFill>
                  <a:srgbClr val="000000"/>
                </a:solidFill>
                <a:latin typeface="Times New Roman" panose="02020603050405020304" pitchFamily="18" charset="0"/>
              </a:rPr>
              <a:t>δεσμούς. Συνεπώς, </a:t>
            </a:r>
            <a:r>
              <a:rPr lang="el-GR" sz="1800" b="1" i="0" u="none" strike="noStrike" baseline="0" dirty="0">
                <a:solidFill>
                  <a:srgbClr val="000000"/>
                </a:solidFill>
                <a:latin typeface="Times New Roman" panose="02020603050405020304" pitchFamily="18" charset="0"/>
              </a:rPr>
              <a:t>ο σχηματιζόμενος τριπλός δεσμός αποτελείται από ένα </a:t>
            </a:r>
            <a:r>
              <a:rPr lang="el-GR" sz="1800" b="1" i="1" u="none" strike="noStrike" baseline="0" dirty="0">
                <a:solidFill>
                  <a:srgbClr val="000000"/>
                </a:solidFill>
                <a:latin typeface="Times New Roman" panose="02020603050405020304" pitchFamily="18" charset="0"/>
              </a:rPr>
              <a:t>σ </a:t>
            </a:r>
            <a:r>
              <a:rPr lang="el-GR" sz="1800" b="1" i="0" u="none" strike="noStrike" baseline="0" dirty="0">
                <a:solidFill>
                  <a:srgbClr val="000000"/>
                </a:solidFill>
                <a:latin typeface="Times New Roman" panose="02020603050405020304" pitchFamily="18" charset="0"/>
              </a:rPr>
              <a:t>δεσμό και δύο </a:t>
            </a:r>
            <a:r>
              <a:rPr lang="el-GR" sz="1800" b="1" i="1" u="none" strike="noStrike" baseline="0" dirty="0">
                <a:solidFill>
                  <a:srgbClr val="000000"/>
                </a:solidFill>
                <a:latin typeface="Times New Roman" panose="02020603050405020304" pitchFamily="18" charset="0"/>
              </a:rPr>
              <a:t>π </a:t>
            </a:r>
            <a:r>
              <a:rPr lang="el-GR" sz="1800" b="1" i="0" u="none" strike="noStrike" baseline="0" dirty="0">
                <a:solidFill>
                  <a:srgbClr val="000000"/>
                </a:solidFill>
                <a:latin typeface="Times New Roman" panose="02020603050405020304" pitchFamily="18" charset="0"/>
              </a:rPr>
              <a:t>δεσμούς, και είναι βραχύτερος και ισχυρότερος του απλού και του διπλού δεσμού. </a:t>
            </a:r>
            <a:endParaRPr lang="el-GR" b="1" dirty="0"/>
          </a:p>
        </p:txBody>
      </p:sp>
    </p:spTree>
    <p:extLst>
      <p:ext uri="{BB962C8B-B14F-4D97-AF65-F5344CB8AC3E}">
        <p14:creationId xmlns:p14="http://schemas.microsoft.com/office/powerpoint/2010/main" val="81524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43FD72-BEA1-B118-8B28-4FDEFD5EAB76}"/>
              </a:ext>
            </a:extLst>
          </p:cNvPr>
          <p:cNvSpPr>
            <a:spLocks noGrp="1"/>
          </p:cNvSpPr>
          <p:nvPr>
            <p:ph type="title"/>
          </p:nvPr>
        </p:nvSpPr>
        <p:spPr/>
        <p:txBody>
          <a:bodyPr/>
          <a:lstStyle/>
          <a:p>
            <a:r>
              <a:rPr lang="el-GR" dirty="0"/>
              <a:t>Πολλαπλοί δεσμοί</a:t>
            </a:r>
          </a:p>
        </p:txBody>
      </p:sp>
      <p:sp>
        <p:nvSpPr>
          <p:cNvPr id="3" name="Θέση περιεχομένου 2">
            <a:extLst>
              <a:ext uri="{FF2B5EF4-FFF2-40B4-BE49-F238E27FC236}">
                <a16:creationId xmlns:a16="http://schemas.microsoft.com/office/drawing/2014/main" id="{E7F7D006-E321-5469-2071-49902538849B}"/>
              </a:ext>
            </a:extLst>
          </p:cNvPr>
          <p:cNvSpPr>
            <a:spLocks noGrp="1"/>
          </p:cNvSpPr>
          <p:nvPr>
            <p:ph idx="1"/>
          </p:nvPr>
        </p:nvSpPr>
        <p:spPr>
          <a:xfrm>
            <a:off x="632750" y="1796916"/>
            <a:ext cx="10926500" cy="5315664"/>
          </a:xfrm>
        </p:spPr>
        <p:txBody>
          <a:bodyPr>
            <a:normAutofit/>
          </a:bodyPr>
          <a:lstStyle/>
          <a:p>
            <a:pPr algn="l"/>
            <a:r>
              <a:rPr lang="el-GR" sz="1800" b="0" i="0" u="none" strike="noStrike" baseline="0" dirty="0">
                <a:latin typeface="TimesNewRomanPSMT"/>
              </a:rPr>
              <a:t>Οι δεσμοί αυτοί προκύπτουν όταν επικαλύπτονται περισσότερα από ένα τροχιακό για κάθε άτομο, π.χ.</a:t>
            </a:r>
            <a:r>
              <a:rPr lang="en-US" sz="1800" b="0" i="0" u="none" strike="noStrike" baseline="0" dirty="0">
                <a:latin typeface="TimesNewRomanPSMT"/>
              </a:rPr>
              <a:t> </a:t>
            </a:r>
            <a:r>
              <a:rPr lang="el-GR" sz="1800" b="0" i="0" u="none" strike="noStrike" baseline="0" dirty="0">
                <a:latin typeface="TimesNewRomanPSMT"/>
              </a:rPr>
              <a:t>κάθε άτομο του δεσμού να προσφέρει δύο τροχιακά. </a:t>
            </a:r>
          </a:p>
          <a:p>
            <a:pPr algn="l"/>
            <a:endParaRPr lang="el-GR" sz="1800" b="0" i="0" u="none" strike="noStrike" baseline="0" dirty="0">
              <a:latin typeface="TimesNewRomanPSMT"/>
            </a:endParaRPr>
          </a:p>
          <a:p>
            <a:pPr marL="0" indent="0" algn="l">
              <a:buNone/>
            </a:pPr>
            <a:r>
              <a:rPr lang="el-GR" sz="2000" b="1" dirty="0">
                <a:latin typeface="TimesNewRomanPSMT"/>
              </a:rPr>
              <a:t>Διπλός δεσμός</a:t>
            </a:r>
            <a:endParaRPr lang="el-GR" sz="2000" b="1" i="0" u="none" strike="noStrike" baseline="0" dirty="0">
              <a:latin typeface="TimesNewRomanPSMT"/>
            </a:endParaRPr>
          </a:p>
          <a:p>
            <a:pPr algn="l"/>
            <a:r>
              <a:rPr lang="el-GR" sz="1800" dirty="0">
                <a:latin typeface="TimesNewRomanPSMT"/>
              </a:rPr>
              <a:t>Στον διπλό δεσμό, ο</a:t>
            </a:r>
            <a:r>
              <a:rPr lang="el-GR" sz="1800" b="0" i="0" u="none" strike="noStrike" baseline="0" dirty="0">
                <a:latin typeface="TimesNewRomanPSMT"/>
              </a:rPr>
              <a:t> ένας δεσμός είναι ένας σ-δεσμός, ενώ ο δεύτερος είναι ένας π-δεσμός. </a:t>
            </a:r>
          </a:p>
          <a:p>
            <a:pPr algn="l"/>
            <a:r>
              <a:rPr lang="el-GR" sz="1800" b="0" i="0" u="none" strike="noStrike" baseline="0" dirty="0">
                <a:latin typeface="TimesNewRomanPSMT"/>
              </a:rPr>
              <a:t>Ο </a:t>
            </a:r>
            <a:r>
              <a:rPr lang="el-GR" sz="1800" b="1" i="0" u="none" strike="noStrike" baseline="0" dirty="0">
                <a:latin typeface="TimesNewRomanPS-BoldMT"/>
              </a:rPr>
              <a:t>σ-δεσμός </a:t>
            </a:r>
            <a:r>
              <a:rPr lang="el-GR" sz="1800" b="0" i="0" u="none" strike="noStrike" baseline="0" dirty="0">
                <a:latin typeface="TimesNewRomanPSMT"/>
              </a:rPr>
              <a:t>είναι ο δεσμός στον οποίο το ηλεκτρονικό ζεύγος καταλαμβάνει τον χώρο ανάμεσα στους δύο πυρήνες των ατόμων του δεσμού.</a:t>
            </a:r>
          </a:p>
          <a:p>
            <a:pPr algn="l"/>
            <a:r>
              <a:rPr lang="el-GR" sz="1800" b="0" i="0" u="none" strike="noStrike" baseline="0" dirty="0">
                <a:latin typeface="TimesNewRomanPSMT"/>
              </a:rPr>
              <a:t>Ο </a:t>
            </a:r>
            <a:r>
              <a:rPr lang="el-GR" sz="1800" b="1" i="0" u="none" strike="noStrike" baseline="0" dirty="0">
                <a:latin typeface="TimesNewRomanPS-BoldMT"/>
              </a:rPr>
              <a:t>π-δεσμός </a:t>
            </a:r>
            <a:r>
              <a:rPr lang="el-GR" sz="1800" b="0" i="0" u="none" strike="noStrike" baseline="0" dirty="0">
                <a:latin typeface="TimesNewRomanPSMT"/>
              </a:rPr>
              <a:t>είναι ο δεσμός στον οποίο το ζεύγος ηλεκτρονίου εντοπίζεται πάνω και κάτω από το επίπεδο του σ-δεσμού. Διπλοί δεσμοί υπάρχουν σε οργανικά μόρια όπως τα αλκένια (διπλός δεσμός C = C), οι </a:t>
            </a:r>
            <a:r>
              <a:rPr lang="el-GR" sz="1800" b="0" i="0" u="none" strike="noStrike" baseline="0" dirty="0" err="1">
                <a:latin typeface="TimesNewRomanPSMT"/>
              </a:rPr>
              <a:t>καρβονυλικές</a:t>
            </a:r>
            <a:r>
              <a:rPr lang="el-GR" sz="1800" b="0" i="0" u="none" strike="noStrike" baseline="0" dirty="0">
                <a:latin typeface="TimesNewRomanPSMT"/>
              </a:rPr>
              <a:t> ενώσεις (διπλός δεσμός C = O) τα οργανικά οξέα κ.λπ.</a:t>
            </a:r>
          </a:p>
        </p:txBody>
      </p:sp>
    </p:spTree>
    <p:extLst>
      <p:ext uri="{BB962C8B-B14F-4D97-AF65-F5344CB8AC3E}">
        <p14:creationId xmlns:p14="http://schemas.microsoft.com/office/powerpoint/2010/main" val="343191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6A6762-9BD3-FBE6-9977-0949567C5DA7}"/>
              </a:ext>
            </a:extLst>
          </p:cNvPr>
          <p:cNvSpPr>
            <a:spLocks noGrp="1"/>
          </p:cNvSpPr>
          <p:nvPr>
            <p:ph type="title"/>
          </p:nvPr>
        </p:nvSpPr>
        <p:spPr>
          <a:xfrm>
            <a:off x="3955815" y="132979"/>
            <a:ext cx="5458838" cy="1325563"/>
          </a:xfrm>
        </p:spPr>
        <p:txBody>
          <a:bodyPr>
            <a:normAutofit/>
          </a:bodyPr>
          <a:lstStyle/>
          <a:p>
            <a:r>
              <a:rPr lang="el-GR" dirty="0"/>
              <a:t>π-δεσμός</a:t>
            </a:r>
          </a:p>
        </p:txBody>
      </p:sp>
      <p:sp>
        <p:nvSpPr>
          <p:cNvPr id="3" name="Θέση περιεχομένου 2">
            <a:extLst>
              <a:ext uri="{FF2B5EF4-FFF2-40B4-BE49-F238E27FC236}">
                <a16:creationId xmlns:a16="http://schemas.microsoft.com/office/drawing/2014/main" id="{9ECAB619-5958-3112-DFAE-718AA18D3A58}"/>
              </a:ext>
            </a:extLst>
          </p:cNvPr>
          <p:cNvSpPr>
            <a:spLocks noGrp="1"/>
          </p:cNvSpPr>
          <p:nvPr>
            <p:ph idx="1"/>
          </p:nvPr>
        </p:nvSpPr>
        <p:spPr>
          <a:xfrm>
            <a:off x="5799105" y="1389914"/>
            <a:ext cx="6201181" cy="5130748"/>
          </a:xfrm>
        </p:spPr>
        <p:txBody>
          <a:bodyPr>
            <a:normAutofit/>
          </a:bodyPr>
          <a:lstStyle/>
          <a:p>
            <a:r>
              <a:rPr lang="el-GR" sz="2000" b="0" i="0" u="none" strike="noStrike" baseline="0" dirty="0">
                <a:latin typeface="TimesNewRomanPSMT"/>
              </a:rPr>
              <a:t>Η δημιουργία του π-δεσμού δεν μπορεί να γίνει με υβριδικά τροχιακά. Αυτά τα τροχιακά χρησιμοποιούνται αποκλειστικά για να σχηματίσουν τους σ-δεσμούς. Αναγκαστικά λοιπόν ο π-δεσμός θα προκύψει από επικάλυψη των μη υβριδοποιημένων 2</a:t>
            </a:r>
            <a:r>
              <a:rPr lang="el-GR" sz="2000" b="0" i="1" u="none" strike="noStrike" baseline="0" dirty="0">
                <a:latin typeface="TimesNewRomanPS-ItalicMT"/>
              </a:rPr>
              <a:t>p </a:t>
            </a:r>
            <a:r>
              <a:rPr lang="el-GR" sz="2000" b="0" i="0" u="none" strike="noStrike" baseline="0" dirty="0">
                <a:latin typeface="TimesNewRomanPSMT"/>
              </a:rPr>
              <a:t>τροχιακών που υπάρχουν από ένα στο άτομο του C και ένα στο άτομο του Ο. Εξάλλου, όπως έχουμε ήδη πει ο π-δεσμός είναι πάνω και κάτω από το επίπεδο του σ-δεσμού. Μόνο τα </a:t>
            </a:r>
            <a:r>
              <a:rPr lang="el-GR" sz="2000" b="0" i="1" u="none" strike="noStrike" baseline="0" dirty="0">
                <a:latin typeface="TimesNewRomanPS-ItalicMT"/>
              </a:rPr>
              <a:t>p </a:t>
            </a:r>
            <a:r>
              <a:rPr lang="el-GR" sz="2000" b="0" i="0" u="none" strike="noStrike" baseline="0" dirty="0">
                <a:latin typeface="TimesNewRomanPSMT"/>
              </a:rPr>
              <a:t>τροχιακά μπορούν να ικανοποιήσουν αυτή τη συνθήκη. </a:t>
            </a:r>
          </a:p>
          <a:p>
            <a:r>
              <a:rPr lang="el-GR" sz="2000" b="0" i="0" u="none" strike="noStrike" baseline="0" dirty="0">
                <a:latin typeface="TimesNewRomanPSMT"/>
              </a:rPr>
              <a:t>Μετά τη δημιουργία των σ-δεσμών υπάρχουν από ένα ηλεκτρόνιο σε ένα 2</a:t>
            </a:r>
            <a:r>
              <a:rPr lang="el-GR" sz="2000" b="0" i="1" u="none" strike="noStrike" baseline="0" dirty="0">
                <a:latin typeface="TimesNewRomanPS-ItalicMT"/>
              </a:rPr>
              <a:t>p </a:t>
            </a:r>
            <a:r>
              <a:rPr lang="el-GR" sz="2000" b="0" i="0" u="none" strike="noStrike" baseline="0" dirty="0">
                <a:latin typeface="TimesNewRomanPSMT"/>
              </a:rPr>
              <a:t>τροχιακό για το Ο και τον C. Τα τροχιακά αυτά έχουν προσανατολισμό κάθετο σε σχέση με το επίπεδο του σ-δεσμού. Λόγω και του δεσμού έρχονται κοντά και επικαλύπτονται πάνω και κάτω από το επίπεδο του σ-δεσμού δημιουργώντας τον π-δεσμό. Με βάση τα προηγούμενα, ο π-δεσμός χαρακτηρίζεται ως 2</a:t>
            </a:r>
            <a:r>
              <a:rPr lang="el-GR" sz="2000" b="0" i="1" u="none" strike="noStrike" baseline="0" dirty="0">
                <a:latin typeface="TimesNewRomanPS-ItalicMT"/>
              </a:rPr>
              <a:t>p </a:t>
            </a:r>
            <a:r>
              <a:rPr lang="el-GR" sz="2000" b="0" i="0" u="none" strike="noStrike" baseline="0" dirty="0">
                <a:latin typeface="TimesNewRomanPSMT"/>
              </a:rPr>
              <a:t>– 2</a:t>
            </a:r>
            <a:r>
              <a:rPr lang="el-GR" sz="2000" b="0" i="1" u="none" strike="noStrike" baseline="0" dirty="0">
                <a:latin typeface="TimesNewRomanPS-ItalicMT"/>
              </a:rPr>
              <a:t>p</a:t>
            </a:r>
            <a:r>
              <a:rPr lang="el-GR" sz="2000" b="0" i="0" u="none" strike="noStrike" baseline="0" dirty="0">
                <a:latin typeface="TimesNewRomanPSMT"/>
              </a:rPr>
              <a:t>.</a:t>
            </a:r>
            <a:endParaRPr lang="el-GR" sz="2000" dirty="0"/>
          </a:p>
        </p:txBody>
      </p:sp>
      <p:pic>
        <p:nvPicPr>
          <p:cNvPr id="7" name="Εικόνα 6">
            <a:extLst>
              <a:ext uri="{FF2B5EF4-FFF2-40B4-BE49-F238E27FC236}">
                <a16:creationId xmlns:a16="http://schemas.microsoft.com/office/drawing/2014/main" id="{483247D2-225C-F03E-8C7B-D7D2E786549E}"/>
              </a:ext>
            </a:extLst>
          </p:cNvPr>
          <p:cNvPicPr>
            <a:picLocks noChangeAspect="1"/>
          </p:cNvPicPr>
          <p:nvPr/>
        </p:nvPicPr>
        <p:blipFill rotWithShape="1">
          <a:blip r:embed="rId3"/>
          <a:srcRect l="24137" t="27439" r="35967" b="14358"/>
          <a:stretch/>
        </p:blipFill>
        <p:spPr>
          <a:xfrm>
            <a:off x="95857" y="1190506"/>
            <a:ext cx="5703248" cy="4680042"/>
          </a:xfrm>
          <a:prstGeom prst="rect">
            <a:avLst/>
          </a:prstGeom>
        </p:spPr>
      </p:pic>
    </p:spTree>
    <p:extLst>
      <p:ext uri="{BB962C8B-B14F-4D97-AF65-F5344CB8AC3E}">
        <p14:creationId xmlns:p14="http://schemas.microsoft.com/office/powerpoint/2010/main" val="214120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43FD72-BEA1-B118-8B28-4FDEFD5EAB76}"/>
              </a:ext>
            </a:extLst>
          </p:cNvPr>
          <p:cNvSpPr>
            <a:spLocks noGrp="1"/>
          </p:cNvSpPr>
          <p:nvPr>
            <p:ph type="title"/>
          </p:nvPr>
        </p:nvSpPr>
        <p:spPr/>
        <p:txBody>
          <a:bodyPr/>
          <a:lstStyle/>
          <a:p>
            <a:r>
              <a:rPr lang="el-GR" dirty="0"/>
              <a:t>Πολλαπλοί δεσμοί</a:t>
            </a:r>
          </a:p>
        </p:txBody>
      </p:sp>
      <p:sp>
        <p:nvSpPr>
          <p:cNvPr id="3" name="Θέση περιεχομένου 2">
            <a:extLst>
              <a:ext uri="{FF2B5EF4-FFF2-40B4-BE49-F238E27FC236}">
                <a16:creationId xmlns:a16="http://schemas.microsoft.com/office/drawing/2014/main" id="{E7F7D006-E321-5469-2071-49902538849B}"/>
              </a:ext>
            </a:extLst>
          </p:cNvPr>
          <p:cNvSpPr>
            <a:spLocks noGrp="1"/>
          </p:cNvSpPr>
          <p:nvPr>
            <p:ph idx="1"/>
          </p:nvPr>
        </p:nvSpPr>
        <p:spPr>
          <a:xfrm>
            <a:off x="632750" y="1796916"/>
            <a:ext cx="10926500" cy="5315664"/>
          </a:xfrm>
        </p:spPr>
        <p:txBody>
          <a:bodyPr>
            <a:normAutofit/>
          </a:bodyPr>
          <a:lstStyle/>
          <a:p>
            <a:pPr marL="0" indent="0" algn="l">
              <a:buNone/>
            </a:pPr>
            <a:r>
              <a:rPr lang="el-GR" sz="2000" b="1" dirty="0">
                <a:latin typeface="TimesNewRomanPSMT"/>
              </a:rPr>
              <a:t>Τριπλός δεσμός</a:t>
            </a:r>
            <a:endParaRPr lang="el-GR" sz="2000" b="1" i="0" u="none" strike="noStrike" baseline="0" dirty="0">
              <a:latin typeface="TimesNewRomanPSMT"/>
            </a:endParaRPr>
          </a:p>
          <a:p>
            <a:pPr marL="0" indent="0" algn="l">
              <a:buNone/>
            </a:pPr>
            <a:r>
              <a:rPr lang="el-GR" sz="1800" b="0" i="0" u="none" strike="noStrike" baseline="0" dirty="0">
                <a:latin typeface="TimesNewRomanPSMT"/>
              </a:rPr>
              <a:t>Ας δούμε ως παράδειγμα το μόριο του N</a:t>
            </a:r>
            <a:r>
              <a:rPr lang="el-GR" sz="1800" b="0" i="0" u="none" strike="noStrike" baseline="-25000" dirty="0">
                <a:latin typeface="TimesNewRomanPSMT"/>
              </a:rPr>
              <a:t>2</a:t>
            </a:r>
            <a:r>
              <a:rPr lang="el-GR" sz="1800" b="0" i="0" u="none" strike="noStrike" baseline="0" dirty="0">
                <a:latin typeface="TimesNewRomanPSMT"/>
              </a:rPr>
              <a:t> το οποίο αποτελείται από δύο άτομα Ν με δομή </a:t>
            </a:r>
            <a:r>
              <a:rPr lang="el-GR" sz="1800" b="0" i="0" u="none" strike="noStrike" baseline="0" dirty="0" err="1">
                <a:latin typeface="TimesNewRomanPSMT"/>
              </a:rPr>
              <a:t>Lewis</a:t>
            </a:r>
            <a:r>
              <a:rPr lang="el-GR" sz="1800" b="0" i="0" u="none" strike="noStrike" baseline="0" dirty="0">
                <a:latin typeface="TimesNewRomanPSMT"/>
              </a:rPr>
              <a:t>:</a:t>
            </a:r>
          </a:p>
          <a:p>
            <a:pPr marL="0" indent="0" algn="l">
              <a:buNone/>
            </a:pPr>
            <a:endParaRPr lang="el-GR" sz="1800" dirty="0">
              <a:latin typeface="TimesNewRomanPSMT"/>
            </a:endParaRPr>
          </a:p>
          <a:p>
            <a:pPr algn="l"/>
            <a:r>
              <a:rPr lang="el-GR" sz="1800" b="0" i="0" u="none" strike="noStrike" baseline="0" dirty="0">
                <a:latin typeface="TimesNewRomanPSMT"/>
              </a:rPr>
              <a:t>Για να σχηματιστεί ένα σταθερό μόριο θα πρέπει κάθε άτομο Ν να αποκτήσει 8 ηλεκτρόνια στον εξωτερικό του φλοιό. Αυτό μπορεί να επιτευχθεί σχετικά εύκολα αν κάθε άτομο Ν συνεισφέρει από 3 ηλεκτρόνια στους δεσμούς:</a:t>
            </a:r>
            <a:endParaRPr lang="el-GR" dirty="0"/>
          </a:p>
        </p:txBody>
      </p:sp>
      <p:pic>
        <p:nvPicPr>
          <p:cNvPr id="5" name="Εικόνα 4">
            <a:extLst>
              <a:ext uri="{FF2B5EF4-FFF2-40B4-BE49-F238E27FC236}">
                <a16:creationId xmlns:a16="http://schemas.microsoft.com/office/drawing/2014/main" id="{FFE18898-C070-038B-0B05-73072461664C}"/>
              </a:ext>
            </a:extLst>
          </p:cNvPr>
          <p:cNvPicPr>
            <a:picLocks noChangeAspect="1"/>
          </p:cNvPicPr>
          <p:nvPr/>
        </p:nvPicPr>
        <p:blipFill>
          <a:blip r:embed="rId3"/>
          <a:stretch>
            <a:fillRect/>
          </a:stretch>
        </p:blipFill>
        <p:spPr>
          <a:xfrm>
            <a:off x="9702962" y="1956906"/>
            <a:ext cx="957321" cy="1017153"/>
          </a:xfrm>
          <a:prstGeom prst="rect">
            <a:avLst/>
          </a:prstGeom>
        </p:spPr>
      </p:pic>
      <p:pic>
        <p:nvPicPr>
          <p:cNvPr id="7" name="Εικόνα 6">
            <a:extLst>
              <a:ext uri="{FF2B5EF4-FFF2-40B4-BE49-F238E27FC236}">
                <a16:creationId xmlns:a16="http://schemas.microsoft.com/office/drawing/2014/main" id="{92F1E087-C739-F165-3002-15EDA48B4867}"/>
              </a:ext>
            </a:extLst>
          </p:cNvPr>
          <p:cNvPicPr>
            <a:picLocks noChangeAspect="1"/>
          </p:cNvPicPr>
          <p:nvPr/>
        </p:nvPicPr>
        <p:blipFill>
          <a:blip r:embed="rId4"/>
          <a:stretch>
            <a:fillRect/>
          </a:stretch>
        </p:blipFill>
        <p:spPr>
          <a:xfrm>
            <a:off x="2161358" y="3606458"/>
            <a:ext cx="6589104" cy="1103674"/>
          </a:xfrm>
          <a:prstGeom prst="rect">
            <a:avLst/>
          </a:prstGeom>
        </p:spPr>
      </p:pic>
      <p:sp>
        <p:nvSpPr>
          <p:cNvPr id="6" name="TextBox 5">
            <a:extLst>
              <a:ext uri="{FF2B5EF4-FFF2-40B4-BE49-F238E27FC236}">
                <a16:creationId xmlns:a16="http://schemas.microsoft.com/office/drawing/2014/main" id="{836AEB41-1BDD-99E8-F81D-0776EE56E1F1}"/>
              </a:ext>
            </a:extLst>
          </p:cNvPr>
          <p:cNvSpPr txBox="1"/>
          <p:nvPr/>
        </p:nvSpPr>
        <p:spPr>
          <a:xfrm>
            <a:off x="632750" y="4549676"/>
            <a:ext cx="7386495" cy="2585323"/>
          </a:xfrm>
          <a:prstGeom prst="rect">
            <a:avLst/>
          </a:prstGeom>
          <a:noFill/>
        </p:spPr>
        <p:txBody>
          <a:bodyPr wrap="square">
            <a:spAutoFit/>
          </a:bodyPr>
          <a:lstStyle/>
          <a:p>
            <a:pPr marL="285750" indent="-285750" algn="l">
              <a:buFont typeface="Arial" panose="020B0604020202020204" pitchFamily="34" charset="0"/>
              <a:buChar char="•"/>
            </a:pPr>
            <a:r>
              <a:rPr lang="el-GR" sz="1800" b="0" i="0" u="none" strike="noStrike" baseline="0" dirty="0">
                <a:latin typeface="TimesNewRomanPSMT"/>
              </a:rPr>
              <a:t>Ο πρώτος δεσμός, δηλαδή αυτός που η ηλεκτρονική πυκνότητα εμφανίζεται ανάμεσα στους πυρήνες των δύο ατόμων είναι ένας σ-δεσμός ενώ οι άλλοι δύο είναι π-δεσμοί. </a:t>
            </a:r>
          </a:p>
          <a:p>
            <a:pPr marL="285750" indent="-285750">
              <a:buFont typeface="Arial" panose="020B0604020202020204" pitchFamily="34" charset="0"/>
              <a:buChar char="•"/>
            </a:pPr>
            <a:r>
              <a:rPr lang="el-GR" sz="1800" b="1" dirty="0">
                <a:latin typeface="TimesNewRomanPSMT"/>
              </a:rPr>
              <a:t>Όσο μεγαλύτερη είναι η πολλαπλότητα ενός δεσμού τόσο μεγαλύτερη είναι η τάξη δεσμού. Τάξη δεσμού είναι ένας αριθμός που μας δείχνει πόσοι δεσμοί υπάρχουν μεταξύ δύο ατόμων. Όσο μεγαλύτερη η τάξη ενός δεσμού τόσο πιο ισχυρός είναι ο δεσμός και τόσο μικρότερο μήκος έχει.</a:t>
            </a:r>
          </a:p>
          <a:p>
            <a:pPr marL="285750" indent="-285750" algn="l">
              <a:buFont typeface="Arial" panose="020B0604020202020204" pitchFamily="34" charset="0"/>
              <a:buChar char="•"/>
            </a:pPr>
            <a:endParaRPr lang="el-GR" sz="1800" b="0" i="0" u="none" strike="noStrike" baseline="0" dirty="0">
              <a:latin typeface="TimesNewRomanPSMT"/>
            </a:endParaRPr>
          </a:p>
        </p:txBody>
      </p:sp>
      <p:pic>
        <p:nvPicPr>
          <p:cNvPr id="8" name="Εικόνα 7">
            <a:extLst>
              <a:ext uri="{FF2B5EF4-FFF2-40B4-BE49-F238E27FC236}">
                <a16:creationId xmlns:a16="http://schemas.microsoft.com/office/drawing/2014/main" id="{8BB81D33-CC37-7AA5-40DE-BBE6AE3716E7}"/>
              </a:ext>
            </a:extLst>
          </p:cNvPr>
          <p:cNvPicPr>
            <a:picLocks noChangeAspect="1"/>
          </p:cNvPicPr>
          <p:nvPr/>
        </p:nvPicPr>
        <p:blipFill>
          <a:blip r:embed="rId5"/>
          <a:stretch>
            <a:fillRect/>
          </a:stretch>
        </p:blipFill>
        <p:spPr>
          <a:xfrm>
            <a:off x="7944264" y="4645578"/>
            <a:ext cx="4172755" cy="2015544"/>
          </a:xfrm>
          <a:prstGeom prst="rect">
            <a:avLst/>
          </a:prstGeom>
        </p:spPr>
      </p:pic>
    </p:spTree>
    <p:extLst>
      <p:ext uri="{BB962C8B-B14F-4D97-AF65-F5344CB8AC3E}">
        <p14:creationId xmlns:p14="http://schemas.microsoft.com/office/powerpoint/2010/main" val="102623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63DDED7-CD5C-038F-B595-0C41C2DBE2E7}"/>
              </a:ext>
            </a:extLst>
          </p:cNvPr>
          <p:cNvSpPr>
            <a:spLocks noGrp="1"/>
          </p:cNvSpPr>
          <p:nvPr>
            <p:ph idx="1"/>
          </p:nvPr>
        </p:nvSpPr>
        <p:spPr>
          <a:xfrm>
            <a:off x="99647" y="222738"/>
            <a:ext cx="11992706" cy="6834554"/>
          </a:xfrm>
        </p:spPr>
        <p:txBody>
          <a:bodyPr>
            <a:normAutofit/>
          </a:bodyPr>
          <a:lstStyle/>
          <a:p>
            <a:pPr algn="l"/>
            <a:r>
              <a:rPr lang="el-GR" sz="2000" b="0" i="0" u="none" strike="noStrike" baseline="0" dirty="0">
                <a:latin typeface="TimesNewRomanPSMT"/>
              </a:rPr>
              <a:t>Για να δημιουργηθεί ένας </a:t>
            </a:r>
            <a:r>
              <a:rPr lang="el-GR" sz="2000" b="1" i="0" u="none" strike="noStrike" baseline="0" dirty="0">
                <a:latin typeface="TimesNewRomanPSMT"/>
              </a:rPr>
              <a:t>σ- δεσμός </a:t>
            </a:r>
            <a:r>
              <a:rPr lang="el-GR" sz="2000" b="0" i="0" u="none" strike="noStrike" baseline="0" dirty="0">
                <a:latin typeface="TimesNewRomanPSMT"/>
              </a:rPr>
              <a:t>χρειάζεται να </a:t>
            </a:r>
            <a:r>
              <a:rPr lang="el-GR" sz="2000" b="0" i="0" u="none" strike="noStrike" baseline="0" dirty="0" err="1">
                <a:latin typeface="TimesNewRomanPSMT"/>
              </a:rPr>
              <a:t>αλληλεπιδράσουν</a:t>
            </a:r>
            <a:r>
              <a:rPr lang="el-GR" sz="2000" b="0" i="0" u="none" strike="noStrike" baseline="0" dirty="0">
                <a:latin typeface="TimesNewRomanPSMT"/>
              </a:rPr>
              <a:t> είτε δύο </a:t>
            </a:r>
            <a:r>
              <a:rPr lang="el-GR" sz="2000" b="0" i="1" u="none" strike="noStrike" baseline="0" dirty="0">
                <a:latin typeface="TimesNewRomanPS-ItalicMT"/>
              </a:rPr>
              <a:t>s </a:t>
            </a:r>
            <a:r>
              <a:rPr lang="el-GR" sz="2000" b="0" i="0" u="none" strike="noStrike" baseline="0" dirty="0">
                <a:latin typeface="TimesNewRomanPSMT"/>
              </a:rPr>
              <a:t>τροχιακά, είτε δύο υβριδικά τροχιακά, είτε τέλος δύο </a:t>
            </a:r>
            <a:r>
              <a:rPr lang="el-GR" sz="2000" b="0" i="1" u="none" strike="noStrike" baseline="0" dirty="0">
                <a:latin typeface="TimesNewRomanPS-ItalicMT"/>
              </a:rPr>
              <a:t>p </a:t>
            </a:r>
            <a:r>
              <a:rPr lang="el-GR" sz="2000" b="0" i="0" u="none" strike="noStrike" baseline="0" dirty="0">
                <a:latin typeface="TimesNewRomanPSMT"/>
              </a:rPr>
              <a:t>τροχιακά αλλά κατά μήκος του άξονα z. Τότε προκύπτει ένας δεσμός στον οποίο η ηλεκτρονική πυκνότητα, δηλαδή τα ηλεκτρόνια, εντοπίζονται ανάμεσα στους δύο πυρήνες των ατόμων.</a:t>
            </a:r>
          </a:p>
          <a:p>
            <a:pPr algn="l"/>
            <a:r>
              <a:rPr lang="el-GR" sz="2000" b="0" i="0" u="none" strike="noStrike" baseline="0" dirty="0">
                <a:latin typeface="TimesNewRomanPSMT"/>
              </a:rPr>
              <a:t>Αντίθετα, </a:t>
            </a:r>
            <a:r>
              <a:rPr lang="el-GR" sz="2000" b="1" i="0" u="none" strike="noStrike" baseline="0" dirty="0">
                <a:latin typeface="TimesNewRomanPSMT"/>
              </a:rPr>
              <a:t>π-δεσμός</a:t>
            </a:r>
            <a:r>
              <a:rPr lang="el-GR" sz="2000" b="0" i="0" u="none" strike="noStrike" baseline="0" dirty="0">
                <a:latin typeface="TimesNewRomanPSMT"/>
              </a:rPr>
              <a:t> σχηματίζεται όταν δύο </a:t>
            </a:r>
            <a:r>
              <a:rPr lang="el-GR" sz="2000" b="0" i="1" u="none" strike="noStrike" baseline="0" dirty="0">
                <a:latin typeface="TimesNewRomanPS-ItalicMT"/>
              </a:rPr>
              <a:t>p </a:t>
            </a:r>
            <a:r>
              <a:rPr lang="el-GR" sz="2000" b="0" i="0" u="none" strike="noStrike" baseline="0" dirty="0">
                <a:latin typeface="TimesNewRomanPSMT"/>
              </a:rPr>
              <a:t>τροχιακά </a:t>
            </a:r>
            <a:r>
              <a:rPr lang="el-GR" sz="2000" b="0" i="0" u="none" strike="noStrike" baseline="0" dirty="0" err="1">
                <a:latin typeface="TimesNewRomanPSMT"/>
              </a:rPr>
              <a:t>αλληλεπιδρούν</a:t>
            </a:r>
            <a:r>
              <a:rPr lang="el-GR" sz="2000" b="0" i="0" u="none" strike="noStrike" baseline="0" dirty="0">
                <a:latin typeface="TimesNewRomanPSMT"/>
              </a:rPr>
              <a:t> με τους λοβούς τους πάνω και κάτω από το επίπεδο. Η ηλεκτρονική πυκνότητα εντοπίζεται πάνω και κάτω από το επίπεδο που σχηματίζουν τα δύο άτομα και η εικόνα αυτή χαρακτηρίζεται ως π-δεσμός. </a:t>
            </a:r>
          </a:p>
          <a:p>
            <a:pPr algn="l"/>
            <a:endParaRPr lang="el-GR" sz="2000" dirty="0">
              <a:latin typeface="TimesNewRomanPSMT"/>
            </a:endParaRPr>
          </a:p>
          <a:p>
            <a:pPr algn="l"/>
            <a:endParaRPr lang="el-GR" sz="2000" b="0" i="0" u="none" strike="noStrike" baseline="0" dirty="0">
              <a:latin typeface="TimesNewRomanPSMT"/>
            </a:endParaRPr>
          </a:p>
          <a:p>
            <a:pPr marL="0" indent="0" algn="l">
              <a:buNone/>
            </a:pPr>
            <a:endParaRPr lang="el-GR" sz="3200" dirty="0"/>
          </a:p>
        </p:txBody>
      </p:sp>
      <p:pic>
        <p:nvPicPr>
          <p:cNvPr id="7" name="Εικόνα 6">
            <a:extLst>
              <a:ext uri="{FF2B5EF4-FFF2-40B4-BE49-F238E27FC236}">
                <a16:creationId xmlns:a16="http://schemas.microsoft.com/office/drawing/2014/main" id="{25D8A2F9-D3E8-F21D-FC19-D0877EC2212F}"/>
              </a:ext>
            </a:extLst>
          </p:cNvPr>
          <p:cNvPicPr>
            <a:picLocks noChangeAspect="1"/>
          </p:cNvPicPr>
          <p:nvPr/>
        </p:nvPicPr>
        <p:blipFill rotWithShape="1">
          <a:blip r:embed="rId3"/>
          <a:srcRect l="23172" t="43589" r="43174" b="16582"/>
          <a:stretch/>
        </p:blipFill>
        <p:spPr>
          <a:xfrm>
            <a:off x="9075623" y="3640015"/>
            <a:ext cx="2729514" cy="1817077"/>
          </a:xfrm>
          <a:prstGeom prst="rect">
            <a:avLst/>
          </a:prstGeom>
        </p:spPr>
      </p:pic>
      <p:sp>
        <p:nvSpPr>
          <p:cNvPr id="8" name="TextBox 7">
            <a:extLst>
              <a:ext uri="{FF2B5EF4-FFF2-40B4-BE49-F238E27FC236}">
                <a16:creationId xmlns:a16="http://schemas.microsoft.com/office/drawing/2014/main" id="{BBB6D0DA-07C6-8C88-5870-CCD356E6847A}"/>
              </a:ext>
            </a:extLst>
          </p:cNvPr>
          <p:cNvSpPr txBox="1"/>
          <p:nvPr/>
        </p:nvSpPr>
        <p:spPr>
          <a:xfrm>
            <a:off x="183670" y="3143016"/>
            <a:ext cx="8604737" cy="3754874"/>
          </a:xfrm>
          <a:prstGeom prst="rect">
            <a:avLst/>
          </a:prstGeom>
          <a:noFill/>
        </p:spPr>
        <p:txBody>
          <a:bodyPr wrap="square" rtlCol="0">
            <a:spAutoFit/>
          </a:bodyPr>
          <a:lstStyle/>
          <a:p>
            <a:r>
              <a:rPr lang="el-GR" sz="2000" b="0" i="0" u="none" strike="noStrike" baseline="0" dirty="0">
                <a:latin typeface="TimesNewRomanPSMT"/>
              </a:rPr>
              <a:t>Διπλοί και τριπλοί δεσμοί συναντώνται στα οργανικά μόρια. Ο άνθρακας C στις οργανικές ενώσεις σχηματίζει 4 δεσμούς. Μπορεί να σχηματίσει 4 απλούς δεσμούς είτε μεταξύ ατόμων C είτε μεταξύ C και κάποιου άλλου στοιχείου όπως το Η, το Ο, το Ν και άλλα. Εναλλακτικά όμως μπορεί να σχηματίζει και πολλαπλούς δεσμούς τόσο με άλλα άτομα C όσο και με </a:t>
            </a:r>
            <a:r>
              <a:rPr lang="el-GR" sz="2000" b="0" i="0" u="none" strike="noStrike" baseline="0" dirty="0" err="1">
                <a:latin typeface="TimesNewRomanPSMT"/>
              </a:rPr>
              <a:t>ετεροάτομα</a:t>
            </a:r>
            <a:r>
              <a:rPr lang="el-GR" sz="2000" b="0" i="0" u="none" strike="noStrike" baseline="0" dirty="0">
                <a:latin typeface="TimesNewRomanPSMT"/>
              </a:rPr>
              <a:t> όπως Ο και Ν. Αν σχηματίσει έναν διπλό δεσμό, τότε μπορεί να σχηματίσει και άλλους δύο απλούς δεσμούς, προκειμένου να συμπληρώσει τον αριθμό 4 που είναι οι συνολικοί δεσμοί. Αν σχηματίσει έναν τριπλό δεσμό τότε το εναπομείναν ηλεκτρόνιο σχηματίζει έναν απλό δεσμό. Όταν ο C έχει 4 απλούς δεσμούς γύρω του τότε έχει σχηματίσει 4 σ-δεσμούς. Σε αυτή την περίπτωση χρειάζεται 4 μονήρη ηλεκτρόνια τα οποία αποκτά όταν ο υβριδισμός του είναι sp</a:t>
            </a:r>
            <a:r>
              <a:rPr lang="el-GR" sz="2000" b="0" i="0" u="none" strike="noStrike" baseline="30000" dirty="0">
                <a:latin typeface="TimesNewRomanPSMT"/>
              </a:rPr>
              <a:t>3</a:t>
            </a:r>
            <a:r>
              <a:rPr lang="el-GR" sz="2000" b="0" i="0" u="none" strike="noStrike" baseline="0" dirty="0">
                <a:latin typeface="TimesNewRomanPSMT"/>
              </a:rPr>
              <a:t>.</a:t>
            </a:r>
          </a:p>
          <a:p>
            <a:endParaRPr lang="el-GR" sz="2000" dirty="0"/>
          </a:p>
        </p:txBody>
      </p:sp>
      <p:pic>
        <p:nvPicPr>
          <p:cNvPr id="11" name="Εικόνα 10">
            <a:extLst>
              <a:ext uri="{FF2B5EF4-FFF2-40B4-BE49-F238E27FC236}">
                <a16:creationId xmlns:a16="http://schemas.microsoft.com/office/drawing/2014/main" id="{649916A7-4E71-2FF2-BCA5-6C6D5D800187}"/>
              </a:ext>
            </a:extLst>
          </p:cNvPr>
          <p:cNvPicPr>
            <a:picLocks noChangeAspect="1"/>
          </p:cNvPicPr>
          <p:nvPr/>
        </p:nvPicPr>
        <p:blipFill rotWithShape="1">
          <a:blip r:embed="rId4"/>
          <a:srcRect l="24326" t="42393" r="41442" b="37949"/>
          <a:stretch/>
        </p:blipFill>
        <p:spPr>
          <a:xfrm>
            <a:off x="7834913" y="1805279"/>
            <a:ext cx="4173417" cy="1348155"/>
          </a:xfrm>
          <a:prstGeom prst="rect">
            <a:avLst/>
          </a:prstGeom>
        </p:spPr>
      </p:pic>
    </p:spTree>
    <p:extLst>
      <p:ext uri="{BB962C8B-B14F-4D97-AF65-F5344CB8AC3E}">
        <p14:creationId xmlns:p14="http://schemas.microsoft.com/office/powerpoint/2010/main" val="2530836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8-28 at 1.19.03 PM.png">
            <a:extLst>
              <a:ext uri="{FF2B5EF4-FFF2-40B4-BE49-F238E27FC236}">
                <a16:creationId xmlns:a16="http://schemas.microsoft.com/office/drawing/2014/main" id="{6325F5F2-9F2D-42F0-B962-57CA220560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21340"/>
            <a:ext cx="9144000"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5038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A6806-10F8-1813-942C-062217E4B065}"/>
              </a:ext>
            </a:extLst>
          </p:cNvPr>
          <p:cNvSpPr>
            <a:spLocks noGrp="1"/>
          </p:cNvSpPr>
          <p:nvPr>
            <p:ph type="title"/>
          </p:nvPr>
        </p:nvSpPr>
        <p:spPr/>
        <p:txBody>
          <a:bodyPr/>
          <a:lstStyle/>
          <a:p>
            <a:r>
              <a:rPr lang="el-GR" dirty="0"/>
              <a:t>Υβριδισμός</a:t>
            </a:r>
          </a:p>
        </p:txBody>
      </p:sp>
      <p:pic>
        <p:nvPicPr>
          <p:cNvPr id="7" name="Εικόνα 6">
            <a:extLst>
              <a:ext uri="{FF2B5EF4-FFF2-40B4-BE49-F238E27FC236}">
                <a16:creationId xmlns:a16="http://schemas.microsoft.com/office/drawing/2014/main" id="{FE546A82-06F2-C617-785D-D5F9EC1861D7}"/>
              </a:ext>
            </a:extLst>
          </p:cNvPr>
          <p:cNvPicPr>
            <a:picLocks noChangeAspect="1"/>
          </p:cNvPicPr>
          <p:nvPr/>
        </p:nvPicPr>
        <p:blipFill rotWithShape="1">
          <a:blip r:embed="rId3"/>
          <a:srcRect l="33796" t="44277" r="16648" b="7962"/>
          <a:stretch/>
        </p:blipFill>
        <p:spPr>
          <a:xfrm>
            <a:off x="719560" y="1235242"/>
            <a:ext cx="10371436" cy="5622758"/>
          </a:xfrm>
          <a:prstGeom prst="rect">
            <a:avLst/>
          </a:prstGeom>
        </p:spPr>
      </p:pic>
    </p:spTree>
    <p:extLst>
      <p:ext uri="{BB962C8B-B14F-4D97-AF65-F5344CB8AC3E}">
        <p14:creationId xmlns:p14="http://schemas.microsoft.com/office/powerpoint/2010/main" val="250547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a:extLst>
              <a:ext uri="{FF2B5EF4-FFF2-40B4-BE49-F238E27FC236}">
                <a16:creationId xmlns:a16="http://schemas.microsoft.com/office/drawing/2014/main" id="{A2EA0495-6E63-01D0-DCE5-541D93508D94}"/>
              </a:ext>
            </a:extLst>
          </p:cNvPr>
          <p:cNvSpPr txBox="1">
            <a:spLocks/>
          </p:cNvSpPr>
          <p:nvPr/>
        </p:nvSpPr>
        <p:spPr>
          <a:xfrm>
            <a:off x="386861" y="146538"/>
            <a:ext cx="10949355" cy="6816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l-GR" sz="2000" dirty="0">
              <a:latin typeface="TimesNewRomanPSMT"/>
            </a:endParaRPr>
          </a:p>
          <a:p>
            <a:pPr marL="0" indent="0">
              <a:buFont typeface="Arial" panose="020B0604020202020204" pitchFamily="34" charset="0"/>
              <a:buNone/>
            </a:pPr>
            <a:r>
              <a:rPr lang="el-GR" sz="2000" b="1" dirty="0">
                <a:latin typeface="TimesNewRomanPSMT"/>
              </a:rPr>
              <a:t>Παράδειγμα </a:t>
            </a:r>
          </a:p>
          <a:p>
            <a:pPr marL="0" indent="0">
              <a:buFont typeface="Arial" panose="020B0604020202020204" pitchFamily="34" charset="0"/>
              <a:buNone/>
            </a:pPr>
            <a:r>
              <a:rPr lang="el-GR" sz="2000" dirty="0">
                <a:latin typeface="TimesNewRomanPSMT"/>
              </a:rPr>
              <a:t>Το μόριο έχει τρεις δεσμούς μεταξύ ατόμων άνθρακα, C, που συμβολίζονται με α, β και γ. </a:t>
            </a:r>
          </a:p>
          <a:p>
            <a:pPr marL="0" indent="0">
              <a:buFont typeface="Arial" panose="020B0604020202020204" pitchFamily="34" charset="0"/>
              <a:buNone/>
            </a:pPr>
            <a:endParaRPr lang="el-GR" sz="2000" dirty="0">
              <a:latin typeface="TimesNewRomanPSMT"/>
            </a:endParaRPr>
          </a:p>
          <a:p>
            <a:pPr marL="0" indent="0">
              <a:buFont typeface="Arial" panose="020B0604020202020204" pitchFamily="34" charset="0"/>
              <a:buNone/>
            </a:pPr>
            <a:r>
              <a:rPr lang="el-GR" sz="2000" dirty="0">
                <a:latin typeface="TimesNewRomanPSMT"/>
              </a:rPr>
              <a:t>Βρείτε ποιος δεσμός μεταξύ δύο ατόμων C είναι μεγαλύτερος σε μήκος, ποιος είναι ο πιο ισχυρός και ποιος έχει τη μεγαλύτερη τάξη δεσμού;</a:t>
            </a:r>
          </a:p>
        </p:txBody>
      </p:sp>
      <p:pic>
        <p:nvPicPr>
          <p:cNvPr id="9" name="Εικόνα 8">
            <a:extLst>
              <a:ext uri="{FF2B5EF4-FFF2-40B4-BE49-F238E27FC236}">
                <a16:creationId xmlns:a16="http://schemas.microsoft.com/office/drawing/2014/main" id="{995AE261-0AC8-1C75-E6D0-796C3C96929C}"/>
              </a:ext>
            </a:extLst>
          </p:cNvPr>
          <p:cNvPicPr>
            <a:picLocks noChangeAspect="1"/>
          </p:cNvPicPr>
          <p:nvPr/>
        </p:nvPicPr>
        <p:blipFill>
          <a:blip r:embed="rId3"/>
          <a:stretch>
            <a:fillRect/>
          </a:stretch>
        </p:blipFill>
        <p:spPr>
          <a:xfrm>
            <a:off x="2989383" y="3258963"/>
            <a:ext cx="5849815" cy="3212176"/>
          </a:xfrm>
          <a:prstGeom prst="rect">
            <a:avLst/>
          </a:prstGeom>
        </p:spPr>
      </p:pic>
    </p:spTree>
    <p:extLst>
      <p:ext uri="{BB962C8B-B14F-4D97-AF65-F5344CB8AC3E}">
        <p14:creationId xmlns:p14="http://schemas.microsoft.com/office/powerpoint/2010/main" val="420178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id="{68A3695B-38D2-FABA-C535-4AF7E92D4EF0}"/>
              </a:ext>
            </a:extLst>
          </p:cNvPr>
          <p:cNvPicPr>
            <a:picLocks noChangeAspect="1"/>
          </p:cNvPicPr>
          <p:nvPr/>
        </p:nvPicPr>
        <p:blipFill>
          <a:blip r:embed="rId3"/>
          <a:stretch>
            <a:fillRect/>
          </a:stretch>
        </p:blipFill>
        <p:spPr>
          <a:xfrm>
            <a:off x="703182" y="1866126"/>
            <a:ext cx="4777381" cy="295600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Θέση περιεχομένου 2">
            <a:extLst>
              <a:ext uri="{FF2B5EF4-FFF2-40B4-BE49-F238E27FC236}">
                <a16:creationId xmlns:a16="http://schemas.microsoft.com/office/drawing/2014/main" id="{1CB45FE4-AC9D-2FF8-9752-DDF4ED4FFAF6}"/>
              </a:ext>
            </a:extLst>
          </p:cNvPr>
          <p:cNvSpPr>
            <a:spLocks noGrp="1"/>
          </p:cNvSpPr>
          <p:nvPr>
            <p:ph idx="1"/>
          </p:nvPr>
        </p:nvSpPr>
        <p:spPr>
          <a:xfrm>
            <a:off x="5695670" y="1247867"/>
            <a:ext cx="5458838" cy="4192520"/>
          </a:xfrm>
        </p:spPr>
        <p:txBody>
          <a:bodyPr>
            <a:normAutofit/>
          </a:bodyPr>
          <a:lstStyle/>
          <a:p>
            <a:pPr marL="0" indent="0">
              <a:buNone/>
            </a:pPr>
            <a:r>
              <a:rPr lang="el-GR" b="0" i="0" u="none" strike="noStrike" baseline="0" dirty="0">
                <a:latin typeface="TimesNewRomanPSMT"/>
              </a:rPr>
              <a:t>Περιγράψτε τους δεσμούς στο μόριο του CΗ</a:t>
            </a:r>
            <a:r>
              <a:rPr lang="el-GR" b="0" i="0" u="none" strike="noStrike" baseline="-25000" dirty="0">
                <a:latin typeface="TimesNewRomanPSMT"/>
              </a:rPr>
              <a:t>3</a:t>
            </a:r>
            <a:r>
              <a:rPr lang="el-GR" b="0" i="0" u="none" strike="noStrike" baseline="0" dirty="0">
                <a:latin typeface="TimesNewRomanPSMT"/>
              </a:rPr>
              <a:t>CΟΟΗ.</a:t>
            </a:r>
            <a:endParaRPr lang="el-GR" dirty="0"/>
          </a:p>
        </p:txBody>
      </p:sp>
    </p:spTree>
    <p:extLst>
      <p:ext uri="{BB962C8B-B14F-4D97-AF65-F5344CB8AC3E}">
        <p14:creationId xmlns:p14="http://schemas.microsoft.com/office/powerpoint/2010/main" val="2266158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29602204-47DF-F366-9C56-60D7DB476124}"/>
              </a:ext>
            </a:extLst>
          </p:cNvPr>
          <p:cNvPicPr>
            <a:picLocks noChangeAspect="1"/>
          </p:cNvPicPr>
          <p:nvPr/>
        </p:nvPicPr>
        <p:blipFill rotWithShape="1">
          <a:blip r:embed="rId2"/>
          <a:srcRect l="25769" t="31967" r="32115" b="35043"/>
          <a:stretch/>
        </p:blipFill>
        <p:spPr>
          <a:xfrm>
            <a:off x="996461" y="1307123"/>
            <a:ext cx="9630903" cy="4243754"/>
          </a:xfrm>
          <a:prstGeom prst="rect">
            <a:avLst/>
          </a:prstGeom>
        </p:spPr>
      </p:pic>
    </p:spTree>
    <p:extLst>
      <p:ext uri="{BB962C8B-B14F-4D97-AF65-F5344CB8AC3E}">
        <p14:creationId xmlns:p14="http://schemas.microsoft.com/office/powerpoint/2010/main" val="3850864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A81FD7A-9EBB-14F5-6824-4CB7BA99CE37}"/>
              </a:ext>
            </a:extLst>
          </p:cNvPr>
          <p:cNvPicPr>
            <a:picLocks noChangeAspect="1"/>
          </p:cNvPicPr>
          <p:nvPr/>
        </p:nvPicPr>
        <p:blipFill rotWithShape="1">
          <a:blip r:embed="rId2">
            <a:extLst>
              <a:ext uri="{28A0092B-C50C-407E-A947-70E740481C1C}">
                <a14:useLocalDpi xmlns:a14="http://schemas.microsoft.com/office/drawing/2010/main" val="0"/>
              </a:ext>
            </a:extLst>
          </a:blip>
          <a:srcRect l="27605"/>
          <a:stretch/>
        </p:blipFill>
        <p:spPr bwMode="auto">
          <a:xfrm>
            <a:off x="2126973" y="413710"/>
            <a:ext cx="7346975" cy="247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39163749-719B-C9C4-E40B-5FD58C9BFE56}"/>
              </a:ext>
            </a:extLst>
          </p:cNvPr>
          <p:cNvPicPr>
            <a:picLocks noChangeAspect="1"/>
          </p:cNvPicPr>
          <p:nvPr/>
        </p:nvPicPr>
        <p:blipFill rotWithShape="1">
          <a:blip r:embed="rId3">
            <a:extLst>
              <a:ext uri="{28A0092B-C50C-407E-A947-70E740481C1C}">
                <a14:useLocalDpi xmlns:a14="http://schemas.microsoft.com/office/drawing/2010/main" val="0"/>
              </a:ext>
            </a:extLst>
          </a:blip>
          <a:srcRect r="28920"/>
          <a:stretch/>
        </p:blipFill>
        <p:spPr bwMode="auto">
          <a:xfrm>
            <a:off x="2550665" y="3429000"/>
            <a:ext cx="6499589"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A47C040F-82D6-AE55-86B7-3C2638EF619C}"/>
              </a:ext>
            </a:extLst>
          </p:cNvPr>
          <p:cNvSpPr txBox="1">
            <a:spLocks noChangeArrowheads="1"/>
          </p:cNvSpPr>
          <p:nvPr/>
        </p:nvSpPr>
        <p:spPr>
          <a:xfrm>
            <a:off x="0" y="6669087"/>
            <a:ext cx="6156325" cy="18891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3613492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a:extLst>
              <a:ext uri="{FF2B5EF4-FFF2-40B4-BE49-F238E27FC236}">
                <a16:creationId xmlns:a16="http://schemas.microsoft.com/office/drawing/2014/main" id="{BD58AA1F-E569-CA1E-21A5-BF186674435B}"/>
              </a:ext>
            </a:extLst>
          </p:cNvPr>
          <p:cNvPicPr>
            <a:picLocks noChangeAspect="1"/>
          </p:cNvPicPr>
          <p:nvPr/>
        </p:nvPicPr>
        <p:blipFill>
          <a:blip r:embed="rId3"/>
          <a:stretch>
            <a:fillRect/>
          </a:stretch>
        </p:blipFill>
        <p:spPr>
          <a:xfrm>
            <a:off x="703182" y="1751668"/>
            <a:ext cx="4777381" cy="31849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Θέση περιεχομένου 2">
            <a:extLst>
              <a:ext uri="{FF2B5EF4-FFF2-40B4-BE49-F238E27FC236}">
                <a16:creationId xmlns:a16="http://schemas.microsoft.com/office/drawing/2014/main" id="{4C9FD926-A282-2300-1D2D-467517219141}"/>
              </a:ext>
            </a:extLst>
          </p:cNvPr>
          <p:cNvSpPr>
            <a:spLocks noGrp="1"/>
          </p:cNvSpPr>
          <p:nvPr>
            <p:ph idx="1"/>
          </p:nvPr>
        </p:nvSpPr>
        <p:spPr>
          <a:xfrm>
            <a:off x="5812901" y="1214124"/>
            <a:ext cx="5458838" cy="4192520"/>
          </a:xfrm>
        </p:spPr>
        <p:txBody>
          <a:bodyPr>
            <a:normAutofit/>
          </a:bodyPr>
          <a:lstStyle/>
          <a:p>
            <a:r>
              <a:rPr lang="el-GR" dirty="0"/>
              <a:t>Πόσοι δεσμοί υπάρχουν στο μόριο H</a:t>
            </a:r>
            <a:r>
              <a:rPr lang="el-GR" baseline="-25000" dirty="0"/>
              <a:t>2</a:t>
            </a:r>
            <a:r>
              <a:rPr lang="el-GR" dirty="0"/>
              <a:t>C=CH–CN;</a:t>
            </a:r>
          </a:p>
        </p:txBody>
      </p:sp>
    </p:spTree>
    <p:extLst>
      <p:ext uri="{BB962C8B-B14F-4D97-AF65-F5344CB8AC3E}">
        <p14:creationId xmlns:p14="http://schemas.microsoft.com/office/powerpoint/2010/main" val="538696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4A4B1-7170-3408-D9A0-31C306A775D3}"/>
              </a:ext>
            </a:extLst>
          </p:cNvPr>
          <p:cNvSpPr>
            <a:spLocks noGrp="1"/>
          </p:cNvSpPr>
          <p:nvPr>
            <p:ph type="title"/>
          </p:nvPr>
        </p:nvSpPr>
        <p:spPr/>
        <p:txBody>
          <a:bodyPr/>
          <a:lstStyle/>
          <a:p>
            <a:r>
              <a:rPr lang="el-GR" dirty="0"/>
              <a:t>Θεωρία μοριακών τροχιακών</a:t>
            </a:r>
            <a:br>
              <a:rPr lang="el-GR" dirty="0"/>
            </a:br>
            <a:endParaRPr lang="el-GR" dirty="0"/>
          </a:p>
        </p:txBody>
      </p:sp>
      <p:sp>
        <p:nvSpPr>
          <p:cNvPr id="3" name="Θέση περιεχομένου 2">
            <a:extLst>
              <a:ext uri="{FF2B5EF4-FFF2-40B4-BE49-F238E27FC236}">
                <a16:creationId xmlns:a16="http://schemas.microsoft.com/office/drawing/2014/main" id="{54EBF622-A1F1-CA95-5717-B88F6353E6A1}"/>
              </a:ext>
            </a:extLst>
          </p:cNvPr>
          <p:cNvSpPr>
            <a:spLocks noGrp="1"/>
          </p:cNvSpPr>
          <p:nvPr>
            <p:ph idx="1"/>
          </p:nvPr>
        </p:nvSpPr>
        <p:spPr>
          <a:xfrm>
            <a:off x="682906" y="1412111"/>
            <a:ext cx="11005002" cy="5258320"/>
          </a:xfrm>
        </p:spPr>
        <p:txBody>
          <a:bodyPr>
            <a:normAutofit/>
          </a:bodyPr>
          <a:lstStyle/>
          <a:p>
            <a:r>
              <a:rPr lang="el-GR" sz="2000" dirty="0">
                <a:latin typeface="TimesNewRomanPSMT"/>
              </a:rPr>
              <a:t>Η θεωρία των μοριακών τροχιακών αντιμετωπίζει τα τροχιακά σε ένα μόριο με παρόμοιο τρόπο με αυτόν του ατόμου. Κάθε μοριακό τροχιακό προκύπτει από τον συνδυασμό ατομικών τροχιακών, μπορεί να δεχθεί μέχρι δύο ηλεκτρόνια και έχει συγκεκριμένη ενέργεια. </a:t>
            </a:r>
          </a:p>
          <a:p>
            <a:r>
              <a:rPr lang="el-GR" sz="2000" dirty="0">
                <a:latin typeface="TimesNewRomanPSMT"/>
              </a:rPr>
              <a:t>Ο αριθμός των μοριακών τροχιακών είναι ίσος με αυτόν των ατομικών τροχιακών που συνδυάζονται και η κατανομή των ηλεκτρονίων ακολουθεί τις βασικές αρχές που μάθαμε στα ατομικά τροχιακά.</a:t>
            </a:r>
          </a:p>
          <a:p>
            <a:r>
              <a:rPr lang="el-GR" sz="2000" dirty="0">
                <a:latin typeface="TimesNewRomanPSMT"/>
              </a:rPr>
              <a:t>Όταν συνδυάζονται δύο ατομικά τροχιακά προκύπτουν δύο μοριακά τροχιακά, ένα με χαμηλή ενέργεια και ένα με υψηλή ενέργεια. </a:t>
            </a:r>
          </a:p>
          <a:p>
            <a:r>
              <a:rPr lang="el-GR" sz="2000" dirty="0">
                <a:latin typeface="TimesNewRomanPSMT"/>
              </a:rPr>
              <a:t>Το χαμηλής ενέργειας μοριακό τροχιακό ονομάζεται δεσμικό, ενώ το υψηλής ενέργειας ονομάζεται </a:t>
            </a:r>
            <a:r>
              <a:rPr lang="el-GR" sz="2000" dirty="0" err="1">
                <a:latin typeface="TimesNewRomanPSMT"/>
              </a:rPr>
              <a:t>αντιδεσμικό</a:t>
            </a:r>
            <a:r>
              <a:rPr lang="el-GR" sz="2000" dirty="0">
                <a:latin typeface="TimesNewRomanPSMT"/>
              </a:rPr>
              <a:t>.</a:t>
            </a:r>
          </a:p>
          <a:p>
            <a:r>
              <a:rPr lang="el-GR" sz="2000" b="0" i="0" u="none" strike="noStrike" baseline="0" dirty="0">
                <a:latin typeface="TimesNewRomanPSMT"/>
              </a:rPr>
              <a:t>Η θεωρία των μοριακών τροχιακών μπορεί να εφαρμοσθεί σε όλα τα μόρια αλλά είναι ιδιαίτερα εύχρηστη και σχετικά απλή στα </a:t>
            </a:r>
            <a:r>
              <a:rPr lang="el-GR" sz="2000" b="0" i="0" u="none" strike="noStrike" baseline="0" dirty="0" err="1">
                <a:latin typeface="TimesNewRomanPSMT"/>
              </a:rPr>
              <a:t>διατομικά</a:t>
            </a:r>
            <a:r>
              <a:rPr lang="el-GR" sz="2000" b="0" i="0" u="none" strike="noStrike" baseline="0" dirty="0">
                <a:latin typeface="TimesNewRomanPSMT"/>
              </a:rPr>
              <a:t> μόρια που σχηματίζονται από άτομα της 2ης περιόδου. </a:t>
            </a:r>
          </a:p>
          <a:p>
            <a:endParaRPr lang="el-GR" sz="2000" dirty="0">
              <a:latin typeface="TimesNewRomanPSMT"/>
            </a:endParaRPr>
          </a:p>
        </p:txBody>
      </p:sp>
    </p:spTree>
    <p:extLst>
      <p:ext uri="{BB962C8B-B14F-4D97-AF65-F5344CB8AC3E}">
        <p14:creationId xmlns:p14="http://schemas.microsoft.com/office/powerpoint/2010/main" val="4247805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4A4B1-7170-3408-D9A0-31C306A775D3}"/>
              </a:ext>
            </a:extLst>
          </p:cNvPr>
          <p:cNvSpPr>
            <a:spLocks noGrp="1"/>
          </p:cNvSpPr>
          <p:nvPr>
            <p:ph type="title"/>
          </p:nvPr>
        </p:nvSpPr>
        <p:spPr>
          <a:xfrm>
            <a:off x="838200" y="250824"/>
            <a:ext cx="10515600" cy="1325563"/>
          </a:xfrm>
        </p:spPr>
        <p:txBody>
          <a:bodyPr/>
          <a:lstStyle/>
          <a:p>
            <a:r>
              <a:rPr lang="el-GR" dirty="0"/>
              <a:t>Θεωρία μοριακών τροχιακών</a:t>
            </a:r>
            <a:br>
              <a:rPr lang="el-GR" dirty="0"/>
            </a:br>
            <a:endParaRPr lang="el-GR" dirty="0"/>
          </a:p>
        </p:txBody>
      </p:sp>
      <p:sp>
        <p:nvSpPr>
          <p:cNvPr id="3" name="Θέση περιεχομένου 2">
            <a:extLst>
              <a:ext uri="{FF2B5EF4-FFF2-40B4-BE49-F238E27FC236}">
                <a16:creationId xmlns:a16="http://schemas.microsoft.com/office/drawing/2014/main" id="{54EBF622-A1F1-CA95-5717-B88F6353E6A1}"/>
              </a:ext>
            </a:extLst>
          </p:cNvPr>
          <p:cNvSpPr>
            <a:spLocks noGrp="1"/>
          </p:cNvSpPr>
          <p:nvPr>
            <p:ph idx="1"/>
          </p:nvPr>
        </p:nvSpPr>
        <p:spPr>
          <a:xfrm>
            <a:off x="480646" y="913605"/>
            <a:ext cx="11230708" cy="5498123"/>
          </a:xfrm>
        </p:spPr>
        <p:txBody>
          <a:bodyPr>
            <a:normAutofit/>
          </a:bodyPr>
          <a:lstStyle/>
          <a:p>
            <a:pPr algn="l"/>
            <a:r>
              <a:rPr lang="el-GR" sz="2000" b="0" i="0" u="none" strike="noStrike" baseline="0" dirty="0">
                <a:latin typeface="TimesNewRomanPSMT"/>
              </a:rPr>
              <a:t>Όταν δύο άτομα πλησιάζουν μεταξύ τους, </a:t>
            </a:r>
            <a:r>
              <a:rPr lang="el-GR" sz="2000" b="0" i="0" u="none" strike="noStrike" baseline="0" dirty="0" err="1">
                <a:latin typeface="TimesNewRomanPSMT"/>
              </a:rPr>
              <a:t>αλληλεπιδρούν</a:t>
            </a:r>
            <a:r>
              <a:rPr lang="el-GR" sz="2000" b="0" i="0" u="none" strike="noStrike" baseline="0" dirty="0">
                <a:latin typeface="TimesNewRomanPSMT"/>
              </a:rPr>
              <a:t> τα τροχιακά τους τα οποία δεν διαφέρουν σημαντικά σε ενέργεια, π.χ. </a:t>
            </a:r>
            <a:r>
              <a:rPr lang="el-GR" sz="2000" b="0" i="0" u="none" strike="noStrike" baseline="0" dirty="0" err="1">
                <a:latin typeface="TimesNewRomanPSMT"/>
              </a:rPr>
              <a:t>αλληλεπιδρούν</a:t>
            </a:r>
            <a:r>
              <a:rPr lang="el-GR" sz="2000" b="0" i="0" u="none" strike="noStrike" baseline="0" dirty="0">
                <a:latin typeface="TimesNewRomanPSMT"/>
              </a:rPr>
              <a:t> τα 2</a:t>
            </a:r>
            <a:r>
              <a:rPr lang="el-GR" sz="2000" b="0" i="1" u="none" strike="noStrike" baseline="0" dirty="0">
                <a:latin typeface="TimesNewRomanPS-ItalicMT"/>
              </a:rPr>
              <a:t>s </a:t>
            </a:r>
            <a:r>
              <a:rPr lang="el-GR" sz="2000" b="0" i="0" u="none" strike="noStrike" baseline="0" dirty="0">
                <a:latin typeface="TimesNewRomanPSMT"/>
              </a:rPr>
              <a:t>του ενός ατόμου με τα 2</a:t>
            </a:r>
            <a:r>
              <a:rPr lang="el-GR" sz="2000" b="0" i="1" u="none" strike="noStrike" baseline="0" dirty="0">
                <a:latin typeface="TimesNewRomanPS-ItalicMT"/>
              </a:rPr>
              <a:t>s </a:t>
            </a:r>
            <a:r>
              <a:rPr lang="el-GR" sz="2000" b="0" i="0" u="none" strike="noStrike" baseline="0" dirty="0">
                <a:latin typeface="TimesNewRomanPSMT"/>
              </a:rPr>
              <a:t>του άλλου ατόμου, ενώ τα εσωτερικά τροχιακά δεν λαμβάνουν μέρος στον σχηματισμό του δεσμού. </a:t>
            </a:r>
          </a:p>
          <a:p>
            <a:pPr algn="l"/>
            <a:r>
              <a:rPr lang="el-GR" sz="2000" b="0" i="0" u="none" strike="noStrike" baseline="0" dirty="0">
                <a:latin typeface="TimesNewRomanPSMT"/>
              </a:rPr>
              <a:t>Όταν </a:t>
            </a:r>
            <a:r>
              <a:rPr lang="el-GR" sz="2000" b="0" i="0" u="none" strike="noStrike" baseline="0" dirty="0" err="1">
                <a:latin typeface="TimesNewRomanPSMT"/>
              </a:rPr>
              <a:t>αλληλεπιδρούν</a:t>
            </a:r>
            <a:r>
              <a:rPr lang="el-GR" sz="2000" b="0" i="0" u="none" strike="noStrike" baseline="0" dirty="0">
                <a:latin typeface="TimesNewRomanPSMT"/>
              </a:rPr>
              <a:t> δύο </a:t>
            </a:r>
            <a:r>
              <a:rPr lang="el-GR" sz="2000" b="0" i="1" u="none" strike="noStrike" baseline="0" dirty="0">
                <a:latin typeface="TimesNewRomanPS-ItalicMT"/>
              </a:rPr>
              <a:t>s </a:t>
            </a:r>
            <a:r>
              <a:rPr lang="el-GR" sz="2000" b="0" i="0" u="none" strike="noStrike" baseline="0" dirty="0">
                <a:latin typeface="TimesNewRomanPSMT"/>
              </a:rPr>
              <a:t>τροχιακά προκύπτουν ένα δεσμικό τροχιακό σ και ένα </a:t>
            </a:r>
            <a:r>
              <a:rPr lang="el-GR" sz="2000" b="0" i="0" u="none" strike="noStrike" baseline="0" dirty="0" err="1">
                <a:latin typeface="TimesNewRomanPSMT"/>
              </a:rPr>
              <a:t>αντιδεσμικό</a:t>
            </a:r>
            <a:r>
              <a:rPr lang="el-GR" sz="2000" b="0" i="0" u="none" strike="noStrike" baseline="0" dirty="0">
                <a:latin typeface="TimesNewRomanPSMT"/>
              </a:rPr>
              <a:t> σ* τροχιακό. Όταν </a:t>
            </a:r>
            <a:r>
              <a:rPr lang="el-GR" sz="2000" b="0" i="0" u="none" strike="noStrike" baseline="0" dirty="0" err="1">
                <a:latin typeface="TimesNewRomanPSMT"/>
              </a:rPr>
              <a:t>αλληλεπιδρούν</a:t>
            </a:r>
            <a:r>
              <a:rPr lang="el-GR" sz="2000" b="0" i="0" u="none" strike="noStrike" baseline="0" dirty="0">
                <a:latin typeface="TimesNewRomanPSMT"/>
              </a:rPr>
              <a:t> δύο </a:t>
            </a:r>
            <a:r>
              <a:rPr lang="el-GR" sz="2000" b="0" i="1" u="none" strike="noStrike" baseline="0" dirty="0">
                <a:latin typeface="TimesNewRomanPS-ItalicMT"/>
              </a:rPr>
              <a:t>p </a:t>
            </a:r>
            <a:r>
              <a:rPr lang="el-GR" sz="2000" b="0" i="0" u="none" strike="noStrike" baseline="0" dirty="0">
                <a:latin typeface="TimesNewRomanPSMT"/>
              </a:rPr>
              <a:t>τροχιακά μπορεί να προκύψουν ένα π δεσμικό και ένα π* </a:t>
            </a:r>
            <a:r>
              <a:rPr lang="el-GR" sz="2000" b="0" i="0" u="none" strike="noStrike" baseline="0" dirty="0" err="1">
                <a:latin typeface="TimesNewRomanPSMT"/>
              </a:rPr>
              <a:t>αντιδεσμικό</a:t>
            </a:r>
            <a:r>
              <a:rPr lang="el-GR" sz="2000" b="0" i="0" u="none" strike="noStrike" baseline="0" dirty="0">
                <a:latin typeface="TimesNewRomanPSMT"/>
              </a:rPr>
              <a:t> μοριακό τροχιακό. </a:t>
            </a:r>
          </a:p>
          <a:p>
            <a:pPr algn="l"/>
            <a:r>
              <a:rPr lang="el-GR" sz="2000" b="0" i="0" u="none" strike="noStrike" baseline="0" dirty="0">
                <a:latin typeface="TimesNewRomanPSMT"/>
              </a:rPr>
              <a:t>Εξαρτάται από τον τρόπο αλληλεπίδρασης των τροχιακών. Αν αυτός γίνει κατά μήκος του άξονα τότε προκύπτουν τα σ μοριακά τροχιακά, ενώ αν γίνει κάθετα στον άξονα, προκύπτουν τα π μοριακά τροχιακά.</a:t>
            </a:r>
          </a:p>
        </p:txBody>
      </p:sp>
    </p:spTree>
    <p:extLst>
      <p:ext uri="{BB962C8B-B14F-4D97-AF65-F5344CB8AC3E}">
        <p14:creationId xmlns:p14="http://schemas.microsoft.com/office/powerpoint/2010/main" val="1038335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Screen Shot 2017-08-28 at 1.19.27 PM.png">
            <a:extLst>
              <a:ext uri="{FF2B5EF4-FFF2-40B4-BE49-F238E27FC236}">
                <a16:creationId xmlns:a16="http://schemas.microsoft.com/office/drawing/2014/main" id="{C7EA8E1A-8B54-0A2B-6894-A75EDF264F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7146" y="331787"/>
            <a:ext cx="8761413"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9936320D-3621-A6CB-4949-77F7FF2ECC58}"/>
              </a:ext>
            </a:extLst>
          </p:cNvPr>
          <p:cNvSpPr txBox="1">
            <a:spLocks noChangeArrowheads="1"/>
          </p:cNvSpPr>
          <p:nvPr/>
        </p:nvSpPr>
        <p:spPr>
          <a:xfrm>
            <a:off x="-16958" y="6669087"/>
            <a:ext cx="6156325" cy="18891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3027944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Screen Shot 2017-08-28 at 1.20.21 PM.png">
            <a:extLst>
              <a:ext uri="{FF2B5EF4-FFF2-40B4-BE49-F238E27FC236}">
                <a16:creationId xmlns:a16="http://schemas.microsoft.com/office/drawing/2014/main" id="{35D14623-815B-40E5-6B7F-098242370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7804" y="130175"/>
            <a:ext cx="7859713"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E4E85244-4844-8FD0-5BB2-4AE055F13789}"/>
              </a:ext>
            </a:extLst>
          </p:cNvPr>
          <p:cNvSpPr txBox="1">
            <a:spLocks noChangeArrowheads="1"/>
          </p:cNvSpPr>
          <p:nvPr/>
        </p:nvSpPr>
        <p:spPr>
          <a:xfrm>
            <a:off x="-16958" y="6669087"/>
            <a:ext cx="6156325" cy="18891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158979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F545-54EA-B194-C101-63BAD2A85EB4}"/>
              </a:ext>
            </a:extLst>
          </p:cNvPr>
          <p:cNvSpPr>
            <a:spLocks noGrp="1"/>
          </p:cNvSpPr>
          <p:nvPr>
            <p:ph type="title"/>
          </p:nvPr>
        </p:nvSpPr>
        <p:spPr>
          <a:xfrm>
            <a:off x="838200" y="0"/>
            <a:ext cx="10515600" cy="1325563"/>
          </a:xfrm>
        </p:spPr>
        <p:txBody>
          <a:bodyPr/>
          <a:lstStyle/>
          <a:p>
            <a:r>
              <a:rPr lang="el-GR" dirty="0"/>
              <a:t>Σχεδιασμός οργανικών ενώσεων</a:t>
            </a:r>
          </a:p>
        </p:txBody>
      </p:sp>
      <p:pic>
        <p:nvPicPr>
          <p:cNvPr id="9" name="Picture 1" descr="Screen Shot 2017-08-28 at 1.21.38 PM.png">
            <a:extLst>
              <a:ext uri="{FF2B5EF4-FFF2-40B4-BE49-F238E27FC236}">
                <a16:creationId xmlns:a16="http://schemas.microsoft.com/office/drawing/2014/main" id="{1B8DCE84-8189-3FFD-5677-A18B1853D2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4372" y="963125"/>
            <a:ext cx="7227455" cy="589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06379D2D-4C51-2DE9-DBAF-EBF5D37FF885}"/>
              </a:ext>
            </a:extLst>
          </p:cNvPr>
          <p:cNvSpPr txBox="1">
            <a:spLocks noChangeArrowheads="1"/>
          </p:cNvSpPr>
          <p:nvPr/>
        </p:nvSpPr>
        <p:spPr>
          <a:xfrm>
            <a:off x="-16958" y="6669087"/>
            <a:ext cx="6156325" cy="18891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l-GR" sz="1000" b="1"/>
              <a:t>John McMurry, </a:t>
            </a:r>
            <a:r>
              <a:rPr lang="el-GR" altLang="el-GR" sz="1000" b="1" i="1"/>
              <a:t>ΟΡΓΑΝΙΚΗ ΧΗΜΕΙΑ</a:t>
            </a:r>
            <a:r>
              <a:rPr lang="en-US" altLang="el-GR" sz="1000" b="1"/>
              <a:t>, ΠΕΚ 20</a:t>
            </a:r>
            <a:r>
              <a:rPr lang="el-GR" altLang="el-GR" sz="1000" b="1"/>
              <a:t>16</a:t>
            </a:r>
            <a:r>
              <a:rPr lang="en-US" altLang="el-GR" sz="1000" b="1"/>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516816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F545-54EA-B194-C101-63BAD2A85EB4}"/>
              </a:ext>
            </a:extLst>
          </p:cNvPr>
          <p:cNvSpPr>
            <a:spLocks noGrp="1"/>
          </p:cNvSpPr>
          <p:nvPr>
            <p:ph type="title"/>
          </p:nvPr>
        </p:nvSpPr>
        <p:spPr/>
        <p:txBody>
          <a:bodyPr/>
          <a:lstStyle/>
          <a:p>
            <a:r>
              <a:rPr lang="el-GR" dirty="0"/>
              <a:t>Λειτουργικές ομάδες</a:t>
            </a:r>
          </a:p>
        </p:txBody>
      </p:sp>
      <p:sp>
        <p:nvSpPr>
          <p:cNvPr id="3" name="Θέση περιεχομένου 2">
            <a:extLst>
              <a:ext uri="{FF2B5EF4-FFF2-40B4-BE49-F238E27FC236}">
                <a16:creationId xmlns:a16="http://schemas.microsoft.com/office/drawing/2014/main" id="{F0C6E0BE-7BAF-0A60-DECF-0C831F7DB563}"/>
              </a:ext>
            </a:extLst>
          </p:cNvPr>
          <p:cNvSpPr>
            <a:spLocks noGrp="1"/>
          </p:cNvSpPr>
          <p:nvPr>
            <p:ph idx="1"/>
          </p:nvPr>
        </p:nvSpPr>
        <p:spPr>
          <a:xfrm>
            <a:off x="184742" y="1362963"/>
            <a:ext cx="11822515" cy="4393893"/>
          </a:xfrm>
        </p:spPr>
        <p:txBody>
          <a:bodyPr>
            <a:normAutofit/>
          </a:bodyPr>
          <a:lstStyle/>
          <a:p>
            <a:pPr marL="0" indent="0" algn="l">
              <a:buNone/>
            </a:pPr>
            <a:r>
              <a:rPr lang="el-GR" sz="2600" b="1" i="0" u="none" strike="noStrike" baseline="0" dirty="0" err="1">
                <a:latin typeface="TimesNewRomanPSMT"/>
              </a:rPr>
              <a:t>Αμίνες</a:t>
            </a:r>
            <a:endParaRPr lang="el-GR" sz="2600" b="1" i="0" u="none" strike="noStrike" baseline="0" dirty="0">
              <a:latin typeface="TimesNewRomanPSMT"/>
            </a:endParaRPr>
          </a:p>
          <a:p>
            <a:pPr algn="l"/>
            <a:r>
              <a:rPr lang="el-GR" sz="1800" b="0" i="0" u="none" strike="noStrike" baseline="0" dirty="0">
                <a:latin typeface="TimesNewRomanPSMT"/>
              </a:rPr>
              <a:t>Οι </a:t>
            </a:r>
            <a:r>
              <a:rPr lang="el-GR" sz="1800" b="0" i="0" u="none" strike="noStrike" baseline="0" dirty="0" err="1">
                <a:latin typeface="TimesNewRomanPSMT"/>
              </a:rPr>
              <a:t>αμίνες</a:t>
            </a:r>
            <a:r>
              <a:rPr lang="el-GR" sz="1800" b="0" i="0" u="none" strike="noStrike" baseline="0" dirty="0">
                <a:latin typeface="TimesNewRomanPSMT"/>
              </a:rPr>
              <a:t> είναι μία σημαντική κατηγορία οργανικών ενώσεων που περιέχουν άζωτο. Το άζωτο είναι το τέταρτο στοιχείο σε αφθονία των οργανικών ενώσεων. Σχεδόν όλα τα βιολογικά μόρια περιέχουν άζωτο και σχεδόν όλα μπορούν να χαρακτηριστούν και ως </a:t>
            </a:r>
            <a:r>
              <a:rPr lang="el-GR" sz="1800" b="0" i="0" u="none" strike="noStrike" baseline="0" dirty="0" err="1">
                <a:latin typeface="TimesNewRomanPSMT"/>
              </a:rPr>
              <a:t>αμίνες</a:t>
            </a:r>
            <a:r>
              <a:rPr lang="el-GR" sz="1800" b="0" i="0" u="none" strike="noStrike" baseline="0" dirty="0">
                <a:latin typeface="TimesNewRomanPSMT"/>
              </a:rPr>
              <a:t>.</a:t>
            </a:r>
          </a:p>
          <a:p>
            <a:pPr algn="l"/>
            <a:r>
              <a:rPr lang="el-GR" sz="1800" b="0" i="0" u="none" strike="noStrike" baseline="0" dirty="0">
                <a:latin typeface="TimesNewRomanPSMT"/>
              </a:rPr>
              <a:t>Το χαρακτηριστικό των </a:t>
            </a:r>
            <a:r>
              <a:rPr lang="el-GR" sz="1800" b="0" i="0" u="none" strike="noStrike" baseline="0" dirty="0" err="1">
                <a:latin typeface="TimesNewRomanPSMT"/>
              </a:rPr>
              <a:t>αμινών</a:t>
            </a:r>
            <a:r>
              <a:rPr lang="el-GR" sz="1800" b="0" i="0" u="none" strike="noStrike" baseline="0" dirty="0">
                <a:latin typeface="TimesNewRomanPSMT"/>
              </a:rPr>
              <a:t> είναι το N που συνδέεται με μία, δύο ή τρεις </a:t>
            </a:r>
            <a:r>
              <a:rPr lang="el-GR" sz="1800" b="0" i="0" u="none" strike="noStrike" baseline="0" dirty="0" err="1">
                <a:latin typeface="TimesNewRomanPSMT"/>
              </a:rPr>
              <a:t>αλκυλομάδες</a:t>
            </a:r>
            <a:r>
              <a:rPr lang="el-GR" sz="1800" b="0" i="0" u="none" strike="noStrike" baseline="0" dirty="0">
                <a:latin typeface="TimesNewRomanPSMT"/>
              </a:rPr>
              <a:t>. Μπορεί να θεωρηθεί ότι προκύπτουν από την αμμωνία (ΝΗ</a:t>
            </a:r>
            <a:r>
              <a:rPr lang="el-GR" sz="1800" b="1" i="0" u="none" strike="noStrike" baseline="-25000" dirty="0">
                <a:latin typeface="TimesNewRomanPS-BoldMT"/>
              </a:rPr>
              <a:t>3</a:t>
            </a:r>
            <a:r>
              <a:rPr lang="el-GR" sz="1800" b="0" i="0" u="none" strike="noStrike" baseline="0" dirty="0">
                <a:latin typeface="TimesNewRomanPSMT"/>
              </a:rPr>
              <a:t>) με αντικατάσταση ενός, δύο ή τριών υδρογόνων με </a:t>
            </a:r>
            <a:r>
              <a:rPr lang="el-GR" sz="1800" b="0" i="0" u="none" strike="noStrike" baseline="0" dirty="0" err="1">
                <a:latin typeface="TimesNewRomanPSMT"/>
              </a:rPr>
              <a:t>αλκυλομάδες</a:t>
            </a:r>
            <a:r>
              <a:rPr lang="el-GR" sz="1800" b="0" i="0" u="none" strike="noStrike" baseline="0" dirty="0">
                <a:latin typeface="TimesNewRomanPSMT"/>
              </a:rPr>
              <a:t>.</a:t>
            </a:r>
          </a:p>
          <a:p>
            <a:pPr algn="l"/>
            <a:r>
              <a:rPr lang="el-GR" sz="1800" b="0" i="0" u="none" strike="noStrike" baseline="0" dirty="0">
                <a:latin typeface="TimesNewRomanPSMT"/>
              </a:rPr>
              <a:t>Διακρίνονται σε </a:t>
            </a:r>
            <a:r>
              <a:rPr lang="el-GR" sz="1800" b="0" i="1" u="none" strike="noStrike" baseline="0" dirty="0" err="1">
                <a:latin typeface="TimesNewRomanPS-ItalicMT"/>
              </a:rPr>
              <a:t>πρωτοταγείς</a:t>
            </a:r>
            <a:r>
              <a:rPr lang="el-GR" sz="1800" b="0" i="0" u="none" strike="noStrike" baseline="0" dirty="0">
                <a:latin typeface="TimesNewRomanPSMT"/>
              </a:rPr>
              <a:t>, </a:t>
            </a:r>
            <a:r>
              <a:rPr lang="el-GR" sz="1800" b="0" i="1" u="none" strike="noStrike" baseline="0" dirty="0">
                <a:latin typeface="TimesNewRomanPS-ItalicMT"/>
              </a:rPr>
              <a:t>δευτεροταγείς </a:t>
            </a:r>
            <a:r>
              <a:rPr lang="el-GR" sz="1800" b="0" i="0" u="none" strike="noStrike" baseline="0" dirty="0">
                <a:latin typeface="TimesNewRomanPSMT"/>
              </a:rPr>
              <a:t>και </a:t>
            </a:r>
            <a:r>
              <a:rPr lang="el-GR" sz="1800" b="0" i="1" u="none" strike="noStrike" baseline="0" dirty="0">
                <a:latin typeface="TimesNewRomanPS-ItalicMT"/>
              </a:rPr>
              <a:t>τριτοταγείς </a:t>
            </a:r>
            <a:r>
              <a:rPr lang="el-GR" sz="1800" b="0" i="1" u="none" strike="noStrike" baseline="0" dirty="0" err="1">
                <a:latin typeface="TimesNewRomanPS-ItalicMT"/>
              </a:rPr>
              <a:t>αμίνες</a:t>
            </a:r>
            <a:r>
              <a:rPr lang="el-GR" sz="1800" b="0" i="1" u="none" strike="noStrike" baseline="0" dirty="0">
                <a:latin typeface="TimesNewRomanPS-ItalicMT"/>
              </a:rPr>
              <a:t> </a:t>
            </a:r>
            <a:r>
              <a:rPr lang="el-GR" sz="1800" b="0" i="0" u="none" strike="noStrike" baseline="0" dirty="0">
                <a:latin typeface="TimesNewRomanPSMT"/>
              </a:rPr>
              <a:t>αν το άζωτο συνδέεται με μία, δύο ή τρεις </a:t>
            </a:r>
            <a:r>
              <a:rPr lang="el-GR" sz="1800" b="0" i="0" u="none" strike="noStrike" baseline="0" dirty="0" err="1">
                <a:latin typeface="TimesNewRomanPSMT"/>
              </a:rPr>
              <a:t>αλκυλομάδες</a:t>
            </a:r>
            <a:r>
              <a:rPr lang="el-GR" sz="1800" b="0" i="0" u="none" strike="noStrike" baseline="0" dirty="0">
                <a:latin typeface="TimesNewRomanPSMT"/>
              </a:rPr>
              <a:t>.</a:t>
            </a:r>
          </a:p>
          <a:p>
            <a:pPr algn="l"/>
            <a:r>
              <a:rPr lang="el-GR" sz="1800" b="0" i="0" u="none" strike="noStrike" baseline="0" dirty="0">
                <a:latin typeface="TimesNewRomanPSMT"/>
              </a:rPr>
              <a:t>Στις </a:t>
            </a:r>
            <a:r>
              <a:rPr lang="el-GR" sz="1800" b="1" i="0" u="none" strike="noStrike" baseline="0" dirty="0" err="1">
                <a:latin typeface="TimesNewRomanPS-BoldMT"/>
              </a:rPr>
              <a:t>πρωτοταγείς</a:t>
            </a:r>
            <a:r>
              <a:rPr lang="el-GR" sz="1800" b="1" i="0" u="none" strike="noStrike" baseline="0" dirty="0">
                <a:latin typeface="TimesNewRomanPS-BoldMT"/>
              </a:rPr>
              <a:t> </a:t>
            </a:r>
            <a:r>
              <a:rPr lang="el-GR" sz="1800" b="1" i="0" u="none" strike="noStrike" baseline="0" dirty="0" err="1">
                <a:latin typeface="TimesNewRomanPS-BoldMT"/>
              </a:rPr>
              <a:t>αμίνες</a:t>
            </a:r>
            <a:r>
              <a:rPr lang="el-GR" sz="1800" b="1" i="0" u="none" strike="noStrike" baseline="0" dirty="0">
                <a:latin typeface="TimesNewRomanPS-BoldMT"/>
              </a:rPr>
              <a:t> </a:t>
            </a:r>
            <a:r>
              <a:rPr lang="el-GR" sz="1800" b="0" i="0" u="none" strike="noStrike" baseline="0" dirty="0">
                <a:latin typeface="TimesNewRomanPSMT"/>
              </a:rPr>
              <a:t>το Ν συνδέεται με μία </a:t>
            </a:r>
            <a:r>
              <a:rPr lang="el-GR" sz="1800" b="0" i="0" u="none" strike="noStrike" baseline="0" dirty="0" err="1">
                <a:latin typeface="TimesNewRomanPSMT"/>
              </a:rPr>
              <a:t>αλκυλομάδα</a:t>
            </a:r>
            <a:r>
              <a:rPr lang="el-GR" sz="1800" b="0" i="0" u="none" strike="noStrike" baseline="0" dirty="0">
                <a:latin typeface="TimesNewRomanPSMT"/>
              </a:rPr>
              <a:t> και δύο Η.</a:t>
            </a:r>
          </a:p>
          <a:p>
            <a:pPr algn="l"/>
            <a:r>
              <a:rPr lang="el-GR" sz="1800" b="0" i="0" u="none" strike="noStrike" baseline="0" dirty="0">
                <a:latin typeface="TimesNewRomanPSMT"/>
              </a:rPr>
              <a:t>Στις </a:t>
            </a:r>
            <a:r>
              <a:rPr lang="el-GR" sz="1800" b="1" i="0" u="none" strike="noStrike" baseline="0" dirty="0">
                <a:latin typeface="TimesNewRomanPS-BoldMT"/>
              </a:rPr>
              <a:t>δευτεροταγείς </a:t>
            </a:r>
            <a:r>
              <a:rPr lang="el-GR" sz="1800" b="1" i="0" u="none" strike="noStrike" baseline="0" dirty="0" err="1">
                <a:latin typeface="TimesNewRomanPS-BoldMT"/>
              </a:rPr>
              <a:t>αμίνες</a:t>
            </a:r>
            <a:r>
              <a:rPr lang="el-GR" sz="1800" b="1" i="0" u="none" strike="noStrike" baseline="0" dirty="0">
                <a:latin typeface="TimesNewRomanPS-BoldMT"/>
              </a:rPr>
              <a:t> </a:t>
            </a:r>
            <a:r>
              <a:rPr lang="el-GR" sz="1800" b="0" i="0" u="none" strike="noStrike" baseline="0" dirty="0">
                <a:latin typeface="TimesNewRomanPSMT"/>
              </a:rPr>
              <a:t>το Ν συνδέεται με δυο </a:t>
            </a:r>
            <a:r>
              <a:rPr lang="el-GR" sz="1800" b="0" i="0" u="none" strike="noStrike" baseline="0" dirty="0" err="1">
                <a:latin typeface="TimesNewRomanPSMT"/>
              </a:rPr>
              <a:t>αλκυλομάδες</a:t>
            </a:r>
            <a:r>
              <a:rPr lang="el-GR" sz="1800" b="0" i="0" u="none" strike="noStrike" baseline="0" dirty="0">
                <a:latin typeface="TimesNewRomanPSMT"/>
              </a:rPr>
              <a:t> και ένα Η.</a:t>
            </a:r>
          </a:p>
          <a:p>
            <a:pPr algn="l"/>
            <a:r>
              <a:rPr lang="el-GR" sz="1800" b="0" i="0" u="none" strike="noStrike" baseline="0" dirty="0">
                <a:latin typeface="TimesNewRomanPSMT"/>
              </a:rPr>
              <a:t>Στις </a:t>
            </a:r>
            <a:r>
              <a:rPr lang="el-GR" sz="1800" b="1" i="0" u="none" strike="noStrike" baseline="0" dirty="0">
                <a:latin typeface="TimesNewRomanPS-BoldMT"/>
              </a:rPr>
              <a:t>τριτοταγείς </a:t>
            </a:r>
            <a:r>
              <a:rPr lang="el-GR" sz="1800" b="1" i="0" u="none" strike="noStrike" baseline="0" dirty="0" err="1">
                <a:latin typeface="TimesNewRomanPS-BoldMT"/>
              </a:rPr>
              <a:t>αμίνες</a:t>
            </a:r>
            <a:r>
              <a:rPr lang="el-GR" sz="1800" b="1" i="0" u="none" strike="noStrike" baseline="0" dirty="0">
                <a:latin typeface="TimesNewRomanPS-BoldMT"/>
              </a:rPr>
              <a:t> </a:t>
            </a:r>
            <a:r>
              <a:rPr lang="el-GR" sz="1800" b="0" i="0" u="none" strike="noStrike" baseline="0" dirty="0">
                <a:latin typeface="TimesNewRomanPSMT"/>
              </a:rPr>
              <a:t>το Ν συνδέεται με τρεις </a:t>
            </a:r>
            <a:r>
              <a:rPr lang="el-GR" sz="1800" b="0" i="0" u="none" strike="noStrike" baseline="0" dirty="0" err="1">
                <a:latin typeface="TimesNewRomanPSMT"/>
              </a:rPr>
              <a:t>αλκυλομάδες</a:t>
            </a:r>
            <a:r>
              <a:rPr lang="el-GR" sz="1800" b="0" i="0" u="none" strike="noStrike" baseline="0" dirty="0">
                <a:latin typeface="TimesNewRomanPSMT"/>
              </a:rPr>
              <a:t> και </a:t>
            </a:r>
            <a:r>
              <a:rPr lang="el-GR" sz="1800" b="0" i="0" u="none" strike="noStrike" baseline="0" dirty="0" err="1">
                <a:latin typeface="TimesNewRomanPSMT"/>
              </a:rPr>
              <a:t>κάνενα</a:t>
            </a:r>
            <a:r>
              <a:rPr lang="el-GR" sz="1800" b="0" i="0" u="none" strike="noStrike" baseline="0" dirty="0">
                <a:latin typeface="TimesNewRomanPSMT"/>
              </a:rPr>
              <a:t> Η.</a:t>
            </a:r>
          </a:p>
          <a:p>
            <a:pPr algn="l"/>
            <a:endParaRPr lang="el-GR" dirty="0"/>
          </a:p>
        </p:txBody>
      </p:sp>
      <p:pic>
        <p:nvPicPr>
          <p:cNvPr id="5" name="Εικόνα 4">
            <a:extLst>
              <a:ext uri="{FF2B5EF4-FFF2-40B4-BE49-F238E27FC236}">
                <a16:creationId xmlns:a16="http://schemas.microsoft.com/office/drawing/2014/main" id="{7E2524E8-455E-7978-9027-13BA5EB41F19}"/>
              </a:ext>
            </a:extLst>
          </p:cNvPr>
          <p:cNvPicPr>
            <a:picLocks noChangeAspect="1"/>
          </p:cNvPicPr>
          <p:nvPr/>
        </p:nvPicPr>
        <p:blipFill>
          <a:blip r:embed="rId2"/>
          <a:stretch>
            <a:fillRect/>
          </a:stretch>
        </p:blipFill>
        <p:spPr>
          <a:xfrm>
            <a:off x="369485" y="5058678"/>
            <a:ext cx="11822515" cy="1696016"/>
          </a:xfrm>
          <a:prstGeom prst="rect">
            <a:avLst/>
          </a:prstGeom>
        </p:spPr>
      </p:pic>
    </p:spTree>
    <p:extLst>
      <p:ext uri="{BB962C8B-B14F-4D97-AF65-F5344CB8AC3E}">
        <p14:creationId xmlns:p14="http://schemas.microsoft.com/office/powerpoint/2010/main" val="3843810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F545-54EA-B194-C101-63BAD2A85EB4}"/>
              </a:ext>
            </a:extLst>
          </p:cNvPr>
          <p:cNvSpPr>
            <a:spLocks noGrp="1"/>
          </p:cNvSpPr>
          <p:nvPr>
            <p:ph type="title"/>
          </p:nvPr>
        </p:nvSpPr>
        <p:spPr/>
        <p:txBody>
          <a:bodyPr/>
          <a:lstStyle/>
          <a:p>
            <a:r>
              <a:rPr lang="el-GR" dirty="0"/>
              <a:t>Λειτουργικές ομάδες</a:t>
            </a:r>
          </a:p>
        </p:txBody>
      </p:sp>
      <p:sp>
        <p:nvSpPr>
          <p:cNvPr id="3" name="Θέση περιεχομένου 2">
            <a:extLst>
              <a:ext uri="{FF2B5EF4-FFF2-40B4-BE49-F238E27FC236}">
                <a16:creationId xmlns:a16="http://schemas.microsoft.com/office/drawing/2014/main" id="{F0C6E0BE-7BAF-0A60-DECF-0C831F7DB563}"/>
              </a:ext>
            </a:extLst>
          </p:cNvPr>
          <p:cNvSpPr>
            <a:spLocks noGrp="1"/>
          </p:cNvSpPr>
          <p:nvPr>
            <p:ph idx="1"/>
          </p:nvPr>
        </p:nvSpPr>
        <p:spPr>
          <a:xfrm>
            <a:off x="184742" y="1362963"/>
            <a:ext cx="11822515" cy="4393893"/>
          </a:xfrm>
        </p:spPr>
        <p:txBody>
          <a:bodyPr>
            <a:normAutofit/>
          </a:bodyPr>
          <a:lstStyle/>
          <a:p>
            <a:pPr marL="0" indent="0" algn="l">
              <a:buNone/>
            </a:pPr>
            <a:r>
              <a:rPr lang="el-GR" sz="2600" b="1" i="0" u="none" strike="noStrike" baseline="0" dirty="0" err="1">
                <a:latin typeface="TimesNewRomanPSMT"/>
              </a:rPr>
              <a:t>Αλδεϋδες</a:t>
            </a:r>
            <a:endParaRPr lang="el-GR" sz="2600" b="1" i="0" u="none" strike="noStrike" baseline="0" dirty="0">
              <a:latin typeface="TimesNewRomanPSMT"/>
            </a:endParaRPr>
          </a:p>
          <a:p>
            <a:r>
              <a:rPr lang="el-GR" sz="1800" b="0" i="0" u="none" strike="noStrike" baseline="0" dirty="0">
                <a:latin typeface="TimesNewRomanPSMT"/>
              </a:rPr>
              <a:t>Στη φύση οι αλδεΰδες και οι κετόνες είναι πολύ διαδεδομένες. Έχουν ως κύρια χαρακτηριστική ομάδα, μια τουλάχιστον «</a:t>
            </a:r>
            <a:r>
              <a:rPr lang="el-GR" sz="1800" b="0" i="0" u="none" strike="noStrike" baseline="0" dirty="0" err="1">
                <a:latin typeface="TimesNewRomanPSMT"/>
              </a:rPr>
              <a:t>αλδεϋδομάδα</a:t>
            </a:r>
            <a:r>
              <a:rPr lang="el-GR" sz="1800" b="0" i="0" u="none" strike="noStrike" baseline="0" dirty="0">
                <a:latin typeface="TimesNewRomanPSMT"/>
              </a:rPr>
              <a:t>» (-CHO) που αποτελείται από ένα «καρβονύλιο» (C=O, δηλαδή άτομο άνθρακα συνδεμένο με διπλό δεσμό με ένα άτομο οξυγόνου) και ένα άτομο υδρογόνου.</a:t>
            </a:r>
          </a:p>
          <a:p>
            <a:pPr algn="l"/>
            <a:r>
              <a:rPr lang="el-GR" sz="1800" b="0" i="0" u="none" strike="noStrike" baseline="0" dirty="0">
                <a:latin typeface="TimesNewRomanPSMT"/>
              </a:rPr>
              <a:t>Συνήθως είναι μόρια με υψηλό μοριακό βάρος. Πολλές αλδεΰδες και κετόνες έχουν ευχάριστο άρωμα και σε αυτές οφείλεται το άρωμα και η γεύση πολλών φρούτων και καρπών. </a:t>
            </a:r>
          </a:p>
          <a:p>
            <a:pPr algn="l"/>
            <a:endParaRPr lang="el-GR" sz="1800" dirty="0">
              <a:latin typeface="TimesNewRomanPSMT"/>
            </a:endParaRPr>
          </a:p>
          <a:p>
            <a:pPr algn="l"/>
            <a:endParaRPr lang="el-GR" sz="1800" b="0" i="0" u="none" strike="noStrike" baseline="0" dirty="0">
              <a:latin typeface="TimesNewRomanPSMT"/>
            </a:endParaRPr>
          </a:p>
          <a:p>
            <a:pPr algn="l"/>
            <a:endParaRPr lang="el-GR" sz="1800" dirty="0">
              <a:latin typeface="TimesNewRomanPSMT"/>
            </a:endParaRPr>
          </a:p>
          <a:p>
            <a:pPr marL="0" indent="0" algn="l">
              <a:buNone/>
            </a:pPr>
            <a:endParaRPr lang="el-GR" sz="1800" b="0" i="0" u="none" strike="noStrike" baseline="0" dirty="0">
              <a:latin typeface="TimesNewRomanPSMT"/>
            </a:endParaRPr>
          </a:p>
          <a:p>
            <a:pPr algn="l"/>
            <a:r>
              <a:rPr lang="el-GR" sz="1800" b="0" i="0" u="none" strike="noStrike" baseline="0" dirty="0">
                <a:latin typeface="TimesNewRomanPSMT"/>
              </a:rPr>
              <a:t>Πολλές έχουν λειτουργικό ρόλο στους οργανισμούς. Οι ορμόνες τεστοστερόνη και κορτιζόνη είναι κετόνες</a:t>
            </a:r>
            <a:endParaRPr lang="el-GR" dirty="0"/>
          </a:p>
        </p:txBody>
      </p:sp>
      <p:pic>
        <p:nvPicPr>
          <p:cNvPr id="12" name="Εικόνα 11">
            <a:extLst>
              <a:ext uri="{FF2B5EF4-FFF2-40B4-BE49-F238E27FC236}">
                <a16:creationId xmlns:a16="http://schemas.microsoft.com/office/drawing/2014/main" id="{D4A06185-3340-DF6A-FD7D-0DC302ED9D0D}"/>
              </a:ext>
            </a:extLst>
          </p:cNvPr>
          <p:cNvPicPr>
            <a:picLocks noChangeAspect="1"/>
          </p:cNvPicPr>
          <p:nvPr/>
        </p:nvPicPr>
        <p:blipFill rotWithShape="1">
          <a:blip r:embed="rId3"/>
          <a:srcRect l="44362" t="39203" r="24521" b="50000"/>
          <a:stretch/>
        </p:blipFill>
        <p:spPr>
          <a:xfrm>
            <a:off x="1554067" y="3223885"/>
            <a:ext cx="8304238" cy="1620827"/>
          </a:xfrm>
          <a:prstGeom prst="rect">
            <a:avLst/>
          </a:prstGeom>
        </p:spPr>
      </p:pic>
      <p:pic>
        <p:nvPicPr>
          <p:cNvPr id="14" name="Εικόνα 13">
            <a:extLst>
              <a:ext uri="{FF2B5EF4-FFF2-40B4-BE49-F238E27FC236}">
                <a16:creationId xmlns:a16="http://schemas.microsoft.com/office/drawing/2014/main" id="{F871FFCD-4DA5-DD7A-9210-85FFD02FB68D}"/>
              </a:ext>
            </a:extLst>
          </p:cNvPr>
          <p:cNvPicPr>
            <a:picLocks noChangeAspect="1"/>
          </p:cNvPicPr>
          <p:nvPr/>
        </p:nvPicPr>
        <p:blipFill>
          <a:blip r:embed="rId4"/>
          <a:stretch>
            <a:fillRect/>
          </a:stretch>
        </p:blipFill>
        <p:spPr>
          <a:xfrm>
            <a:off x="838200" y="5343631"/>
            <a:ext cx="3870056" cy="1514369"/>
          </a:xfrm>
          <a:prstGeom prst="rect">
            <a:avLst/>
          </a:prstGeom>
        </p:spPr>
      </p:pic>
    </p:spTree>
    <p:extLst>
      <p:ext uri="{BB962C8B-B14F-4D97-AF65-F5344CB8AC3E}">
        <p14:creationId xmlns:p14="http://schemas.microsoft.com/office/powerpoint/2010/main" val="90288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73F545-54EA-B194-C101-63BAD2A85EB4}"/>
              </a:ext>
            </a:extLst>
          </p:cNvPr>
          <p:cNvSpPr>
            <a:spLocks noGrp="1"/>
          </p:cNvSpPr>
          <p:nvPr>
            <p:ph type="title"/>
          </p:nvPr>
        </p:nvSpPr>
        <p:spPr/>
        <p:txBody>
          <a:bodyPr/>
          <a:lstStyle/>
          <a:p>
            <a:r>
              <a:rPr lang="el-GR" dirty="0"/>
              <a:t>Λειτουργικές ομάδες</a:t>
            </a:r>
          </a:p>
        </p:txBody>
      </p:sp>
      <p:sp>
        <p:nvSpPr>
          <p:cNvPr id="3" name="Θέση περιεχομένου 2">
            <a:extLst>
              <a:ext uri="{FF2B5EF4-FFF2-40B4-BE49-F238E27FC236}">
                <a16:creationId xmlns:a16="http://schemas.microsoft.com/office/drawing/2014/main" id="{F0C6E0BE-7BAF-0A60-DECF-0C831F7DB563}"/>
              </a:ext>
            </a:extLst>
          </p:cNvPr>
          <p:cNvSpPr>
            <a:spLocks noGrp="1"/>
          </p:cNvSpPr>
          <p:nvPr>
            <p:ph idx="1"/>
          </p:nvPr>
        </p:nvSpPr>
        <p:spPr>
          <a:xfrm>
            <a:off x="184743" y="1362964"/>
            <a:ext cx="12007257" cy="4971848"/>
          </a:xfrm>
        </p:spPr>
        <p:txBody>
          <a:bodyPr>
            <a:normAutofit/>
          </a:bodyPr>
          <a:lstStyle/>
          <a:p>
            <a:pPr marL="0" indent="0" algn="l">
              <a:buNone/>
            </a:pPr>
            <a:r>
              <a:rPr lang="el-GR" sz="2600" b="1" dirty="0" err="1">
                <a:latin typeface="TimesNewRomanPSMT"/>
              </a:rPr>
              <a:t>Καρβοξυλικά</a:t>
            </a:r>
            <a:r>
              <a:rPr lang="el-GR" sz="2600" b="1" dirty="0">
                <a:latin typeface="TimesNewRomanPSMT"/>
              </a:rPr>
              <a:t> οξέα</a:t>
            </a:r>
            <a:endParaRPr lang="el-GR" sz="2600" b="1" i="0" u="none" strike="noStrike" baseline="0" dirty="0">
              <a:latin typeface="TimesNewRomanPSMT"/>
            </a:endParaRPr>
          </a:p>
          <a:p>
            <a:r>
              <a:rPr lang="el-GR" sz="1800" b="0" i="0" u="none" strike="noStrike" baseline="0" dirty="0">
                <a:latin typeface="TimesNewRomanPSMT"/>
              </a:rPr>
              <a:t>Τα </a:t>
            </a:r>
            <a:r>
              <a:rPr lang="el-GR" sz="1800" b="0" i="0" u="none" strike="noStrike" baseline="0" dirty="0" err="1">
                <a:latin typeface="TimesNewRomanPSMT"/>
              </a:rPr>
              <a:t>καρβοξυλικά</a:t>
            </a:r>
            <a:r>
              <a:rPr lang="el-GR" sz="1800" b="0" i="0" u="none" strike="noStrike" baseline="0" dirty="0">
                <a:latin typeface="TimesNewRomanPSMT"/>
              </a:rPr>
              <a:t> οξέα έχουν μια τουλάχιστον χαρακτηριστική ομάδας </a:t>
            </a:r>
            <a:r>
              <a:rPr lang="el-GR" sz="1800" b="0" i="0" u="none" strike="noStrike" baseline="0" dirty="0" err="1">
                <a:latin typeface="TimesNewRomanPSMT"/>
              </a:rPr>
              <a:t>καρβοξυλίου</a:t>
            </a:r>
            <a:r>
              <a:rPr lang="el-GR" sz="1800" b="0" i="0" u="none" strike="noStrike" baseline="0" dirty="0">
                <a:latin typeface="TimesNewRomanPSMT"/>
              </a:rPr>
              <a:t> ή </a:t>
            </a:r>
            <a:r>
              <a:rPr lang="el-GR" sz="1800" b="0" i="0" u="none" strike="noStrike" baseline="0" dirty="0" err="1">
                <a:latin typeface="TimesNewRomanPSMT"/>
              </a:rPr>
              <a:t>καρβοξυλομάδας</a:t>
            </a:r>
            <a:r>
              <a:rPr lang="el-GR" sz="1800" b="0" i="0" u="none" strike="noStrike" baseline="0" dirty="0">
                <a:latin typeface="TimesNewRomanPSMT"/>
              </a:rPr>
              <a:t>, που συμβολίζεται:-COOH.</a:t>
            </a:r>
          </a:p>
          <a:p>
            <a:pPr algn="l"/>
            <a:r>
              <a:rPr lang="el-GR" sz="1800" b="0" i="0" u="none" strike="noStrike" baseline="0" dirty="0">
                <a:latin typeface="TimesNewRomanPSMT"/>
              </a:rPr>
              <a:t>Οι αλδεΰδες με διάφορα οξειδωτικά μέσα οξειδώνονται και δίνουν </a:t>
            </a:r>
            <a:r>
              <a:rPr lang="el-GR" sz="1800" b="0" i="0" u="none" strike="noStrike" baseline="0" dirty="0" err="1">
                <a:latin typeface="TimesNewRomanPSMT"/>
              </a:rPr>
              <a:t>καρβοξυλικά</a:t>
            </a:r>
            <a:r>
              <a:rPr lang="el-GR" sz="1800" b="0" i="0" u="none" strike="noStrike" baseline="0" dirty="0">
                <a:latin typeface="TimesNewRomanPSMT"/>
              </a:rPr>
              <a:t> οξέα.</a:t>
            </a:r>
          </a:p>
          <a:p>
            <a:pPr marL="0" indent="0" algn="l">
              <a:buNone/>
            </a:pPr>
            <a:endParaRPr lang="el-GR" sz="1800" dirty="0">
              <a:latin typeface="TimesNewRomanPSMT"/>
            </a:endParaRPr>
          </a:p>
          <a:p>
            <a:pPr marL="0" indent="0">
              <a:buNone/>
            </a:pPr>
            <a:r>
              <a:rPr lang="el-GR" sz="2600" b="1" dirty="0">
                <a:latin typeface="TimesNewRomanPSMT"/>
              </a:rPr>
              <a:t>Εστέρες </a:t>
            </a:r>
          </a:p>
          <a:p>
            <a:pPr algn="l"/>
            <a:r>
              <a:rPr lang="el-GR" sz="1800" b="0" i="0" u="none" strike="noStrike" baseline="0" dirty="0">
                <a:latin typeface="TimesNewRomanPSMT"/>
              </a:rPr>
              <a:t>Οι εστέρες των </a:t>
            </a:r>
            <a:r>
              <a:rPr lang="el-GR" sz="1800" b="0" i="0" u="none" strike="noStrike" baseline="0" dirty="0" err="1">
                <a:latin typeface="TimesNewRomanPSMT"/>
              </a:rPr>
              <a:t>καρβοξυλικών</a:t>
            </a:r>
            <a:r>
              <a:rPr lang="el-GR" sz="1800" b="0" i="0" u="none" strike="noStrike" baseline="0" dirty="0">
                <a:latin typeface="TimesNewRomanPSMT"/>
              </a:rPr>
              <a:t> οξέων έχουν τη λειτουργική ομάδα </a:t>
            </a:r>
            <a:br>
              <a:rPr lang="el-GR" sz="1800" b="0" i="0" u="none" strike="noStrike" baseline="0" dirty="0">
                <a:latin typeface="TimesNewRomanPSMT"/>
              </a:rPr>
            </a:br>
            <a:r>
              <a:rPr lang="el-GR" sz="1800" b="0" i="0" u="none" strike="noStrike" baseline="0" dirty="0">
                <a:latin typeface="TimesNewRomanPSMT"/>
              </a:rPr>
              <a:t>που αναφέρεται ως </a:t>
            </a:r>
            <a:r>
              <a:rPr lang="el-GR" sz="1800" b="0" i="0" u="none" strike="noStrike" baseline="0" dirty="0" err="1">
                <a:latin typeface="TimesNewRomanPSMT"/>
              </a:rPr>
              <a:t>εστερική</a:t>
            </a:r>
            <a:r>
              <a:rPr lang="el-GR" sz="1800" b="0" i="0" u="none" strike="noStrike" baseline="0" dirty="0">
                <a:latin typeface="TimesNewRomanPSMT"/>
              </a:rPr>
              <a:t> ομάδα ή </a:t>
            </a:r>
            <a:r>
              <a:rPr lang="el-GR" sz="1800" b="0" i="0" u="none" strike="noStrike" baseline="0" dirty="0" err="1">
                <a:latin typeface="TimesNewRomanPSMT"/>
              </a:rPr>
              <a:t>εστερικός</a:t>
            </a:r>
            <a:r>
              <a:rPr lang="el-GR" sz="1800" b="0" i="0" u="none" strike="noStrike" baseline="0" dirty="0">
                <a:latin typeface="TimesNewRomanPSMT"/>
              </a:rPr>
              <a:t> δεσμός. </a:t>
            </a:r>
          </a:p>
          <a:p>
            <a:pPr algn="l"/>
            <a:r>
              <a:rPr lang="el-GR" sz="1800" b="0" i="0" u="none" strike="noStrike" baseline="0" dirty="0">
                <a:latin typeface="TimesNewRomanPSMT"/>
              </a:rPr>
              <a:t>Σε συνοπτική γραφή η </a:t>
            </a:r>
            <a:r>
              <a:rPr lang="el-GR" sz="1800" b="0" i="0" u="none" strike="noStrike" baseline="0" dirty="0" err="1">
                <a:latin typeface="TimesNewRomanPSMT"/>
              </a:rPr>
              <a:t>εστερική</a:t>
            </a:r>
            <a:r>
              <a:rPr lang="el-GR" sz="1800" b="0" i="0" u="none" strike="noStrike" baseline="0" dirty="0">
                <a:latin typeface="TimesNewRomanPSMT"/>
              </a:rPr>
              <a:t> ομάδα γράφεται –</a:t>
            </a:r>
            <a:r>
              <a:rPr lang="en-US" sz="1800" b="1" i="0" u="none" strike="noStrike" baseline="0" dirty="0">
                <a:latin typeface="TimesNewRomanPS-BoldMT"/>
              </a:rPr>
              <a:t>COOC</a:t>
            </a:r>
            <a:r>
              <a:rPr lang="en-US" sz="1800" b="0" i="0" u="none" strike="noStrike" baseline="0" dirty="0">
                <a:latin typeface="TimesNewRomanPSMT"/>
              </a:rPr>
              <a:t>- </a:t>
            </a:r>
            <a:r>
              <a:rPr lang="el-GR" sz="1800" b="0" i="0" u="none" strike="noStrike" baseline="0" dirty="0">
                <a:latin typeface="TimesNewRomanPSMT"/>
              </a:rPr>
              <a:t>ή –</a:t>
            </a:r>
            <a:r>
              <a:rPr lang="en-US" sz="1800" b="1" i="0" u="none" strike="noStrike" baseline="0" dirty="0">
                <a:latin typeface="TimesNewRomanPS-BoldMT"/>
              </a:rPr>
              <a:t>CO2C</a:t>
            </a:r>
            <a:r>
              <a:rPr lang="en-US" sz="1800" b="0" i="0" u="none" strike="noStrike" baseline="0" dirty="0">
                <a:latin typeface="TimesNewRomanPSMT"/>
              </a:rPr>
              <a:t>.</a:t>
            </a:r>
            <a:endParaRPr lang="el-GR" sz="1800" b="0" i="0" u="none" strike="noStrike" baseline="0" dirty="0">
              <a:latin typeface="TimesNewRomanPSMT"/>
            </a:endParaRPr>
          </a:p>
          <a:p>
            <a:pPr marL="0" indent="0" algn="l">
              <a:buNone/>
            </a:pPr>
            <a:endParaRPr lang="en-US" sz="1800" b="0" i="0" u="none" strike="noStrike" baseline="0" dirty="0">
              <a:latin typeface="TimesNewRomanPSMT"/>
            </a:endParaRPr>
          </a:p>
          <a:p>
            <a:pPr algn="l"/>
            <a:r>
              <a:rPr lang="el-GR" sz="1800" b="0" i="0" u="none" strike="noStrike" baseline="0" dirty="0">
                <a:latin typeface="TimesNewRomanPSMT"/>
              </a:rPr>
              <a:t>Οι εστέρες σχηματίζονται από την αντικατάσταση του ΟΗ </a:t>
            </a:r>
          </a:p>
          <a:p>
            <a:pPr marL="0" indent="0" algn="l">
              <a:buNone/>
            </a:pPr>
            <a:r>
              <a:rPr lang="el-GR" sz="1800" b="0" i="0" u="none" strike="noStrike" baseline="0" dirty="0">
                <a:latin typeface="TimesNewRomanPSMT"/>
              </a:rPr>
              <a:t>του </a:t>
            </a:r>
            <a:r>
              <a:rPr lang="el-GR" sz="1800" b="0" i="0" u="none" strike="noStrike" baseline="0" dirty="0" err="1">
                <a:latin typeface="TimesNewRomanPSMT"/>
              </a:rPr>
              <a:t>καρβοξυλίου</a:t>
            </a:r>
            <a:r>
              <a:rPr lang="el-GR" sz="1800" b="0" i="0" u="none" strike="noStrike" baseline="0" dirty="0">
                <a:latin typeface="TimesNewRomanPSMT"/>
              </a:rPr>
              <a:t> (COOH) ενός </a:t>
            </a:r>
            <a:r>
              <a:rPr lang="el-GR" sz="1800" b="0" i="0" u="none" strike="noStrike" baseline="0" dirty="0" err="1">
                <a:latin typeface="TimesNewRomanPSMT"/>
              </a:rPr>
              <a:t>καρβοξυλικού</a:t>
            </a:r>
            <a:r>
              <a:rPr lang="el-GR" sz="1800" dirty="0">
                <a:latin typeface="TimesNewRomanPSMT"/>
              </a:rPr>
              <a:t> </a:t>
            </a:r>
            <a:r>
              <a:rPr lang="el-GR" sz="1800" b="0" i="0" u="none" strike="noStrike" baseline="0" dirty="0">
                <a:latin typeface="TimesNewRomanPSMT"/>
              </a:rPr>
              <a:t>οξέος (R</a:t>
            </a:r>
            <a:r>
              <a:rPr lang="el-GR" sz="1800" b="1" i="0" u="none" strike="noStrike" baseline="0" dirty="0">
                <a:latin typeface="TimesNewRomanPS-BoldMT"/>
              </a:rPr>
              <a:t>1</a:t>
            </a:r>
            <a:r>
              <a:rPr lang="el-GR" sz="1800" b="0" i="0" u="none" strike="noStrike" baseline="0" dirty="0">
                <a:latin typeface="TimesNewRomanPSMT"/>
              </a:rPr>
              <a:t>-COOH) </a:t>
            </a:r>
          </a:p>
          <a:p>
            <a:pPr marL="0" indent="0" algn="l">
              <a:buNone/>
            </a:pPr>
            <a:r>
              <a:rPr lang="el-GR" sz="1800" b="0" i="0" u="none" strike="noStrike" baseline="0" dirty="0">
                <a:latin typeface="TimesNewRomanPSMT"/>
              </a:rPr>
              <a:t>από την ομάδα (R</a:t>
            </a:r>
            <a:r>
              <a:rPr lang="el-GR" sz="1800" b="1" i="0" u="none" strike="noStrike" baseline="0" dirty="0">
                <a:latin typeface="TimesNewRomanPS-BoldMT"/>
              </a:rPr>
              <a:t>2</a:t>
            </a:r>
            <a:r>
              <a:rPr lang="el-GR" sz="1800" b="0" i="0" u="none" strike="noStrike" baseline="0" dirty="0">
                <a:latin typeface="TimesNewRomanPSMT"/>
              </a:rPr>
              <a:t>-O) μίας αλκοόλης R</a:t>
            </a:r>
            <a:r>
              <a:rPr lang="el-GR" sz="1800" b="1" i="0" u="none" strike="noStrike" baseline="0" dirty="0">
                <a:latin typeface="TimesNewRomanPS-BoldMT"/>
              </a:rPr>
              <a:t>2</a:t>
            </a:r>
            <a:r>
              <a:rPr lang="el-GR" sz="1800" b="0" i="0" u="none" strike="noStrike" baseline="0" dirty="0">
                <a:latin typeface="TimesNewRomanPSMT"/>
              </a:rPr>
              <a:t>-Ο-Η.</a:t>
            </a:r>
          </a:p>
          <a:p>
            <a:pPr marL="0" indent="0" algn="l">
              <a:buNone/>
            </a:pPr>
            <a:endParaRPr lang="el-GR" sz="1800" dirty="0">
              <a:latin typeface="TimesNewRomanPSMT"/>
            </a:endParaRPr>
          </a:p>
        </p:txBody>
      </p:sp>
      <p:pic>
        <p:nvPicPr>
          <p:cNvPr id="5" name="Εικόνα 4">
            <a:extLst>
              <a:ext uri="{FF2B5EF4-FFF2-40B4-BE49-F238E27FC236}">
                <a16:creationId xmlns:a16="http://schemas.microsoft.com/office/drawing/2014/main" id="{0E70C345-EAF3-D4EB-CE2D-C51B30EAFBFF}"/>
              </a:ext>
            </a:extLst>
          </p:cNvPr>
          <p:cNvPicPr>
            <a:picLocks noChangeAspect="1"/>
          </p:cNvPicPr>
          <p:nvPr/>
        </p:nvPicPr>
        <p:blipFill>
          <a:blip r:embed="rId3"/>
          <a:stretch>
            <a:fillRect/>
          </a:stretch>
        </p:blipFill>
        <p:spPr>
          <a:xfrm>
            <a:off x="5772403" y="2823041"/>
            <a:ext cx="5864200" cy="922390"/>
          </a:xfrm>
          <a:prstGeom prst="rect">
            <a:avLst/>
          </a:prstGeom>
        </p:spPr>
      </p:pic>
      <p:pic>
        <p:nvPicPr>
          <p:cNvPr id="7" name="Εικόνα 6">
            <a:extLst>
              <a:ext uri="{FF2B5EF4-FFF2-40B4-BE49-F238E27FC236}">
                <a16:creationId xmlns:a16="http://schemas.microsoft.com/office/drawing/2014/main" id="{E8F88F24-FC02-EEC2-7100-CE5B583D2408}"/>
              </a:ext>
            </a:extLst>
          </p:cNvPr>
          <p:cNvPicPr>
            <a:picLocks noChangeAspect="1"/>
          </p:cNvPicPr>
          <p:nvPr/>
        </p:nvPicPr>
        <p:blipFill>
          <a:blip r:embed="rId4"/>
          <a:stretch>
            <a:fillRect/>
          </a:stretch>
        </p:blipFill>
        <p:spPr>
          <a:xfrm>
            <a:off x="7546210" y="4034959"/>
            <a:ext cx="1750979" cy="922390"/>
          </a:xfrm>
          <a:prstGeom prst="rect">
            <a:avLst/>
          </a:prstGeom>
        </p:spPr>
      </p:pic>
      <p:pic>
        <p:nvPicPr>
          <p:cNvPr id="11" name="Εικόνα 10">
            <a:extLst>
              <a:ext uri="{FF2B5EF4-FFF2-40B4-BE49-F238E27FC236}">
                <a16:creationId xmlns:a16="http://schemas.microsoft.com/office/drawing/2014/main" id="{8BA02164-5148-0B7D-84EF-FA411BC10CE0}"/>
              </a:ext>
            </a:extLst>
          </p:cNvPr>
          <p:cNvPicPr>
            <a:picLocks noChangeAspect="1"/>
          </p:cNvPicPr>
          <p:nvPr/>
        </p:nvPicPr>
        <p:blipFill rotWithShape="1">
          <a:blip r:embed="rId5"/>
          <a:srcRect l="44681" t="54042" r="39122" b="38582"/>
          <a:stretch/>
        </p:blipFill>
        <p:spPr>
          <a:xfrm>
            <a:off x="6596218" y="5545894"/>
            <a:ext cx="5174787" cy="1325562"/>
          </a:xfrm>
          <a:prstGeom prst="rect">
            <a:avLst/>
          </a:prstGeom>
        </p:spPr>
      </p:pic>
    </p:spTree>
    <p:extLst>
      <p:ext uri="{BB962C8B-B14F-4D97-AF65-F5344CB8AC3E}">
        <p14:creationId xmlns:p14="http://schemas.microsoft.com/office/powerpoint/2010/main" val="43773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410C4B-F642-9754-E2CA-EB40754970DD}"/>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1E5B076B-4691-6536-B06B-6C28DE738120}"/>
              </a:ext>
            </a:extLst>
          </p:cNvPr>
          <p:cNvSpPr>
            <a:spLocks noGrp="1"/>
          </p:cNvSpPr>
          <p:nvPr>
            <p:ph idx="1"/>
          </p:nvPr>
        </p:nvSpPr>
        <p:spPr/>
        <p:txBody>
          <a:bodyPr/>
          <a:lstStyle/>
          <a:p>
            <a:r>
              <a:rPr lang="el-GR" dirty="0"/>
              <a:t>1) </a:t>
            </a:r>
            <a:r>
              <a:rPr lang="en-US" b="0" i="0" dirty="0" err="1">
                <a:effectLst/>
                <a:highlight>
                  <a:srgbClr val="FFFFFF"/>
                </a:highlight>
                <a:latin typeface="Arial" panose="020B0604020202020204" pitchFamily="34" charset="0"/>
              </a:rPr>
              <a:t>Spiliopoulos</a:t>
            </a:r>
            <a:r>
              <a:rPr lang="en-US" b="0" i="0" dirty="0">
                <a:effectLst/>
                <a:highlight>
                  <a:srgbClr val="FFFFFF"/>
                </a:highlight>
                <a:latin typeface="Arial" panose="020B0604020202020204" pitchFamily="34" charset="0"/>
              </a:rPr>
              <a:t>, I., Vakros, I., &amp; </a:t>
            </a:r>
            <a:r>
              <a:rPr lang="en-US" b="0" i="0" dirty="0" err="1">
                <a:effectLst/>
                <a:highlight>
                  <a:srgbClr val="FFFFFF"/>
                </a:highlight>
                <a:latin typeface="Arial" panose="020B0604020202020204" pitchFamily="34" charset="0"/>
              </a:rPr>
              <a:t>Xaplanteri</a:t>
            </a:r>
            <a:r>
              <a:rPr lang="en-US" b="0" i="0" dirty="0">
                <a:effectLst/>
                <a:highlight>
                  <a:srgbClr val="FFFFFF"/>
                </a:highlight>
                <a:latin typeface="Arial" panose="020B0604020202020204" pitchFamily="34" charset="0"/>
              </a:rPr>
              <a:t>, M. (2015). </a:t>
            </a:r>
            <a:r>
              <a:rPr lang="el-GR" b="0" i="1" dirty="0">
                <a:effectLst/>
                <a:highlight>
                  <a:srgbClr val="FFFFFF"/>
                </a:highlight>
                <a:latin typeface="Arial" panose="020B0604020202020204" pitchFamily="34" charset="0"/>
              </a:rPr>
              <a:t>Χημεία</a:t>
            </a:r>
            <a:r>
              <a:rPr lang="el-GR" b="0" i="0" dirty="0">
                <a:effectLst/>
                <a:highlight>
                  <a:srgbClr val="FFFFFF"/>
                </a:highlight>
                <a:latin typeface="Arial" panose="020B0604020202020204" pitchFamily="34" charset="0"/>
              </a:rPr>
              <a:t> [</a:t>
            </a:r>
            <a:r>
              <a:rPr lang="en-US" b="0" i="0" dirty="0">
                <a:effectLst/>
                <a:highlight>
                  <a:srgbClr val="FFFFFF"/>
                </a:highlight>
                <a:latin typeface="Arial" panose="020B0604020202020204" pitchFamily="34" charset="0"/>
              </a:rPr>
              <a:t>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t>2) </a:t>
            </a:r>
            <a:r>
              <a:rPr lang="en-US" b="0" i="0" dirty="0" err="1">
                <a:effectLst/>
                <a:highlight>
                  <a:srgbClr val="FFFFFF"/>
                </a:highlight>
                <a:latin typeface="Arial" panose="020B0604020202020204" pitchFamily="34" charset="0"/>
              </a:rPr>
              <a:t>Chamilakis</a:t>
            </a:r>
            <a:r>
              <a:rPr lang="en-US" b="0" i="0" dirty="0">
                <a:effectLst/>
                <a:highlight>
                  <a:srgbClr val="FFFFFF"/>
                </a:highlight>
                <a:latin typeface="Arial" panose="020B0604020202020204" pitchFamily="34" charset="0"/>
              </a:rPr>
              <a:t>, S. (2015). </a:t>
            </a:r>
            <a:r>
              <a:rPr lang="en-US" b="0" i="1" dirty="0">
                <a:effectLst/>
                <a:highlight>
                  <a:srgbClr val="FFFFFF"/>
                </a:highlight>
                <a:latin typeface="Arial" panose="020B0604020202020204" pitchFamily="34" charset="0"/>
              </a:rPr>
              <a:t>Organic Chemistry</a:t>
            </a:r>
            <a:r>
              <a:rPr lang="en-US" b="0" i="0" dirty="0">
                <a:effectLst/>
                <a:highlight>
                  <a:srgbClr val="FFFFFF"/>
                </a:highlight>
                <a:latin typeface="Arial" panose="020B0604020202020204" pitchFamily="34" charset="0"/>
              </a:rPr>
              <a:t> [Undergraduate textbook]. </a:t>
            </a:r>
            <a:r>
              <a:rPr lang="en-US" b="0" i="0" dirty="0" err="1">
                <a:effectLst/>
                <a:highlight>
                  <a:srgbClr val="FFFFFF"/>
                </a:highlight>
                <a:latin typeface="Arial" panose="020B0604020202020204" pitchFamily="34" charset="0"/>
              </a:rPr>
              <a:t>Kallipos</a:t>
            </a:r>
            <a:r>
              <a:rPr lang="en-US" b="0" i="0" dirty="0">
                <a:effectLst/>
                <a:highlight>
                  <a:srgbClr val="FFFFFF"/>
                </a:highlight>
                <a:latin typeface="Arial" panose="020B0604020202020204" pitchFamily="34" charset="0"/>
              </a:rPr>
              <a:t>, Open Academic Editions. </a:t>
            </a:r>
            <a:endParaRPr lang="el-GR" b="0" i="0" dirty="0">
              <a:effectLst/>
              <a:highlight>
                <a:srgbClr val="FFFFFF"/>
              </a:highlight>
              <a:latin typeface="Arial" panose="020B0604020202020204" pitchFamily="34" charset="0"/>
            </a:endParaRPr>
          </a:p>
          <a:p>
            <a:r>
              <a:rPr lang="el-GR" dirty="0">
                <a:highlight>
                  <a:srgbClr val="FFFFFF"/>
                </a:highlight>
                <a:latin typeface="Arial" panose="020B0604020202020204" pitchFamily="34" charset="0"/>
              </a:rPr>
              <a:t>3) ΟΡΓΑΝΙΚΗ ΧΗΜΕΙΑ, </a:t>
            </a:r>
            <a:r>
              <a:rPr lang="en-US" dirty="0">
                <a:highlight>
                  <a:srgbClr val="FFFFFF"/>
                </a:highlight>
                <a:latin typeface="Arial" panose="020B0604020202020204" pitchFamily="34" charset="0"/>
              </a:rPr>
              <a:t>JOHN </a:t>
            </a:r>
            <a:r>
              <a:rPr lang="en-US" dirty="0" err="1">
                <a:highlight>
                  <a:srgbClr val="FFFFFF"/>
                </a:highlight>
                <a:latin typeface="Arial" panose="020B0604020202020204" pitchFamily="34" charset="0"/>
              </a:rPr>
              <a:t>McMURRY</a:t>
            </a:r>
            <a:r>
              <a:rPr lang="el-GR" dirty="0">
                <a:highlight>
                  <a:srgbClr val="FFFFFF"/>
                </a:highlight>
                <a:latin typeface="Arial" panose="020B0604020202020204" pitchFamily="34" charset="0"/>
              </a:rPr>
              <a:t>, Μετάφραση της 9ης αμερικανικής έκδοσης. Επιμέλεια: Ιουλία </a:t>
            </a:r>
            <a:r>
              <a:rPr lang="el-GR" dirty="0" err="1">
                <a:highlight>
                  <a:srgbClr val="FFFFFF"/>
                </a:highlight>
                <a:latin typeface="Arial" panose="020B0604020202020204" pitchFamily="34" charset="0"/>
              </a:rPr>
              <a:t>Σμόνου</a:t>
            </a:r>
            <a:r>
              <a:rPr lang="el-GR" dirty="0">
                <a:highlight>
                  <a:srgbClr val="FFFFFF"/>
                </a:highlight>
                <a:latin typeface="Arial" panose="020B0604020202020204" pitchFamily="34" charset="0"/>
              </a:rPr>
              <a:t>, Μανώλης Στρατάκης, 2020</a:t>
            </a:r>
            <a:endParaRPr lang="el-GR" dirty="0"/>
          </a:p>
        </p:txBody>
      </p:sp>
    </p:spTree>
    <p:extLst>
      <p:ext uri="{BB962C8B-B14F-4D97-AF65-F5344CB8AC3E}">
        <p14:creationId xmlns:p14="http://schemas.microsoft.com/office/powerpoint/2010/main" val="351855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91C937-7DC4-B0E7-FC80-0648FC45DA14}"/>
              </a:ext>
            </a:extLst>
          </p:cNvPr>
          <p:cNvSpPr>
            <a:spLocks noGrp="1"/>
          </p:cNvSpPr>
          <p:nvPr>
            <p:ph type="title"/>
          </p:nvPr>
        </p:nvSpPr>
        <p:spPr/>
        <p:txBody>
          <a:bodyPr/>
          <a:lstStyle/>
          <a:p>
            <a:r>
              <a:rPr lang="el-GR" dirty="0"/>
              <a:t>Χημικός δεσμός άνθρακα</a:t>
            </a:r>
          </a:p>
        </p:txBody>
      </p:sp>
      <p:sp>
        <p:nvSpPr>
          <p:cNvPr id="3" name="Θέση περιεχομένου 2">
            <a:extLst>
              <a:ext uri="{FF2B5EF4-FFF2-40B4-BE49-F238E27FC236}">
                <a16:creationId xmlns:a16="http://schemas.microsoft.com/office/drawing/2014/main" id="{724406DE-E992-5077-09C5-DA5B6B0B6F89}"/>
              </a:ext>
            </a:extLst>
          </p:cNvPr>
          <p:cNvSpPr>
            <a:spLocks noGrp="1"/>
          </p:cNvSpPr>
          <p:nvPr>
            <p:ph idx="1"/>
          </p:nvPr>
        </p:nvSpPr>
        <p:spPr>
          <a:xfrm>
            <a:off x="98898" y="1420238"/>
            <a:ext cx="11986265" cy="5340385"/>
          </a:xfrm>
        </p:spPr>
        <p:txBody>
          <a:bodyPr>
            <a:normAutofit fontScale="70000" lnSpcReduction="20000"/>
          </a:bodyPr>
          <a:lstStyle/>
          <a:p>
            <a:pPr>
              <a:lnSpc>
                <a:spcPct val="110000"/>
              </a:lnSpc>
            </a:pPr>
            <a:r>
              <a:rPr lang="el-GR" sz="2600" dirty="0">
                <a:latin typeface="TimesNewRomanPSMT"/>
              </a:rPr>
              <a:t>Η Οργανική Χημεία μελετά τις ενώσεις του άνθρακα, με εξαίρεση τα οξείδια του άνθρακα και τα ανθρακικά άλατα.</a:t>
            </a:r>
          </a:p>
          <a:p>
            <a:pPr>
              <a:lnSpc>
                <a:spcPct val="110000"/>
              </a:lnSpc>
            </a:pPr>
            <a:r>
              <a:rPr lang="el-GR" sz="2600" dirty="0">
                <a:latin typeface="TimesNewRomanPSMT"/>
              </a:rPr>
              <a:t>Για να σχηματιστεί ένας δεσμός θα πρέπει ένα τροχιακό σθένους του ενός ατόμου να </a:t>
            </a:r>
            <a:r>
              <a:rPr lang="el-GR" sz="2600" dirty="0" err="1">
                <a:latin typeface="TimesNewRomanPSMT"/>
              </a:rPr>
              <a:t>αλληλεπιδράσει</a:t>
            </a:r>
            <a:r>
              <a:rPr lang="el-GR" sz="2600" dirty="0">
                <a:latin typeface="TimesNewRomanPSMT"/>
              </a:rPr>
              <a:t> με ένα τροχιακό σθένους του άλλου ατόμου και να επικαλυφθούν. Επίσης ο συνολικός αριθμός ηλεκτρονίων και στα δύο τροχιακά να είναι δύο. </a:t>
            </a:r>
          </a:p>
          <a:p>
            <a:pPr>
              <a:lnSpc>
                <a:spcPct val="110000"/>
              </a:lnSpc>
            </a:pPr>
            <a:r>
              <a:rPr lang="el-GR" sz="2600" dirty="0">
                <a:latin typeface="TimesNewRomanPSMT"/>
              </a:rPr>
              <a:t>Αν δούμε όμως πιο προσεκτικά το άτομο του C θα δούμε ότι έχει μόνο δύο </a:t>
            </a:r>
            <a:r>
              <a:rPr lang="el-GR" sz="2600" dirty="0" err="1">
                <a:latin typeface="TimesNewRomanPSMT"/>
              </a:rPr>
              <a:t>ασύζευκτα</a:t>
            </a:r>
            <a:r>
              <a:rPr lang="el-GR" sz="2600" dirty="0">
                <a:latin typeface="TimesNewRomanPSMT"/>
              </a:rPr>
              <a:t> ηλεκτρόνια και ένα ηλεκτρονικό ζεύγος στον φλοιό σθένους. Άρα η αυθόρμητη παρατήρηση είναι ότι μπορεί να σχηματίζει το μόριο CΗ</a:t>
            </a:r>
            <a:r>
              <a:rPr lang="el-GR" sz="2600" baseline="-25000" dirty="0">
                <a:latin typeface="TimesNewRomanPSMT"/>
              </a:rPr>
              <a:t>2</a:t>
            </a:r>
            <a:r>
              <a:rPr lang="el-GR" sz="2600" dirty="0">
                <a:latin typeface="TimesNewRomanPSMT"/>
              </a:rPr>
              <a:t>. Παρόλα αυτά, όλοι γνωρίζουμε το CΗ</a:t>
            </a:r>
            <a:r>
              <a:rPr lang="el-GR" sz="2600" baseline="-25000" dirty="0">
                <a:latin typeface="TimesNewRomanPSMT"/>
              </a:rPr>
              <a:t>4</a:t>
            </a:r>
            <a:r>
              <a:rPr lang="el-GR" sz="2600" dirty="0">
                <a:latin typeface="TimesNewRomanPSMT"/>
              </a:rPr>
              <a:t> και ότι το άτομο του C σχηματίζει συνήθως τέσσερις δεσμούς. Αυτό δείχνει ότι κάθε άτομο C χρειάζεται 4 </a:t>
            </a:r>
            <a:r>
              <a:rPr lang="el-GR" sz="2600" dirty="0" err="1">
                <a:latin typeface="TimesNewRomanPSMT"/>
              </a:rPr>
              <a:t>ασύζευκτα</a:t>
            </a:r>
            <a:r>
              <a:rPr lang="el-GR" sz="2600" dirty="0">
                <a:latin typeface="TimesNewRomanPSMT"/>
              </a:rPr>
              <a:t> ηλεκτρόνια, τα οποία μπορεί να προέλθουν μόνο αν ένα ηλεκτρόνιο από το ζεύγος ηλεκτρονίων στο τροχιακό 2s προωθηθεί στο κενό τροχιακό 2p. </a:t>
            </a:r>
          </a:p>
          <a:p>
            <a:pPr>
              <a:lnSpc>
                <a:spcPct val="110000"/>
              </a:lnSpc>
            </a:pPr>
            <a:endParaRPr lang="el-GR" sz="2600" dirty="0">
              <a:latin typeface="TimesNewRomanPSMT"/>
            </a:endParaRPr>
          </a:p>
          <a:p>
            <a:pPr>
              <a:lnSpc>
                <a:spcPct val="110000"/>
              </a:lnSpc>
            </a:pPr>
            <a:r>
              <a:rPr lang="el-GR" sz="2600" dirty="0">
                <a:latin typeface="TimesNewRomanPSMT"/>
              </a:rPr>
              <a:t>Τώρα υπάρχουν τα 4 </a:t>
            </a:r>
            <a:r>
              <a:rPr lang="el-GR" sz="2600" dirty="0" err="1">
                <a:latin typeface="TimesNewRomanPSMT"/>
              </a:rPr>
              <a:t>ασύζευκτα</a:t>
            </a:r>
            <a:r>
              <a:rPr lang="el-GR" sz="2600" dirty="0">
                <a:latin typeface="TimesNewRomanPSMT"/>
              </a:rPr>
              <a:t> ηλεκτρόνια και άρα μπορούν να δικαιολογηθούν οι 4 δεσμοί και ο σχηματισμός του μορίου CΗ</a:t>
            </a:r>
            <a:r>
              <a:rPr lang="el-GR" sz="2600" baseline="-25000" dirty="0">
                <a:latin typeface="TimesNewRomanPSMT"/>
              </a:rPr>
              <a:t>4</a:t>
            </a:r>
            <a:r>
              <a:rPr lang="el-GR" sz="2600" dirty="0">
                <a:latin typeface="TimesNewRomanPSMT"/>
              </a:rPr>
              <a:t>. Όμως, μία πιο προσεκτική ματιά στους δεσμούς θα φανέρωνε ότι οι τέσσερις δεσμοί C – H δεν είναι ισοδύναμοι, αφού οι τρεις θα προέρχονταν από ένα ηλεκτρόνιο σε 2p τροχιακό και ο ένας από το ηλεκτρόνιο στο 2s. Όμως οι πειραματικές ενδείξεις αποδεικνύουν ότι οι δεσμοί είναι ισοδύναμοι. Για τον λόγο αυτό, η θεωρία υποθέτει ότι πριν από τη δημιουργία των δεσμών, δηλαδή κατά τη μετακίνηση του ηλεκτρονίου από το 2s στο 2p τα τέσσερα τροχιακά σθένους συνδυάζονται μεταξύ τους και προκύπτουν τέσσερα ισοδύναμα, νέα τροχιακά που ονομάζονται υβριδικά τροχιακά. </a:t>
            </a:r>
          </a:p>
          <a:p>
            <a:pPr>
              <a:lnSpc>
                <a:spcPct val="110000"/>
              </a:lnSpc>
            </a:pPr>
            <a:r>
              <a:rPr lang="el-GR" sz="2600" dirty="0">
                <a:latin typeface="TimesNewRomanPSMT"/>
              </a:rPr>
              <a:t>Τα 4 νέα υβριδικά τροχιακά ονομάζονται </a:t>
            </a:r>
            <a:r>
              <a:rPr lang="el-GR" sz="2600" b="1" dirty="0">
                <a:latin typeface="TimesNewRomanPSMT"/>
              </a:rPr>
              <a:t>sp</a:t>
            </a:r>
            <a:r>
              <a:rPr lang="el-GR" sz="2600" b="1" baseline="30000" dirty="0">
                <a:latin typeface="TimesNewRomanPSMT"/>
              </a:rPr>
              <a:t>3</a:t>
            </a:r>
            <a:r>
              <a:rPr lang="el-GR" sz="2600" dirty="0">
                <a:latin typeface="TimesNewRomanPSMT"/>
              </a:rPr>
              <a:t> αφού έχουν προέλθει </a:t>
            </a:r>
          </a:p>
          <a:p>
            <a:pPr marL="0" indent="0">
              <a:lnSpc>
                <a:spcPct val="110000"/>
              </a:lnSpc>
              <a:buNone/>
            </a:pPr>
            <a:r>
              <a:rPr lang="el-GR" sz="2600" b="1" dirty="0">
                <a:latin typeface="TimesNewRomanPSMT"/>
              </a:rPr>
              <a:t>από συνδυασμό ενός s και τριών p ατομικών τροχιακών</a:t>
            </a:r>
            <a:r>
              <a:rPr lang="el-GR" sz="2600" dirty="0">
                <a:latin typeface="TimesNewRomanPSMT"/>
              </a:rPr>
              <a:t>.</a:t>
            </a:r>
          </a:p>
          <a:p>
            <a:pPr marL="0" indent="0">
              <a:buNone/>
            </a:pPr>
            <a:endParaRPr lang="el-GR" dirty="0"/>
          </a:p>
        </p:txBody>
      </p:sp>
      <p:pic>
        <p:nvPicPr>
          <p:cNvPr id="5" name="Εικόνα 4">
            <a:extLst>
              <a:ext uri="{FF2B5EF4-FFF2-40B4-BE49-F238E27FC236}">
                <a16:creationId xmlns:a16="http://schemas.microsoft.com/office/drawing/2014/main" id="{E5CF1DA7-175F-B314-42D0-C42E4EA8BB8C}"/>
              </a:ext>
            </a:extLst>
          </p:cNvPr>
          <p:cNvPicPr>
            <a:picLocks noChangeAspect="1"/>
          </p:cNvPicPr>
          <p:nvPr/>
        </p:nvPicPr>
        <p:blipFill>
          <a:blip r:embed="rId2"/>
          <a:stretch>
            <a:fillRect/>
          </a:stretch>
        </p:blipFill>
        <p:spPr>
          <a:xfrm>
            <a:off x="4172344" y="3766078"/>
            <a:ext cx="4095482" cy="708338"/>
          </a:xfrm>
          <a:prstGeom prst="rect">
            <a:avLst/>
          </a:prstGeom>
        </p:spPr>
      </p:pic>
      <p:pic>
        <p:nvPicPr>
          <p:cNvPr id="7" name="Εικόνα 6">
            <a:extLst>
              <a:ext uri="{FF2B5EF4-FFF2-40B4-BE49-F238E27FC236}">
                <a16:creationId xmlns:a16="http://schemas.microsoft.com/office/drawing/2014/main" id="{ED6B1945-C77C-409C-C124-1C6ED10392F3}"/>
              </a:ext>
            </a:extLst>
          </p:cNvPr>
          <p:cNvPicPr>
            <a:picLocks noChangeAspect="1"/>
          </p:cNvPicPr>
          <p:nvPr/>
        </p:nvPicPr>
        <p:blipFill>
          <a:blip r:embed="rId3"/>
          <a:stretch>
            <a:fillRect/>
          </a:stretch>
        </p:blipFill>
        <p:spPr>
          <a:xfrm>
            <a:off x="7078404" y="5936375"/>
            <a:ext cx="3528811" cy="824248"/>
          </a:xfrm>
          <a:prstGeom prst="rect">
            <a:avLst/>
          </a:prstGeom>
        </p:spPr>
      </p:pic>
    </p:spTree>
    <p:extLst>
      <p:ext uri="{BB962C8B-B14F-4D97-AF65-F5344CB8AC3E}">
        <p14:creationId xmlns:p14="http://schemas.microsoft.com/office/powerpoint/2010/main" val="595122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497C1772-6F1A-0928-2BBF-44A2DC8B1E3C}"/>
              </a:ext>
            </a:extLst>
          </p:cNvPr>
          <p:cNvPicPr>
            <a:picLocks noChangeAspect="1"/>
          </p:cNvPicPr>
          <p:nvPr/>
        </p:nvPicPr>
        <p:blipFill>
          <a:blip r:embed="rId2"/>
          <a:stretch>
            <a:fillRect/>
          </a:stretch>
        </p:blipFill>
        <p:spPr>
          <a:xfrm>
            <a:off x="0" y="2533650"/>
            <a:ext cx="6248400" cy="1790700"/>
          </a:xfrm>
          <a:prstGeom prst="rect">
            <a:avLst/>
          </a:prstGeom>
        </p:spPr>
      </p:pic>
      <p:pic>
        <p:nvPicPr>
          <p:cNvPr id="5" name="Εικόνα 4">
            <a:extLst>
              <a:ext uri="{FF2B5EF4-FFF2-40B4-BE49-F238E27FC236}">
                <a16:creationId xmlns:a16="http://schemas.microsoft.com/office/drawing/2014/main" id="{C73E9ED6-7A14-8232-5C89-E59B847B6601}"/>
              </a:ext>
            </a:extLst>
          </p:cNvPr>
          <p:cNvPicPr>
            <a:picLocks noChangeAspect="1"/>
          </p:cNvPicPr>
          <p:nvPr/>
        </p:nvPicPr>
        <p:blipFill>
          <a:blip r:embed="rId3"/>
          <a:stretch>
            <a:fillRect/>
          </a:stretch>
        </p:blipFill>
        <p:spPr>
          <a:xfrm>
            <a:off x="7643511" y="1278098"/>
            <a:ext cx="3409950" cy="3514725"/>
          </a:xfrm>
          <a:prstGeom prst="rect">
            <a:avLst/>
          </a:prstGeom>
        </p:spPr>
      </p:pic>
      <p:sp>
        <p:nvSpPr>
          <p:cNvPr id="2" name="Rectangle 2">
            <a:extLst>
              <a:ext uri="{FF2B5EF4-FFF2-40B4-BE49-F238E27FC236}">
                <a16:creationId xmlns:a16="http://schemas.microsoft.com/office/drawing/2014/main" id="{2E885298-B4F2-CE34-A24F-17B54597DD94}"/>
              </a:ext>
            </a:extLst>
          </p:cNvPr>
          <p:cNvSpPr>
            <a:spLocks noGrp="1" noChangeArrowheads="1"/>
          </p:cNvSpPr>
          <p:nvPr>
            <p:ph type="ctrTitle"/>
          </p:nvPr>
        </p:nvSpPr>
        <p:spPr>
          <a:xfrm>
            <a:off x="-60325"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1522372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3730BB9-CB75-F773-F52C-AA2903AC93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7468" y="0"/>
            <a:ext cx="6977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3A7FE286-0E05-3C63-1B36-A647FA50DF8C}"/>
              </a:ext>
            </a:extLst>
          </p:cNvPr>
          <p:cNvSpPr>
            <a:spLocks noGrp="1" noChangeArrowheads="1"/>
          </p:cNvSpPr>
          <p:nvPr>
            <p:ph type="ctrTitle"/>
          </p:nvPr>
        </p:nvSpPr>
        <p:spPr>
          <a:xfrm>
            <a:off x="0"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194539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91C937-7DC4-B0E7-FC80-0648FC45DA14}"/>
              </a:ext>
            </a:extLst>
          </p:cNvPr>
          <p:cNvSpPr>
            <a:spLocks noGrp="1"/>
          </p:cNvSpPr>
          <p:nvPr>
            <p:ph type="title"/>
          </p:nvPr>
        </p:nvSpPr>
        <p:spPr/>
        <p:txBody>
          <a:bodyPr/>
          <a:lstStyle/>
          <a:p>
            <a:r>
              <a:rPr lang="el-GR" dirty="0"/>
              <a:t>Χημικός δεσμός άνθρακα</a:t>
            </a:r>
          </a:p>
        </p:txBody>
      </p:sp>
      <p:sp>
        <p:nvSpPr>
          <p:cNvPr id="3" name="Θέση περιεχομένου 2">
            <a:extLst>
              <a:ext uri="{FF2B5EF4-FFF2-40B4-BE49-F238E27FC236}">
                <a16:creationId xmlns:a16="http://schemas.microsoft.com/office/drawing/2014/main" id="{724406DE-E992-5077-09C5-DA5B6B0B6F89}"/>
              </a:ext>
            </a:extLst>
          </p:cNvPr>
          <p:cNvSpPr>
            <a:spLocks noGrp="1"/>
          </p:cNvSpPr>
          <p:nvPr>
            <p:ph idx="1"/>
          </p:nvPr>
        </p:nvSpPr>
        <p:spPr>
          <a:xfrm>
            <a:off x="98898" y="1420238"/>
            <a:ext cx="11986265" cy="5340385"/>
          </a:xfrm>
        </p:spPr>
        <p:txBody>
          <a:bodyPr>
            <a:normAutofit fontScale="70000" lnSpcReduction="20000"/>
          </a:bodyPr>
          <a:lstStyle/>
          <a:p>
            <a:pPr>
              <a:lnSpc>
                <a:spcPct val="110000"/>
              </a:lnSpc>
            </a:pPr>
            <a:r>
              <a:rPr lang="el-GR" sz="2600" dirty="0">
                <a:latin typeface="TimesNewRomanPSMT"/>
              </a:rPr>
              <a:t>Η Οργανική Χημεία μελετά τις ενώσεις του άνθρακα, με εξαίρεση τα οξείδια του άνθρακα και τα ανθρακικά άλατα.</a:t>
            </a:r>
          </a:p>
          <a:p>
            <a:pPr>
              <a:lnSpc>
                <a:spcPct val="110000"/>
              </a:lnSpc>
            </a:pPr>
            <a:r>
              <a:rPr lang="el-GR" sz="2600" dirty="0">
                <a:latin typeface="TimesNewRomanPSMT"/>
              </a:rPr>
              <a:t>Για να σχηματιστεί ένας δεσμός θα πρέπει ένα τροχιακό σθένους του ενός ατόμου να </a:t>
            </a:r>
            <a:r>
              <a:rPr lang="el-GR" sz="2600" dirty="0" err="1">
                <a:latin typeface="TimesNewRomanPSMT"/>
              </a:rPr>
              <a:t>αλληλεπιδράσει</a:t>
            </a:r>
            <a:r>
              <a:rPr lang="el-GR" sz="2600" dirty="0">
                <a:latin typeface="TimesNewRomanPSMT"/>
              </a:rPr>
              <a:t> με ένα τροχιακό σθένους του άλλου ατόμου και να επικαλυφθούν. Επίσης ο συνολικός αριθμός ηλεκτρονίων και στα δύο τροχιακά να είναι δύο. </a:t>
            </a:r>
          </a:p>
          <a:p>
            <a:pPr>
              <a:lnSpc>
                <a:spcPct val="110000"/>
              </a:lnSpc>
            </a:pPr>
            <a:r>
              <a:rPr lang="el-GR" sz="2600" dirty="0">
                <a:latin typeface="TimesNewRomanPSMT"/>
              </a:rPr>
              <a:t>Αν δούμε όμως πιο προσεκτικά το άτομο του C θα δούμε ότι έχει μόνο δύο </a:t>
            </a:r>
            <a:r>
              <a:rPr lang="el-GR" sz="2600" dirty="0" err="1">
                <a:latin typeface="TimesNewRomanPSMT"/>
              </a:rPr>
              <a:t>ασύζευκτα</a:t>
            </a:r>
            <a:r>
              <a:rPr lang="el-GR" sz="2600" dirty="0">
                <a:latin typeface="TimesNewRomanPSMT"/>
              </a:rPr>
              <a:t> ηλεκτρόνια και ένα ηλεκτρονικό ζεύγος στον φλοιό σθένους. Άρα η αυθόρμητη παρατήρηση είναι ότι μπορεί να σχηματίζει το μόριο CΗ</a:t>
            </a:r>
            <a:r>
              <a:rPr lang="el-GR" sz="2600" baseline="-25000" dirty="0">
                <a:latin typeface="TimesNewRomanPSMT"/>
              </a:rPr>
              <a:t>2</a:t>
            </a:r>
            <a:r>
              <a:rPr lang="el-GR" sz="2600" dirty="0">
                <a:latin typeface="TimesNewRomanPSMT"/>
              </a:rPr>
              <a:t>. Παρόλα αυτά, όλοι γνωρίζουμε το CΗ</a:t>
            </a:r>
            <a:r>
              <a:rPr lang="el-GR" sz="2600" baseline="-25000" dirty="0">
                <a:latin typeface="TimesNewRomanPSMT"/>
              </a:rPr>
              <a:t>4</a:t>
            </a:r>
            <a:r>
              <a:rPr lang="el-GR" sz="2600" dirty="0">
                <a:latin typeface="TimesNewRomanPSMT"/>
              </a:rPr>
              <a:t> και ότι το άτομο του C σχηματίζει συνήθως τέσσερις δεσμούς. Αυτό δείχνει ότι κάθε άτομο C χρειάζεται 4 </a:t>
            </a:r>
            <a:r>
              <a:rPr lang="el-GR" sz="2600" dirty="0" err="1">
                <a:latin typeface="TimesNewRomanPSMT"/>
              </a:rPr>
              <a:t>ασύζευκτα</a:t>
            </a:r>
            <a:r>
              <a:rPr lang="el-GR" sz="2600" dirty="0">
                <a:latin typeface="TimesNewRomanPSMT"/>
              </a:rPr>
              <a:t> ηλεκτρόνια, τα οποία μπορεί να προέλθουν μόνο αν ένα ηλεκτρόνιο από το ζεύγος ηλεκτρονίων στο τροχιακό 2s προωθηθεί στο κενό τροχιακό 2p. </a:t>
            </a:r>
          </a:p>
          <a:p>
            <a:pPr>
              <a:lnSpc>
                <a:spcPct val="110000"/>
              </a:lnSpc>
            </a:pPr>
            <a:endParaRPr lang="el-GR" sz="2600" dirty="0">
              <a:latin typeface="TimesNewRomanPSMT"/>
            </a:endParaRPr>
          </a:p>
          <a:p>
            <a:pPr>
              <a:lnSpc>
                <a:spcPct val="110000"/>
              </a:lnSpc>
            </a:pPr>
            <a:r>
              <a:rPr lang="el-GR" sz="2600" dirty="0">
                <a:latin typeface="TimesNewRomanPSMT"/>
              </a:rPr>
              <a:t>Τώρα υπάρχουν τα 4 </a:t>
            </a:r>
            <a:r>
              <a:rPr lang="el-GR" sz="2600" dirty="0" err="1">
                <a:latin typeface="TimesNewRomanPSMT"/>
              </a:rPr>
              <a:t>ασύζευκτα</a:t>
            </a:r>
            <a:r>
              <a:rPr lang="el-GR" sz="2600" dirty="0">
                <a:latin typeface="TimesNewRomanPSMT"/>
              </a:rPr>
              <a:t> ηλεκτρόνια και άρα μπορούν να δικαιολογηθούν οι 4 δεσμοί και ο σχηματισμός του μορίου CΗ</a:t>
            </a:r>
            <a:r>
              <a:rPr lang="el-GR" sz="2600" baseline="-25000" dirty="0">
                <a:latin typeface="TimesNewRomanPSMT"/>
              </a:rPr>
              <a:t>4</a:t>
            </a:r>
            <a:r>
              <a:rPr lang="el-GR" sz="2600" dirty="0">
                <a:latin typeface="TimesNewRomanPSMT"/>
              </a:rPr>
              <a:t>. Όμως, μία πιο προσεκτική ματιά στους δεσμούς θα φανέρωνε ότι οι τέσσερις δεσμοί C – H δεν είναι ισοδύναμοι, αφού οι τρεις θα προέρχονταν από ένα ηλεκτρόνιο σε 2p τροχιακό και ο ένας από το ηλεκτρόνιο στο 2s. Όμως οι πειραματικές ενδείξεις αποδεικνύουν ότι οι δεσμοί είναι ισοδύναμοι. Για τον λόγο αυτό, η θεωρία υποθέτει ότι πριν από τη δημιουργία των δεσμών, δηλαδή κατά τη μετακίνηση του ηλεκτρονίου από το 2s στο 2p τα τέσσερα τροχιακά σθένους συνδυάζονται μεταξύ τους και προκύπτουν τέσσερα ισοδύναμα, νέα τροχιακά που ονομάζονται υβριδικά τροχιακά. </a:t>
            </a:r>
          </a:p>
          <a:p>
            <a:pPr>
              <a:lnSpc>
                <a:spcPct val="110000"/>
              </a:lnSpc>
            </a:pPr>
            <a:r>
              <a:rPr lang="el-GR" sz="2600" dirty="0">
                <a:latin typeface="TimesNewRomanPSMT"/>
              </a:rPr>
              <a:t>Τα 4 νέα υβριδικά τροχιακά ονομάζονται </a:t>
            </a:r>
            <a:r>
              <a:rPr lang="el-GR" sz="2600" b="1" dirty="0">
                <a:latin typeface="TimesNewRomanPSMT"/>
              </a:rPr>
              <a:t>sp</a:t>
            </a:r>
            <a:r>
              <a:rPr lang="el-GR" sz="2600" b="1" baseline="30000" dirty="0">
                <a:latin typeface="TimesNewRomanPSMT"/>
              </a:rPr>
              <a:t>3</a:t>
            </a:r>
            <a:r>
              <a:rPr lang="el-GR" sz="2600" dirty="0">
                <a:latin typeface="TimesNewRomanPSMT"/>
              </a:rPr>
              <a:t> αφού έχουν προέλθει </a:t>
            </a:r>
          </a:p>
          <a:p>
            <a:pPr marL="0" indent="0">
              <a:lnSpc>
                <a:spcPct val="110000"/>
              </a:lnSpc>
              <a:buNone/>
            </a:pPr>
            <a:r>
              <a:rPr lang="el-GR" sz="2600" b="1" dirty="0">
                <a:latin typeface="TimesNewRomanPSMT"/>
              </a:rPr>
              <a:t>από συνδυασμό ενός s και τριών p ατομικών τροχιακών</a:t>
            </a:r>
            <a:r>
              <a:rPr lang="el-GR" sz="2600" dirty="0">
                <a:latin typeface="TimesNewRomanPSMT"/>
              </a:rPr>
              <a:t>.</a:t>
            </a:r>
          </a:p>
          <a:p>
            <a:pPr marL="0" indent="0">
              <a:buNone/>
            </a:pPr>
            <a:endParaRPr lang="el-GR" dirty="0"/>
          </a:p>
        </p:txBody>
      </p:sp>
      <p:pic>
        <p:nvPicPr>
          <p:cNvPr id="5" name="Εικόνα 4">
            <a:extLst>
              <a:ext uri="{FF2B5EF4-FFF2-40B4-BE49-F238E27FC236}">
                <a16:creationId xmlns:a16="http://schemas.microsoft.com/office/drawing/2014/main" id="{E5CF1DA7-175F-B314-42D0-C42E4EA8BB8C}"/>
              </a:ext>
            </a:extLst>
          </p:cNvPr>
          <p:cNvPicPr>
            <a:picLocks noChangeAspect="1"/>
          </p:cNvPicPr>
          <p:nvPr/>
        </p:nvPicPr>
        <p:blipFill>
          <a:blip r:embed="rId2"/>
          <a:stretch>
            <a:fillRect/>
          </a:stretch>
        </p:blipFill>
        <p:spPr>
          <a:xfrm>
            <a:off x="4172344" y="3766078"/>
            <a:ext cx="4095482" cy="708338"/>
          </a:xfrm>
          <a:prstGeom prst="rect">
            <a:avLst/>
          </a:prstGeom>
        </p:spPr>
      </p:pic>
      <p:pic>
        <p:nvPicPr>
          <p:cNvPr id="7" name="Εικόνα 6">
            <a:extLst>
              <a:ext uri="{FF2B5EF4-FFF2-40B4-BE49-F238E27FC236}">
                <a16:creationId xmlns:a16="http://schemas.microsoft.com/office/drawing/2014/main" id="{ED6B1945-C77C-409C-C124-1C6ED10392F3}"/>
              </a:ext>
            </a:extLst>
          </p:cNvPr>
          <p:cNvPicPr>
            <a:picLocks noChangeAspect="1"/>
          </p:cNvPicPr>
          <p:nvPr/>
        </p:nvPicPr>
        <p:blipFill>
          <a:blip r:embed="rId3"/>
          <a:stretch>
            <a:fillRect/>
          </a:stretch>
        </p:blipFill>
        <p:spPr>
          <a:xfrm>
            <a:off x="7078404" y="5936375"/>
            <a:ext cx="3528811" cy="824248"/>
          </a:xfrm>
          <a:prstGeom prst="rect">
            <a:avLst/>
          </a:prstGeom>
        </p:spPr>
      </p:pic>
    </p:spTree>
    <p:extLst>
      <p:ext uri="{BB962C8B-B14F-4D97-AF65-F5344CB8AC3E}">
        <p14:creationId xmlns:p14="http://schemas.microsoft.com/office/powerpoint/2010/main" val="300386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C228DB-31CA-1869-6ABE-452E61EFCBE6}"/>
              </a:ext>
            </a:extLst>
          </p:cNvPr>
          <p:cNvSpPr>
            <a:spLocks noGrp="1"/>
          </p:cNvSpPr>
          <p:nvPr>
            <p:ph type="title"/>
          </p:nvPr>
        </p:nvSpPr>
        <p:spPr/>
        <p:txBody>
          <a:bodyPr/>
          <a:lstStyle/>
          <a:p>
            <a:r>
              <a:rPr lang="el-GR" dirty="0"/>
              <a:t>Υβριδισμός</a:t>
            </a:r>
          </a:p>
        </p:txBody>
      </p:sp>
      <p:sp>
        <p:nvSpPr>
          <p:cNvPr id="3" name="Θέση περιεχομένου 2">
            <a:extLst>
              <a:ext uri="{FF2B5EF4-FFF2-40B4-BE49-F238E27FC236}">
                <a16:creationId xmlns:a16="http://schemas.microsoft.com/office/drawing/2014/main" id="{F69328C1-D856-C504-4804-BED43673E14F}"/>
              </a:ext>
            </a:extLst>
          </p:cNvPr>
          <p:cNvSpPr>
            <a:spLocks noGrp="1"/>
          </p:cNvSpPr>
          <p:nvPr>
            <p:ph idx="1"/>
          </p:nvPr>
        </p:nvSpPr>
        <p:spPr>
          <a:xfrm>
            <a:off x="377071" y="1338605"/>
            <a:ext cx="11679811" cy="5448693"/>
          </a:xfrm>
        </p:spPr>
        <p:txBody>
          <a:bodyPr>
            <a:normAutofit/>
          </a:bodyPr>
          <a:lstStyle/>
          <a:p>
            <a:pPr algn="l"/>
            <a:r>
              <a:rPr lang="el-GR" sz="1800" b="0" i="0" u="none" strike="noStrike" baseline="0" dirty="0">
                <a:latin typeface="TimesNewRomanPSMT"/>
              </a:rPr>
              <a:t>Τα αρχικά ατομικά τροχιακά συνδυάζονται κατά τη δημιουργία των δεσμών και παράγουν νέα </a:t>
            </a:r>
            <a:r>
              <a:rPr lang="el-GR" sz="1800" b="1" i="0" u="none" strike="noStrike" baseline="0" dirty="0">
                <a:latin typeface="TimesNewRomanPS-BoldMT"/>
              </a:rPr>
              <a:t>Υβριδικά τροχιακά </a:t>
            </a:r>
            <a:r>
              <a:rPr lang="el-GR" sz="1800" b="0" i="0" u="none" strike="noStrike" baseline="0" dirty="0">
                <a:latin typeface="TimesNewRomanPSMT"/>
              </a:rPr>
              <a:t>με συνδυασμούς των αρχικών ατομικών τροχιακών. Υπάρχουν αρκετοί συνδυασμοί των αρχικών ατομικών τροχιακών, οι οποίοι οδηγούν σε διαφορετικά υβριδικά τροχιακά. Αυτά διαφέρουν τόσο στο σχήμα όσο και στον προσανατολισμό τους στον χώρο. </a:t>
            </a:r>
          </a:p>
          <a:p>
            <a:pPr algn="l"/>
            <a:r>
              <a:rPr lang="el-GR" sz="1800" b="0" i="0" u="none" strike="noStrike" baseline="0" dirty="0">
                <a:latin typeface="TimesNewRomanPSMT"/>
              </a:rPr>
              <a:t>Αξίζει να σημειώσουμε ότι τα υβριδικά τροχιακά που θα δημιουργηθούν είναι ίσα στον αριθμό με τα αρχικά ατομικά τροχιακά ενώ ο υβριδισμός είναι μία θεωρία η οποία δεν μπορεί να αποδειχθεί πειραματικά.</a:t>
            </a:r>
          </a:p>
          <a:p>
            <a:pPr marL="0" indent="0" algn="l">
              <a:buNone/>
            </a:pPr>
            <a:r>
              <a:rPr lang="el-GR" sz="1800" b="1" i="0" u="none" strike="noStrike" baseline="0" dirty="0">
                <a:latin typeface="TimesNewRomanPSMT"/>
              </a:rPr>
              <a:t>Ποια υβριδικά τροχιακά δημιουργούνται όταν συνδυάζονται ένα </a:t>
            </a:r>
            <a:r>
              <a:rPr lang="el-GR" sz="1800" b="1" i="1" u="none" strike="noStrike" baseline="0" dirty="0">
                <a:latin typeface="TimesNewRomanPS-ItalicMT"/>
              </a:rPr>
              <a:t>s </a:t>
            </a:r>
            <a:r>
              <a:rPr lang="el-GR" sz="1800" b="1" i="0" u="none" strike="noStrike" baseline="0" dirty="0">
                <a:latin typeface="TimesNewRomanPSMT"/>
              </a:rPr>
              <a:t>τροχιακό και δύο </a:t>
            </a:r>
            <a:r>
              <a:rPr lang="el-GR" sz="1800" b="1" i="1" u="none" strike="noStrike" baseline="0" dirty="0">
                <a:latin typeface="TimesNewRomanPS-ItalicMT"/>
              </a:rPr>
              <a:t>p </a:t>
            </a:r>
            <a:r>
              <a:rPr lang="el-GR" sz="1800" b="1" i="0" u="none" strike="noStrike" baseline="0" dirty="0">
                <a:latin typeface="TimesNewRomanPSMT"/>
              </a:rPr>
              <a:t>τροχιακά;</a:t>
            </a:r>
          </a:p>
          <a:p>
            <a:pPr algn="l"/>
            <a:r>
              <a:rPr lang="el-GR" sz="1800" b="0" i="0" u="none" strike="noStrike" baseline="0" dirty="0">
                <a:latin typeface="TimesNewRomanPSMT"/>
              </a:rPr>
              <a:t>Αφού θα συνδυαστούν </a:t>
            </a:r>
            <a:r>
              <a:rPr lang="el-GR" sz="1800" b="1" i="0" u="none" strike="noStrike" baseline="0" dirty="0">
                <a:latin typeface="TimesNewRomanPSMT"/>
              </a:rPr>
              <a:t>ένα </a:t>
            </a:r>
            <a:r>
              <a:rPr lang="el-GR" sz="1800" b="1" i="1" u="none" strike="noStrike" baseline="0" dirty="0">
                <a:latin typeface="TimesNewRomanPS-ItalicMT"/>
              </a:rPr>
              <a:t>s </a:t>
            </a:r>
            <a:r>
              <a:rPr lang="el-GR" sz="1800" b="1" i="0" u="none" strike="noStrike" baseline="0" dirty="0">
                <a:latin typeface="TimesNewRomanPSMT"/>
              </a:rPr>
              <a:t>τροχιακό και δύο </a:t>
            </a:r>
            <a:r>
              <a:rPr lang="el-GR" sz="1800" b="1" i="1" u="none" strike="noStrike" baseline="0" dirty="0">
                <a:latin typeface="TimesNewRomanPS-ItalicMT"/>
              </a:rPr>
              <a:t>p </a:t>
            </a:r>
            <a:r>
              <a:rPr lang="el-GR" sz="1800" b="1" i="0" u="none" strike="noStrike" baseline="0" dirty="0">
                <a:latin typeface="TimesNewRomanPSMT"/>
              </a:rPr>
              <a:t>τροχιακά </a:t>
            </a:r>
            <a:r>
              <a:rPr lang="el-GR" sz="1800" b="0" i="0" u="none" strike="noStrike" baseline="0" dirty="0">
                <a:latin typeface="TimesNewRomanPSMT"/>
              </a:rPr>
              <a:t>θα δημιουργηθούν τρία νέα υβριδικά τροχιακά που</a:t>
            </a:r>
          </a:p>
          <a:p>
            <a:pPr marL="0" indent="0" algn="l">
              <a:buNone/>
            </a:pPr>
            <a:r>
              <a:rPr lang="el-GR" sz="1800" b="0" i="0" u="none" strike="noStrike" baseline="0" dirty="0">
                <a:latin typeface="TimesNewRomanPSMT"/>
              </a:rPr>
              <a:t>ονομάζονται </a:t>
            </a:r>
            <a:r>
              <a:rPr lang="en-US" sz="1800" b="1" i="1" u="none" strike="noStrike" baseline="0" dirty="0">
                <a:latin typeface="TimesNewRomanPS-ItalicMT"/>
              </a:rPr>
              <a:t>sp</a:t>
            </a:r>
            <a:r>
              <a:rPr lang="en-US" sz="1800" b="1" i="0" u="none" strike="noStrike" baseline="30000" dirty="0">
                <a:latin typeface="TimesNewRomanPSMT"/>
              </a:rPr>
              <a:t>2</a:t>
            </a:r>
            <a:r>
              <a:rPr lang="en-US" sz="1800" b="0" i="0" u="none" strike="noStrike" baseline="0" dirty="0">
                <a:latin typeface="TimesNewRomanPSMT"/>
              </a:rPr>
              <a:t>.</a:t>
            </a: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marL="0" indent="0" algn="l">
              <a:buNone/>
            </a:pPr>
            <a:endParaRPr lang="el-GR" sz="1800" b="0" i="0" u="none" strike="noStrike" baseline="0" dirty="0">
              <a:latin typeface="TimesNewRomanPSMT"/>
            </a:endParaRPr>
          </a:p>
          <a:p>
            <a:pPr algn="l"/>
            <a:r>
              <a:rPr lang="el-GR" sz="1800" b="0" i="0" u="none" strike="noStrike" baseline="0" dirty="0">
                <a:latin typeface="TimesNewRomanPSMT"/>
              </a:rPr>
              <a:t>Τα τρία </a:t>
            </a:r>
            <a:r>
              <a:rPr lang="el-GR" sz="1800" b="0" i="1" u="none" strike="noStrike" baseline="0" dirty="0">
                <a:latin typeface="TimesNewRomanPS-ItalicMT"/>
              </a:rPr>
              <a:t>sp</a:t>
            </a:r>
            <a:r>
              <a:rPr lang="el-GR" sz="1800" b="0" i="0" u="none" strike="noStrike" baseline="30000" dirty="0">
                <a:latin typeface="TimesNewRomanPSMT"/>
              </a:rPr>
              <a:t>2</a:t>
            </a:r>
            <a:r>
              <a:rPr lang="el-GR" sz="1800" b="0" i="0" u="none" strike="noStrike" baseline="-25000" dirty="0">
                <a:latin typeface="TimesNewRomanPSMT"/>
              </a:rPr>
              <a:t> </a:t>
            </a:r>
            <a:r>
              <a:rPr lang="el-GR" sz="1800" b="0" i="0" u="none" strike="noStrike" baseline="0" dirty="0">
                <a:latin typeface="TimesNewRomanPSMT"/>
              </a:rPr>
              <a:t>υβριδικά τροχιακά έχουν προσανατολισμό επίπεδο τριγωνικό.</a:t>
            </a:r>
          </a:p>
          <a:p>
            <a:pPr algn="l"/>
            <a:r>
              <a:rPr lang="el-GR" sz="1800" b="0" i="0" u="none" strike="noStrike" baseline="0" dirty="0">
                <a:latin typeface="TimesNewRomanPSMT"/>
              </a:rPr>
              <a:t>Όμοιο προσανατολισμό έχουμε και όταν υπάρχουν τρία ζεύγη ηλεκτρονίων γύρω από το κεντρικό άτομο.</a:t>
            </a:r>
          </a:p>
          <a:p>
            <a:pPr algn="l"/>
            <a:r>
              <a:rPr lang="el-GR" sz="1800" b="0" i="0" u="none" strike="noStrike" baseline="0" dirty="0">
                <a:latin typeface="TimesNewRomanPSMT"/>
              </a:rPr>
              <a:t>Αυτό μας δείχνει ότι τα υβριδικά τροχιακά είναι στενά συνδεδεμένα με τα ηλεκτρονικά ζεύγη γύρω από το κεντρικό άτομο.</a:t>
            </a:r>
            <a:endParaRPr lang="el-GR" dirty="0"/>
          </a:p>
        </p:txBody>
      </p:sp>
      <p:pic>
        <p:nvPicPr>
          <p:cNvPr id="9" name="Εικόνα 8">
            <a:extLst>
              <a:ext uri="{FF2B5EF4-FFF2-40B4-BE49-F238E27FC236}">
                <a16:creationId xmlns:a16="http://schemas.microsoft.com/office/drawing/2014/main" id="{EE918845-ED95-47D2-7F75-553E66011F90}"/>
              </a:ext>
            </a:extLst>
          </p:cNvPr>
          <p:cNvPicPr>
            <a:picLocks noChangeAspect="1"/>
          </p:cNvPicPr>
          <p:nvPr/>
        </p:nvPicPr>
        <p:blipFill rotWithShape="1">
          <a:blip r:embed="rId3"/>
          <a:srcRect l="33831" t="40993" r="40079" b="44397"/>
          <a:stretch/>
        </p:blipFill>
        <p:spPr>
          <a:xfrm>
            <a:off x="6915065" y="3820421"/>
            <a:ext cx="4899864" cy="1543383"/>
          </a:xfrm>
          <a:prstGeom prst="rect">
            <a:avLst/>
          </a:prstGeom>
        </p:spPr>
      </p:pic>
    </p:spTree>
    <p:extLst>
      <p:ext uri="{BB962C8B-B14F-4D97-AF65-F5344CB8AC3E}">
        <p14:creationId xmlns:p14="http://schemas.microsoft.com/office/powerpoint/2010/main" val="335159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6D9B89AD-6794-A199-B096-3C92CB31B51E}"/>
              </a:ext>
            </a:extLst>
          </p:cNvPr>
          <p:cNvSpPr>
            <a:spLocks noGrp="1"/>
          </p:cNvSpPr>
          <p:nvPr>
            <p:ph type="subTitle" idx="1"/>
          </p:nvPr>
        </p:nvSpPr>
        <p:spPr/>
        <p:txBody>
          <a:bodyPr/>
          <a:lstStyle/>
          <a:p>
            <a:endParaRPr lang="el-GR"/>
          </a:p>
        </p:txBody>
      </p:sp>
      <p:pic>
        <p:nvPicPr>
          <p:cNvPr id="4" name="Picture 1">
            <a:extLst>
              <a:ext uri="{FF2B5EF4-FFF2-40B4-BE49-F238E27FC236}">
                <a16:creationId xmlns:a16="http://schemas.microsoft.com/office/drawing/2014/main" id="{0B66396C-5686-1C51-2476-119FCE2D4A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652" y="705333"/>
            <a:ext cx="11860695" cy="513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278257C0-B041-C05E-2845-DB5ED874E9B6}"/>
              </a:ext>
            </a:extLst>
          </p:cNvPr>
          <p:cNvSpPr>
            <a:spLocks noGrp="1" noChangeArrowheads="1"/>
          </p:cNvSpPr>
          <p:nvPr>
            <p:ph type="ctrTitle"/>
          </p:nvPr>
        </p:nvSpPr>
        <p:spPr>
          <a:xfrm>
            <a:off x="0" y="6669087"/>
            <a:ext cx="6156325" cy="188913"/>
          </a:xfrm>
        </p:spPr>
        <p:txBody>
          <a:bodyPr>
            <a:normAutofit fontScale="90000"/>
          </a:bodyPr>
          <a:lstStyle/>
          <a:p>
            <a:pPr algn="l" eaLnBrk="1" hangingPunct="1"/>
            <a:r>
              <a:rPr lang="en-US" altLang="el-GR" sz="1000" b="1">
                <a:solidFill>
                  <a:schemeClr val="tx1"/>
                </a:solidFill>
              </a:rPr>
              <a:t>John McMurry, </a:t>
            </a:r>
            <a:r>
              <a:rPr lang="el-GR" altLang="el-GR" sz="1000" b="1" i="1">
                <a:solidFill>
                  <a:schemeClr val="tx1"/>
                </a:solidFill>
              </a:rPr>
              <a:t>ΟΡΓΑΝΙΚΗ ΧΗΜΕΙΑ</a:t>
            </a:r>
            <a:r>
              <a:rPr lang="en-US" altLang="el-GR" sz="1000" b="1">
                <a:solidFill>
                  <a:schemeClr val="tx1"/>
                </a:solidFill>
              </a:rPr>
              <a:t>, ΠΕΚ 20</a:t>
            </a:r>
            <a:r>
              <a:rPr lang="el-GR" altLang="el-GR" sz="1000" b="1">
                <a:solidFill>
                  <a:schemeClr val="tx1"/>
                </a:solidFill>
              </a:rPr>
              <a:t>16</a:t>
            </a:r>
            <a:r>
              <a:rPr lang="en-US" altLang="el-GR" sz="1000" b="1">
                <a:solidFill>
                  <a:schemeClr val="tx1"/>
                </a:solidFill>
              </a:rPr>
              <a:t>, </a:t>
            </a:r>
            <a:r>
              <a:rPr lang="en-US" altLang="el-GR" sz="1000" b="1">
                <a:solidFill>
                  <a:srgbClr val="3366FF"/>
                </a:solidFill>
              </a:rPr>
              <a:t>www.cup.gr</a:t>
            </a:r>
            <a:endParaRPr lang="en-US" altLang="el-GR"/>
          </a:p>
        </p:txBody>
      </p:sp>
    </p:spTree>
    <p:extLst>
      <p:ext uri="{BB962C8B-B14F-4D97-AF65-F5344CB8AC3E}">
        <p14:creationId xmlns:p14="http://schemas.microsoft.com/office/powerpoint/2010/main" val="425234973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3956</TotalTime>
  <Words>3192</Words>
  <Application>Microsoft Office PowerPoint</Application>
  <PresentationFormat>Ευρεία οθόνη</PresentationFormat>
  <Paragraphs>164</Paragraphs>
  <Slides>39</Slides>
  <Notes>15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39</vt:i4>
      </vt:variant>
    </vt:vector>
  </HeadingPairs>
  <TitlesOfParts>
    <vt:vector size="48" baseType="lpstr">
      <vt:lpstr>Aptos</vt:lpstr>
      <vt:lpstr>Aptos Display</vt:lpstr>
      <vt:lpstr>Arial</vt:lpstr>
      <vt:lpstr>Calibri</vt:lpstr>
      <vt:lpstr>Times New Roman</vt:lpstr>
      <vt:lpstr>TimesNewRomanPS-BoldMT</vt:lpstr>
      <vt:lpstr>TimesNewRomanPS-ItalicMT</vt:lpstr>
      <vt:lpstr>TimesNewRomanPSMT</vt:lpstr>
      <vt:lpstr>Θέμα του Office</vt:lpstr>
      <vt:lpstr>Πανεπιστήμιο Θεσσαλίας Τμήμα Επιστήμης Τροφίμων &amp; Διατροφής</vt:lpstr>
      <vt:lpstr>Χημικός δεσμός άνθρακα</vt:lpstr>
      <vt:lpstr>Παρουσίαση του PowerPoint</vt:lpstr>
      <vt:lpstr>Χημικός δεσμός άνθρακα</vt:lpstr>
      <vt:lpstr>John McMurry, ΟΡΓΑΝΙΚΗ ΧΗΜΕΙΑ, ΠΕΚ 2016, www.cup.gr</vt:lpstr>
      <vt:lpstr>John McMurry, ΟΡΓΑΝΙΚΗ ΧΗΜΕΙΑ, ΠΕΚ 2016, www.cup.gr</vt:lpstr>
      <vt:lpstr>Χημικός δεσμός άνθρακα</vt:lpstr>
      <vt:lpstr>Υβριδισμός</vt:lpstr>
      <vt:lpstr>John McMurry, ΟΡΓΑΝΙΚΗ ΧΗΜΕΙΑ, ΠΕΚ 2016, www.cup.gr</vt:lpstr>
      <vt:lpstr>John McMurry, ΟΡΓΑΝΙΚΗ ΧΗΜΕΙΑ, ΠΕΚ 2016, www.cup.gr</vt:lpstr>
      <vt:lpstr>Αιθάνιο</vt:lpstr>
      <vt:lpstr>John McMurry, ΟΡΓΑΝΙΚΗ ΧΗΜΕΙΑ, ΠΕΚ 2016, www.cup.gr</vt:lpstr>
      <vt:lpstr>Παρουσίαση του PowerPoint</vt:lpstr>
      <vt:lpstr>Υβριδισμός</vt:lpstr>
      <vt:lpstr>John McMurry, ΟΡΓΑΝΙΚΗ ΧΗΜΕΙΑ, ΠΕΚ 2016, www.cup.gr</vt:lpstr>
      <vt:lpstr>John McMurry, ΟΡΓΑΝΙΚΗ ΧΗΜΕΙΑ, ΠΕΚ 2016, www.cup.gr</vt:lpstr>
      <vt:lpstr>Αιθυλένιο</vt:lpstr>
      <vt:lpstr>John McMurry, ΟΡΓΑΝΙΚΗ ΧΗΜΕΙΑ, ΠΕΚ 2016, www.cup.gr</vt:lpstr>
      <vt:lpstr>John McMurry, ΟΡΓΑΝΙΚΗ ΧΗΜΕΙΑ, ΠΕΚ 2016, www.cup.gr</vt:lpstr>
      <vt:lpstr>Ακετυλένιο</vt:lpstr>
      <vt:lpstr>Πολλαπλοί δεσμοί</vt:lpstr>
      <vt:lpstr>π-δεσμός</vt:lpstr>
      <vt:lpstr>Πολλαπλοί δεσμοί</vt:lpstr>
      <vt:lpstr>Παρουσίαση του PowerPoint</vt:lpstr>
      <vt:lpstr>Παρουσίαση του PowerPoint</vt:lpstr>
      <vt:lpstr>Υβριδισμός</vt:lpstr>
      <vt:lpstr>Παρουσίαση του PowerPoint</vt:lpstr>
      <vt:lpstr>Παρουσίαση του PowerPoint</vt:lpstr>
      <vt:lpstr>Παρουσίαση του PowerPoint</vt:lpstr>
      <vt:lpstr>Παρουσίαση του PowerPoint</vt:lpstr>
      <vt:lpstr>Θεωρία μοριακών τροχιακών </vt:lpstr>
      <vt:lpstr>Θεωρία μοριακών τροχιακών </vt:lpstr>
      <vt:lpstr>Παρουσίαση του PowerPoint</vt:lpstr>
      <vt:lpstr>Παρουσίαση του PowerPoint</vt:lpstr>
      <vt:lpstr>Σχεδιασμός οργανικών ενώσεων</vt:lpstr>
      <vt:lpstr>Λειτουργικές ομάδες</vt:lpstr>
      <vt:lpstr>Λειτουργικές ομάδες</vt:lpstr>
      <vt:lpstr>Λειτουργικές ομάδες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Athanasia Kasouni</dc:creator>
  <cp:lastModifiedBy>Chatzimitakos Theodoros</cp:lastModifiedBy>
  <cp:revision>20</cp:revision>
  <dcterms:created xsi:type="dcterms:W3CDTF">2024-03-20T20:50:50Z</dcterms:created>
  <dcterms:modified xsi:type="dcterms:W3CDTF">2024-04-09T06:51:07Z</dcterms:modified>
</cp:coreProperties>
</file>