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sldIdLst>
    <p:sldId id="257" r:id="rId2"/>
    <p:sldId id="273" r:id="rId3"/>
    <p:sldId id="291" r:id="rId4"/>
    <p:sldId id="292" r:id="rId5"/>
    <p:sldId id="272" r:id="rId6"/>
    <p:sldId id="293" r:id="rId7"/>
    <p:sldId id="274" r:id="rId8"/>
    <p:sldId id="294" r:id="rId9"/>
    <p:sldId id="265" r:id="rId10"/>
    <p:sldId id="296" r:id="rId11"/>
    <p:sldId id="267" r:id="rId12"/>
    <p:sldId id="275" r:id="rId13"/>
    <p:sldId id="302" r:id="rId14"/>
    <p:sldId id="270" r:id="rId15"/>
    <p:sldId id="297" r:id="rId16"/>
    <p:sldId id="268" r:id="rId17"/>
    <p:sldId id="298" r:id="rId18"/>
    <p:sldId id="269" r:id="rId19"/>
    <p:sldId id="299" r:id="rId20"/>
    <p:sldId id="303" r:id="rId21"/>
    <p:sldId id="304" r:id="rId22"/>
    <p:sldId id="305" r:id="rId23"/>
    <p:sldId id="307" r:id="rId24"/>
    <p:sldId id="306" r:id="rId25"/>
    <p:sldId id="308" r:id="rId26"/>
    <p:sldId id="300" r:id="rId27"/>
    <p:sldId id="278" r:id="rId28"/>
    <p:sldId id="279" r:id="rId29"/>
    <p:sldId id="276" r:id="rId30"/>
    <p:sldId id="295" r:id="rId31"/>
    <p:sldId id="309" r:id="rId32"/>
    <p:sldId id="281"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24 - Θέση ημερομηνίας"/>
          <p:cNvSpPr>
            <a:spLocks noGrp="1"/>
          </p:cNvSpPr>
          <p:nvPr>
            <p:ph type="dt" sz="half" idx="10"/>
          </p:nvPr>
        </p:nvSpPr>
        <p:spPr/>
        <p:txBody>
          <a:bodyPr/>
          <a:lstStyle>
            <a:lvl1pPr>
              <a:defRPr/>
            </a:lvl1pPr>
          </a:lstStyle>
          <a:p>
            <a:pPr>
              <a:defRPr/>
            </a:pPr>
            <a:endParaRPr lang="el-GR"/>
          </a:p>
        </p:txBody>
      </p:sp>
      <p:sp>
        <p:nvSpPr>
          <p:cNvPr id="7" name="17 - Θέση υποσέλιδου"/>
          <p:cNvSpPr>
            <a:spLocks noGrp="1"/>
          </p:cNvSpPr>
          <p:nvPr>
            <p:ph type="ftr" sz="quarter" idx="11"/>
          </p:nvPr>
        </p:nvSpPr>
        <p:spPr/>
        <p:txBody>
          <a:bodyPr/>
          <a:lstStyle>
            <a:lvl1pPr>
              <a:defRPr/>
            </a:lvl1pPr>
          </a:lstStyle>
          <a:p>
            <a:pPr>
              <a:defRPr/>
            </a:pPr>
            <a:endParaRPr lang="el-GR"/>
          </a:p>
        </p:txBody>
      </p:sp>
      <p:sp>
        <p:nvSpPr>
          <p:cNvPr id="8" name="4 - Θέση αριθμού διαφάνειας"/>
          <p:cNvSpPr>
            <a:spLocks noGrp="1"/>
          </p:cNvSpPr>
          <p:nvPr>
            <p:ph type="sldNum" sz="quarter" idx="12"/>
          </p:nvPr>
        </p:nvSpPr>
        <p:spPr/>
        <p:txBody>
          <a:bodyPr/>
          <a:lstStyle>
            <a:lvl1pPr>
              <a:defRPr/>
            </a:lvl1pPr>
          </a:lstStyle>
          <a:p>
            <a:pPr>
              <a:defRPr/>
            </a:pPr>
            <a:fld id="{D808D3B5-ACD0-4D14-A81D-427C30D9F56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5D6F1D-05BF-4183-AC03-81749684DD65}" type="datetimeFigureOut">
              <a:rPr lang="el-GR" smtClean="0"/>
              <a:pPr/>
              <a:t>3/3/2020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55FAA1-03D2-4679-8448-7D0717563AE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D6F1D-05BF-4183-AC03-81749684DD65}" type="datetimeFigureOut">
              <a:rPr lang="el-GR" smtClean="0"/>
              <a:pPr/>
              <a:t>3/3/2020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FAA1-03D2-4679-8448-7D0717563AE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14375" y="3357563"/>
            <a:ext cx="8229600" cy="1143000"/>
          </a:xfrm>
          <a:solidFill>
            <a:schemeClr val="accent6">
              <a:lumMod val="60000"/>
              <a:lumOff val="40000"/>
            </a:schemeClr>
          </a:solidFill>
        </p:spPr>
        <p:txBody>
          <a:bodyPr>
            <a:normAutofit fontScale="90000"/>
          </a:bodyPr>
          <a:lstStyle/>
          <a:p>
            <a:pPr eaLnBrk="1" fontAlgn="auto" hangingPunct="1">
              <a:spcAft>
                <a:spcPts val="0"/>
              </a:spcAft>
              <a:defRPr/>
            </a:pPr>
            <a:r>
              <a:rPr lang="el-GR" sz="4000" b="1" dirty="0" smtClean="0">
                <a:solidFill>
                  <a:srgbClr val="7030A0"/>
                </a:solidFill>
                <a:latin typeface="Palatino Linotype" pitchFamily="18" charset="0"/>
              </a:rPr>
              <a:t>Χτίζοντας νέες σχέσεις με τα άλλα ζώα</a:t>
            </a:r>
          </a:p>
        </p:txBody>
      </p:sp>
      <p:sp>
        <p:nvSpPr>
          <p:cNvPr id="6" name="1 - Τίτλος"/>
          <p:cNvSpPr txBox="1">
            <a:spLocks/>
          </p:cNvSpPr>
          <p:nvPr/>
        </p:nvSpPr>
        <p:spPr bwMode="auto">
          <a:xfrm>
            <a:off x="5357813" y="642938"/>
            <a:ext cx="3238500" cy="1152525"/>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3">
            <a:schemeClr val="accent6"/>
          </a:fillRef>
          <a:effectRef idx="2">
            <a:schemeClr val="accent6"/>
          </a:effectRef>
          <a:fontRef idx="minor">
            <a:schemeClr val="lt1"/>
          </a:fontRef>
        </p:style>
        <p:txBody>
          <a:bodyPr anchor="ctr">
            <a:normAutofit fontScale="92500" lnSpcReduction="20000"/>
          </a:bodyPr>
          <a:lstStyle/>
          <a:p>
            <a:pPr algn="ctr">
              <a:defRPr/>
            </a:pPr>
            <a:r>
              <a:rPr lang="el-GR" sz="2800" kern="0" dirty="0">
                <a:latin typeface="Arial Narrow" pitchFamily="34" charset="0"/>
              </a:rPr>
              <a:t>Εκπαιδευτικό υλικό για το </a:t>
            </a:r>
            <a:r>
              <a:rPr lang="el-GR" sz="2800" kern="0" dirty="0" smtClean="0">
                <a:latin typeface="Arial Narrow" pitchFamily="34" charset="0"/>
              </a:rPr>
              <a:t>γυμνάσιο και το λύκειο</a:t>
            </a:r>
            <a:endParaRPr lang="el-GR" sz="2800" kern="0" dirty="0">
              <a:latin typeface="Arial Narrow" pitchFamily="34" charset="0"/>
            </a:endParaRPr>
          </a:p>
        </p:txBody>
      </p:sp>
      <p:sp>
        <p:nvSpPr>
          <p:cNvPr id="8" name="1 - Τίτλος"/>
          <p:cNvSpPr txBox="1">
            <a:spLocks/>
          </p:cNvSpPr>
          <p:nvPr/>
        </p:nvSpPr>
        <p:spPr>
          <a:xfrm>
            <a:off x="3071813" y="5357813"/>
            <a:ext cx="5541962" cy="863600"/>
          </a:xfrm>
          <a:prstGeom prst="rect">
            <a:avLst/>
          </a:prstGeom>
        </p:spPr>
        <p:style>
          <a:lnRef idx="3">
            <a:schemeClr val="lt1"/>
          </a:lnRef>
          <a:fillRef idx="1">
            <a:schemeClr val="accent6"/>
          </a:fillRef>
          <a:effectRef idx="1">
            <a:schemeClr val="accent6"/>
          </a:effectRef>
          <a:fontRef idx="minor">
            <a:schemeClr val="lt1"/>
          </a:fontRef>
        </p:style>
        <p:txBody>
          <a:bodyPr anchor="ctr">
            <a:normAutofit fontScale="85000" lnSpcReduction="10000"/>
          </a:bodyPr>
          <a:lstStyle/>
          <a:p>
            <a:pPr algn="ctr" fontAlgn="auto">
              <a:spcAft>
                <a:spcPts val="0"/>
              </a:spcAft>
              <a:defRPr/>
            </a:pPr>
            <a:r>
              <a:rPr lang="el-GR" sz="2800" dirty="0" smtClean="0">
                <a:latin typeface="Arial Narrow" pitchFamily="34" charset="0"/>
              </a:rPr>
              <a:t>Συντάκτες: </a:t>
            </a:r>
            <a:r>
              <a:rPr lang="el-GR" sz="2800" b="1" dirty="0" err="1" smtClean="0">
                <a:solidFill>
                  <a:schemeClr val="accent4">
                    <a:lumMod val="75000"/>
                  </a:schemeClr>
                </a:solidFill>
                <a:latin typeface="Arial Narrow" pitchFamily="34" charset="0"/>
              </a:rPr>
              <a:t>Θεοδοσάκη</a:t>
            </a:r>
            <a:r>
              <a:rPr lang="el-GR" sz="2800" b="1" dirty="0" smtClean="0">
                <a:solidFill>
                  <a:schemeClr val="accent4">
                    <a:lumMod val="75000"/>
                  </a:schemeClr>
                </a:solidFill>
                <a:latin typeface="Arial Narrow" pitchFamily="34" charset="0"/>
              </a:rPr>
              <a:t> Ζωή, εκπαιδευτικός</a:t>
            </a:r>
          </a:p>
          <a:p>
            <a:pPr algn="ctr" fontAlgn="auto">
              <a:spcAft>
                <a:spcPts val="0"/>
              </a:spcAft>
              <a:defRPr/>
            </a:pPr>
            <a:r>
              <a:rPr lang="el-GR" sz="2800" b="1" dirty="0" smtClean="0">
                <a:solidFill>
                  <a:schemeClr val="accent4">
                    <a:lumMod val="75000"/>
                  </a:schemeClr>
                </a:solidFill>
                <a:latin typeface="Arial Narrow" pitchFamily="34" charset="0"/>
              </a:rPr>
              <a:t>Τάνια </a:t>
            </a:r>
            <a:r>
              <a:rPr lang="el-GR" sz="2800" b="1" dirty="0" err="1" smtClean="0">
                <a:solidFill>
                  <a:schemeClr val="accent4">
                    <a:lumMod val="75000"/>
                  </a:schemeClr>
                </a:solidFill>
                <a:latin typeface="Arial Narrow" pitchFamily="34" charset="0"/>
              </a:rPr>
              <a:t>Τρύπη</a:t>
            </a:r>
            <a:r>
              <a:rPr lang="el-GR" sz="2800" b="1" dirty="0" smtClean="0">
                <a:solidFill>
                  <a:schemeClr val="accent4">
                    <a:lumMod val="75000"/>
                  </a:schemeClr>
                </a:solidFill>
                <a:latin typeface="Arial Narrow" pitchFamily="34" charset="0"/>
              </a:rPr>
              <a:t>, ηθοποιός</a:t>
            </a:r>
            <a:endParaRPr lang="el-GR" sz="2800" b="1" dirty="0">
              <a:solidFill>
                <a:schemeClr val="accent4">
                  <a:lumMod val="75000"/>
                </a:schemeClr>
              </a:solidFill>
              <a:latin typeface="Arial Narrow" pitchFamily="34" charset="0"/>
            </a:endParaRPr>
          </a:p>
        </p:txBody>
      </p:sp>
      <p:pic>
        <p:nvPicPr>
          <p:cNvPr id="6149" name="Picture 5" descr="C:\Users\ouzal\OneDrive\Desktop\86406444_1595401807284229_3727205368594432000_n.png"/>
          <p:cNvPicPr>
            <a:picLocks noChangeAspect="1" noChangeArrowheads="1"/>
          </p:cNvPicPr>
          <p:nvPr/>
        </p:nvPicPr>
        <p:blipFill>
          <a:blip r:embed="rId2" cstate="print"/>
          <a:srcRect/>
          <a:stretch>
            <a:fillRect/>
          </a:stretch>
        </p:blipFill>
        <p:spPr bwMode="auto">
          <a:xfrm>
            <a:off x="428625" y="428625"/>
            <a:ext cx="2500313" cy="250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251520" y="249924"/>
            <a:ext cx="1728192" cy="2463594"/>
          </a:xfrm>
          <a:prstGeom prst="rect">
            <a:avLst/>
          </a:prstGeom>
          <a:noFill/>
        </p:spPr>
      </p:pic>
      <p:sp>
        <p:nvSpPr>
          <p:cNvPr id="6" name="5 - Επεξήγηση με στρογγυλεμένο παραλληλόγραμμο"/>
          <p:cNvSpPr/>
          <p:nvPr/>
        </p:nvSpPr>
        <p:spPr>
          <a:xfrm>
            <a:off x="3707904" y="188640"/>
            <a:ext cx="5184576" cy="1872208"/>
          </a:xfrm>
          <a:prstGeom prst="wedgeRoundRectCallout">
            <a:avLst>
              <a:gd name="adj1" fmla="val -82147"/>
              <a:gd name="adj2" fmla="val -6742"/>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err="1" smtClean="0">
                <a:solidFill>
                  <a:schemeClr val="tx1"/>
                </a:solidFill>
              </a:rPr>
              <a:t>Χμμ</a:t>
            </a:r>
            <a:r>
              <a:rPr lang="el-GR" sz="2800" dirty="0" smtClean="0">
                <a:solidFill>
                  <a:schemeClr val="tx1"/>
                </a:solidFill>
              </a:rPr>
              <a:t>…. άρα υπάρχουν δεξιότητες στις οποίες άλλα ζώα είναι καλύτερα από εμάς</a:t>
            </a:r>
            <a:endParaRPr lang="el-GR" sz="2800" dirty="0">
              <a:solidFill>
                <a:schemeClr val="tx1"/>
              </a:solidFill>
            </a:endParaRPr>
          </a:p>
        </p:txBody>
      </p:sp>
      <p:pic>
        <p:nvPicPr>
          <p:cNvPr id="7" name="6 - Εικόνα" descr="cheetah.jpg"/>
          <p:cNvPicPr>
            <a:picLocks noChangeAspect="1"/>
          </p:cNvPicPr>
          <p:nvPr/>
        </p:nvPicPr>
        <p:blipFill>
          <a:blip r:embed="rId3" cstate="print"/>
          <a:stretch>
            <a:fillRect/>
          </a:stretch>
        </p:blipFill>
        <p:spPr>
          <a:xfrm>
            <a:off x="0" y="2759273"/>
            <a:ext cx="9144000" cy="4098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ο άνθρωπος</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η πολική αρκούδα</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ο ελέφαντας</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η </a:t>
            </a:r>
            <a:r>
              <a:rPr lang="el-GR" sz="2400" dirty="0" err="1" smtClean="0">
                <a:solidFill>
                  <a:schemeClr val="tx1"/>
                </a:solidFill>
              </a:rPr>
              <a:t>βίδρα</a:t>
            </a:r>
            <a:r>
              <a:rPr lang="el-GR" sz="2400" dirty="0" smtClean="0">
                <a:solidFill>
                  <a:schemeClr val="tx1"/>
                </a:solidFill>
              </a:rPr>
              <a:t> </a:t>
            </a:r>
          </a:p>
        </p:txBody>
      </p:sp>
      <p:pic>
        <p:nvPicPr>
          <p:cNvPr id="9" name="10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179512" y="2132856"/>
            <a:ext cx="1783080" cy="2395728"/>
          </a:xfrm>
        </p:spPr>
      </p:pic>
      <p:sp>
        <p:nvSpPr>
          <p:cNvPr id="4" name="3 - Επεξήγηση με στρογγυλεμένο παραλληλόγραμμο"/>
          <p:cNvSpPr/>
          <p:nvPr/>
        </p:nvSpPr>
        <p:spPr>
          <a:xfrm>
            <a:off x="323528" y="332656"/>
            <a:ext cx="7776864" cy="1368152"/>
          </a:xfrm>
          <a:prstGeom prst="wedgeRoundRectCallout">
            <a:avLst>
              <a:gd name="adj1" fmla="val -38017"/>
              <a:gd name="adj2" fmla="val 10648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μπορεί και κολυμπάει ακούραστα για μέρες;</a:t>
            </a:r>
            <a:endParaRPr lang="el-GR" sz="2800" dirty="0">
              <a:solidFill>
                <a:schemeClr val="tx1"/>
              </a:solidFill>
            </a:endParaRPr>
          </a:p>
        </p:txBody>
      </p:sp>
      <p:pic>
        <p:nvPicPr>
          <p:cNvPr id="10" name="9 - Εικόνα" descr="muchedumbre-de-niños-46949733.jpg"/>
          <p:cNvPicPr>
            <a:picLocks noChangeAspect="1"/>
          </p:cNvPicPr>
          <p:nvPr/>
        </p:nvPicPr>
        <p:blipFill>
          <a:blip r:embed="rId3" cstate="print"/>
          <a:stretch>
            <a:fillRect/>
          </a:stretch>
        </p:blipFill>
        <p:spPr>
          <a:xfrm>
            <a:off x="3923928" y="1772816"/>
            <a:ext cx="4644008" cy="2727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1000" fill="hold"/>
                                        <p:tgtEl>
                                          <p:spTgt spid="6"/>
                                        </p:tgtEl>
                                        <p:attrNameLst>
                                          <p:attrName>fillcolor</p:attrName>
                                        </p:attrNameLst>
                                      </p:cBhvr>
                                      <p:to>
                                        <a:schemeClr val="accent2"/>
                                      </p:to>
                                    </p:animClr>
                                    <p:set>
                                      <p:cBhvr>
                                        <p:cTn id="29" dur="1000" fill="hold"/>
                                        <p:tgtEl>
                                          <p:spTgt spid="6"/>
                                        </p:tgtEl>
                                        <p:attrNameLst>
                                          <p:attrName>fill.type</p:attrName>
                                        </p:attrNameLst>
                                      </p:cBhvr>
                                      <p:to>
                                        <p:strVal val="solid"/>
                                      </p:to>
                                    </p:set>
                                    <p:set>
                                      <p:cBhvr>
                                        <p:cTn id="30" dur="1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Επεξήγηση με στρογγυλεμένο παραλληλόγραμμο"/>
          <p:cNvSpPr/>
          <p:nvPr/>
        </p:nvSpPr>
        <p:spPr>
          <a:xfrm>
            <a:off x="611560" y="260648"/>
            <a:ext cx="8136904" cy="1800200"/>
          </a:xfrm>
          <a:prstGeom prst="wedgeRoundRectCallout">
            <a:avLst>
              <a:gd name="adj1" fmla="val 35533"/>
              <a:gd name="adj2" fmla="val 111000"/>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Άρα, κάθε πλάσμα έχει τις ιδιαίτερες δεξιότητές του. Έκαστος στο «είδος» του</a:t>
            </a:r>
            <a:r>
              <a:rPr lang="en-US" sz="2800" dirty="0" smtClean="0">
                <a:solidFill>
                  <a:schemeClr val="tx1"/>
                </a:solidFill>
              </a:rPr>
              <a:t> </a:t>
            </a:r>
            <a:r>
              <a:rPr lang="el-GR" sz="2800" dirty="0" smtClean="0">
                <a:solidFill>
                  <a:schemeClr val="tx1"/>
                </a:solidFill>
              </a:rPr>
              <a:t>λοιπόν…</a:t>
            </a:r>
            <a:endParaRPr lang="el-GR" sz="2800" dirty="0">
              <a:solidFill>
                <a:schemeClr val="tx1"/>
              </a:solidFill>
            </a:endParaRPr>
          </a:p>
        </p:txBody>
      </p:sp>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6948264" y="3747246"/>
            <a:ext cx="2016224" cy="2874192"/>
          </a:xfrm>
          <a:prstGeom prst="rect">
            <a:avLst/>
          </a:prstGeom>
          <a:noFill/>
        </p:spPr>
      </p:pic>
      <p:pic>
        <p:nvPicPr>
          <p:cNvPr id="6" name="5 - Εικόνα" descr="Polar_bear_swimming_in_zoo.jpg"/>
          <p:cNvPicPr>
            <a:picLocks noChangeAspect="1"/>
          </p:cNvPicPr>
          <p:nvPr/>
        </p:nvPicPr>
        <p:blipFill>
          <a:blip r:embed="rId3" cstate="print"/>
          <a:stretch>
            <a:fillRect/>
          </a:stretch>
        </p:blipFill>
        <p:spPr>
          <a:xfrm>
            <a:off x="179512" y="2276533"/>
            <a:ext cx="6624736" cy="4416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2843808" y="4419600"/>
            <a:ext cx="2438400" cy="2438400"/>
          </a:xfrm>
        </p:spPr>
      </p:pic>
      <p:sp>
        <p:nvSpPr>
          <p:cNvPr id="5" name="4 - Ελλειψοειδής επεξήγηση"/>
          <p:cNvSpPr/>
          <p:nvPr/>
        </p:nvSpPr>
        <p:spPr>
          <a:xfrm>
            <a:off x="395536" y="260648"/>
            <a:ext cx="8424936" cy="3672408"/>
          </a:xfrm>
          <a:prstGeom prst="wedgeEllipseCallout">
            <a:avLst>
              <a:gd name="adj1" fmla="val -2412"/>
              <a:gd name="adj2" fmla="val 70723"/>
            </a:avLst>
          </a:prstGeom>
          <a:solidFill>
            <a:srgbClr val="C0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chemeClr val="tx1"/>
                </a:solidFill>
              </a:rPr>
              <a:t>Ας εξετάσουμε τώρα τι διαφορές και τι ομοιότητες έχουμε μεταξύ μας, τα ανθρώπινα και μη … ζώα.</a:t>
            </a:r>
            <a:endParaRPr lang="el-GR" sz="3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ο άνθρωπος</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ο άνθρωπος και ο χιμπατζής</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κανένα</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ο χιμπατζής</a:t>
            </a:r>
          </a:p>
        </p:txBody>
      </p:sp>
      <p:pic>
        <p:nvPicPr>
          <p:cNvPr id="9" name="10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755576" y="2132856"/>
            <a:ext cx="1783080" cy="2395728"/>
          </a:xfrm>
        </p:spPr>
      </p:pic>
      <p:pic>
        <p:nvPicPr>
          <p:cNvPr id="10" name="9 - Εικόνα" descr="muchedumbre-de-niños-46949733.jpg"/>
          <p:cNvPicPr>
            <a:picLocks noChangeAspect="1"/>
          </p:cNvPicPr>
          <p:nvPr/>
        </p:nvPicPr>
        <p:blipFill>
          <a:blip r:embed="rId3" cstate="print"/>
          <a:stretch>
            <a:fillRect/>
          </a:stretch>
        </p:blipFill>
        <p:spPr>
          <a:xfrm>
            <a:off x="3347864" y="1628800"/>
            <a:ext cx="4644008" cy="2871946"/>
          </a:xfrm>
          <a:prstGeom prst="rect">
            <a:avLst/>
          </a:prstGeom>
        </p:spPr>
      </p:pic>
      <p:sp>
        <p:nvSpPr>
          <p:cNvPr id="4" name="3 - Επεξήγηση με στρογγυλεμένο παραλληλόγραμμο"/>
          <p:cNvSpPr/>
          <p:nvPr/>
        </p:nvSpPr>
        <p:spPr>
          <a:xfrm>
            <a:off x="323528" y="332656"/>
            <a:ext cx="7776864" cy="1152128"/>
          </a:xfrm>
          <a:prstGeom prst="wedgeRoundRectCallout">
            <a:avLst>
              <a:gd name="adj1" fmla="val -32409"/>
              <a:gd name="adj2" fmla="val 12108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δημιουργεί φιλίες;</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6"/>
                                        </p:tgtEl>
                                        <p:attrNameLst>
                                          <p:attrName>fillcolor</p:attrName>
                                        </p:attrNameLst>
                                      </p:cBhvr>
                                      <p:to>
                                        <a:schemeClr val="accent2"/>
                                      </p:to>
                                    </p:animClr>
                                    <p:set>
                                      <p:cBhvr>
                                        <p:cTn id="29" dur="2000" fill="hold"/>
                                        <p:tgtEl>
                                          <p:spTgt spid="6"/>
                                        </p:tgtEl>
                                        <p:attrNameLst>
                                          <p:attrName>fill.type</p:attrName>
                                        </p:attrNameLst>
                                      </p:cBhvr>
                                      <p:to>
                                        <p:strVal val="solid"/>
                                      </p:to>
                                    </p:set>
                                    <p:set>
                                      <p:cBhvr>
                                        <p:cTn id="3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6084168" y="3675858"/>
            <a:ext cx="2232248" cy="3182142"/>
          </a:xfrm>
          <a:prstGeom prst="rect">
            <a:avLst/>
          </a:prstGeom>
          <a:noFill/>
        </p:spPr>
      </p:pic>
      <p:sp>
        <p:nvSpPr>
          <p:cNvPr id="6" name="5 - Επεξήγηση με στρογγυλεμένο παραλληλόγραμμο"/>
          <p:cNvSpPr/>
          <p:nvPr/>
        </p:nvSpPr>
        <p:spPr>
          <a:xfrm>
            <a:off x="539552" y="260648"/>
            <a:ext cx="8208912" cy="2592288"/>
          </a:xfrm>
          <a:prstGeom prst="wedgeRoundRectCallout">
            <a:avLst>
              <a:gd name="adj1" fmla="val 21954"/>
              <a:gd name="adj2" fmla="val 86579"/>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Σε πολλά είδη ζώων παρατηρούνται σχέσεις φιλίας, ακόμα και μακροχρόνιας. Μάλιστα, έχει παρατηρηθεί να δημιουργείται φιλία ακόμα και ανάμεσα σε άτομα διαφορετικών ειδών, όπως μεταξύ ενός χιμπατζή και ενός μπαμπουίνου</a:t>
            </a:r>
            <a:endParaRPr lang="el-GR" sz="2800" dirty="0">
              <a:solidFill>
                <a:schemeClr val="tx1"/>
              </a:solidFill>
            </a:endParaRPr>
          </a:p>
        </p:txBody>
      </p:sp>
      <p:pic>
        <p:nvPicPr>
          <p:cNvPr id="4" name="3 - Εικόνα" descr="jungle animals.jpg"/>
          <p:cNvPicPr>
            <a:picLocks noChangeAspect="1"/>
          </p:cNvPicPr>
          <p:nvPr/>
        </p:nvPicPr>
        <p:blipFill>
          <a:blip r:embed="rId3" cstate="print"/>
          <a:stretch>
            <a:fillRect/>
          </a:stretch>
        </p:blipFill>
        <p:spPr>
          <a:xfrm>
            <a:off x="179512" y="2996952"/>
            <a:ext cx="4160258"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μόνο ο άνθρωπος</a:t>
            </a:r>
            <a:endParaRPr lang="el-GR" sz="2400" dirty="0">
              <a:solidFill>
                <a:schemeClr val="tx1"/>
              </a:solidFill>
            </a:endParaRPr>
          </a:p>
        </p:txBody>
      </p:sp>
      <p:sp>
        <p:nvSpPr>
          <p:cNvPr id="6" name="5 - Στρογγυλεμένο ορθογώνιο"/>
          <p:cNvSpPr/>
          <p:nvPr/>
        </p:nvSpPr>
        <p:spPr>
          <a:xfrm>
            <a:off x="395536" y="566124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ο άνθρωπος και η χήνα</a:t>
            </a:r>
          </a:p>
        </p:txBody>
      </p:sp>
      <p:sp>
        <p:nvSpPr>
          <p:cNvPr id="7" name="6 - Στρογγυλεμένο ορθογώνιο"/>
          <p:cNvSpPr/>
          <p:nvPr/>
        </p:nvSpPr>
        <p:spPr>
          <a:xfrm>
            <a:off x="4427984" y="566124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θηλαστικά και ιδίως πτηνά</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μόνο ο άνθρωπος και τα ανώτερα θηλαστικά</a:t>
            </a:r>
          </a:p>
        </p:txBody>
      </p:sp>
      <p:pic>
        <p:nvPicPr>
          <p:cNvPr id="9" name="10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827584" y="2132856"/>
            <a:ext cx="1783080" cy="2395728"/>
          </a:xfrm>
        </p:spPr>
      </p:pic>
      <p:pic>
        <p:nvPicPr>
          <p:cNvPr id="10" name="9 - Εικόνα" descr="muchedumbre-de-niños-46949733.jpg"/>
          <p:cNvPicPr>
            <a:picLocks noChangeAspect="1"/>
          </p:cNvPicPr>
          <p:nvPr/>
        </p:nvPicPr>
        <p:blipFill>
          <a:blip r:embed="rId3" cstate="print"/>
          <a:stretch>
            <a:fillRect/>
          </a:stretch>
        </p:blipFill>
        <p:spPr>
          <a:xfrm>
            <a:off x="3059832" y="1412776"/>
            <a:ext cx="4896544" cy="3024336"/>
          </a:xfrm>
          <a:prstGeom prst="rect">
            <a:avLst/>
          </a:prstGeom>
        </p:spPr>
      </p:pic>
      <p:sp>
        <p:nvSpPr>
          <p:cNvPr id="4" name="3 - Επεξήγηση με στρογγυλεμένο παραλληλόγραμμο"/>
          <p:cNvSpPr/>
          <p:nvPr/>
        </p:nvSpPr>
        <p:spPr>
          <a:xfrm>
            <a:off x="323528" y="332656"/>
            <a:ext cx="7776864" cy="936104"/>
          </a:xfrm>
          <a:prstGeom prst="wedgeRoundRectCallout">
            <a:avLst>
              <a:gd name="adj1" fmla="val -29516"/>
              <a:gd name="adj2" fmla="val 14927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ερωτεύεται;</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2699792" y="4745682"/>
            <a:ext cx="1481775" cy="2112318"/>
          </a:xfrm>
          <a:prstGeom prst="rect">
            <a:avLst/>
          </a:prstGeom>
          <a:noFill/>
        </p:spPr>
      </p:pic>
      <p:sp>
        <p:nvSpPr>
          <p:cNvPr id="6" name="5 - Επεξήγηση με στρογγυλεμένο παραλληλόγραμμο"/>
          <p:cNvSpPr/>
          <p:nvPr/>
        </p:nvSpPr>
        <p:spPr>
          <a:xfrm>
            <a:off x="179512" y="188640"/>
            <a:ext cx="4896544" cy="4320480"/>
          </a:xfrm>
          <a:prstGeom prst="wedgeRoundRectCallout">
            <a:avLst>
              <a:gd name="adj1" fmla="val -2552"/>
              <a:gd name="adj2" fmla="val 66870"/>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Σε πολλά είδη ζώων παρατηρούμε παρόμοιες συμπεριφορές με αυτές όταν ερωτευόμαστε εμείς οι άνθρωποι. Βλέπουμε χήνες να μαραζώνουν όταν χάνουν το ταίρι τους. Μάλιστα οι χήνες, οι κύκνοι, οι πελαργοί και πολλά αρπακτικά είναι εξαιρετικά πιστοί σύζυγοι! </a:t>
            </a:r>
            <a:endParaRPr lang="el-GR" sz="2800" dirty="0">
              <a:solidFill>
                <a:schemeClr val="tx1"/>
              </a:solidFill>
            </a:endParaRPr>
          </a:p>
        </p:txBody>
      </p:sp>
      <p:pic>
        <p:nvPicPr>
          <p:cNvPr id="7" name="6 - Εικόνα" descr="flamingo-birds-love-heart.jpg"/>
          <p:cNvPicPr>
            <a:picLocks noChangeAspect="1"/>
          </p:cNvPicPr>
          <p:nvPr/>
        </p:nvPicPr>
        <p:blipFill>
          <a:blip r:embed="rId3" cstate="print"/>
          <a:stretch>
            <a:fillRect/>
          </a:stretch>
        </p:blipFill>
        <p:spPr>
          <a:xfrm>
            <a:off x="5868144" y="3458187"/>
            <a:ext cx="3059832" cy="3399813"/>
          </a:xfrm>
          <a:prstGeom prst="rect">
            <a:avLst/>
          </a:prstGeom>
        </p:spPr>
      </p:pic>
      <p:sp>
        <p:nvSpPr>
          <p:cNvPr id="4" name="3 - Επεξήγηση με στρογγυλεμένο παραλληλόγραμμο"/>
          <p:cNvSpPr/>
          <p:nvPr/>
        </p:nvSpPr>
        <p:spPr>
          <a:xfrm>
            <a:off x="5292080" y="836712"/>
            <a:ext cx="3672408" cy="2448272"/>
          </a:xfrm>
          <a:prstGeom prst="wedgeRoundRectCallout">
            <a:avLst>
              <a:gd name="adj1" fmla="val -77539"/>
              <a:gd name="adj2" fmla="val 124904"/>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λύκοι και τα τσακάλια επίσης δημιουργούν ζευγάρια, όπως και εμείς οι άνθρωποι. </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μόνον ο άνθρωπος</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ο άνθρωπος και τα ανώτερα θηλαστικά</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όλα τα παραπάνω</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τα πτηνά και ο άνθρωπος</a:t>
            </a:r>
          </a:p>
        </p:txBody>
      </p:sp>
      <p:pic>
        <p:nvPicPr>
          <p:cNvPr id="10" name="9 - Εικόνα" descr="muchedumbre-de-niños-46949733.jpg"/>
          <p:cNvPicPr>
            <a:picLocks noChangeAspect="1"/>
          </p:cNvPicPr>
          <p:nvPr/>
        </p:nvPicPr>
        <p:blipFill>
          <a:blip r:embed="rId2" cstate="print"/>
          <a:stretch>
            <a:fillRect/>
          </a:stretch>
        </p:blipFill>
        <p:spPr>
          <a:xfrm>
            <a:off x="3419872" y="1772816"/>
            <a:ext cx="4644008" cy="2727930"/>
          </a:xfrm>
          <a:prstGeom prst="rect">
            <a:avLst/>
          </a:prstGeom>
        </p:spPr>
      </p:pic>
      <p:pic>
        <p:nvPicPr>
          <p:cNvPr id="9" name="10 - Θέση περιεχομένου" descr="vector-illustration-television-host-event-emcee-holding-microphone-29785141.jpg"/>
          <p:cNvPicPr>
            <a:picLocks noGrp="1" noChangeAspect="1"/>
          </p:cNvPicPr>
          <p:nvPr>
            <p:ph idx="1"/>
          </p:nvPr>
        </p:nvPicPr>
        <p:blipFill>
          <a:blip r:embed="rId3" cstate="print"/>
          <a:stretch>
            <a:fillRect/>
          </a:stretch>
        </p:blipFill>
        <p:spPr>
          <a:xfrm>
            <a:off x="683568" y="2132856"/>
            <a:ext cx="1783080" cy="2395728"/>
          </a:xfrm>
        </p:spPr>
      </p:pic>
      <p:sp>
        <p:nvSpPr>
          <p:cNvPr id="4" name="3 - Επεξήγηση με στρογγυλεμένο παραλληλόγραμμο"/>
          <p:cNvSpPr/>
          <p:nvPr/>
        </p:nvSpPr>
        <p:spPr>
          <a:xfrm>
            <a:off x="323528" y="332656"/>
            <a:ext cx="7776864" cy="1368152"/>
          </a:xfrm>
          <a:prstGeom prst="wedgeRoundRectCallout">
            <a:avLst>
              <a:gd name="adj1" fmla="val -32590"/>
              <a:gd name="adj2" fmla="val 9825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μπορεί να νιώσει λύπη;</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6948264" y="4086457"/>
            <a:ext cx="1944216" cy="2771543"/>
          </a:xfrm>
          <a:prstGeom prst="rect">
            <a:avLst/>
          </a:prstGeom>
          <a:noFill/>
        </p:spPr>
      </p:pic>
      <p:sp>
        <p:nvSpPr>
          <p:cNvPr id="6" name="5 - Επεξήγηση με στρογγυλεμένο παραλληλόγραμμο"/>
          <p:cNvSpPr/>
          <p:nvPr/>
        </p:nvSpPr>
        <p:spPr>
          <a:xfrm>
            <a:off x="251520" y="332656"/>
            <a:ext cx="3960440" cy="1728192"/>
          </a:xfrm>
          <a:prstGeom prst="wedgeRoundRectCallout">
            <a:avLst>
              <a:gd name="adj1" fmla="val 117152"/>
              <a:gd name="adj2" fmla="val 172692"/>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Ένα δελφίνι μπορεί να σταματήσει να τρώει αν χάσει το ταίρι του. </a:t>
            </a:r>
            <a:endParaRPr lang="el-GR" sz="2800" dirty="0">
              <a:solidFill>
                <a:schemeClr val="tx1"/>
              </a:solidFill>
            </a:endParaRPr>
          </a:p>
        </p:txBody>
      </p:sp>
      <p:sp>
        <p:nvSpPr>
          <p:cNvPr id="4" name="3 - Επεξήγηση με στρογγυλεμένο παραλληλόγραμμο"/>
          <p:cNvSpPr/>
          <p:nvPr/>
        </p:nvSpPr>
        <p:spPr>
          <a:xfrm>
            <a:off x="4283968" y="260648"/>
            <a:ext cx="4680520" cy="2448272"/>
          </a:xfrm>
          <a:prstGeom prst="wedgeRoundRectCallout">
            <a:avLst>
              <a:gd name="adj1" fmla="val 26903"/>
              <a:gd name="adj2" fmla="val 8525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παπαγάλοι πέφτουν σε μελαγχολία και «αυτοκτονούν» σταματώντας να τρώνε όταν στενοχωρηθούν</a:t>
            </a:r>
            <a:endParaRPr lang="el-GR" sz="2800" dirty="0">
              <a:solidFill>
                <a:schemeClr val="tx1"/>
              </a:solidFill>
            </a:endParaRPr>
          </a:p>
        </p:txBody>
      </p:sp>
      <p:sp>
        <p:nvSpPr>
          <p:cNvPr id="7" name="6 - Επεξήγηση με στρογγυλεμένο παραλληλόγραμμο"/>
          <p:cNvSpPr/>
          <p:nvPr/>
        </p:nvSpPr>
        <p:spPr>
          <a:xfrm>
            <a:off x="251520" y="2852936"/>
            <a:ext cx="5904656" cy="3501008"/>
          </a:xfrm>
          <a:prstGeom prst="wedgeRoundRectCallout">
            <a:avLst>
              <a:gd name="adj1" fmla="val 61537"/>
              <a:gd name="adj2" fmla="val 9410"/>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ελέφαντες εκφράζουν με διάφορους τρόπους τη λύπη τους. Μια ελεφαντίνα, μετά τον θάνατο του μικρού της, έχασε την υγεία της. Ήταν εξασθενημένη, έπεσε σε λήθαργο για πολλές μέρες και δεν μπορούσε να ακολουθήσει τους ρυθμούς της υπόλοιπης αγέλης.</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ego.jpg"/>
          <p:cNvPicPr>
            <a:picLocks noChangeAspect="1"/>
          </p:cNvPicPr>
          <p:nvPr/>
        </p:nvPicPr>
        <p:blipFill>
          <a:blip r:embed="rId2" cstate="print"/>
          <a:stretch>
            <a:fillRect/>
          </a:stretch>
        </p:blipFill>
        <p:spPr>
          <a:xfrm>
            <a:off x="0" y="2995202"/>
            <a:ext cx="4067944" cy="3862798"/>
          </a:xfrm>
          <a:prstGeom prst="rect">
            <a:avLst/>
          </a:prstGeom>
        </p:spPr>
      </p:pic>
      <p:pic>
        <p:nvPicPr>
          <p:cNvPr id="7" name="6 - Εικόνα" descr="eco.jpg"/>
          <p:cNvPicPr>
            <a:picLocks noChangeAspect="1"/>
          </p:cNvPicPr>
          <p:nvPr/>
        </p:nvPicPr>
        <p:blipFill>
          <a:blip r:embed="rId3" cstate="print"/>
          <a:stretch>
            <a:fillRect/>
          </a:stretch>
        </p:blipFill>
        <p:spPr>
          <a:xfrm>
            <a:off x="5364088" y="2992034"/>
            <a:ext cx="3779912" cy="3865966"/>
          </a:xfrm>
          <a:prstGeom prst="rect">
            <a:avLst/>
          </a:prstGeom>
        </p:spPr>
      </p:pic>
      <p:sp>
        <p:nvSpPr>
          <p:cNvPr id="4" name="3 - Επεξήγηση με στρογγυλεμένο παραλληλόγραμμο"/>
          <p:cNvSpPr/>
          <p:nvPr/>
        </p:nvSpPr>
        <p:spPr>
          <a:xfrm>
            <a:off x="395536" y="332656"/>
            <a:ext cx="7776864" cy="1368152"/>
          </a:xfrm>
          <a:prstGeom prst="wedgeRoundRectCallout">
            <a:avLst>
              <a:gd name="adj1" fmla="val 5758"/>
              <a:gd name="adj2" fmla="val 260719"/>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Υπάρχουν δύο τρόποι να σχετιζόμαστε με τους υπόλοιπους οργανισμούς του πλανήτη</a:t>
            </a:r>
            <a:endParaRPr lang="el-GR" sz="2800" dirty="0">
              <a:solidFill>
                <a:schemeClr val="tx1"/>
              </a:solidFill>
            </a:endParaRPr>
          </a:p>
        </p:txBody>
      </p:sp>
      <p:pic>
        <p:nvPicPr>
          <p:cNvPr id="5" name="Picture 2" descr="C:\Users\Ζωή\Documents\Έγγραφα\CV\μτπχκο_αειφορια\Λενακακης\ergasia1\researcher4.jpg"/>
          <p:cNvPicPr>
            <a:picLocks noChangeAspect="1" noChangeArrowheads="1"/>
          </p:cNvPicPr>
          <p:nvPr/>
        </p:nvPicPr>
        <p:blipFill>
          <a:blip r:embed="rId4" cstate="print"/>
          <a:srcRect/>
          <a:stretch>
            <a:fillRect/>
          </a:stretch>
        </p:blipFill>
        <p:spPr bwMode="auto">
          <a:xfrm>
            <a:off x="4067944" y="4745682"/>
            <a:ext cx="1481775" cy="2112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όλα τα ζώα</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όλα εκτός από τα όστρακα</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μόνον ο άνθρωπος</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μόνο τα θηλαστικά</a:t>
            </a:r>
          </a:p>
        </p:txBody>
      </p:sp>
      <p:pic>
        <p:nvPicPr>
          <p:cNvPr id="10" name="9 - Εικόνα" descr="muchedumbre-de-niños-46949733.jpg"/>
          <p:cNvPicPr>
            <a:picLocks noChangeAspect="1"/>
          </p:cNvPicPr>
          <p:nvPr/>
        </p:nvPicPr>
        <p:blipFill>
          <a:blip r:embed="rId2" cstate="print"/>
          <a:stretch>
            <a:fillRect/>
          </a:stretch>
        </p:blipFill>
        <p:spPr>
          <a:xfrm>
            <a:off x="3419872" y="1772816"/>
            <a:ext cx="4644008" cy="2727930"/>
          </a:xfrm>
          <a:prstGeom prst="rect">
            <a:avLst/>
          </a:prstGeom>
        </p:spPr>
      </p:pic>
      <p:pic>
        <p:nvPicPr>
          <p:cNvPr id="9" name="10 - Θέση περιεχομένου" descr="vector-illustration-television-host-event-emcee-holding-microphone-29785141.jpg"/>
          <p:cNvPicPr>
            <a:picLocks noGrp="1" noChangeAspect="1"/>
          </p:cNvPicPr>
          <p:nvPr>
            <p:ph idx="1"/>
          </p:nvPr>
        </p:nvPicPr>
        <p:blipFill>
          <a:blip r:embed="rId3" cstate="print"/>
          <a:stretch>
            <a:fillRect/>
          </a:stretch>
        </p:blipFill>
        <p:spPr>
          <a:xfrm>
            <a:off x="755576" y="2132856"/>
            <a:ext cx="1783080" cy="2395728"/>
          </a:xfrm>
        </p:spPr>
      </p:pic>
      <p:sp>
        <p:nvSpPr>
          <p:cNvPr id="4" name="3 - Επεξήγηση με στρογγυλεμένο παραλληλόγραμμο"/>
          <p:cNvSpPr/>
          <p:nvPr/>
        </p:nvSpPr>
        <p:spPr>
          <a:xfrm>
            <a:off x="323528" y="332656"/>
            <a:ext cx="7920880" cy="1080120"/>
          </a:xfrm>
          <a:prstGeom prst="wedgeRoundRectCallout">
            <a:avLst>
              <a:gd name="adj1" fmla="val -30718"/>
              <a:gd name="adj2" fmla="val 12437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νιώθει πόνο;</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5"/>
                                        </p:tgtEl>
                                        <p:attrNameLst>
                                          <p:attrName>fillcolor</p:attrName>
                                        </p:attrNameLst>
                                      </p:cBhvr>
                                      <p:to>
                                        <a:schemeClr val="accent2"/>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1547664" y="4221088"/>
            <a:ext cx="1849774" cy="2636912"/>
          </a:xfrm>
          <a:prstGeom prst="rect">
            <a:avLst/>
          </a:prstGeom>
          <a:noFill/>
        </p:spPr>
      </p:pic>
      <p:sp>
        <p:nvSpPr>
          <p:cNvPr id="6" name="5 - Επεξήγηση με στρογγυλεμένο παραλληλόγραμμο"/>
          <p:cNvSpPr/>
          <p:nvPr/>
        </p:nvSpPr>
        <p:spPr>
          <a:xfrm>
            <a:off x="395536" y="260648"/>
            <a:ext cx="4536504" cy="3096344"/>
          </a:xfrm>
          <a:prstGeom prst="wedgeRoundRectCallout">
            <a:avLst>
              <a:gd name="adj1" fmla="val -13022"/>
              <a:gd name="adj2" fmla="val 67135"/>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Όπως κι εμείς, έτσι και τα άλλα είδη ζώων πονούν. Μελέτες δείχνουν ότι όλα τα είδη πτηνών και ψαριών πονούν, ενώ πονούν ακόμα και είδη οστρακοειδών</a:t>
            </a:r>
            <a:endParaRPr lang="el-GR" sz="2800" dirty="0">
              <a:solidFill>
                <a:schemeClr val="tx1"/>
              </a:solidFill>
            </a:endParaRPr>
          </a:p>
        </p:txBody>
      </p:sp>
      <p:sp>
        <p:nvSpPr>
          <p:cNvPr id="4" name="3 - Επεξήγηση με στρογγυλεμένο παραλληλόγραμμο"/>
          <p:cNvSpPr/>
          <p:nvPr/>
        </p:nvSpPr>
        <p:spPr>
          <a:xfrm>
            <a:off x="5148064" y="260648"/>
            <a:ext cx="3384376" cy="3312368"/>
          </a:xfrm>
          <a:prstGeom prst="wedgeRoundRectCallout">
            <a:avLst>
              <a:gd name="adj1" fmla="val -70111"/>
              <a:gd name="adj2" fmla="val 77315"/>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Εφόσον το γνωρίζουμε αυτό, σε ποιόν-αν έχουμε δικαίωμα να προκαλέσουμε πόνο; </a:t>
            </a:r>
            <a:endParaRPr lang="el-GR" sz="2800" dirty="0">
              <a:solidFill>
                <a:schemeClr val="tx1"/>
              </a:solidFill>
            </a:endParaRPr>
          </a:p>
        </p:txBody>
      </p:sp>
      <p:sp>
        <p:nvSpPr>
          <p:cNvPr id="7" name="6 - Επεξήγηση με στρογγυλεμένο παραλληλόγραμμο"/>
          <p:cNvSpPr/>
          <p:nvPr/>
        </p:nvSpPr>
        <p:spPr>
          <a:xfrm>
            <a:off x="3779912" y="3789040"/>
            <a:ext cx="5040560" cy="2880320"/>
          </a:xfrm>
          <a:prstGeom prst="wedgeRoundRectCallout">
            <a:avLst>
              <a:gd name="adj1" fmla="val -60370"/>
              <a:gd name="adj2" fmla="val -10110"/>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smtClean="0">
                <a:solidFill>
                  <a:schemeClr val="tx1"/>
                </a:solidFill>
              </a:rPr>
              <a:t>«Είναι λάθος να με κλοτσάς όχι επειδή είμαι λευκός, άνδρας και άνθρωπος, αλλά επειδή πονάει.» </a:t>
            </a:r>
            <a:r>
              <a:rPr lang="el-GR" sz="2800" dirty="0" smtClean="0">
                <a:solidFill>
                  <a:schemeClr val="tx1"/>
                </a:solidFill>
              </a:rPr>
              <a:t>Σχολιάστε.</a:t>
            </a:r>
          </a:p>
          <a:p>
            <a:r>
              <a:rPr lang="en-US" sz="1400" dirty="0" smtClean="0">
                <a:solidFill>
                  <a:schemeClr val="tx1"/>
                </a:solidFill>
              </a:rPr>
              <a:t>Jamieson</a:t>
            </a:r>
            <a:r>
              <a:rPr lang="el-GR" sz="1400" dirty="0" smtClean="0">
                <a:solidFill>
                  <a:schemeClr val="tx1"/>
                </a:solidFill>
              </a:rPr>
              <a:t>, </a:t>
            </a:r>
            <a:r>
              <a:rPr lang="en-US" sz="1400" dirty="0" smtClean="0">
                <a:solidFill>
                  <a:schemeClr val="tx1"/>
                </a:solidFill>
              </a:rPr>
              <a:t>Dale</a:t>
            </a:r>
            <a:r>
              <a:rPr lang="el-GR" sz="1400" dirty="0" smtClean="0">
                <a:solidFill>
                  <a:schemeClr val="tx1"/>
                </a:solidFill>
              </a:rPr>
              <a:t>, “Τα Δικαιώματα των Ζώων και οι Αξιώσεις της Φύσης,” στο Άννα </a:t>
            </a:r>
            <a:r>
              <a:rPr lang="el-GR" sz="1400" dirty="0" err="1" smtClean="0">
                <a:solidFill>
                  <a:schemeClr val="tx1"/>
                </a:solidFill>
              </a:rPr>
              <a:t>Λυδάκη</a:t>
            </a:r>
            <a:r>
              <a:rPr lang="el-GR" sz="1400" dirty="0" smtClean="0">
                <a:solidFill>
                  <a:schemeClr val="tx1"/>
                </a:solidFill>
              </a:rPr>
              <a:t> &amp; Γιάννης </a:t>
            </a:r>
            <a:r>
              <a:rPr lang="el-GR" sz="1400" dirty="0" err="1" smtClean="0">
                <a:solidFill>
                  <a:schemeClr val="tx1"/>
                </a:solidFill>
              </a:rPr>
              <a:t>Μπασκόζος</a:t>
            </a:r>
            <a:r>
              <a:rPr lang="el-GR" sz="1400" dirty="0" smtClean="0">
                <a:solidFill>
                  <a:schemeClr val="tx1"/>
                </a:solidFill>
              </a:rPr>
              <a:t> (</a:t>
            </a:r>
            <a:r>
              <a:rPr lang="el-GR" sz="1400" dirty="0" err="1" smtClean="0">
                <a:solidFill>
                  <a:schemeClr val="tx1"/>
                </a:solidFill>
              </a:rPr>
              <a:t>επ</a:t>
            </a:r>
            <a:r>
              <a:rPr lang="el-GR" sz="1400" dirty="0" smtClean="0">
                <a:solidFill>
                  <a:schemeClr val="tx1"/>
                </a:solidFill>
              </a:rPr>
              <a:t>.), </a:t>
            </a:r>
            <a:r>
              <a:rPr lang="el-GR" sz="1400" i="1" dirty="0" smtClean="0">
                <a:solidFill>
                  <a:schemeClr val="tx1"/>
                </a:solidFill>
              </a:rPr>
              <a:t>Περί Ζώων, Με Λογική και Συναίσθημα</a:t>
            </a:r>
            <a:r>
              <a:rPr lang="el-GR" sz="1400" dirty="0" smtClean="0">
                <a:solidFill>
                  <a:schemeClr val="tx1"/>
                </a:solidFill>
              </a:rPr>
              <a:t>, Ψυχογιός, Αθήνα, 2011, σ. 307.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όλα εκτός από τις κότες </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μόνον ο άνθρωπος και τα πουλιά </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θηλαστικά, πτηνά, ακόμα και τα καλαμάρια </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μόνο τα ανώτερα θηλαστικά </a:t>
            </a:r>
          </a:p>
        </p:txBody>
      </p:sp>
      <p:pic>
        <p:nvPicPr>
          <p:cNvPr id="10" name="9 - Εικόνα" descr="muchedumbre-de-niños-46949733.jpg"/>
          <p:cNvPicPr>
            <a:picLocks noChangeAspect="1"/>
          </p:cNvPicPr>
          <p:nvPr/>
        </p:nvPicPr>
        <p:blipFill>
          <a:blip r:embed="rId2" cstate="print"/>
          <a:stretch>
            <a:fillRect/>
          </a:stretch>
        </p:blipFill>
        <p:spPr>
          <a:xfrm>
            <a:off x="3419872" y="1772816"/>
            <a:ext cx="4644008" cy="2727930"/>
          </a:xfrm>
          <a:prstGeom prst="rect">
            <a:avLst/>
          </a:prstGeom>
        </p:spPr>
      </p:pic>
      <p:pic>
        <p:nvPicPr>
          <p:cNvPr id="9" name="10 - Θέση περιεχομένου" descr="vector-illustration-television-host-event-emcee-holding-microphone-29785141.jpg"/>
          <p:cNvPicPr>
            <a:picLocks noGrp="1" noChangeAspect="1"/>
          </p:cNvPicPr>
          <p:nvPr>
            <p:ph idx="1"/>
          </p:nvPr>
        </p:nvPicPr>
        <p:blipFill>
          <a:blip r:embed="rId3" cstate="print"/>
          <a:stretch>
            <a:fillRect/>
          </a:stretch>
        </p:blipFill>
        <p:spPr>
          <a:xfrm>
            <a:off x="683568" y="2132856"/>
            <a:ext cx="1783080" cy="2395728"/>
          </a:xfrm>
        </p:spPr>
      </p:pic>
      <p:sp>
        <p:nvSpPr>
          <p:cNvPr id="4" name="3 - Επεξήγηση με στρογγυλεμένο παραλληλόγραμμο"/>
          <p:cNvSpPr/>
          <p:nvPr/>
        </p:nvSpPr>
        <p:spPr>
          <a:xfrm>
            <a:off x="323528" y="332656"/>
            <a:ext cx="7776864" cy="1080120"/>
          </a:xfrm>
          <a:prstGeom prst="wedgeRoundRectCallout">
            <a:avLst>
              <a:gd name="adj1" fmla="val -31686"/>
              <a:gd name="adj2" fmla="val 10867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έχει δημιουργήσει γλώσσα για επικοινωνία;</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1799155" y="4365104"/>
            <a:ext cx="1748747" cy="2492896"/>
          </a:xfrm>
          <a:prstGeom prst="rect">
            <a:avLst/>
          </a:prstGeom>
          <a:noFill/>
        </p:spPr>
      </p:pic>
      <p:sp>
        <p:nvSpPr>
          <p:cNvPr id="6" name="5 - Επεξήγηση με στρογγυλεμένο παραλληλόγραμμο"/>
          <p:cNvSpPr/>
          <p:nvPr/>
        </p:nvSpPr>
        <p:spPr>
          <a:xfrm>
            <a:off x="395536" y="260648"/>
            <a:ext cx="3888432" cy="2088232"/>
          </a:xfrm>
          <a:prstGeom prst="wedgeRoundRectCallout">
            <a:avLst>
              <a:gd name="adj1" fmla="val 1811"/>
              <a:gd name="adj2" fmla="val 133154"/>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κότες χρησιμοποιούν 25 με 30 διαφορετικές κραυγές, που ισοδυναμούν με λέξεις.</a:t>
            </a:r>
            <a:endParaRPr lang="el-GR" sz="2800" dirty="0">
              <a:solidFill>
                <a:schemeClr val="tx1"/>
              </a:solidFill>
            </a:endParaRPr>
          </a:p>
        </p:txBody>
      </p:sp>
      <p:sp>
        <p:nvSpPr>
          <p:cNvPr id="4" name="3 - Επεξήγηση με στρογγυλεμένο παραλληλόγραμμο"/>
          <p:cNvSpPr/>
          <p:nvPr/>
        </p:nvSpPr>
        <p:spPr>
          <a:xfrm>
            <a:off x="323528" y="2564904"/>
            <a:ext cx="3888432" cy="1656184"/>
          </a:xfrm>
          <a:prstGeom prst="wedgeRoundRectCallout">
            <a:avLst>
              <a:gd name="adj1" fmla="val -11005"/>
              <a:gd name="adj2" fmla="val 97700"/>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φάλαινες διαθέτουν ένα ρεπερτόριο εξακοσίων διαφορετικών ήχων.</a:t>
            </a:r>
            <a:endParaRPr lang="el-GR" sz="2800" dirty="0">
              <a:solidFill>
                <a:schemeClr val="tx1"/>
              </a:solidFill>
            </a:endParaRPr>
          </a:p>
        </p:txBody>
      </p:sp>
      <p:sp>
        <p:nvSpPr>
          <p:cNvPr id="7" name="6 - Επεξήγηση με στρογγυλεμένο παραλληλόγραμμο"/>
          <p:cNvSpPr/>
          <p:nvPr/>
        </p:nvSpPr>
        <p:spPr>
          <a:xfrm>
            <a:off x="4644008" y="260648"/>
            <a:ext cx="4176464" cy="6408712"/>
          </a:xfrm>
          <a:prstGeom prst="wedgeRoundRectCallout">
            <a:avLst>
              <a:gd name="adj1" fmla="val -77549"/>
              <a:gd name="adj2" fmla="val 25011"/>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Τα κεφαλόποδα (χταπόδια, καλαμάρια και σουπιές) έχουν αναπτύξει μια μη γλωσσική και μη ηχητική επικοινωνία. Συγκεκριμένα επικοινωνούν συνδυάζοντας την αλλαγή του χρώματος του δέρματός με τη στάση του σώματος, κάτι σαν νοηματική γλώσσα. </a:t>
            </a:r>
            <a:endParaRPr lang="el-GR" sz="1400" dirty="0" smtClean="0">
              <a:solidFill>
                <a:schemeClr val="tx1"/>
              </a:solidFill>
            </a:endParaRPr>
          </a:p>
          <a:p>
            <a:endParaRPr lang="el-GR" sz="1400" dirty="0" smtClean="0">
              <a:solidFill>
                <a:schemeClr val="tx1"/>
              </a:solidFill>
            </a:endParaRPr>
          </a:p>
        </p:txBody>
      </p:sp>
      <p:pic>
        <p:nvPicPr>
          <p:cNvPr id="8" name="7 - Εικόνα" descr="Chicken_silhouette_02.svg.png"/>
          <p:cNvPicPr>
            <a:picLocks noChangeAspect="1"/>
          </p:cNvPicPr>
          <p:nvPr/>
        </p:nvPicPr>
        <p:blipFill>
          <a:blip r:embed="rId3" cstate="print"/>
          <a:stretch>
            <a:fillRect/>
          </a:stretch>
        </p:blipFill>
        <p:spPr>
          <a:xfrm>
            <a:off x="467544" y="5804626"/>
            <a:ext cx="1152128" cy="1053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ο άνθρωπος </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το καλαμάρι </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η </a:t>
            </a:r>
            <a:r>
              <a:rPr lang="el-GR" sz="2400" dirty="0" err="1" smtClean="0">
                <a:solidFill>
                  <a:schemeClr val="tx1"/>
                </a:solidFill>
              </a:rPr>
              <a:t>βίδρα</a:t>
            </a:r>
            <a:r>
              <a:rPr lang="el-GR" sz="2400" dirty="0" smtClean="0">
                <a:solidFill>
                  <a:schemeClr val="tx1"/>
                </a:solidFill>
              </a:rPr>
              <a:t> </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η μέλισσα </a:t>
            </a:r>
          </a:p>
        </p:txBody>
      </p:sp>
      <p:pic>
        <p:nvPicPr>
          <p:cNvPr id="10" name="9 - Εικόνα" descr="muchedumbre-de-niños-46949733.jpg"/>
          <p:cNvPicPr>
            <a:picLocks noChangeAspect="1"/>
          </p:cNvPicPr>
          <p:nvPr/>
        </p:nvPicPr>
        <p:blipFill>
          <a:blip r:embed="rId2" cstate="print"/>
          <a:stretch>
            <a:fillRect/>
          </a:stretch>
        </p:blipFill>
        <p:spPr>
          <a:xfrm>
            <a:off x="3419872" y="1772816"/>
            <a:ext cx="4644008" cy="2727930"/>
          </a:xfrm>
          <a:prstGeom prst="rect">
            <a:avLst/>
          </a:prstGeom>
        </p:spPr>
      </p:pic>
      <p:pic>
        <p:nvPicPr>
          <p:cNvPr id="9" name="10 - Θέση περιεχομένου" descr="vector-illustration-television-host-event-emcee-holding-microphone-29785141.jpg"/>
          <p:cNvPicPr>
            <a:picLocks noGrp="1" noChangeAspect="1"/>
          </p:cNvPicPr>
          <p:nvPr>
            <p:ph idx="1"/>
          </p:nvPr>
        </p:nvPicPr>
        <p:blipFill>
          <a:blip r:embed="rId3" cstate="print"/>
          <a:stretch>
            <a:fillRect/>
          </a:stretch>
        </p:blipFill>
        <p:spPr>
          <a:xfrm>
            <a:off x="683568" y="2132856"/>
            <a:ext cx="1783080" cy="2395728"/>
          </a:xfrm>
        </p:spPr>
      </p:pic>
      <p:sp>
        <p:nvSpPr>
          <p:cNvPr id="4" name="3 - Επεξήγηση με στρογγυλεμένο παραλληλόγραμμο"/>
          <p:cNvSpPr/>
          <p:nvPr/>
        </p:nvSpPr>
        <p:spPr>
          <a:xfrm>
            <a:off x="323528" y="332656"/>
            <a:ext cx="7776864" cy="1368152"/>
          </a:xfrm>
          <a:prstGeom prst="wedgeRoundRectCallout">
            <a:avLst>
              <a:gd name="adj1" fmla="val -32590"/>
              <a:gd name="adj2" fmla="val 9825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γνωρίζει ανώτερα μαθηματικά χωρίς να έχει πάει σχολείο;</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8"/>
                                        </p:tgtEl>
                                        <p:attrNameLst>
                                          <p:attrName>fillcolor</p:attrName>
                                        </p:attrNameLst>
                                      </p:cBhvr>
                                      <p:to>
                                        <a:schemeClr val="accent2"/>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899592" y="3573209"/>
            <a:ext cx="2304256" cy="3284791"/>
          </a:xfrm>
          <a:prstGeom prst="rect">
            <a:avLst/>
          </a:prstGeom>
          <a:noFill/>
        </p:spPr>
      </p:pic>
      <p:sp>
        <p:nvSpPr>
          <p:cNvPr id="6" name="5 - Επεξήγηση με στρογγυλεμένο παραλληλόγραμμο"/>
          <p:cNvSpPr/>
          <p:nvPr/>
        </p:nvSpPr>
        <p:spPr>
          <a:xfrm>
            <a:off x="251520" y="260648"/>
            <a:ext cx="4032448" cy="2664296"/>
          </a:xfrm>
          <a:prstGeom prst="wedgeRoundRectCallout">
            <a:avLst>
              <a:gd name="adj1" fmla="val -16629"/>
              <a:gd name="adj2" fmla="val 7364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Οι μέλισσες, με τον περίφημο «χορό» τους, στέλνουν πληροφορίες για τις συντεταγμένες, την ποσότητα και το είδος της τροφής</a:t>
            </a:r>
            <a:endParaRPr lang="el-GR" sz="2800" dirty="0">
              <a:solidFill>
                <a:schemeClr val="tx1"/>
              </a:solidFill>
            </a:endParaRPr>
          </a:p>
        </p:txBody>
      </p:sp>
      <p:sp>
        <p:nvSpPr>
          <p:cNvPr id="4" name="3 - Επεξήγηση με στρογγυλεμένο παραλληλόγραμμο"/>
          <p:cNvSpPr/>
          <p:nvPr/>
        </p:nvSpPr>
        <p:spPr>
          <a:xfrm>
            <a:off x="4499992" y="260648"/>
            <a:ext cx="4464496" cy="6336704"/>
          </a:xfrm>
          <a:prstGeom prst="wedgeRoundRectCallout">
            <a:avLst>
              <a:gd name="adj1" fmla="val -80323"/>
              <a:gd name="adj2" fmla="val 25492"/>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dirty="0" smtClean="0">
                <a:solidFill>
                  <a:schemeClr val="tx1"/>
                </a:solidFill>
              </a:rPr>
              <a:t>Αλλά και εμείς οι άνθρωποι, που μπορούμε και μιλάμε, χρησιμοποιούμε παράλληλα με το λόγο και τη μη-λεκτική επικοινωνία πχ ένα νεύμα, κλείσιμο ματιού, σήκωμα φρυδιού, στραβώνοντας το στόμα μας, σουφρώνοντας τα χείλη μας, (και άλλους μορφασμούς του προσώπου μας), στάση του σώματος κα. Άρα λοιπόν, δεν είναι μόνο οι λέξεις επικοινωνία.</a:t>
            </a:r>
            <a:endParaRPr lang="el-GR" sz="2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όλα τα ζώα</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μόνο τα θηλαστικά και τα πτηνά</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μόνον ο άνθρωπος</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μόνο τα θηλαστικά</a:t>
            </a:r>
          </a:p>
        </p:txBody>
      </p:sp>
      <p:pic>
        <p:nvPicPr>
          <p:cNvPr id="10" name="9 - Εικόνα" descr="muchedumbre-de-niños-46949733.jpg"/>
          <p:cNvPicPr>
            <a:picLocks noChangeAspect="1"/>
          </p:cNvPicPr>
          <p:nvPr/>
        </p:nvPicPr>
        <p:blipFill>
          <a:blip r:embed="rId2" cstate="print"/>
          <a:stretch>
            <a:fillRect/>
          </a:stretch>
        </p:blipFill>
        <p:spPr>
          <a:xfrm>
            <a:off x="3419872" y="1772816"/>
            <a:ext cx="4644008" cy="2727930"/>
          </a:xfrm>
          <a:prstGeom prst="rect">
            <a:avLst/>
          </a:prstGeom>
        </p:spPr>
      </p:pic>
      <p:pic>
        <p:nvPicPr>
          <p:cNvPr id="9" name="10 - Θέση περιεχομένου" descr="vector-illustration-television-host-event-emcee-holding-microphone-29785141.jpg"/>
          <p:cNvPicPr>
            <a:picLocks noGrp="1" noChangeAspect="1"/>
          </p:cNvPicPr>
          <p:nvPr>
            <p:ph idx="1"/>
          </p:nvPr>
        </p:nvPicPr>
        <p:blipFill>
          <a:blip r:embed="rId3" cstate="print"/>
          <a:stretch>
            <a:fillRect/>
          </a:stretch>
        </p:blipFill>
        <p:spPr>
          <a:xfrm>
            <a:off x="755576" y="2132856"/>
            <a:ext cx="1783080" cy="2395728"/>
          </a:xfrm>
        </p:spPr>
      </p:pic>
      <p:sp>
        <p:nvSpPr>
          <p:cNvPr id="4" name="3 - Επεξήγηση με στρογγυλεμένο παραλληλόγραμμο"/>
          <p:cNvSpPr/>
          <p:nvPr/>
        </p:nvSpPr>
        <p:spPr>
          <a:xfrm>
            <a:off x="323528" y="332656"/>
            <a:ext cx="7920880" cy="1368152"/>
          </a:xfrm>
          <a:prstGeom prst="wedgeRoundRectCallout">
            <a:avLst>
              <a:gd name="adj1" fmla="val -32139"/>
              <a:gd name="adj2" fmla="val 9311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βιώνει μητρικά συναισθήματα;</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5"/>
                                        </p:tgtEl>
                                        <p:attrNameLst>
                                          <p:attrName>fillcolor</p:attrName>
                                        </p:attrNameLst>
                                      </p:cBhvr>
                                      <p:to>
                                        <a:schemeClr val="accent2"/>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reastfeeding-mother-motherhood-thumb.jpg"/>
          <p:cNvPicPr>
            <a:picLocks noGrp="1" noChangeAspect="1"/>
          </p:cNvPicPr>
          <p:nvPr>
            <p:ph idx="1"/>
          </p:nvPr>
        </p:nvPicPr>
        <p:blipFill>
          <a:blip r:embed="rId2" cstate="print"/>
          <a:stretch>
            <a:fillRect/>
          </a:stretch>
        </p:blipFill>
        <p:spPr>
          <a:xfrm>
            <a:off x="74969" y="188639"/>
            <a:ext cx="4425023" cy="3047913"/>
          </a:xfrm>
        </p:spPr>
      </p:pic>
      <p:pic>
        <p:nvPicPr>
          <p:cNvPr id="5" name="4 - Εικόνα" descr="sheep-lamb-breastfeeding-agriculture.jpg"/>
          <p:cNvPicPr>
            <a:picLocks noChangeAspect="1"/>
          </p:cNvPicPr>
          <p:nvPr/>
        </p:nvPicPr>
        <p:blipFill>
          <a:blip r:embed="rId3" cstate="print"/>
          <a:stretch>
            <a:fillRect/>
          </a:stretch>
        </p:blipFill>
        <p:spPr>
          <a:xfrm>
            <a:off x="4365481" y="3284984"/>
            <a:ext cx="4599008" cy="3384376"/>
          </a:xfrm>
          <a:prstGeom prst="rect">
            <a:avLst/>
          </a:prstGeom>
        </p:spPr>
      </p:pic>
      <p:pic>
        <p:nvPicPr>
          <p:cNvPr id="7" name="6 - Εικόνα" descr="buffalo-1721395_1280.jpg"/>
          <p:cNvPicPr>
            <a:picLocks noChangeAspect="1"/>
          </p:cNvPicPr>
          <p:nvPr/>
        </p:nvPicPr>
        <p:blipFill>
          <a:blip r:embed="rId4" cstate="print"/>
          <a:stretch>
            <a:fillRect/>
          </a:stretch>
        </p:blipFill>
        <p:spPr>
          <a:xfrm>
            <a:off x="395536" y="3316564"/>
            <a:ext cx="3888432" cy="3027289"/>
          </a:xfrm>
          <a:prstGeom prst="rect">
            <a:avLst/>
          </a:prstGeom>
        </p:spPr>
      </p:pic>
      <p:pic>
        <p:nvPicPr>
          <p:cNvPr id="8" name="7 - Εικόνα" descr="αρχείο λήψης (1).jpg"/>
          <p:cNvPicPr>
            <a:picLocks noChangeAspect="1"/>
          </p:cNvPicPr>
          <p:nvPr/>
        </p:nvPicPr>
        <p:blipFill>
          <a:blip r:embed="rId5" cstate="print"/>
          <a:stretch>
            <a:fillRect/>
          </a:stretch>
        </p:blipFill>
        <p:spPr>
          <a:xfrm>
            <a:off x="4572001" y="548680"/>
            <a:ext cx="4117488"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6681061152_a27b391127_b.jpg"/>
          <p:cNvPicPr>
            <a:picLocks noGrp="1" noChangeAspect="1"/>
          </p:cNvPicPr>
          <p:nvPr>
            <p:ph idx="1"/>
          </p:nvPr>
        </p:nvPicPr>
        <p:blipFill>
          <a:blip r:embed="rId2" cstate="print"/>
          <a:stretch>
            <a:fillRect/>
          </a:stretch>
        </p:blipFill>
        <p:spPr>
          <a:xfrm>
            <a:off x="4572000" y="3429000"/>
            <a:ext cx="4413408" cy="3240360"/>
          </a:xfrm>
        </p:spPr>
      </p:pic>
      <p:pic>
        <p:nvPicPr>
          <p:cNvPr id="5" name="4 - Εικόνα" descr="orangutan-mother-cub-animal-mammal-monkey.jpg"/>
          <p:cNvPicPr>
            <a:picLocks noChangeAspect="1"/>
          </p:cNvPicPr>
          <p:nvPr/>
        </p:nvPicPr>
        <p:blipFill>
          <a:blip r:embed="rId3" cstate="print"/>
          <a:stretch>
            <a:fillRect/>
          </a:stretch>
        </p:blipFill>
        <p:spPr>
          <a:xfrm>
            <a:off x="251520" y="260649"/>
            <a:ext cx="4248472" cy="3480122"/>
          </a:xfrm>
          <a:prstGeom prst="rect">
            <a:avLst/>
          </a:prstGeom>
        </p:spPr>
      </p:pic>
      <p:pic>
        <p:nvPicPr>
          <p:cNvPr id="6" name="5 - Εικόνα" descr="indonesia-bali-monkey-motherhood.jpg"/>
          <p:cNvPicPr>
            <a:picLocks noChangeAspect="1"/>
          </p:cNvPicPr>
          <p:nvPr/>
        </p:nvPicPr>
        <p:blipFill>
          <a:blip r:embed="rId4" cstate="print"/>
          <a:stretch>
            <a:fillRect/>
          </a:stretch>
        </p:blipFill>
        <p:spPr>
          <a:xfrm>
            <a:off x="4644007" y="260648"/>
            <a:ext cx="4333873" cy="3030090"/>
          </a:xfrm>
          <a:prstGeom prst="rect">
            <a:avLst/>
          </a:prstGeom>
        </p:spPr>
      </p:pic>
      <p:pic>
        <p:nvPicPr>
          <p:cNvPr id="7" name="6 - Εικόνα" descr="αρχείο λήψης.jpg"/>
          <p:cNvPicPr>
            <a:picLocks noChangeAspect="1"/>
          </p:cNvPicPr>
          <p:nvPr/>
        </p:nvPicPr>
        <p:blipFill>
          <a:blip r:embed="rId5" cstate="print"/>
          <a:stretch>
            <a:fillRect/>
          </a:stretch>
        </p:blipFill>
        <p:spPr>
          <a:xfrm>
            <a:off x="251520" y="3861048"/>
            <a:ext cx="4176464"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Επεξήγηση με στρογγυλεμένο παραλληλόγραμμο"/>
          <p:cNvSpPr/>
          <p:nvPr/>
        </p:nvSpPr>
        <p:spPr>
          <a:xfrm>
            <a:off x="251520" y="332656"/>
            <a:ext cx="3096344" cy="2304256"/>
          </a:xfrm>
          <a:prstGeom prst="wedgeRoundRectCallout">
            <a:avLst>
              <a:gd name="adj1" fmla="val 12679"/>
              <a:gd name="adj2" fmla="val 70027"/>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Άρα, έχουμε περισσότερα κοινά με τα ζώα από </a:t>
            </a:r>
            <a:r>
              <a:rPr lang="el-GR" sz="2800" dirty="0" err="1" smtClean="0">
                <a:solidFill>
                  <a:schemeClr val="tx1"/>
                </a:solidFill>
              </a:rPr>
              <a:t>ό,τι</a:t>
            </a:r>
            <a:r>
              <a:rPr lang="el-GR" sz="2800" dirty="0" smtClean="0">
                <a:solidFill>
                  <a:schemeClr val="tx1"/>
                </a:solidFill>
              </a:rPr>
              <a:t> συχνά σκεφτόμαστε.</a:t>
            </a:r>
            <a:endParaRPr lang="el-GR" sz="2800" dirty="0">
              <a:solidFill>
                <a:schemeClr val="tx1"/>
              </a:solidFill>
            </a:endParaRPr>
          </a:p>
        </p:txBody>
      </p:sp>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467544" y="3265261"/>
            <a:ext cx="2520280" cy="3592740"/>
          </a:xfrm>
          <a:prstGeom prst="rect">
            <a:avLst/>
          </a:prstGeom>
          <a:noFill/>
        </p:spPr>
      </p:pic>
      <p:sp>
        <p:nvSpPr>
          <p:cNvPr id="6" name="5 - Επεξήγηση με στρογγυλεμένο παραλληλόγραμμο"/>
          <p:cNvSpPr/>
          <p:nvPr/>
        </p:nvSpPr>
        <p:spPr>
          <a:xfrm>
            <a:off x="3563888" y="188640"/>
            <a:ext cx="5336976" cy="4824536"/>
          </a:xfrm>
          <a:prstGeom prst="wedgeRoundRectCallout">
            <a:avLst>
              <a:gd name="adj1" fmla="val -65587"/>
              <a:gd name="adj2" fmla="val 27793"/>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solidFill>
                  <a:schemeClr val="tx1"/>
                </a:solidFill>
              </a:rPr>
              <a:t>Αν παραδεχτούμε ότι τα ζώα έχουν συναισθήματα τι αλλαγή πιστεύετε ότι θα συντελεστεί στον τρόπο που προσεγγίζουμε τα ζώα; </a:t>
            </a:r>
          </a:p>
          <a:p>
            <a:r>
              <a:rPr lang="el-GR" sz="2800" dirty="0" smtClean="0">
                <a:solidFill>
                  <a:schemeClr val="tx1"/>
                </a:solidFill>
              </a:rPr>
              <a:t>Σκεφτείτε τομείς όπως: </a:t>
            </a:r>
          </a:p>
          <a:p>
            <a:pPr>
              <a:buFont typeface="Wingdings" pitchFamily="2" charset="2"/>
              <a:buChar char="v"/>
            </a:pPr>
            <a:r>
              <a:rPr lang="el-GR" sz="2800" dirty="0" smtClean="0">
                <a:solidFill>
                  <a:schemeClr val="tx1"/>
                </a:solidFill>
              </a:rPr>
              <a:t>Επιστήμη</a:t>
            </a:r>
          </a:p>
          <a:p>
            <a:pPr>
              <a:buFont typeface="Wingdings" pitchFamily="2" charset="2"/>
              <a:buChar char="v"/>
            </a:pPr>
            <a:r>
              <a:rPr lang="el-GR" sz="2800" dirty="0" smtClean="0">
                <a:solidFill>
                  <a:schemeClr val="tx1"/>
                </a:solidFill>
              </a:rPr>
              <a:t>Διατροφή</a:t>
            </a:r>
          </a:p>
          <a:p>
            <a:pPr>
              <a:buFont typeface="Wingdings" pitchFamily="2" charset="2"/>
              <a:buChar char="v"/>
            </a:pPr>
            <a:r>
              <a:rPr lang="el-GR" sz="2800" dirty="0" smtClean="0">
                <a:solidFill>
                  <a:schemeClr val="tx1"/>
                </a:solidFill>
              </a:rPr>
              <a:t>Διασκέδαση</a:t>
            </a:r>
          </a:p>
          <a:p>
            <a:pPr>
              <a:buFont typeface="Wingdings" pitchFamily="2" charset="2"/>
              <a:buChar char="v"/>
            </a:pPr>
            <a:r>
              <a:rPr lang="el-GR" sz="2800" dirty="0" smtClean="0">
                <a:solidFill>
                  <a:schemeClr val="tx1"/>
                </a:solidFill>
              </a:rPr>
              <a:t>εργασία…. </a:t>
            </a:r>
          </a:p>
          <a:p>
            <a:pPr>
              <a:buFont typeface="Wingdings" pitchFamily="2" charset="2"/>
              <a:buChar char="v"/>
            </a:pPr>
            <a:r>
              <a:rPr lang="el-GR" sz="2800" dirty="0" smtClean="0">
                <a:solidFill>
                  <a:schemeClr val="tx1"/>
                </a:solidFill>
              </a:rPr>
              <a:t>(και άλλους)</a:t>
            </a:r>
          </a:p>
        </p:txBody>
      </p:sp>
      <p:pic>
        <p:nvPicPr>
          <p:cNvPr id="8" name="7 - Εικόνα" descr="unnamed.png"/>
          <p:cNvPicPr>
            <a:picLocks noChangeAspect="1"/>
          </p:cNvPicPr>
          <p:nvPr/>
        </p:nvPicPr>
        <p:blipFill>
          <a:blip r:embed="rId3" cstate="print"/>
          <a:stretch>
            <a:fillRect/>
          </a:stretch>
        </p:blipFill>
        <p:spPr>
          <a:xfrm>
            <a:off x="5724128" y="5200080"/>
            <a:ext cx="2549114" cy="1657920"/>
          </a:xfrm>
          <a:prstGeom prst="rect">
            <a:avLst/>
          </a:prstGeom>
        </p:spPr>
      </p:pic>
      <p:pic>
        <p:nvPicPr>
          <p:cNvPr id="9" name="8 - Εικόνα" descr="Pig_cartoon_04.svg.png"/>
          <p:cNvPicPr>
            <a:picLocks noChangeAspect="1"/>
          </p:cNvPicPr>
          <p:nvPr/>
        </p:nvPicPr>
        <p:blipFill>
          <a:blip r:embed="rId4" cstate="print"/>
          <a:stretch>
            <a:fillRect/>
          </a:stretch>
        </p:blipFill>
        <p:spPr>
          <a:xfrm>
            <a:off x="7596336" y="5922560"/>
            <a:ext cx="1215598" cy="935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11021-M-0000L-006.jpg"/>
          <p:cNvPicPr>
            <a:picLocks noGrp="1" noChangeAspect="1"/>
          </p:cNvPicPr>
          <p:nvPr>
            <p:ph idx="1"/>
          </p:nvPr>
        </p:nvPicPr>
        <p:blipFill>
          <a:blip r:embed="rId2" cstate="print"/>
          <a:stretch>
            <a:fillRect/>
          </a:stretch>
        </p:blipFill>
        <p:spPr>
          <a:xfrm>
            <a:off x="395536" y="188640"/>
            <a:ext cx="8359190" cy="4752528"/>
          </a:xfrm>
        </p:spPr>
      </p:pic>
      <p:pic>
        <p:nvPicPr>
          <p:cNvPr id="6" name="5 - Εικόνα" descr="ego.jpg"/>
          <p:cNvPicPr>
            <a:picLocks noChangeAspect="1"/>
          </p:cNvPicPr>
          <p:nvPr/>
        </p:nvPicPr>
        <p:blipFill>
          <a:blip r:embed="rId3" cstate="print"/>
          <a:stretch>
            <a:fillRect/>
          </a:stretch>
        </p:blipFill>
        <p:spPr>
          <a:xfrm>
            <a:off x="4644008" y="5157192"/>
            <a:ext cx="1509758" cy="1450422"/>
          </a:xfrm>
          <a:prstGeom prst="rect">
            <a:avLst/>
          </a:prstGeom>
        </p:spPr>
      </p:pic>
      <p:pic>
        <p:nvPicPr>
          <p:cNvPr id="7" name="6 - Εικόνα" descr="eco.jpg"/>
          <p:cNvPicPr>
            <a:picLocks noChangeAspect="1"/>
          </p:cNvPicPr>
          <p:nvPr/>
        </p:nvPicPr>
        <p:blipFill>
          <a:blip r:embed="rId4" cstate="print"/>
          <a:stretch>
            <a:fillRect/>
          </a:stretch>
        </p:blipFill>
        <p:spPr>
          <a:xfrm>
            <a:off x="7164288" y="5229200"/>
            <a:ext cx="1462950" cy="1449277"/>
          </a:xfrm>
          <a:prstGeom prst="rect">
            <a:avLst/>
          </a:prstGeom>
        </p:spPr>
      </p:pic>
      <p:sp>
        <p:nvSpPr>
          <p:cNvPr id="8" name="7 - Επεξήγηση με στρογγυλεμένο παραλληλόγραμμο"/>
          <p:cNvSpPr/>
          <p:nvPr/>
        </p:nvSpPr>
        <p:spPr>
          <a:xfrm>
            <a:off x="683568" y="4149080"/>
            <a:ext cx="3960440" cy="1152128"/>
          </a:xfrm>
          <a:prstGeom prst="wedgeRoundRectCallout">
            <a:avLst>
              <a:gd name="adj1" fmla="val -38849"/>
              <a:gd name="adj2" fmla="val 78274"/>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Ποια συνθήκη ισχύει εδώ; Σχολιάστε.</a:t>
            </a:r>
            <a:endParaRPr lang="el-GR" sz="2800" dirty="0">
              <a:solidFill>
                <a:schemeClr val="tx1"/>
              </a:solidFill>
            </a:endParaRPr>
          </a:p>
        </p:txBody>
      </p:sp>
      <p:pic>
        <p:nvPicPr>
          <p:cNvPr id="9" name="Picture 2" descr="C:\Users\Ζωή\Documents\Έγγραφα\CV\μτπχκο_αειφορια\Λενακακης\ergasia1\researcher4.jpg"/>
          <p:cNvPicPr>
            <a:picLocks noChangeAspect="1" noChangeArrowheads="1"/>
          </p:cNvPicPr>
          <p:nvPr/>
        </p:nvPicPr>
        <p:blipFill>
          <a:blip r:embed="rId5" cstate="print"/>
          <a:srcRect/>
          <a:stretch>
            <a:fillRect/>
          </a:stretch>
        </p:blipFill>
        <p:spPr bwMode="auto">
          <a:xfrm>
            <a:off x="0" y="5373216"/>
            <a:ext cx="1041565" cy="1484784"/>
          </a:xfrm>
          <a:prstGeom prst="rect">
            <a:avLst/>
          </a:prstGeom>
          <a:noFill/>
        </p:spPr>
      </p:pic>
      <p:sp>
        <p:nvSpPr>
          <p:cNvPr id="10" name="9 - Διάγραμμα ροής: Παραπομπή"/>
          <p:cNvSpPr/>
          <p:nvPr/>
        </p:nvSpPr>
        <p:spPr>
          <a:xfrm>
            <a:off x="4499992" y="5013176"/>
            <a:ext cx="1872208" cy="1844824"/>
          </a:xfrm>
          <a:prstGeom prst="flowChartConnector">
            <a:avLst/>
          </a:prstGeom>
          <a:solidFill>
            <a:schemeClr val="tx2">
              <a:alpha val="0"/>
            </a:schemeClr>
          </a:solid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og_vs_cow_copy.jpg"/>
          <p:cNvPicPr>
            <a:picLocks noGrp="1" noChangeAspect="1"/>
          </p:cNvPicPr>
          <p:nvPr>
            <p:ph idx="1"/>
          </p:nvPr>
        </p:nvPicPr>
        <p:blipFill>
          <a:blip r:embed="rId2" cstate="print"/>
          <a:stretch>
            <a:fillRect/>
          </a:stretch>
        </p:blipFill>
        <p:spPr>
          <a:xfrm>
            <a:off x="2195736" y="2132856"/>
            <a:ext cx="4897852" cy="4525963"/>
          </a:xfrm>
        </p:spPr>
      </p:pic>
      <p:sp>
        <p:nvSpPr>
          <p:cNvPr id="6" name="5 - Επεξήγηση με στρογγυλεμένο παραλληλόγραμμο"/>
          <p:cNvSpPr/>
          <p:nvPr/>
        </p:nvSpPr>
        <p:spPr>
          <a:xfrm>
            <a:off x="611560" y="836712"/>
            <a:ext cx="3096344" cy="2448272"/>
          </a:xfrm>
          <a:prstGeom prst="wedgeRoundRectCallout">
            <a:avLst>
              <a:gd name="adj1" fmla="val 21874"/>
              <a:gd name="adj2" fmla="val 82380"/>
              <a:gd name="adj3" fmla="val 16667"/>
            </a:avLst>
          </a:prstGeom>
          <a:noFill/>
          <a:ln w="412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Επεξήγηση με στρογγυλεμένο παραλληλόγραμμο"/>
          <p:cNvSpPr/>
          <p:nvPr/>
        </p:nvSpPr>
        <p:spPr>
          <a:xfrm>
            <a:off x="3923928" y="836712"/>
            <a:ext cx="4392488" cy="1440160"/>
          </a:xfrm>
          <a:prstGeom prst="wedgeRoundRectCallout">
            <a:avLst>
              <a:gd name="adj1" fmla="val -27238"/>
              <a:gd name="adj2" fmla="val 68035"/>
              <a:gd name="adj3" fmla="val 16667"/>
            </a:avLst>
          </a:prstGeom>
          <a:noFill/>
          <a:ln w="412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539552" y="188640"/>
            <a:ext cx="8280920" cy="461665"/>
          </a:xfrm>
          <a:prstGeom prst="rect">
            <a:avLst/>
          </a:prstGeom>
          <a:noFill/>
        </p:spPr>
        <p:txBody>
          <a:bodyPr wrap="square" rtlCol="0">
            <a:spAutoFit/>
          </a:bodyPr>
          <a:lstStyle/>
          <a:p>
            <a:pPr algn="ctr"/>
            <a:r>
              <a:rPr lang="el-GR" sz="2400" dirty="0" smtClean="0"/>
              <a:t>Τι να συζητάνε άραγε;; Συμπληρώστε τα συννεφάκια</a:t>
            </a:r>
            <a:endParaRPr lang="el-G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τάνια τρύπη"/>
          <p:cNvPicPr>
            <a:picLocks noChangeAspect="1" noChangeArrowheads="1"/>
          </p:cNvPicPr>
          <p:nvPr/>
        </p:nvPicPr>
        <p:blipFill>
          <a:blip r:embed="rId2"/>
          <a:srcRect/>
          <a:stretch>
            <a:fillRect/>
          </a:stretch>
        </p:blipFill>
        <p:spPr bwMode="auto">
          <a:xfrm>
            <a:off x="500034" y="285728"/>
            <a:ext cx="3171825" cy="4762500"/>
          </a:xfrm>
          <a:prstGeom prst="rect">
            <a:avLst/>
          </a:prstGeom>
          <a:noFill/>
        </p:spPr>
      </p:pic>
      <p:sp>
        <p:nvSpPr>
          <p:cNvPr id="3" name="2 - Θέση περιεχομένου"/>
          <p:cNvSpPr>
            <a:spLocks noGrp="1"/>
          </p:cNvSpPr>
          <p:nvPr>
            <p:ph idx="1"/>
          </p:nvPr>
        </p:nvSpPr>
        <p:spPr>
          <a:xfrm>
            <a:off x="1857356" y="4500570"/>
            <a:ext cx="7115196" cy="2143140"/>
          </a:xfrm>
          <a:solidFill>
            <a:schemeClr val="accent6"/>
          </a:solidFill>
        </p:spPr>
        <p:txBody>
          <a:bodyPr>
            <a:normAutofit fontScale="85000" lnSpcReduction="10000"/>
          </a:bodyPr>
          <a:lstStyle/>
          <a:p>
            <a:pPr>
              <a:buNone/>
            </a:pPr>
            <a:r>
              <a:rPr lang="el-GR" dirty="0" smtClean="0"/>
              <a:t>	</a:t>
            </a:r>
            <a:r>
              <a:rPr lang="el-GR" sz="2600" dirty="0" smtClean="0"/>
              <a:t>Πού έχει χαθεί όλη αυτή η αγάπη που νοιώθαμε κάποτε για τα ζώα; Όταν ήμασταν μικροί είχαμε μια αγκαλιά τόσο μεγάλη που τα χωρούσε όλα. Πώς εξηγείται πώς όσο μεγαλώνουμε η αγκαλιά μικραίνει;</a:t>
            </a:r>
          </a:p>
          <a:p>
            <a:pPr>
              <a:buNone/>
            </a:pPr>
            <a:endParaRPr lang="el-GR" sz="2600" dirty="0" smtClean="0"/>
          </a:p>
          <a:p>
            <a:pPr algn="r">
              <a:buNone/>
            </a:pPr>
            <a:r>
              <a:rPr lang="el-GR" sz="2600" b="1" dirty="0" smtClean="0"/>
              <a:t>Τάνια </a:t>
            </a:r>
            <a:r>
              <a:rPr lang="el-GR" sz="2600" b="1" dirty="0" err="1" smtClean="0"/>
              <a:t>Τρύπη</a:t>
            </a:r>
            <a:r>
              <a:rPr lang="el-GR" sz="2600" b="1" dirty="0" smtClean="0"/>
              <a:t>, ηθοποιός</a:t>
            </a:r>
            <a:endParaRPr lang="el-GR" sz="2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tx2">
              <a:lumMod val="60000"/>
              <a:lumOff val="40000"/>
            </a:schemeClr>
          </a:solidFill>
        </p:spPr>
        <p:txBody>
          <a:bodyPr/>
          <a:lstStyle/>
          <a:p>
            <a:r>
              <a:rPr lang="el-GR" dirty="0" smtClean="0"/>
              <a:t>πηγές</a:t>
            </a:r>
            <a:endParaRPr lang="el-GR" dirty="0"/>
          </a:p>
        </p:txBody>
      </p:sp>
      <p:sp>
        <p:nvSpPr>
          <p:cNvPr id="3" name="2 - Θέση περιεχομένου"/>
          <p:cNvSpPr>
            <a:spLocks noGrp="1"/>
          </p:cNvSpPr>
          <p:nvPr>
            <p:ph idx="1"/>
          </p:nvPr>
        </p:nvSpPr>
        <p:spPr/>
        <p:txBody>
          <a:bodyPr>
            <a:normAutofit fontScale="85000" lnSpcReduction="10000"/>
          </a:bodyPr>
          <a:lstStyle/>
          <a:p>
            <a:pPr>
              <a:buFont typeface="Wingdings" pitchFamily="2" charset="2"/>
              <a:buChar char="Ø"/>
            </a:pPr>
            <a:r>
              <a:rPr lang="en-US" dirty="0" err="1" smtClean="0"/>
              <a:t>Bekoff</a:t>
            </a:r>
            <a:r>
              <a:rPr lang="el-GR" dirty="0" smtClean="0"/>
              <a:t>, </a:t>
            </a:r>
            <a:r>
              <a:rPr lang="en-US" dirty="0" smtClean="0"/>
              <a:t>Marc</a:t>
            </a:r>
            <a:r>
              <a:rPr lang="el-GR" dirty="0" smtClean="0"/>
              <a:t>, </a:t>
            </a:r>
            <a:r>
              <a:rPr lang="en-US" i="1" dirty="0" smtClean="0"/>
              <a:t>The Emotional Lives of Animals</a:t>
            </a:r>
            <a:r>
              <a:rPr lang="el-GR" dirty="0" smtClean="0"/>
              <a:t>, </a:t>
            </a:r>
            <a:r>
              <a:rPr lang="en-US" dirty="0" smtClean="0"/>
              <a:t>New Library</a:t>
            </a:r>
            <a:r>
              <a:rPr lang="el-GR" dirty="0" smtClean="0"/>
              <a:t>, </a:t>
            </a:r>
            <a:r>
              <a:rPr lang="en-US" dirty="0" smtClean="0"/>
              <a:t>California</a:t>
            </a:r>
            <a:r>
              <a:rPr lang="el-GR" dirty="0" smtClean="0"/>
              <a:t>, 2007 .</a:t>
            </a:r>
          </a:p>
          <a:p>
            <a:pPr>
              <a:buFont typeface="Wingdings" pitchFamily="2" charset="2"/>
              <a:buChar char="Ø"/>
            </a:pPr>
            <a:r>
              <a:rPr lang="en-US" dirty="0" err="1" smtClean="0"/>
              <a:t>Goodall</a:t>
            </a:r>
            <a:r>
              <a:rPr lang="el-GR" dirty="0" smtClean="0"/>
              <a:t>, </a:t>
            </a:r>
            <a:r>
              <a:rPr lang="en-US" dirty="0" smtClean="0"/>
              <a:t>Jane</a:t>
            </a:r>
            <a:r>
              <a:rPr lang="el-GR" dirty="0" smtClean="0"/>
              <a:t>, </a:t>
            </a:r>
            <a:r>
              <a:rPr lang="el-GR" i="1" dirty="0" smtClean="0"/>
              <a:t>Στη Σκιά του Ανθρώπου</a:t>
            </a:r>
            <a:r>
              <a:rPr lang="el-GR" dirty="0" smtClean="0"/>
              <a:t>, </a:t>
            </a:r>
            <a:r>
              <a:rPr lang="el-GR" dirty="0" err="1" smtClean="0"/>
              <a:t>μτφρ</a:t>
            </a:r>
            <a:r>
              <a:rPr lang="el-GR" dirty="0" smtClean="0"/>
              <a:t>. Σταύρος Καραγεωργάκης, Αντιγόνη, Θεσσαλονίκη, 2014.</a:t>
            </a:r>
          </a:p>
          <a:p>
            <a:pPr>
              <a:buFont typeface="Wingdings" pitchFamily="2" charset="2"/>
              <a:buChar char="Ø"/>
            </a:pPr>
            <a:r>
              <a:rPr lang="el-GR" dirty="0" smtClean="0"/>
              <a:t>Καραγεωργάκης, Σταύρος, </a:t>
            </a:r>
            <a:r>
              <a:rPr lang="el-GR" i="1" dirty="0" smtClean="0"/>
              <a:t>Ζώα, Στα Πλοκάμια της Ανθρώπινης Ηθικής</a:t>
            </a:r>
            <a:r>
              <a:rPr lang="el-GR" dirty="0" smtClean="0"/>
              <a:t>, </a:t>
            </a:r>
            <a:r>
              <a:rPr lang="el-GR" dirty="0" err="1" smtClean="0"/>
              <a:t>Ευτοπία</a:t>
            </a:r>
            <a:r>
              <a:rPr lang="el-GR" dirty="0" smtClean="0"/>
              <a:t>, Αθήνα, 2019.</a:t>
            </a:r>
          </a:p>
          <a:p>
            <a:pPr>
              <a:buFont typeface="Wingdings" pitchFamily="2" charset="2"/>
              <a:buChar char="Ø"/>
            </a:pPr>
            <a:r>
              <a:rPr lang="el-GR" dirty="0" err="1" smtClean="0"/>
              <a:t>Μάλκομπ</a:t>
            </a:r>
            <a:r>
              <a:rPr lang="el-GR" dirty="0" smtClean="0"/>
              <a:t>, </a:t>
            </a:r>
            <a:r>
              <a:rPr lang="el-GR" dirty="0" err="1" smtClean="0"/>
              <a:t>Τζόναθαν</a:t>
            </a:r>
            <a:r>
              <a:rPr lang="el-GR" dirty="0" smtClean="0"/>
              <a:t>, </a:t>
            </a:r>
            <a:r>
              <a:rPr lang="el-GR" i="1" dirty="0" smtClean="0"/>
              <a:t>Οι απολαύσεις των ζώων</a:t>
            </a:r>
            <a:r>
              <a:rPr lang="el-GR" dirty="0" smtClean="0"/>
              <a:t>, </a:t>
            </a:r>
            <a:r>
              <a:rPr lang="el-GR" dirty="0" err="1" smtClean="0"/>
              <a:t>μτφρ</a:t>
            </a:r>
            <a:r>
              <a:rPr lang="el-GR" dirty="0" smtClean="0"/>
              <a:t>. Γιάννης </a:t>
            </a:r>
            <a:r>
              <a:rPr lang="el-GR" dirty="0" err="1" smtClean="0"/>
              <a:t>Καστανάρας</a:t>
            </a:r>
            <a:r>
              <a:rPr lang="el-GR" dirty="0" smtClean="0"/>
              <a:t>, Νάρκισσος, Αθήνα, 2008.</a:t>
            </a:r>
          </a:p>
          <a:p>
            <a:pPr>
              <a:buFont typeface="Wingdings" pitchFamily="2" charset="2"/>
              <a:buChar char="Ø"/>
            </a:pPr>
            <a:r>
              <a:rPr lang="en-GB" dirty="0" smtClean="0"/>
              <a:t>Masson</a:t>
            </a:r>
            <a:r>
              <a:rPr lang="el-GR" dirty="0" smtClean="0"/>
              <a:t>, </a:t>
            </a:r>
            <a:r>
              <a:rPr lang="en-GB" dirty="0" smtClean="0"/>
              <a:t>Jeffrey </a:t>
            </a:r>
            <a:r>
              <a:rPr lang="en-GB" dirty="0" err="1" smtClean="0"/>
              <a:t>Moussaieff</a:t>
            </a:r>
            <a:r>
              <a:rPr lang="el-GR" dirty="0" smtClean="0"/>
              <a:t> &amp; </a:t>
            </a:r>
            <a:r>
              <a:rPr lang="en-GB" dirty="0" smtClean="0"/>
              <a:t>McCarthy</a:t>
            </a:r>
            <a:r>
              <a:rPr lang="el-GR" dirty="0" smtClean="0"/>
              <a:t>, </a:t>
            </a:r>
            <a:r>
              <a:rPr lang="en-GB" dirty="0" smtClean="0"/>
              <a:t>Suzan</a:t>
            </a:r>
            <a:r>
              <a:rPr lang="el-GR" dirty="0" smtClean="0"/>
              <a:t>, </a:t>
            </a:r>
            <a:r>
              <a:rPr lang="el-GR" i="1" dirty="0" smtClean="0"/>
              <a:t>Όταν οι ελέφαντες κλαίνε, Η συναισθηματική ζωή των ζώων</a:t>
            </a:r>
            <a:r>
              <a:rPr lang="el-GR" dirty="0" smtClean="0"/>
              <a:t>, Ωκεανίδα, Αθήνα, 1999.</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aasai_man,_Eastern_Serengeti,_October_2006.jpg"/>
          <p:cNvPicPr>
            <a:picLocks noGrp="1" noChangeAspect="1"/>
          </p:cNvPicPr>
          <p:nvPr>
            <p:ph idx="1"/>
          </p:nvPr>
        </p:nvPicPr>
        <p:blipFill>
          <a:blip r:embed="rId2" cstate="print"/>
          <a:stretch>
            <a:fillRect/>
          </a:stretch>
        </p:blipFill>
        <p:spPr>
          <a:xfrm>
            <a:off x="467544" y="260648"/>
            <a:ext cx="8190172" cy="4525963"/>
          </a:xfrm>
          <a:prstGeom prst="rect">
            <a:avLst/>
          </a:prstGeom>
        </p:spPr>
      </p:pic>
      <p:sp>
        <p:nvSpPr>
          <p:cNvPr id="5" name="4 - Επεξήγηση με στρογγυλεμένο παραλληλόγραμμο"/>
          <p:cNvSpPr/>
          <p:nvPr/>
        </p:nvSpPr>
        <p:spPr>
          <a:xfrm>
            <a:off x="683568" y="4149080"/>
            <a:ext cx="3960440" cy="1152128"/>
          </a:xfrm>
          <a:prstGeom prst="wedgeRoundRectCallout">
            <a:avLst>
              <a:gd name="adj1" fmla="val -38849"/>
              <a:gd name="adj2" fmla="val 78274"/>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Ποια συνθήκη ισχύει εδώ; Σχολιάστε</a:t>
            </a:r>
            <a:endParaRPr lang="el-GR" sz="2800" dirty="0">
              <a:solidFill>
                <a:schemeClr val="tx1"/>
              </a:solidFill>
            </a:endParaRPr>
          </a:p>
        </p:txBody>
      </p:sp>
      <p:pic>
        <p:nvPicPr>
          <p:cNvPr id="6" name="Picture 2" descr="C:\Users\Ζωή\Documents\Έγγραφα\CV\μτπχκο_αειφορια\Λενακακης\ergasia1\researcher4.jpg"/>
          <p:cNvPicPr>
            <a:picLocks noChangeAspect="1" noChangeArrowheads="1"/>
          </p:cNvPicPr>
          <p:nvPr/>
        </p:nvPicPr>
        <p:blipFill>
          <a:blip r:embed="rId3" cstate="print"/>
          <a:srcRect/>
          <a:stretch>
            <a:fillRect/>
          </a:stretch>
        </p:blipFill>
        <p:spPr bwMode="auto">
          <a:xfrm>
            <a:off x="0" y="5373216"/>
            <a:ext cx="1041565" cy="1484784"/>
          </a:xfrm>
          <a:prstGeom prst="rect">
            <a:avLst/>
          </a:prstGeom>
          <a:noFill/>
        </p:spPr>
      </p:pic>
      <p:pic>
        <p:nvPicPr>
          <p:cNvPr id="7" name="6 - Εικόνα" descr="ego.jpg"/>
          <p:cNvPicPr>
            <a:picLocks noChangeAspect="1"/>
          </p:cNvPicPr>
          <p:nvPr/>
        </p:nvPicPr>
        <p:blipFill>
          <a:blip r:embed="rId4" cstate="print"/>
          <a:stretch>
            <a:fillRect/>
          </a:stretch>
        </p:blipFill>
        <p:spPr>
          <a:xfrm>
            <a:off x="4644008" y="5157192"/>
            <a:ext cx="1509758" cy="1450422"/>
          </a:xfrm>
          <a:prstGeom prst="rect">
            <a:avLst/>
          </a:prstGeom>
        </p:spPr>
      </p:pic>
      <p:pic>
        <p:nvPicPr>
          <p:cNvPr id="8" name="7 - Εικόνα" descr="eco.jpg"/>
          <p:cNvPicPr>
            <a:picLocks noChangeAspect="1"/>
          </p:cNvPicPr>
          <p:nvPr/>
        </p:nvPicPr>
        <p:blipFill>
          <a:blip r:embed="rId5" cstate="print"/>
          <a:stretch>
            <a:fillRect/>
          </a:stretch>
        </p:blipFill>
        <p:spPr>
          <a:xfrm>
            <a:off x="7164288" y="5229200"/>
            <a:ext cx="1462950" cy="1449277"/>
          </a:xfrm>
          <a:prstGeom prst="rect">
            <a:avLst/>
          </a:prstGeom>
        </p:spPr>
      </p:pic>
      <p:sp>
        <p:nvSpPr>
          <p:cNvPr id="9" name="8 - Διάγραμμα ροής: Παραπομπή"/>
          <p:cNvSpPr/>
          <p:nvPr/>
        </p:nvSpPr>
        <p:spPr>
          <a:xfrm>
            <a:off x="6948264" y="5013176"/>
            <a:ext cx="1872208" cy="1844824"/>
          </a:xfrm>
          <a:prstGeom prst="flowChartConnector">
            <a:avLst/>
          </a:prstGeom>
          <a:solidFill>
            <a:schemeClr val="tx2">
              <a:alpha val="0"/>
            </a:schemeClr>
          </a:solid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5220072" y="4745682"/>
            <a:ext cx="1481775" cy="2112318"/>
          </a:xfrm>
          <a:prstGeom prst="rect">
            <a:avLst/>
          </a:prstGeom>
          <a:noFill/>
        </p:spPr>
      </p:pic>
      <p:sp>
        <p:nvSpPr>
          <p:cNvPr id="4" name="3 - Επεξήγηση με στρογγυλεμένο παραλληλόγραμμο"/>
          <p:cNvSpPr/>
          <p:nvPr/>
        </p:nvSpPr>
        <p:spPr>
          <a:xfrm>
            <a:off x="251520" y="332656"/>
            <a:ext cx="4464496" cy="5904656"/>
          </a:xfrm>
          <a:prstGeom prst="wedgeRoundRectCallout">
            <a:avLst>
              <a:gd name="adj1" fmla="val 64000"/>
              <a:gd name="adj2" fmla="val 27639"/>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Υπάρχουν κάποιοι πληθυσμοί στη Γη που ζουν σε αρμονία και σχέσεις ισότητας με όλα τα πλάσματα (</a:t>
            </a:r>
            <a:r>
              <a:rPr lang="el-GR" sz="2800" dirty="0" err="1" smtClean="0">
                <a:solidFill>
                  <a:schemeClr val="tx1"/>
                </a:solidFill>
              </a:rPr>
              <a:t>τροφοσυλλέκτες</a:t>
            </a:r>
            <a:r>
              <a:rPr lang="el-GR" sz="2800" dirty="0" smtClean="0">
                <a:solidFill>
                  <a:schemeClr val="tx1"/>
                </a:solidFill>
              </a:rPr>
              <a:t>-κυνηγοί </a:t>
            </a:r>
            <a:r>
              <a:rPr lang="el-GR" sz="2800" dirty="0" smtClean="0">
                <a:solidFill>
                  <a:schemeClr val="tx1"/>
                </a:solidFill>
              </a:rPr>
              <a:t>όπως  </a:t>
            </a:r>
            <a:r>
              <a:rPr lang="el-GR" sz="2800" dirty="0" err="1" smtClean="0">
                <a:solidFill>
                  <a:schemeClr val="tx1"/>
                </a:solidFill>
              </a:rPr>
              <a:t>Μασάι</a:t>
            </a:r>
            <a:r>
              <a:rPr lang="el-GR" sz="2800" dirty="0" smtClean="0">
                <a:solidFill>
                  <a:schemeClr val="tx1"/>
                </a:solidFill>
              </a:rPr>
              <a:t>, </a:t>
            </a:r>
            <a:r>
              <a:rPr lang="el-GR" sz="2800" dirty="0" err="1" smtClean="0">
                <a:solidFill>
                  <a:schemeClr val="tx1"/>
                </a:solidFill>
              </a:rPr>
              <a:t>Χάτζα</a:t>
            </a:r>
            <a:r>
              <a:rPr lang="el-GR" sz="2800" dirty="0" smtClean="0">
                <a:solidFill>
                  <a:schemeClr val="tx1"/>
                </a:solidFill>
              </a:rPr>
              <a:t>, Βουσμάνοι κτλ). Εκεί όλες οι ζωές έχουν ίση αξία, </a:t>
            </a:r>
            <a:r>
              <a:rPr lang="el-GR" sz="2800" dirty="0" smtClean="0">
                <a:solidFill>
                  <a:schemeClr val="tx1"/>
                </a:solidFill>
              </a:rPr>
              <a:t>δηλαδή </a:t>
            </a:r>
            <a:r>
              <a:rPr lang="el-GR" sz="2800" dirty="0" smtClean="0">
                <a:solidFill>
                  <a:schemeClr val="tx1"/>
                </a:solidFill>
              </a:rPr>
              <a:t>ένας άνθρωπος δεν θεωρεί τον εαυτό του ανώτερο ή καλύτερο από μια αντιλόπη</a:t>
            </a:r>
            <a:endParaRPr lang="el-GR" sz="2800" dirty="0">
              <a:solidFill>
                <a:schemeClr val="tx1"/>
              </a:solidFill>
            </a:endParaRPr>
          </a:p>
        </p:txBody>
      </p:sp>
      <p:sp>
        <p:nvSpPr>
          <p:cNvPr id="6" name="5 - Επεξήγηση με στρογγυλεμένο παραλληλόγραμμο"/>
          <p:cNvSpPr/>
          <p:nvPr/>
        </p:nvSpPr>
        <p:spPr>
          <a:xfrm>
            <a:off x="5004048" y="332656"/>
            <a:ext cx="3744416" cy="4032448"/>
          </a:xfrm>
          <a:prstGeom prst="wedgeRoundRectCallout">
            <a:avLst>
              <a:gd name="adj1" fmla="val -30810"/>
              <a:gd name="adj2" fmla="val 57075"/>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Στις κοινωνίες που ζούμε εμείς, που αποτελούν και την  πλειοψηφία των ανθρώπων, δεν ισχύει αυτό.  Γιατί αλλάξαμε στάσεις απέναντι στα </a:t>
            </a:r>
            <a:r>
              <a:rPr lang="el-GR" sz="2800" u="sng" dirty="0" smtClean="0">
                <a:solidFill>
                  <a:schemeClr val="tx1"/>
                </a:solidFill>
              </a:rPr>
              <a:t>άλλα</a:t>
            </a:r>
            <a:r>
              <a:rPr lang="el-GR" sz="2800" dirty="0" smtClean="0">
                <a:solidFill>
                  <a:schemeClr val="tx1"/>
                </a:solidFill>
              </a:rPr>
              <a:t> ζώα;</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2843808" y="4419600"/>
            <a:ext cx="2438400" cy="2438400"/>
          </a:xfrm>
        </p:spPr>
      </p:pic>
      <p:sp>
        <p:nvSpPr>
          <p:cNvPr id="5" name="4 - Ελλειψοειδής επεξήγηση"/>
          <p:cNvSpPr/>
          <p:nvPr/>
        </p:nvSpPr>
        <p:spPr>
          <a:xfrm>
            <a:off x="395536" y="260648"/>
            <a:ext cx="8424936" cy="3672408"/>
          </a:xfrm>
          <a:prstGeom prst="wedgeEllipseCallout">
            <a:avLst>
              <a:gd name="adj1" fmla="val -2412"/>
              <a:gd name="adj2" fmla="val 70723"/>
            </a:avLst>
          </a:prstGeom>
          <a:solidFill>
            <a:srgbClr val="C0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solidFill>
                  <a:schemeClr val="tx1"/>
                </a:solidFill>
              </a:rPr>
              <a:t>Για να δούμε τι ξέρουμε για τα άλλα ζώα – εκτός τον άνθρωπο!!</a:t>
            </a:r>
          </a:p>
          <a:p>
            <a:pPr algn="ctr"/>
            <a:r>
              <a:rPr lang="el-GR" sz="3600" dirty="0" smtClean="0">
                <a:solidFill>
                  <a:schemeClr val="tx1"/>
                </a:solidFill>
              </a:rPr>
              <a:t>Ας παίξουμε ένα παιχνίδι!!</a:t>
            </a:r>
            <a:endParaRPr lang="el-GR" sz="36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611560" y="2132856"/>
            <a:ext cx="1783080" cy="2395728"/>
          </a:xfrm>
        </p:spPr>
      </p:pic>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μόνον ο άνθρωπος</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ο άνθρωπος και η καφέ αρκούδα</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ο ουρακοτάγκος και ο άνθρωπος</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το </a:t>
            </a:r>
            <a:r>
              <a:rPr lang="el-GR" sz="2400" dirty="0" err="1" smtClean="0">
                <a:solidFill>
                  <a:schemeClr val="tx1"/>
                </a:solidFill>
              </a:rPr>
              <a:t>τσιτάχ</a:t>
            </a:r>
            <a:endParaRPr lang="el-GR" sz="2400" dirty="0" smtClean="0">
              <a:solidFill>
                <a:schemeClr val="tx1"/>
              </a:solidFill>
            </a:endParaRPr>
          </a:p>
        </p:txBody>
      </p:sp>
      <p:sp>
        <p:nvSpPr>
          <p:cNvPr id="4" name="3 - Επεξήγηση με στρογγυλεμένο παραλληλόγραμμο"/>
          <p:cNvSpPr/>
          <p:nvPr/>
        </p:nvSpPr>
        <p:spPr>
          <a:xfrm>
            <a:off x="323528" y="332656"/>
            <a:ext cx="7776864" cy="1368152"/>
          </a:xfrm>
          <a:prstGeom prst="wedgeRoundRectCallout">
            <a:avLst>
              <a:gd name="adj1" fmla="val -32952"/>
              <a:gd name="adj2" fmla="val 10956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φτιάχνει διαστημόπλοια;</a:t>
            </a:r>
            <a:endParaRPr lang="el-GR" sz="2800" dirty="0">
              <a:solidFill>
                <a:schemeClr val="tx1"/>
              </a:solidFill>
            </a:endParaRPr>
          </a:p>
        </p:txBody>
      </p:sp>
      <p:pic>
        <p:nvPicPr>
          <p:cNvPr id="12" name="11 - Εικόνα" descr="muchedumbre-de-niños-46949733.jpg"/>
          <p:cNvPicPr>
            <a:picLocks noChangeAspect="1"/>
          </p:cNvPicPr>
          <p:nvPr/>
        </p:nvPicPr>
        <p:blipFill>
          <a:blip r:embed="rId3" cstate="print"/>
          <a:stretch>
            <a:fillRect/>
          </a:stretch>
        </p:blipFill>
        <p:spPr>
          <a:xfrm>
            <a:off x="3419872" y="1772816"/>
            <a:ext cx="4644008" cy="2727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5"/>
                                        </p:tgtEl>
                                        <p:attrNameLst>
                                          <p:attrName>fillcolor</p:attrName>
                                        </p:attrNameLst>
                                      </p:cBhvr>
                                      <p:to>
                                        <a:schemeClr val="accent2"/>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Ζωή\Documents\Έγγραφα\CV\μτπχκο_αειφορια\Λενακακης\ergasia1\researcher4.jpg"/>
          <p:cNvPicPr>
            <a:picLocks noChangeAspect="1" noChangeArrowheads="1"/>
          </p:cNvPicPr>
          <p:nvPr/>
        </p:nvPicPr>
        <p:blipFill>
          <a:blip r:embed="rId2" cstate="print"/>
          <a:srcRect/>
          <a:stretch>
            <a:fillRect/>
          </a:stretch>
        </p:blipFill>
        <p:spPr bwMode="auto">
          <a:xfrm>
            <a:off x="7020272" y="4293096"/>
            <a:ext cx="1799261" cy="2564904"/>
          </a:xfrm>
          <a:prstGeom prst="rect">
            <a:avLst/>
          </a:prstGeom>
          <a:noFill/>
        </p:spPr>
      </p:pic>
      <p:sp>
        <p:nvSpPr>
          <p:cNvPr id="6" name="5 - Επεξήγηση με στρογγυλεμένο παραλληλόγραμμο"/>
          <p:cNvSpPr/>
          <p:nvPr/>
        </p:nvSpPr>
        <p:spPr>
          <a:xfrm>
            <a:off x="5364088" y="188640"/>
            <a:ext cx="3384376" cy="2664296"/>
          </a:xfrm>
          <a:prstGeom prst="wedgeRoundRectCallout">
            <a:avLst>
              <a:gd name="adj1" fmla="val 23219"/>
              <a:gd name="adj2" fmla="val 84358"/>
              <a:gd name="adj3"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a:t>
            </a:r>
            <a:r>
              <a:rPr lang="el-GR" sz="2800" dirty="0" smtClean="0">
                <a:solidFill>
                  <a:schemeClr val="tx1"/>
                </a:solidFill>
              </a:rPr>
              <a:t>κ, ο άνθρωπος είναι πολύ καλός στις κατασκευές και στις μηχανές</a:t>
            </a:r>
            <a:endParaRPr lang="el-GR" sz="2800" dirty="0">
              <a:solidFill>
                <a:schemeClr val="tx1"/>
              </a:solidFill>
            </a:endParaRPr>
          </a:p>
        </p:txBody>
      </p:sp>
      <p:pic>
        <p:nvPicPr>
          <p:cNvPr id="4" name="3 - Εικόνα" descr="Train_des_Pignes.jpg"/>
          <p:cNvPicPr>
            <a:picLocks noChangeAspect="1"/>
          </p:cNvPicPr>
          <p:nvPr/>
        </p:nvPicPr>
        <p:blipFill>
          <a:blip r:embed="rId3" cstate="print"/>
          <a:stretch>
            <a:fillRect/>
          </a:stretch>
        </p:blipFill>
        <p:spPr>
          <a:xfrm>
            <a:off x="179512" y="116564"/>
            <a:ext cx="4896544" cy="3108704"/>
          </a:xfrm>
          <a:prstGeom prst="rect">
            <a:avLst/>
          </a:prstGeom>
        </p:spPr>
      </p:pic>
      <p:pic>
        <p:nvPicPr>
          <p:cNvPr id="7" name="6 - Εικόνα" descr="challenger-space-shuttle-launch-mission-astronauts.jpg"/>
          <p:cNvPicPr>
            <a:picLocks noChangeAspect="1"/>
          </p:cNvPicPr>
          <p:nvPr/>
        </p:nvPicPr>
        <p:blipFill>
          <a:blip r:embed="rId4" cstate="print"/>
          <a:stretch>
            <a:fillRect/>
          </a:stretch>
        </p:blipFill>
        <p:spPr>
          <a:xfrm>
            <a:off x="179512" y="3318320"/>
            <a:ext cx="5904656" cy="3393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95536"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Α. ο άνθρωπος</a:t>
            </a:r>
            <a:endParaRPr lang="el-GR" sz="2400" dirty="0">
              <a:solidFill>
                <a:schemeClr val="tx1"/>
              </a:solidFill>
            </a:endParaRPr>
          </a:p>
        </p:txBody>
      </p:sp>
      <p:sp>
        <p:nvSpPr>
          <p:cNvPr id="6" name="5 - Στρογγυλεμένο ορθογώνιο"/>
          <p:cNvSpPr/>
          <p:nvPr/>
        </p:nvSpPr>
        <p:spPr>
          <a:xfrm>
            <a:off x="395536"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Γ. η καφέ αρκούδα</a:t>
            </a:r>
          </a:p>
        </p:txBody>
      </p:sp>
      <p:sp>
        <p:nvSpPr>
          <p:cNvPr id="7" name="6 - Στρογγυλεμένο ορθογώνιο"/>
          <p:cNvSpPr/>
          <p:nvPr/>
        </p:nvSpPr>
        <p:spPr>
          <a:xfrm>
            <a:off x="4427984" y="5589240"/>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Δ. ο ουρακοτάγκος</a:t>
            </a:r>
          </a:p>
        </p:txBody>
      </p:sp>
      <p:sp>
        <p:nvSpPr>
          <p:cNvPr id="8" name="7 - Στρογγυλεμένο ορθογώνιο"/>
          <p:cNvSpPr/>
          <p:nvPr/>
        </p:nvSpPr>
        <p:spPr>
          <a:xfrm>
            <a:off x="4427984" y="4581128"/>
            <a:ext cx="3672408" cy="7200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Β. το </a:t>
            </a:r>
            <a:r>
              <a:rPr lang="el-GR" sz="2400" dirty="0" err="1" smtClean="0">
                <a:solidFill>
                  <a:schemeClr val="tx1"/>
                </a:solidFill>
              </a:rPr>
              <a:t>τσιτάχ</a:t>
            </a:r>
            <a:endParaRPr lang="el-GR" sz="2400" dirty="0" smtClean="0">
              <a:solidFill>
                <a:schemeClr val="tx1"/>
              </a:solidFill>
            </a:endParaRPr>
          </a:p>
        </p:txBody>
      </p:sp>
      <p:pic>
        <p:nvPicPr>
          <p:cNvPr id="9" name="10 - Θέση περιεχομένου" descr="vector-illustration-television-host-event-emcee-holding-microphone-29785141.jpg"/>
          <p:cNvPicPr>
            <a:picLocks noGrp="1" noChangeAspect="1"/>
          </p:cNvPicPr>
          <p:nvPr>
            <p:ph idx="1"/>
          </p:nvPr>
        </p:nvPicPr>
        <p:blipFill>
          <a:blip r:embed="rId2" cstate="print"/>
          <a:stretch>
            <a:fillRect/>
          </a:stretch>
        </p:blipFill>
        <p:spPr>
          <a:xfrm>
            <a:off x="683568" y="2132856"/>
            <a:ext cx="1783080" cy="2395728"/>
          </a:xfrm>
        </p:spPr>
      </p:pic>
      <p:pic>
        <p:nvPicPr>
          <p:cNvPr id="10" name="9 - Εικόνα" descr="muchedumbre-de-niños-46949733.jpg"/>
          <p:cNvPicPr>
            <a:picLocks noChangeAspect="1"/>
          </p:cNvPicPr>
          <p:nvPr/>
        </p:nvPicPr>
        <p:blipFill>
          <a:blip r:embed="rId3" cstate="print"/>
          <a:stretch>
            <a:fillRect/>
          </a:stretch>
        </p:blipFill>
        <p:spPr>
          <a:xfrm>
            <a:off x="3275856" y="1772816"/>
            <a:ext cx="4788024" cy="2727930"/>
          </a:xfrm>
          <a:prstGeom prst="rect">
            <a:avLst/>
          </a:prstGeom>
        </p:spPr>
      </p:pic>
      <p:sp>
        <p:nvSpPr>
          <p:cNvPr id="4" name="3 - Επεξήγηση με στρογγυλεμένο παραλληλόγραμμο"/>
          <p:cNvSpPr/>
          <p:nvPr/>
        </p:nvSpPr>
        <p:spPr>
          <a:xfrm>
            <a:off x="323528" y="332656"/>
            <a:ext cx="7776864" cy="1368152"/>
          </a:xfrm>
          <a:prstGeom prst="wedgeRoundRectCallout">
            <a:avLst>
              <a:gd name="adj1" fmla="val -33315"/>
              <a:gd name="adj2" fmla="val 101343"/>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rPr>
              <a:t>Ποιο πλάσμα στον πλανήτη τρέχει γρηγορότερα;</a:t>
            </a:r>
            <a:endParaRPr lang="el-GR"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1000" fill="hold"/>
                                        <p:tgtEl>
                                          <p:spTgt spid="8"/>
                                        </p:tgtEl>
                                        <p:attrNameLst>
                                          <p:attrName>fillcolor</p:attrName>
                                        </p:attrNameLst>
                                      </p:cBhvr>
                                      <p:to>
                                        <a:schemeClr val="accent2"/>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3124</TotalTime>
  <Words>1083</Words>
  <Application>Microsoft Office PowerPoint</Application>
  <PresentationFormat>Προβολή στην οθόνη (4:3)</PresentationFormat>
  <Paragraphs>98</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Χτίζοντας νέες σχέσεις με τα άλλα ζώα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Χτίζοντας νέες σχέσεις με τα άλλα ζώα</dc:title>
  <dc:creator>Stavros Karageorgakis</dc:creator>
  <cp:lastModifiedBy>Stavros Karageorgakis</cp:lastModifiedBy>
  <cp:revision>47</cp:revision>
  <dcterms:created xsi:type="dcterms:W3CDTF">2020-02-16T07:56:48Z</dcterms:created>
  <dcterms:modified xsi:type="dcterms:W3CDTF">2020-03-03T19:33:20Z</dcterms:modified>
</cp:coreProperties>
</file>