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9" r:id="rId2"/>
    <p:sldId id="260" r:id="rId3"/>
    <p:sldId id="268" r:id="rId4"/>
    <p:sldId id="261" r:id="rId5"/>
    <p:sldId id="272" r:id="rId6"/>
    <p:sldId id="283" r:id="rId7"/>
    <p:sldId id="276" r:id="rId8"/>
    <p:sldId id="271" r:id="rId9"/>
    <p:sldId id="269" r:id="rId10"/>
    <p:sldId id="267" r:id="rId11"/>
    <p:sldId id="265" r:id="rId12"/>
    <p:sldId id="262" r:id="rId13"/>
    <p:sldId id="263" r:id="rId14"/>
    <p:sldId id="274" r:id="rId15"/>
    <p:sldId id="273" r:id="rId16"/>
    <p:sldId id="270" r:id="rId17"/>
    <p:sldId id="264" r:id="rId18"/>
    <p:sldId id="282" r:id="rId19"/>
    <p:sldId id="275" r:id="rId20"/>
    <p:sldId id="281" r:id="rId21"/>
    <p:sldId id="280" r:id="rId22"/>
    <p:sldId id="279" r:id="rId23"/>
    <p:sldId id="278" r:id="rId24"/>
    <p:sldId id="277" r:id="rId25"/>
    <p:sldId id="284" r:id="rId26"/>
    <p:sldId id="285" r:id="rId27"/>
    <p:sldId id="286" r:id="rId28"/>
    <p:sldId id="287" r:id="rId29"/>
    <p:sldId id="288" r:id="rId30"/>
    <p:sldId id="289" r:id="rId3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83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E473C6-D7D0-40BD-994A-CDFA8B50807F}" type="datetimeFigureOut">
              <a:rPr lang="el-GR" smtClean="0"/>
              <a:t>13/3/2021</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E4334-C3F2-4591-A170-F455A98EDD2A}" type="slidenum">
              <a:rPr lang="el-GR" smtClean="0"/>
              <a:t>‹#›</a:t>
            </a:fld>
            <a:endParaRPr lang="el-GR"/>
          </a:p>
        </p:txBody>
      </p:sp>
    </p:spTree>
    <p:extLst>
      <p:ext uri="{BB962C8B-B14F-4D97-AF65-F5344CB8AC3E}">
        <p14:creationId xmlns:p14="http://schemas.microsoft.com/office/powerpoint/2010/main" val="2097643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Organisation for Economic Co-operation and Development</a:t>
            </a:r>
            <a:endParaRPr lang="el-GR" dirty="0"/>
          </a:p>
        </p:txBody>
      </p:sp>
      <p:sp>
        <p:nvSpPr>
          <p:cNvPr id="4" name="Θέση αριθμού διαφάνειας 3"/>
          <p:cNvSpPr>
            <a:spLocks noGrp="1"/>
          </p:cNvSpPr>
          <p:nvPr>
            <p:ph type="sldNum" sz="quarter" idx="5"/>
          </p:nvPr>
        </p:nvSpPr>
        <p:spPr/>
        <p:txBody>
          <a:bodyPr/>
          <a:lstStyle/>
          <a:p>
            <a:fld id="{A96E4334-C3F2-4591-A170-F455A98EDD2A}" type="slidenum">
              <a:rPr lang="el-GR" smtClean="0"/>
              <a:t>4</a:t>
            </a:fld>
            <a:endParaRPr lang="el-GR"/>
          </a:p>
        </p:txBody>
      </p:sp>
    </p:spTree>
    <p:extLst>
      <p:ext uri="{BB962C8B-B14F-4D97-AF65-F5344CB8AC3E}">
        <p14:creationId xmlns:p14="http://schemas.microsoft.com/office/powerpoint/2010/main" val="1659187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B8DF78-0A79-4D35-A2DB-9D2D557F447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43ECB378-AF9D-40AB-9FD1-A8CE3A5357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03604CA-0443-4B94-8A4D-530115FDB7A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E0DE9-EB9C-4F87-935C-7F83D6F332D8}"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13/3/2021</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υποσέλιδου 4">
            <a:extLst>
              <a:ext uri="{FF2B5EF4-FFF2-40B4-BE49-F238E27FC236}">
                <a16:creationId xmlns:a16="http://schemas.microsoft.com/office/drawing/2014/main" id="{89C79A2E-346B-48F6-989A-A4862AB4D0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αριθμού διαφάνειας 5">
            <a:extLst>
              <a:ext uri="{FF2B5EF4-FFF2-40B4-BE49-F238E27FC236}">
                <a16:creationId xmlns:a16="http://schemas.microsoft.com/office/drawing/2014/main" id="{62732BBA-1330-43D5-A4B4-64F4C74FE4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93C60-5F6A-42C4-A221-F9AF4DAB0CE8}"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268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4DC1304-79E7-413C-8723-A12DAE4DBBD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54E0716-3E33-43FD-9728-F89D1982E43A}"/>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47A2AD9A-872F-49E7-A0D8-C94553586CA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E0DE9-EB9C-4F87-935C-7F83D6F332D8}"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13/3/2021</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υποσέλιδου 4">
            <a:extLst>
              <a:ext uri="{FF2B5EF4-FFF2-40B4-BE49-F238E27FC236}">
                <a16:creationId xmlns:a16="http://schemas.microsoft.com/office/drawing/2014/main" id="{32E9FC82-C2DE-4CC7-A838-6F25E19765F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αριθμού διαφάνειας 5">
            <a:extLst>
              <a:ext uri="{FF2B5EF4-FFF2-40B4-BE49-F238E27FC236}">
                <a16:creationId xmlns:a16="http://schemas.microsoft.com/office/drawing/2014/main" id="{2A3DA681-CDCD-474D-9372-A92F6660AC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93C60-5F6A-42C4-A221-F9AF4DAB0CE8}"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24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6EE8BC7-7A99-4C95-8866-9B9A4E5F7658}"/>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A73882E8-7A88-4924-BC0D-E65ADC08869F}"/>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835751C6-CF32-498D-9442-685C20E9DE4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E0DE9-EB9C-4F87-935C-7F83D6F332D8}"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13/3/2021</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υποσέλιδου 4">
            <a:extLst>
              <a:ext uri="{FF2B5EF4-FFF2-40B4-BE49-F238E27FC236}">
                <a16:creationId xmlns:a16="http://schemas.microsoft.com/office/drawing/2014/main" id="{B6320C7E-32B1-4912-BC61-A06C2832CC6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αριθμού διαφάνειας 5">
            <a:extLst>
              <a:ext uri="{FF2B5EF4-FFF2-40B4-BE49-F238E27FC236}">
                <a16:creationId xmlns:a16="http://schemas.microsoft.com/office/drawing/2014/main" id="{E06AA78E-BADA-4D48-8067-6DF711C278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93C60-5F6A-42C4-A221-F9AF4DAB0CE8}"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2877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171E3A-0C6F-4B85-898A-1DB649657F5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241DDE3-DE96-4532-AD1C-A544D2350581}"/>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72FE553D-3161-4091-8433-5790721892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E0DE9-EB9C-4F87-935C-7F83D6F332D8}"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13/3/2021</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υποσέλιδου 4">
            <a:extLst>
              <a:ext uri="{FF2B5EF4-FFF2-40B4-BE49-F238E27FC236}">
                <a16:creationId xmlns:a16="http://schemas.microsoft.com/office/drawing/2014/main" id="{50C1CAFB-18CB-4442-AD9D-5268FCC4E5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αριθμού διαφάνειας 5">
            <a:extLst>
              <a:ext uri="{FF2B5EF4-FFF2-40B4-BE49-F238E27FC236}">
                <a16:creationId xmlns:a16="http://schemas.microsoft.com/office/drawing/2014/main" id="{1FD7C4BD-E63E-485B-BE16-91FEA3872E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93C60-5F6A-42C4-A221-F9AF4DAB0CE8}"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056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6D6FC4-6CF8-4FDA-A973-E1FE1A0532FC}"/>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B9E26EC-B0DB-41D8-BB97-3D6731B9F0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1BD5EA04-1943-496D-B80C-B83D766A40E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E0DE9-EB9C-4F87-935C-7F83D6F332D8}"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13/3/2021</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υποσέλιδου 4">
            <a:extLst>
              <a:ext uri="{FF2B5EF4-FFF2-40B4-BE49-F238E27FC236}">
                <a16:creationId xmlns:a16="http://schemas.microsoft.com/office/drawing/2014/main" id="{24411554-255F-4777-B2EF-98715BE0D5A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αριθμού διαφάνειας 5">
            <a:extLst>
              <a:ext uri="{FF2B5EF4-FFF2-40B4-BE49-F238E27FC236}">
                <a16:creationId xmlns:a16="http://schemas.microsoft.com/office/drawing/2014/main" id="{452B9B6A-524F-4827-B9C1-9B6E6C3680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93C60-5F6A-42C4-A221-F9AF4DAB0CE8}"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97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AC1B74-0495-440C-B4BA-5106093BA4F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E24C5E0-4B47-43AC-88F9-6ED80474585E}"/>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C67E0863-85D7-4554-9268-4849D2758492}"/>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D1856E43-9C18-4A21-81A6-233F996178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E0DE9-EB9C-4F87-935C-7F83D6F332D8}"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13/3/2021</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υποσέλιδου 5">
            <a:extLst>
              <a:ext uri="{FF2B5EF4-FFF2-40B4-BE49-F238E27FC236}">
                <a16:creationId xmlns:a16="http://schemas.microsoft.com/office/drawing/2014/main" id="{5EF7285D-90B6-42A3-93AD-38CDFF09B35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Θέση αριθμού διαφάνειας 6">
            <a:extLst>
              <a:ext uri="{FF2B5EF4-FFF2-40B4-BE49-F238E27FC236}">
                <a16:creationId xmlns:a16="http://schemas.microsoft.com/office/drawing/2014/main" id="{FE693D30-7C88-4D9D-B206-A5A2682D7C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93C60-5F6A-42C4-A221-F9AF4DAB0CE8}"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561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E2BBA1-B7EE-46E4-89E8-778C6368E43F}"/>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A56D817-074B-4824-B69A-49D66B5710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7BA0DC51-374E-42F5-9E17-E8070900EC9C}"/>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A9910076-2783-4955-BDCB-8109E72583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DB14F07D-6726-4850-987B-507626D08C32}"/>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CBA74974-DFDD-446B-A48B-75ED971644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E0DE9-EB9C-4F87-935C-7F83D6F332D8}"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13/3/2021</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Θέση υποσέλιδου 7">
            <a:extLst>
              <a:ext uri="{FF2B5EF4-FFF2-40B4-BE49-F238E27FC236}">
                <a16:creationId xmlns:a16="http://schemas.microsoft.com/office/drawing/2014/main" id="{30566C58-E4C1-42D8-9DB2-7239721E7FC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Θέση αριθμού διαφάνειας 8">
            <a:extLst>
              <a:ext uri="{FF2B5EF4-FFF2-40B4-BE49-F238E27FC236}">
                <a16:creationId xmlns:a16="http://schemas.microsoft.com/office/drawing/2014/main" id="{F2F10914-3E82-4AA6-BB9E-DD5AD2B62C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93C60-5F6A-42C4-A221-F9AF4DAB0CE8}"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728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A1673F-035B-4F2D-893B-DAB56101660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3D02F0F2-46BF-408D-9C33-3FB4845E68E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E0DE9-EB9C-4F87-935C-7F83D6F332D8}"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13/3/2021</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Θέση υποσέλιδου 3">
            <a:extLst>
              <a:ext uri="{FF2B5EF4-FFF2-40B4-BE49-F238E27FC236}">
                <a16:creationId xmlns:a16="http://schemas.microsoft.com/office/drawing/2014/main" id="{17DF5074-96EB-420E-B4F7-98323ECF877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αριθμού διαφάνειας 4">
            <a:extLst>
              <a:ext uri="{FF2B5EF4-FFF2-40B4-BE49-F238E27FC236}">
                <a16:creationId xmlns:a16="http://schemas.microsoft.com/office/drawing/2014/main" id="{D547792E-ED5D-4349-AFAC-24AD4C46B5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93C60-5F6A-42C4-A221-F9AF4DAB0CE8}"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725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5A616DE6-3943-4012-B8ED-D5204942AA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E0DE9-EB9C-4F87-935C-7F83D6F332D8}"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13/3/2021</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Θέση υποσέλιδου 2">
            <a:extLst>
              <a:ext uri="{FF2B5EF4-FFF2-40B4-BE49-F238E27FC236}">
                <a16:creationId xmlns:a16="http://schemas.microsoft.com/office/drawing/2014/main" id="{D7D2CD8B-408E-48AF-979A-E61EEF6F15F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Θέση αριθμού διαφάνειας 3">
            <a:extLst>
              <a:ext uri="{FF2B5EF4-FFF2-40B4-BE49-F238E27FC236}">
                <a16:creationId xmlns:a16="http://schemas.microsoft.com/office/drawing/2014/main" id="{A366FB47-0121-4186-8558-D43B956A9B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93C60-5F6A-42C4-A221-F9AF4DAB0CE8}"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664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249A27-3231-46D2-8820-C7625CE11B8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8F3432E7-7DC3-4ED6-A256-086C5E85DF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BBC17859-3A39-49EB-9661-8A7AF0B7D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345F8D76-AF26-4A05-A843-85F82E075D2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E0DE9-EB9C-4F87-935C-7F83D6F332D8}"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13/3/2021</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υποσέλιδου 5">
            <a:extLst>
              <a:ext uri="{FF2B5EF4-FFF2-40B4-BE49-F238E27FC236}">
                <a16:creationId xmlns:a16="http://schemas.microsoft.com/office/drawing/2014/main" id="{FF481B99-7058-44C7-99CE-5B900A1420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Θέση αριθμού διαφάνειας 6">
            <a:extLst>
              <a:ext uri="{FF2B5EF4-FFF2-40B4-BE49-F238E27FC236}">
                <a16:creationId xmlns:a16="http://schemas.microsoft.com/office/drawing/2014/main" id="{4DD8E122-C569-42BF-9AE1-369A3A4D3D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93C60-5F6A-42C4-A221-F9AF4DAB0CE8}"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86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DD7A300-2262-4F8C-925C-780171E74DF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EEC025A8-BD91-4DAC-9472-7C8EE4F4FD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889C30E9-2D0C-4A82-80A4-9EDB996C84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A909EA5E-F7D3-4BB8-BBBF-559CE2A3CB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CE0DE9-EB9C-4F87-935C-7F83D6F332D8}"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13/3/2021</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υποσέλιδου 5">
            <a:extLst>
              <a:ext uri="{FF2B5EF4-FFF2-40B4-BE49-F238E27FC236}">
                <a16:creationId xmlns:a16="http://schemas.microsoft.com/office/drawing/2014/main" id="{BC445847-552A-4A67-B4AD-779113B1456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Θέση αριθμού διαφάνειας 6">
            <a:extLst>
              <a:ext uri="{FF2B5EF4-FFF2-40B4-BE49-F238E27FC236}">
                <a16:creationId xmlns:a16="http://schemas.microsoft.com/office/drawing/2014/main" id="{C536AD67-A11B-4F57-9C47-5158959E73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093C60-5F6A-42C4-A221-F9AF4DAB0CE8}"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095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7F98216A-7D4D-4F38-842A-193D154591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EDC34F6E-E1C0-4A9F-9153-44ABAD202A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CA28487A-0CD7-4E13-84A4-4D534026A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5CE0DE9-EB9C-4F87-935C-7F83D6F332D8}" type="datetimeFigureOut">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13/3/2021</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Θέση υποσέλιδου 4">
            <a:extLst>
              <a:ext uri="{FF2B5EF4-FFF2-40B4-BE49-F238E27FC236}">
                <a16:creationId xmlns:a16="http://schemas.microsoft.com/office/drawing/2014/main" id="{99E7F4B8-7C64-4AD2-8995-27C7C5F3AA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Θέση αριθμού διαφάνειας 5">
            <a:extLst>
              <a:ext uri="{FF2B5EF4-FFF2-40B4-BE49-F238E27FC236}">
                <a16:creationId xmlns:a16="http://schemas.microsoft.com/office/drawing/2014/main" id="{3E6B3DFC-254B-4C32-8608-BD9C21275B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2093C60-5F6A-42C4-A221-F9AF4DAB0CE8}" type="slidenum">
              <a:rPr kumimoji="0" lang="el-G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l-G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0289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reutilizayevitaco2.aeress.org/en/"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nature.com/news/environment-waste-production-must-peak-this-century-1.14032#/pea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Που βρισκόμαστε σήμερα;</a:t>
            </a:r>
          </a:p>
        </p:txBody>
      </p:sp>
      <p:pic>
        <p:nvPicPr>
          <p:cNvPr id="2" name="Εικόνα 1"/>
          <p:cNvPicPr>
            <a:picLocks noChangeAspect="1"/>
          </p:cNvPicPr>
          <p:nvPr/>
        </p:nvPicPr>
        <p:blipFill>
          <a:blip r:embed="rId2"/>
          <a:stretch>
            <a:fillRect/>
          </a:stretch>
        </p:blipFill>
        <p:spPr>
          <a:xfrm>
            <a:off x="902824" y="752353"/>
            <a:ext cx="10440365" cy="5603996"/>
          </a:xfrm>
          <a:prstGeom prst="rect">
            <a:avLst/>
          </a:prstGeom>
        </p:spPr>
      </p:pic>
    </p:spTree>
    <p:extLst>
      <p:ext uri="{BB962C8B-B14F-4D97-AF65-F5344CB8AC3E}">
        <p14:creationId xmlns:p14="http://schemas.microsoft.com/office/powerpoint/2010/main" val="1507915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5"/>
            <a:ext cx="12191999" cy="5603995"/>
          </a:xfrm>
          <a:solidFill>
            <a:schemeClr val="accent5">
              <a:lumMod val="20000"/>
              <a:lumOff val="80000"/>
            </a:schemeClr>
          </a:solidFill>
        </p:spPr>
        <p:txBody>
          <a:bodyPr/>
          <a:lstStyle/>
          <a:p>
            <a:pPr marL="0" indent="0">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Βιώσιμη Ανάπτυξη</a:t>
            </a:r>
          </a:p>
        </p:txBody>
      </p:sp>
      <p:sp>
        <p:nvSpPr>
          <p:cNvPr id="6" name="object 6"/>
          <p:cNvSpPr txBox="1"/>
          <p:nvPr/>
        </p:nvSpPr>
        <p:spPr>
          <a:xfrm>
            <a:off x="165279" y="943657"/>
            <a:ext cx="11861442" cy="1570302"/>
          </a:xfrm>
          <a:prstGeom prst="rect">
            <a:avLst/>
          </a:prstGeom>
          <a:solidFill>
            <a:srgbClr val="00A79D"/>
          </a:solidFill>
          <a:ln w="25400">
            <a:solidFill>
              <a:srgbClr val="1C7AA3"/>
            </a:solidFill>
          </a:ln>
        </p:spPr>
        <p:txBody>
          <a:bodyPr vert="horz" wrap="square" lIns="0" tIns="92075" rIns="0" bIns="0" rtlCol="0">
            <a:spAutoFit/>
          </a:bodyPr>
          <a:lstStyle/>
          <a:p>
            <a:pPr marL="273050" marR="267335" algn="ctr">
              <a:spcBef>
                <a:spcPts val="725"/>
              </a:spcBef>
            </a:pPr>
            <a:r>
              <a:rPr sz="3200" i="1" spc="-10" dirty="0">
                <a:solidFill>
                  <a:srgbClr val="FFFFFF"/>
                </a:solidFill>
                <a:latin typeface="Arial"/>
                <a:cs typeface="Arial"/>
              </a:rPr>
              <a:t>'Ανάπτυξη </a:t>
            </a:r>
            <a:r>
              <a:rPr sz="3200" i="1" dirty="0">
                <a:solidFill>
                  <a:srgbClr val="FFFFFF"/>
                </a:solidFill>
                <a:latin typeface="Arial"/>
                <a:cs typeface="Arial"/>
              </a:rPr>
              <a:t>η </a:t>
            </a:r>
            <a:r>
              <a:rPr sz="3200" i="1" spc="-20" dirty="0">
                <a:solidFill>
                  <a:srgbClr val="FFFFFF"/>
                </a:solidFill>
                <a:latin typeface="Arial"/>
                <a:cs typeface="Arial"/>
              </a:rPr>
              <a:t>οποία </a:t>
            </a:r>
            <a:r>
              <a:rPr sz="3200" i="1" spc="-15" dirty="0">
                <a:solidFill>
                  <a:srgbClr val="FFFFFF"/>
                </a:solidFill>
                <a:latin typeface="Arial"/>
                <a:cs typeface="Arial"/>
              </a:rPr>
              <a:t>ικανοποιεί </a:t>
            </a:r>
            <a:r>
              <a:rPr sz="3200" i="1" spc="-5" dirty="0">
                <a:solidFill>
                  <a:srgbClr val="FFFFFF"/>
                </a:solidFill>
                <a:latin typeface="Arial"/>
                <a:cs typeface="Arial"/>
              </a:rPr>
              <a:t>τις </a:t>
            </a:r>
            <a:r>
              <a:rPr sz="3200" i="1" spc="-15" dirty="0">
                <a:solidFill>
                  <a:srgbClr val="FFFFFF"/>
                </a:solidFill>
                <a:latin typeface="Arial"/>
                <a:cs typeface="Arial"/>
              </a:rPr>
              <a:t>ανάγκες </a:t>
            </a:r>
            <a:r>
              <a:rPr sz="3200" i="1" spc="-5" dirty="0">
                <a:solidFill>
                  <a:srgbClr val="FFFFFF"/>
                </a:solidFill>
                <a:latin typeface="Arial"/>
                <a:cs typeface="Arial"/>
              </a:rPr>
              <a:t>των σημερινών  </a:t>
            </a:r>
            <a:r>
              <a:rPr sz="3200" i="1" dirty="0">
                <a:solidFill>
                  <a:srgbClr val="FFFFFF"/>
                </a:solidFill>
                <a:latin typeface="Arial"/>
                <a:cs typeface="Arial"/>
              </a:rPr>
              <a:t>γενεών </a:t>
            </a:r>
            <a:r>
              <a:rPr sz="3200" i="1" spc="-10" dirty="0">
                <a:solidFill>
                  <a:srgbClr val="FFFFFF"/>
                </a:solidFill>
                <a:latin typeface="Arial"/>
                <a:cs typeface="Arial"/>
              </a:rPr>
              <a:t>χωρίς </a:t>
            </a:r>
            <a:r>
              <a:rPr sz="3200" i="1" dirty="0">
                <a:solidFill>
                  <a:srgbClr val="FFFFFF"/>
                </a:solidFill>
                <a:latin typeface="Arial"/>
                <a:cs typeface="Arial"/>
              </a:rPr>
              <a:t>να </a:t>
            </a:r>
            <a:r>
              <a:rPr sz="3200" i="1" spc="-5" dirty="0">
                <a:solidFill>
                  <a:srgbClr val="FFFFFF"/>
                </a:solidFill>
                <a:latin typeface="Arial"/>
                <a:cs typeface="Arial"/>
              </a:rPr>
              <a:t>διακυβεύεται </a:t>
            </a:r>
            <a:r>
              <a:rPr sz="3200" i="1" dirty="0">
                <a:solidFill>
                  <a:srgbClr val="FFFFFF"/>
                </a:solidFill>
                <a:latin typeface="Arial"/>
                <a:cs typeface="Arial"/>
              </a:rPr>
              <a:t>η </a:t>
            </a:r>
            <a:r>
              <a:rPr sz="3200" i="1" spc="-20" dirty="0">
                <a:solidFill>
                  <a:srgbClr val="FFFFFF"/>
                </a:solidFill>
                <a:latin typeface="Arial"/>
                <a:cs typeface="Arial"/>
              </a:rPr>
              <a:t>ικανότητα </a:t>
            </a:r>
            <a:r>
              <a:rPr sz="3200" i="1" spc="-15" dirty="0">
                <a:solidFill>
                  <a:srgbClr val="FFFFFF"/>
                </a:solidFill>
                <a:latin typeface="Arial"/>
                <a:cs typeface="Arial"/>
              </a:rPr>
              <a:t>των </a:t>
            </a:r>
            <a:r>
              <a:rPr sz="3200" i="1" spc="-10" dirty="0">
                <a:solidFill>
                  <a:srgbClr val="FFFFFF"/>
                </a:solidFill>
                <a:latin typeface="Arial"/>
                <a:cs typeface="Arial"/>
              </a:rPr>
              <a:t>μελλοντικών  </a:t>
            </a:r>
            <a:r>
              <a:rPr sz="3200" i="1" dirty="0">
                <a:solidFill>
                  <a:srgbClr val="FFFFFF"/>
                </a:solidFill>
                <a:latin typeface="Arial"/>
                <a:cs typeface="Arial"/>
              </a:rPr>
              <a:t>γενεών να </a:t>
            </a:r>
            <a:r>
              <a:rPr sz="3200" i="1" spc="-15" dirty="0">
                <a:solidFill>
                  <a:srgbClr val="FFFFFF"/>
                </a:solidFill>
                <a:latin typeface="Arial"/>
                <a:cs typeface="Arial"/>
              </a:rPr>
              <a:t>καλύψουν </a:t>
            </a:r>
            <a:r>
              <a:rPr sz="3200" i="1" spc="-5" dirty="0">
                <a:solidFill>
                  <a:srgbClr val="FFFFFF"/>
                </a:solidFill>
                <a:latin typeface="Arial"/>
                <a:cs typeface="Arial"/>
              </a:rPr>
              <a:t>τις </a:t>
            </a:r>
            <a:r>
              <a:rPr sz="3200" i="1" spc="-15" dirty="0">
                <a:solidFill>
                  <a:srgbClr val="FFFFFF"/>
                </a:solidFill>
                <a:latin typeface="Arial"/>
                <a:cs typeface="Arial"/>
              </a:rPr>
              <a:t>δικές τους</a:t>
            </a:r>
            <a:r>
              <a:rPr sz="3200" i="1" spc="10" dirty="0">
                <a:solidFill>
                  <a:srgbClr val="FFFFFF"/>
                </a:solidFill>
                <a:latin typeface="Arial"/>
                <a:cs typeface="Arial"/>
              </a:rPr>
              <a:t> </a:t>
            </a:r>
            <a:r>
              <a:rPr sz="3200" i="1" spc="-15" dirty="0">
                <a:solidFill>
                  <a:srgbClr val="FFFFFF"/>
                </a:solidFill>
                <a:latin typeface="Arial"/>
                <a:cs typeface="Arial"/>
              </a:rPr>
              <a:t>ανάγκες'</a:t>
            </a:r>
            <a:endParaRPr sz="3200" dirty="0">
              <a:solidFill>
                <a:prstClr val="black"/>
              </a:solidFill>
              <a:latin typeface="Arial"/>
              <a:cs typeface="Arial"/>
            </a:endParaRPr>
          </a:p>
        </p:txBody>
      </p:sp>
      <p:sp>
        <p:nvSpPr>
          <p:cNvPr id="7" name="object 5"/>
          <p:cNvSpPr txBox="1"/>
          <p:nvPr/>
        </p:nvSpPr>
        <p:spPr>
          <a:xfrm>
            <a:off x="355347" y="3479264"/>
            <a:ext cx="6612123" cy="2278829"/>
          </a:xfrm>
          <a:prstGeom prst="rect">
            <a:avLst/>
          </a:prstGeom>
        </p:spPr>
        <p:txBody>
          <a:bodyPr vert="horz" wrap="square" lIns="0" tIns="62230" rIns="0" bIns="0" rtlCol="0">
            <a:spAutoFit/>
          </a:bodyPr>
          <a:lstStyle/>
          <a:p>
            <a:pPr marL="355600" marR="5080" indent="-342900">
              <a:lnSpc>
                <a:spcPct val="90000"/>
              </a:lnSpc>
              <a:spcBef>
                <a:spcPts val="490"/>
              </a:spcBef>
              <a:buClr>
                <a:srgbClr val="F05D24"/>
              </a:buClr>
              <a:buFont typeface="Arial"/>
              <a:buChar char="•"/>
              <a:tabLst>
                <a:tab pos="354965" algn="l"/>
                <a:tab pos="355600" algn="l"/>
              </a:tabLst>
            </a:pPr>
            <a:r>
              <a:rPr sz="3200" b="1" dirty="0">
                <a:solidFill>
                  <a:prstClr val="black"/>
                </a:solidFill>
                <a:latin typeface="Arial"/>
                <a:cs typeface="Arial"/>
              </a:rPr>
              <a:t>Η </a:t>
            </a:r>
            <a:r>
              <a:rPr sz="3200" b="1" spc="-5" dirty="0">
                <a:solidFill>
                  <a:prstClr val="black"/>
                </a:solidFill>
                <a:latin typeface="Arial"/>
                <a:cs typeface="Arial"/>
              </a:rPr>
              <a:t>αποδοτικότητα </a:t>
            </a:r>
            <a:r>
              <a:rPr sz="3200" b="1" dirty="0">
                <a:solidFill>
                  <a:prstClr val="black"/>
                </a:solidFill>
                <a:latin typeface="Arial"/>
                <a:cs typeface="Arial"/>
              </a:rPr>
              <a:t>των πόρων  </a:t>
            </a:r>
            <a:r>
              <a:rPr sz="3200" b="1" spc="-10" dirty="0">
                <a:solidFill>
                  <a:prstClr val="black"/>
                </a:solidFill>
                <a:latin typeface="Arial"/>
                <a:cs typeface="Arial"/>
              </a:rPr>
              <a:t>προσφέρει </a:t>
            </a:r>
            <a:r>
              <a:rPr sz="3200" b="1" spc="-30" dirty="0">
                <a:solidFill>
                  <a:prstClr val="black"/>
                </a:solidFill>
                <a:latin typeface="Arial"/>
                <a:cs typeface="Arial"/>
              </a:rPr>
              <a:t>ένα </a:t>
            </a:r>
            <a:r>
              <a:rPr sz="3200" b="1" spc="-25" dirty="0">
                <a:solidFill>
                  <a:prstClr val="black"/>
                </a:solidFill>
                <a:latin typeface="Arial"/>
                <a:cs typeface="Arial"/>
              </a:rPr>
              <a:t>μέσο </a:t>
            </a:r>
            <a:r>
              <a:rPr sz="3200" b="1" spc="-5" dirty="0">
                <a:solidFill>
                  <a:prstClr val="black"/>
                </a:solidFill>
                <a:latin typeface="Arial"/>
                <a:cs typeface="Arial"/>
              </a:rPr>
              <a:t>για να  </a:t>
            </a:r>
            <a:r>
              <a:rPr sz="3200" b="1" dirty="0">
                <a:solidFill>
                  <a:prstClr val="black"/>
                </a:solidFill>
                <a:latin typeface="Arial"/>
                <a:cs typeface="Arial"/>
              </a:rPr>
              <a:t>επιτραπεί η αποσύνδεση </a:t>
            </a:r>
            <a:r>
              <a:rPr sz="3200" b="1" spc="-5" dirty="0">
                <a:solidFill>
                  <a:prstClr val="black"/>
                </a:solidFill>
                <a:latin typeface="Arial"/>
                <a:cs typeface="Arial"/>
              </a:rPr>
              <a:t>της  οικονομικής ανάπτυξης από</a:t>
            </a:r>
            <a:r>
              <a:rPr sz="3200" b="1" spc="-70" dirty="0">
                <a:solidFill>
                  <a:prstClr val="black"/>
                </a:solidFill>
                <a:latin typeface="Arial"/>
                <a:cs typeface="Arial"/>
              </a:rPr>
              <a:t> </a:t>
            </a:r>
            <a:r>
              <a:rPr sz="3200" b="1" spc="-5" dirty="0">
                <a:solidFill>
                  <a:prstClr val="black"/>
                </a:solidFill>
                <a:latin typeface="Arial"/>
                <a:cs typeface="Arial"/>
              </a:rPr>
              <a:t>τις  </a:t>
            </a:r>
            <a:r>
              <a:rPr sz="3200" b="1" spc="-10" dirty="0">
                <a:solidFill>
                  <a:prstClr val="black"/>
                </a:solidFill>
                <a:latin typeface="Arial"/>
                <a:cs typeface="Arial"/>
              </a:rPr>
              <a:t>περιβαλλοντικές</a:t>
            </a:r>
            <a:r>
              <a:rPr sz="3200" b="1" spc="-25" dirty="0">
                <a:solidFill>
                  <a:prstClr val="black"/>
                </a:solidFill>
                <a:latin typeface="Arial"/>
                <a:cs typeface="Arial"/>
              </a:rPr>
              <a:t> </a:t>
            </a:r>
            <a:r>
              <a:rPr sz="3200" b="1" spc="-5" dirty="0">
                <a:solidFill>
                  <a:prstClr val="black"/>
                </a:solidFill>
                <a:latin typeface="Arial"/>
                <a:cs typeface="Arial"/>
              </a:rPr>
              <a:t>επιπτώσεις</a:t>
            </a:r>
            <a:endParaRPr sz="3200" dirty="0">
              <a:solidFill>
                <a:prstClr val="black"/>
              </a:solidFill>
              <a:latin typeface="Arial"/>
              <a:cs typeface="Arial"/>
            </a:endParaRPr>
          </a:p>
        </p:txBody>
      </p:sp>
      <p:sp>
        <p:nvSpPr>
          <p:cNvPr id="8" name="object 3"/>
          <p:cNvSpPr/>
          <p:nvPr/>
        </p:nvSpPr>
        <p:spPr>
          <a:xfrm>
            <a:off x="8682625" y="3119895"/>
            <a:ext cx="3344096" cy="2997569"/>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4340973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365162" y="686379"/>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n-US" sz="4800" b="1" dirty="0">
                <a:solidFill>
                  <a:srgbClr val="00B050"/>
                </a:solidFill>
                <a:effectLst>
                  <a:outerShdw blurRad="38100" dist="38100" dir="2700000" algn="tl">
                    <a:srgbClr val="000000">
                      <a:alpha val="43137"/>
                    </a:srgbClr>
                  </a:outerShdw>
                </a:effectLst>
              </a:rPr>
              <a:t>UNEP: </a:t>
            </a:r>
            <a:r>
              <a:rPr lang="el-GR" sz="4800" b="1" dirty="0">
                <a:solidFill>
                  <a:srgbClr val="00B050"/>
                </a:solidFill>
                <a:effectLst>
                  <a:outerShdw blurRad="38100" dist="38100" dir="2700000" algn="tl">
                    <a:srgbClr val="000000">
                      <a:alpha val="43137"/>
                    </a:srgbClr>
                  </a:outerShdw>
                </a:effectLst>
              </a:rPr>
              <a:t>Στόχοι Βιώσιμης Ανάπτυξης</a:t>
            </a:r>
          </a:p>
        </p:txBody>
      </p:sp>
      <p:sp>
        <p:nvSpPr>
          <p:cNvPr id="6" name="object 5"/>
          <p:cNvSpPr/>
          <p:nvPr/>
        </p:nvSpPr>
        <p:spPr>
          <a:xfrm>
            <a:off x="618187" y="884303"/>
            <a:ext cx="10895526" cy="5340096"/>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371344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n-US" sz="4800" b="1" dirty="0">
                <a:solidFill>
                  <a:srgbClr val="00B050"/>
                </a:solidFill>
                <a:effectLst>
                  <a:outerShdw blurRad="38100" dist="38100" dir="2700000" algn="tl">
                    <a:srgbClr val="000000">
                      <a:alpha val="43137"/>
                    </a:srgbClr>
                  </a:outerShdw>
                </a:effectLst>
              </a:rPr>
              <a:t>UNEP </a:t>
            </a:r>
            <a:r>
              <a:rPr lang="el-GR" sz="4800" b="1" dirty="0">
                <a:solidFill>
                  <a:srgbClr val="00B050"/>
                </a:solidFill>
                <a:effectLst>
                  <a:outerShdw blurRad="38100" dist="38100" dir="2700000" algn="tl">
                    <a:srgbClr val="000000">
                      <a:alpha val="43137"/>
                    </a:srgbClr>
                  </a:outerShdw>
                </a:effectLst>
              </a:rPr>
              <a:t>Στόχος 12:</a:t>
            </a:r>
          </a:p>
        </p:txBody>
      </p:sp>
      <p:pic>
        <p:nvPicPr>
          <p:cNvPr id="2" name="Εικόνα 1"/>
          <p:cNvPicPr>
            <a:picLocks noChangeAspect="1"/>
          </p:cNvPicPr>
          <p:nvPr/>
        </p:nvPicPr>
        <p:blipFill>
          <a:blip r:embed="rId2"/>
          <a:stretch>
            <a:fillRect/>
          </a:stretch>
        </p:blipFill>
        <p:spPr>
          <a:xfrm>
            <a:off x="180304" y="844072"/>
            <a:ext cx="11874320" cy="5402182"/>
          </a:xfrm>
          <a:prstGeom prst="rect">
            <a:avLst/>
          </a:prstGeom>
        </p:spPr>
      </p:pic>
    </p:spTree>
    <p:extLst>
      <p:ext uri="{BB962C8B-B14F-4D97-AF65-F5344CB8AC3E}">
        <p14:creationId xmlns:p14="http://schemas.microsoft.com/office/powerpoint/2010/main" val="864952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1094704"/>
            <a:ext cx="12191999" cy="5261645"/>
          </a:xfrm>
          <a:solidFill>
            <a:schemeClr val="accent5">
              <a:lumMod val="20000"/>
              <a:lumOff val="80000"/>
            </a:schemeClr>
          </a:solidFill>
        </p:spPr>
        <p:txBody>
          <a:bodyPr/>
          <a:lstStyle/>
          <a:p>
            <a:pPr marL="355600" marR="161925" lvl="0" indent="-342900" algn="just">
              <a:lnSpc>
                <a:spcPts val="2400"/>
              </a:lnSpc>
              <a:spcBef>
                <a:spcPts val="675"/>
              </a:spcBef>
              <a:buClr>
                <a:srgbClr val="F05D24"/>
              </a:buClr>
              <a:buFont typeface="Arial"/>
              <a:buChar char="•"/>
              <a:tabLst>
                <a:tab pos="355600" algn="l"/>
              </a:tabLst>
            </a:pPr>
            <a:r>
              <a:rPr lang="el-GR" sz="2500" b="1" spc="-5" dirty="0">
                <a:solidFill>
                  <a:prstClr val="black"/>
                </a:solidFill>
                <a:latin typeface="Arial"/>
                <a:cs typeface="Arial"/>
              </a:rPr>
              <a:t>Η διαχείριση </a:t>
            </a:r>
            <a:r>
              <a:rPr lang="el-GR" sz="2500" b="1" spc="-10" dirty="0">
                <a:solidFill>
                  <a:prstClr val="black"/>
                </a:solidFill>
                <a:latin typeface="Arial"/>
                <a:cs typeface="Arial"/>
              </a:rPr>
              <a:t>των </a:t>
            </a:r>
            <a:r>
              <a:rPr lang="el-GR" sz="2500" b="1" spc="-5" dirty="0">
                <a:solidFill>
                  <a:prstClr val="black"/>
                </a:solidFill>
                <a:latin typeface="Arial"/>
                <a:cs typeface="Arial"/>
              </a:rPr>
              <a:t>αποβλήτων </a:t>
            </a:r>
            <a:r>
              <a:rPr lang="el-GR" sz="2500" b="1" spc="-10" dirty="0">
                <a:solidFill>
                  <a:prstClr val="black"/>
                </a:solidFill>
                <a:latin typeface="Arial"/>
                <a:cs typeface="Arial"/>
              </a:rPr>
              <a:t>έχει </a:t>
            </a:r>
            <a:r>
              <a:rPr lang="el-GR" sz="2500" b="1" spc="-5" dirty="0">
                <a:solidFill>
                  <a:prstClr val="black"/>
                </a:solidFill>
                <a:latin typeface="Arial"/>
                <a:cs typeface="Arial"/>
              </a:rPr>
              <a:t>να διαδραματίσει  σημαντικό</a:t>
            </a:r>
            <a:r>
              <a:rPr lang="el-GR" sz="2500" b="1" spc="20" dirty="0">
                <a:solidFill>
                  <a:prstClr val="black"/>
                </a:solidFill>
                <a:latin typeface="Arial"/>
                <a:cs typeface="Arial"/>
              </a:rPr>
              <a:t> </a:t>
            </a:r>
            <a:r>
              <a:rPr lang="el-GR" sz="2500" b="1" spc="-5" dirty="0">
                <a:solidFill>
                  <a:prstClr val="black"/>
                </a:solidFill>
                <a:latin typeface="Arial"/>
                <a:cs typeface="Arial"/>
              </a:rPr>
              <a:t>ρόλο.</a:t>
            </a:r>
          </a:p>
          <a:p>
            <a:pPr marL="12700" marR="161925" lvl="0" indent="0" algn="just">
              <a:lnSpc>
                <a:spcPts val="2400"/>
              </a:lnSpc>
              <a:spcBef>
                <a:spcPts val="675"/>
              </a:spcBef>
              <a:buClr>
                <a:srgbClr val="F05D24"/>
              </a:buClr>
              <a:buNone/>
              <a:tabLst>
                <a:tab pos="355600" algn="l"/>
              </a:tabLst>
            </a:pPr>
            <a:endParaRPr lang="el-GR" sz="2500" dirty="0">
              <a:solidFill>
                <a:prstClr val="black"/>
              </a:solidFill>
              <a:latin typeface="Arial"/>
              <a:cs typeface="Arial"/>
            </a:endParaRPr>
          </a:p>
          <a:p>
            <a:pPr marL="355600" marR="356870" lvl="0" indent="-342900" algn="just">
              <a:lnSpc>
                <a:spcPct val="80000"/>
              </a:lnSpc>
              <a:spcBef>
                <a:spcPts val="620"/>
              </a:spcBef>
              <a:buClr>
                <a:srgbClr val="F05D24"/>
              </a:buClr>
              <a:buFont typeface="Arial"/>
              <a:buChar char="•"/>
              <a:tabLst>
                <a:tab pos="355600" algn="l"/>
              </a:tabLst>
            </a:pPr>
            <a:r>
              <a:rPr lang="el-GR" sz="2500" b="1" spc="-10" dirty="0">
                <a:solidFill>
                  <a:prstClr val="black"/>
                </a:solidFill>
                <a:latin typeface="Arial"/>
                <a:cs typeface="Arial"/>
              </a:rPr>
              <a:t>Στόχος </a:t>
            </a:r>
            <a:r>
              <a:rPr lang="el-GR" sz="2500" b="1" spc="-5" dirty="0">
                <a:solidFill>
                  <a:prstClr val="black"/>
                </a:solidFill>
                <a:latin typeface="Arial"/>
                <a:cs typeface="Arial"/>
              </a:rPr>
              <a:t>είναι η μετάβαση από το ‘</a:t>
            </a:r>
            <a:r>
              <a:rPr lang="el-GR" sz="2500" b="1" i="1" spc="-5" dirty="0">
                <a:solidFill>
                  <a:srgbClr val="FF0000"/>
                </a:solidFill>
                <a:latin typeface="Arial"/>
                <a:cs typeface="Arial"/>
              </a:rPr>
              <a:t>Πάρε – Φτιάξε –  Χρησιμοποίησε – Πέταξε</a:t>
            </a:r>
            <a:r>
              <a:rPr lang="el-GR" sz="2500" b="1" spc="-5" dirty="0">
                <a:solidFill>
                  <a:prstClr val="black"/>
                </a:solidFill>
                <a:latin typeface="Arial"/>
                <a:cs typeface="Arial"/>
              </a:rPr>
              <a:t>’... σε μία πιο αποδοτική  χρήση </a:t>
            </a:r>
            <a:r>
              <a:rPr lang="el-GR" sz="2500" b="1" spc="-10" dirty="0">
                <a:solidFill>
                  <a:prstClr val="black"/>
                </a:solidFill>
                <a:latin typeface="Arial"/>
                <a:cs typeface="Arial"/>
              </a:rPr>
              <a:t>των </a:t>
            </a:r>
            <a:r>
              <a:rPr lang="el-GR" sz="2500" b="1" spc="-5" dirty="0">
                <a:solidFill>
                  <a:prstClr val="black"/>
                </a:solidFill>
                <a:latin typeface="Arial"/>
                <a:cs typeface="Arial"/>
              </a:rPr>
              <a:t>πόρων </a:t>
            </a:r>
            <a:r>
              <a:rPr lang="el-GR" sz="2500" b="1" spc="-15" dirty="0">
                <a:solidFill>
                  <a:prstClr val="black"/>
                </a:solidFill>
                <a:latin typeface="Arial"/>
                <a:cs typeface="Arial"/>
              </a:rPr>
              <a:t>μέσω </a:t>
            </a:r>
            <a:r>
              <a:rPr lang="el-GR" sz="2500" b="1" spc="-10" dirty="0">
                <a:solidFill>
                  <a:prstClr val="black"/>
                </a:solidFill>
                <a:latin typeface="Arial"/>
                <a:cs typeface="Arial"/>
              </a:rPr>
              <a:t>της </a:t>
            </a:r>
            <a:r>
              <a:rPr lang="el-GR" sz="2500" b="1" i="1" spc="-5" dirty="0">
                <a:solidFill>
                  <a:schemeClr val="accent6">
                    <a:lumMod val="75000"/>
                  </a:schemeClr>
                </a:solidFill>
                <a:latin typeface="Arial"/>
                <a:cs typeface="Arial"/>
              </a:rPr>
              <a:t>κυκλικής</a:t>
            </a:r>
            <a:r>
              <a:rPr lang="el-GR" sz="2500" b="1" i="1" spc="95" dirty="0">
                <a:solidFill>
                  <a:schemeClr val="accent6">
                    <a:lumMod val="75000"/>
                  </a:schemeClr>
                </a:solidFill>
                <a:latin typeface="Arial"/>
                <a:cs typeface="Arial"/>
              </a:rPr>
              <a:t> </a:t>
            </a:r>
            <a:r>
              <a:rPr lang="el-GR" sz="2500" b="1" i="1" spc="-5" dirty="0">
                <a:solidFill>
                  <a:schemeClr val="accent6">
                    <a:lumMod val="75000"/>
                  </a:schemeClr>
                </a:solidFill>
                <a:latin typeface="Arial"/>
                <a:cs typeface="Arial"/>
              </a:rPr>
              <a:t>οικονομίας.</a:t>
            </a:r>
          </a:p>
          <a:p>
            <a:pPr marL="12700" marR="5080" lvl="0" indent="0" algn="just">
              <a:lnSpc>
                <a:spcPts val="2400"/>
              </a:lnSpc>
              <a:spcBef>
                <a:spcPts val="580"/>
              </a:spcBef>
              <a:buClr>
                <a:srgbClr val="F05D24"/>
              </a:buClr>
              <a:buNone/>
              <a:tabLst>
                <a:tab pos="355600" algn="l"/>
              </a:tabLst>
            </a:pPr>
            <a:endParaRPr lang="el-GR" sz="2500" dirty="0">
              <a:solidFill>
                <a:prstClr val="black"/>
              </a:solidFill>
              <a:latin typeface="Arial"/>
              <a:cs typeface="Arial"/>
            </a:endParaRPr>
          </a:p>
          <a:p>
            <a:pPr marL="12700" marR="5080" lvl="0" indent="0" algn="ctr">
              <a:lnSpc>
                <a:spcPts val="2400"/>
              </a:lnSpc>
              <a:spcBef>
                <a:spcPts val="580"/>
              </a:spcBef>
              <a:buClr>
                <a:srgbClr val="F05D24"/>
              </a:buClr>
              <a:buNone/>
              <a:tabLst>
                <a:tab pos="355600" algn="l"/>
              </a:tabLst>
            </a:pPr>
            <a:r>
              <a:rPr lang="el-GR" sz="2500" b="1" u="sng" spc="-5" dirty="0">
                <a:solidFill>
                  <a:prstClr val="black"/>
                </a:solidFill>
                <a:latin typeface="Arial"/>
                <a:cs typeface="Arial"/>
              </a:rPr>
              <a:t>Αυτό </a:t>
            </a:r>
            <a:r>
              <a:rPr lang="el-GR" sz="2500" b="1" u="sng" spc="-10" dirty="0">
                <a:solidFill>
                  <a:prstClr val="black"/>
                </a:solidFill>
                <a:latin typeface="Arial"/>
                <a:cs typeface="Arial"/>
              </a:rPr>
              <a:t>σημαίνει τον σχεδιασμό </a:t>
            </a:r>
            <a:r>
              <a:rPr lang="el-GR" sz="2500" b="1" u="sng" spc="-5" dirty="0">
                <a:solidFill>
                  <a:prstClr val="black"/>
                </a:solidFill>
                <a:latin typeface="Arial"/>
                <a:cs typeface="Arial"/>
              </a:rPr>
              <a:t>και </a:t>
            </a:r>
            <a:r>
              <a:rPr lang="el-GR" sz="2500" b="1" u="sng" spc="-10" dirty="0">
                <a:solidFill>
                  <a:prstClr val="black"/>
                </a:solidFill>
                <a:latin typeface="Arial"/>
                <a:cs typeface="Arial"/>
              </a:rPr>
              <a:t>την υλοποίηση  </a:t>
            </a:r>
            <a:r>
              <a:rPr lang="el-GR" sz="2500" b="1" u="sng" spc="-5" dirty="0">
                <a:solidFill>
                  <a:prstClr val="black"/>
                </a:solidFill>
                <a:latin typeface="Arial"/>
                <a:cs typeface="Arial"/>
              </a:rPr>
              <a:t>οικονομικά</a:t>
            </a:r>
            <a:r>
              <a:rPr lang="el-GR" sz="2500" b="1" u="sng" spc="20" dirty="0">
                <a:solidFill>
                  <a:prstClr val="black"/>
                </a:solidFill>
                <a:latin typeface="Arial"/>
                <a:cs typeface="Arial"/>
              </a:rPr>
              <a:t> </a:t>
            </a:r>
            <a:r>
              <a:rPr lang="el-GR" sz="2500" b="1" u="sng" spc="-5" dirty="0">
                <a:solidFill>
                  <a:prstClr val="black"/>
                </a:solidFill>
                <a:latin typeface="Arial"/>
                <a:cs typeface="Arial"/>
              </a:rPr>
              <a:t>αποτελεσματικότερων:</a:t>
            </a:r>
          </a:p>
          <a:p>
            <a:pPr marL="355600" marR="5080" lvl="0" indent="-342900" algn="just">
              <a:lnSpc>
                <a:spcPts val="2400"/>
              </a:lnSpc>
              <a:spcBef>
                <a:spcPts val="580"/>
              </a:spcBef>
              <a:buClr>
                <a:srgbClr val="F05D24"/>
              </a:buClr>
              <a:buFont typeface="Arial"/>
              <a:buChar char="•"/>
              <a:tabLst>
                <a:tab pos="355600" algn="l"/>
              </a:tabLst>
            </a:pPr>
            <a:endParaRPr lang="el-GR" sz="2500" dirty="0">
              <a:solidFill>
                <a:prstClr val="black"/>
              </a:solidFill>
              <a:latin typeface="Arial"/>
              <a:cs typeface="Arial"/>
            </a:endParaRPr>
          </a:p>
          <a:p>
            <a:pPr marL="433387" lvl="1" indent="-342900" algn="just">
              <a:lnSpc>
                <a:spcPts val="2375"/>
              </a:lnSpc>
              <a:spcBef>
                <a:spcPts val="20"/>
              </a:spcBef>
              <a:tabLst>
                <a:tab pos="360363" algn="l"/>
              </a:tabLst>
            </a:pPr>
            <a:r>
              <a:rPr lang="el-GR" sz="2200" b="1" spc="-10" dirty="0">
                <a:solidFill>
                  <a:srgbClr val="2AA9DF"/>
                </a:solidFill>
                <a:latin typeface="Arial"/>
                <a:cs typeface="Arial"/>
              </a:rPr>
              <a:t>Προγραμμάτων </a:t>
            </a:r>
            <a:r>
              <a:rPr lang="el-GR" sz="2200" b="1" spc="-5" dirty="0">
                <a:solidFill>
                  <a:srgbClr val="2AA9DF"/>
                </a:solidFill>
                <a:latin typeface="Arial"/>
                <a:cs typeface="Arial"/>
              </a:rPr>
              <a:t>για την </a:t>
            </a:r>
            <a:r>
              <a:rPr lang="el-GR" sz="2200" b="1" spc="-10" dirty="0">
                <a:solidFill>
                  <a:srgbClr val="2AA9DF"/>
                </a:solidFill>
                <a:latin typeface="Arial"/>
                <a:cs typeface="Arial"/>
              </a:rPr>
              <a:t>πρόληψη </a:t>
            </a:r>
            <a:r>
              <a:rPr lang="el-GR" sz="2200" b="1" spc="-5" dirty="0">
                <a:solidFill>
                  <a:srgbClr val="2AA9DF"/>
                </a:solidFill>
                <a:latin typeface="Arial"/>
                <a:cs typeface="Arial"/>
              </a:rPr>
              <a:t>της</a:t>
            </a:r>
            <a:r>
              <a:rPr lang="el-GR" sz="2200" b="1" spc="170" dirty="0">
                <a:solidFill>
                  <a:srgbClr val="2AA9DF"/>
                </a:solidFill>
                <a:latin typeface="Arial"/>
                <a:cs typeface="Arial"/>
              </a:rPr>
              <a:t> </a:t>
            </a:r>
            <a:r>
              <a:rPr lang="el-GR" sz="2200" b="1" spc="-10" dirty="0">
                <a:solidFill>
                  <a:srgbClr val="2AA9DF"/>
                </a:solidFill>
                <a:latin typeface="Arial"/>
                <a:cs typeface="Arial"/>
              </a:rPr>
              <a:t>δημιουργίας </a:t>
            </a:r>
            <a:r>
              <a:rPr lang="el-GR" sz="2200" b="1" spc="-5" dirty="0">
                <a:solidFill>
                  <a:srgbClr val="2AA9DF"/>
                </a:solidFill>
                <a:latin typeface="Arial"/>
                <a:cs typeface="Arial"/>
              </a:rPr>
              <a:t>αποβλήτων.</a:t>
            </a:r>
          </a:p>
          <a:p>
            <a:pPr marL="90487" lvl="1" indent="0" algn="just">
              <a:lnSpc>
                <a:spcPts val="2375"/>
              </a:lnSpc>
              <a:spcBef>
                <a:spcPts val="20"/>
              </a:spcBef>
              <a:buNone/>
              <a:tabLst>
                <a:tab pos="360363" algn="l"/>
              </a:tabLst>
            </a:pPr>
            <a:endParaRPr lang="el-GR" sz="2200" dirty="0">
              <a:solidFill>
                <a:prstClr val="black"/>
              </a:solidFill>
              <a:latin typeface="Arial"/>
              <a:cs typeface="Arial"/>
            </a:endParaRPr>
          </a:p>
          <a:p>
            <a:pPr marL="433387" lvl="1" indent="-342900" algn="just">
              <a:lnSpc>
                <a:spcPts val="2375"/>
              </a:lnSpc>
              <a:spcBef>
                <a:spcPts val="20"/>
              </a:spcBef>
              <a:tabLst>
                <a:tab pos="360363" algn="l"/>
              </a:tabLst>
            </a:pPr>
            <a:r>
              <a:rPr lang="el-GR" sz="2200" b="1" spc="-10" dirty="0">
                <a:solidFill>
                  <a:srgbClr val="2AA9DF"/>
                </a:solidFill>
                <a:latin typeface="Arial"/>
                <a:cs typeface="Arial"/>
              </a:rPr>
              <a:t>Προγραμμάτων </a:t>
            </a:r>
            <a:r>
              <a:rPr lang="el-GR" sz="2200" b="1" spc="-5" dirty="0">
                <a:solidFill>
                  <a:srgbClr val="2AA9DF"/>
                </a:solidFill>
                <a:latin typeface="Arial"/>
                <a:cs typeface="Arial"/>
              </a:rPr>
              <a:t>χωριστής συλλογής,  επαναχρησιμοποίησης </a:t>
            </a:r>
            <a:r>
              <a:rPr lang="el-GR" sz="2200" b="1" spc="-10" dirty="0">
                <a:solidFill>
                  <a:srgbClr val="2AA9DF"/>
                </a:solidFill>
                <a:latin typeface="Arial"/>
                <a:cs typeface="Arial"/>
              </a:rPr>
              <a:t>και</a:t>
            </a:r>
            <a:r>
              <a:rPr lang="el-GR" sz="2200" b="1" spc="25" dirty="0">
                <a:solidFill>
                  <a:srgbClr val="2AA9DF"/>
                </a:solidFill>
                <a:latin typeface="Arial"/>
                <a:cs typeface="Arial"/>
              </a:rPr>
              <a:t> </a:t>
            </a:r>
            <a:r>
              <a:rPr lang="el-GR" sz="2200" b="1" spc="-5" dirty="0">
                <a:solidFill>
                  <a:srgbClr val="2AA9DF"/>
                </a:solidFill>
                <a:latin typeface="Arial"/>
                <a:cs typeface="Arial"/>
              </a:rPr>
              <a:t>ανακύκλωσης.</a:t>
            </a:r>
          </a:p>
          <a:p>
            <a:pPr marL="90487" lvl="1" indent="0" algn="just">
              <a:lnSpc>
                <a:spcPts val="2375"/>
              </a:lnSpc>
              <a:spcBef>
                <a:spcPts val="20"/>
              </a:spcBef>
              <a:buNone/>
              <a:tabLst>
                <a:tab pos="360363" algn="l"/>
              </a:tabLst>
            </a:pPr>
            <a:endParaRPr lang="el-GR" sz="2200" dirty="0">
              <a:solidFill>
                <a:prstClr val="black"/>
              </a:solidFill>
              <a:latin typeface="Arial"/>
              <a:cs typeface="Arial"/>
            </a:endParaRPr>
          </a:p>
          <a:p>
            <a:pPr marL="433387" lvl="1" indent="-342900" algn="just">
              <a:lnSpc>
                <a:spcPts val="2375"/>
              </a:lnSpc>
              <a:spcBef>
                <a:spcPts val="20"/>
              </a:spcBef>
              <a:tabLst>
                <a:tab pos="360363" algn="l"/>
              </a:tabLst>
            </a:pPr>
            <a:r>
              <a:rPr lang="el-GR" sz="2200" b="1" spc="-10" dirty="0">
                <a:solidFill>
                  <a:srgbClr val="2AA9DF"/>
                </a:solidFill>
                <a:latin typeface="Arial"/>
                <a:cs typeface="Arial"/>
              </a:rPr>
              <a:t>Μέτρων αύξησης </a:t>
            </a:r>
            <a:r>
              <a:rPr lang="el-GR" sz="2200" b="1" spc="-5" dirty="0">
                <a:solidFill>
                  <a:srgbClr val="2AA9DF"/>
                </a:solidFill>
                <a:latin typeface="Arial"/>
                <a:cs typeface="Arial"/>
              </a:rPr>
              <a:t>της χρήσης </a:t>
            </a:r>
            <a:r>
              <a:rPr lang="el-GR" sz="2200" b="1" spc="-10" dirty="0">
                <a:solidFill>
                  <a:srgbClr val="2AA9DF"/>
                </a:solidFill>
                <a:latin typeface="Arial"/>
                <a:cs typeface="Arial"/>
              </a:rPr>
              <a:t>ανακυκλώσιμων </a:t>
            </a:r>
            <a:r>
              <a:rPr lang="el-GR" sz="2200" b="1" spc="-5" dirty="0">
                <a:solidFill>
                  <a:srgbClr val="2AA9DF"/>
                </a:solidFill>
                <a:latin typeface="Arial"/>
                <a:cs typeface="Arial"/>
              </a:rPr>
              <a:t>υλικών  </a:t>
            </a:r>
            <a:r>
              <a:rPr lang="el-GR" sz="2200" b="1" spc="-10" dirty="0">
                <a:solidFill>
                  <a:srgbClr val="2AA9DF"/>
                </a:solidFill>
                <a:latin typeface="Arial"/>
                <a:cs typeface="Arial"/>
              </a:rPr>
              <a:t>κατά </a:t>
            </a:r>
            <a:r>
              <a:rPr lang="el-GR" sz="2200" b="1" spc="-5" dirty="0">
                <a:solidFill>
                  <a:srgbClr val="2AA9DF"/>
                </a:solidFill>
                <a:latin typeface="Arial"/>
                <a:cs typeface="Arial"/>
              </a:rPr>
              <a:t>την </a:t>
            </a:r>
            <a:r>
              <a:rPr lang="el-GR" sz="2200" b="1" spc="-10" dirty="0">
                <a:solidFill>
                  <a:srgbClr val="2AA9DF"/>
                </a:solidFill>
                <a:latin typeface="Arial"/>
                <a:cs typeface="Arial"/>
              </a:rPr>
              <a:t>κατασκευή και </a:t>
            </a:r>
            <a:r>
              <a:rPr lang="el-GR" sz="2200" b="1" spc="-5" dirty="0">
                <a:solidFill>
                  <a:srgbClr val="2AA9DF"/>
                </a:solidFill>
                <a:latin typeface="Arial"/>
                <a:cs typeface="Arial"/>
              </a:rPr>
              <a:t>αύξησης της </a:t>
            </a:r>
            <a:r>
              <a:rPr lang="el-GR" sz="2200" b="1" spc="-10" dirty="0">
                <a:solidFill>
                  <a:srgbClr val="2AA9DF"/>
                </a:solidFill>
                <a:latin typeface="Arial"/>
                <a:cs typeface="Arial"/>
              </a:rPr>
              <a:t>ζήτησης  </a:t>
            </a:r>
            <a:r>
              <a:rPr lang="el-GR" sz="2200" b="1" spc="-5" dirty="0">
                <a:solidFill>
                  <a:srgbClr val="2AA9DF"/>
                </a:solidFill>
                <a:latin typeface="Arial"/>
                <a:cs typeface="Arial"/>
              </a:rPr>
              <a:t>ανακυκλωμένων</a:t>
            </a:r>
            <a:r>
              <a:rPr lang="el-GR" sz="2200" b="1" spc="-40" dirty="0">
                <a:solidFill>
                  <a:srgbClr val="2AA9DF"/>
                </a:solidFill>
                <a:latin typeface="Arial"/>
                <a:cs typeface="Arial"/>
              </a:rPr>
              <a:t> </a:t>
            </a:r>
            <a:r>
              <a:rPr lang="el-GR" sz="2200" b="1" spc="-5" dirty="0">
                <a:solidFill>
                  <a:srgbClr val="2AA9DF"/>
                </a:solidFill>
                <a:latin typeface="Arial"/>
                <a:cs typeface="Arial"/>
              </a:rPr>
              <a:t>υλικών.</a:t>
            </a: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1094704"/>
          </a:xfrm>
          <a:solidFill>
            <a:srgbClr val="FFC000"/>
          </a:solidFill>
        </p:spPr>
        <p:txBody>
          <a:bodyPr>
            <a:normAutofit fontScale="90000"/>
          </a:bodyPr>
          <a:lstStyle/>
          <a:p>
            <a:pPr algn="ctr"/>
            <a:r>
              <a:rPr lang="el-GR" sz="4800" b="1" dirty="0">
                <a:solidFill>
                  <a:srgbClr val="00B050"/>
                </a:solidFill>
                <a:effectLst>
                  <a:outerShdw blurRad="38100" dist="38100" dir="2700000" algn="tl">
                    <a:srgbClr val="000000">
                      <a:alpha val="43137"/>
                    </a:srgbClr>
                  </a:outerShdw>
                </a:effectLst>
              </a:rPr>
              <a:t>Καταπολέμηση της ρύπανσης και της  κλιματικής αλλαγής</a:t>
            </a:r>
          </a:p>
        </p:txBody>
      </p:sp>
    </p:spTree>
    <p:extLst>
      <p:ext uri="{BB962C8B-B14F-4D97-AF65-F5344CB8AC3E}">
        <p14:creationId xmlns:p14="http://schemas.microsoft.com/office/powerpoint/2010/main" val="30400553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382905" marR="5080" lvl="0" indent="-342900" algn="just">
              <a:lnSpc>
                <a:spcPct val="100000"/>
              </a:lnSpc>
              <a:spcBef>
                <a:spcPts val="105"/>
              </a:spcBef>
              <a:buClr>
                <a:srgbClr val="F05D24"/>
              </a:buClr>
              <a:buFont typeface="Arial"/>
              <a:buChar char="•"/>
              <a:tabLst>
                <a:tab pos="382270" algn="l"/>
                <a:tab pos="382905" algn="l"/>
              </a:tabLst>
            </a:pPr>
            <a:r>
              <a:rPr lang="el-GR" sz="3600" b="1" kern="0" dirty="0">
                <a:solidFill>
                  <a:prstClr val="black"/>
                </a:solidFill>
                <a:latin typeface="Arial"/>
                <a:cs typeface="Arial"/>
              </a:rPr>
              <a:t>Η </a:t>
            </a:r>
            <a:r>
              <a:rPr lang="el-GR" sz="3600" b="1" kern="0" spc="-5" dirty="0">
                <a:solidFill>
                  <a:prstClr val="black"/>
                </a:solidFill>
                <a:latin typeface="Arial"/>
                <a:cs typeface="Arial"/>
              </a:rPr>
              <a:t>αποδοτικότητα των </a:t>
            </a:r>
            <a:r>
              <a:rPr lang="el-GR" sz="3600" b="1" kern="0" dirty="0">
                <a:solidFill>
                  <a:prstClr val="black"/>
                </a:solidFill>
                <a:latin typeface="Arial"/>
                <a:cs typeface="Arial"/>
              </a:rPr>
              <a:t>πόρων </a:t>
            </a:r>
            <a:r>
              <a:rPr lang="el-GR" sz="3600" b="1" kern="0" spc="-5" dirty="0">
                <a:solidFill>
                  <a:prstClr val="black"/>
                </a:solidFill>
                <a:latin typeface="Arial"/>
                <a:cs typeface="Arial"/>
              </a:rPr>
              <a:t>σημαίνει τη  </a:t>
            </a:r>
            <a:r>
              <a:rPr lang="el-GR" sz="3600" b="1" kern="0" dirty="0">
                <a:solidFill>
                  <a:prstClr val="black"/>
                </a:solidFill>
                <a:latin typeface="Arial"/>
                <a:cs typeface="Arial"/>
              </a:rPr>
              <a:t>χρήση </a:t>
            </a:r>
            <a:r>
              <a:rPr lang="el-GR" sz="3600" b="1" kern="0" spc="-5" dirty="0">
                <a:solidFill>
                  <a:prstClr val="black"/>
                </a:solidFill>
                <a:latin typeface="Arial"/>
                <a:cs typeface="Arial"/>
              </a:rPr>
              <a:t>των </a:t>
            </a:r>
            <a:r>
              <a:rPr lang="el-GR" sz="3600" b="1" kern="0" spc="-10" dirty="0">
                <a:solidFill>
                  <a:prstClr val="black"/>
                </a:solidFill>
                <a:latin typeface="Arial"/>
                <a:cs typeface="Arial"/>
              </a:rPr>
              <a:t>περιορισμένων </a:t>
            </a:r>
            <a:r>
              <a:rPr lang="el-GR" sz="3600" b="1" kern="0" dirty="0">
                <a:solidFill>
                  <a:prstClr val="black"/>
                </a:solidFill>
                <a:latin typeface="Arial"/>
                <a:cs typeface="Arial"/>
              </a:rPr>
              <a:t>πόρων </a:t>
            </a:r>
            <a:r>
              <a:rPr lang="el-GR" sz="3600" b="1" kern="0" spc="-5" dirty="0">
                <a:solidFill>
                  <a:prstClr val="black"/>
                </a:solidFill>
                <a:latin typeface="Arial"/>
                <a:cs typeface="Arial"/>
              </a:rPr>
              <a:t>της  Γης </a:t>
            </a:r>
            <a:r>
              <a:rPr lang="el-GR" sz="3600" b="1" kern="0" dirty="0">
                <a:solidFill>
                  <a:prstClr val="black"/>
                </a:solidFill>
                <a:latin typeface="Arial"/>
                <a:cs typeface="Arial"/>
              </a:rPr>
              <a:t>με </a:t>
            </a:r>
            <a:r>
              <a:rPr lang="el-GR" sz="3600" b="1" kern="0" spc="-5" dirty="0">
                <a:solidFill>
                  <a:prstClr val="black"/>
                </a:solidFill>
                <a:latin typeface="Arial"/>
                <a:cs typeface="Arial"/>
              </a:rPr>
              <a:t>βιώσιμο τρόπο, ελαχιστοποιώντας  τις επιπτώσεις στο</a:t>
            </a:r>
            <a:r>
              <a:rPr lang="el-GR" sz="3600" b="1" kern="0" spc="-55" dirty="0">
                <a:solidFill>
                  <a:prstClr val="black"/>
                </a:solidFill>
                <a:latin typeface="Arial"/>
                <a:cs typeface="Arial"/>
              </a:rPr>
              <a:t> </a:t>
            </a:r>
            <a:r>
              <a:rPr lang="el-GR" sz="3600" b="1" kern="0" spc="-5" dirty="0">
                <a:solidFill>
                  <a:prstClr val="black"/>
                </a:solidFill>
                <a:latin typeface="Arial"/>
                <a:cs typeface="Arial"/>
              </a:rPr>
              <a:t>περιβάλλον.</a:t>
            </a:r>
          </a:p>
          <a:p>
            <a:pPr marL="382905" marR="5080" lvl="0" indent="-342900" algn="just">
              <a:lnSpc>
                <a:spcPct val="100000"/>
              </a:lnSpc>
              <a:spcBef>
                <a:spcPts val="105"/>
              </a:spcBef>
              <a:buClr>
                <a:srgbClr val="F05D24"/>
              </a:buClr>
              <a:buFont typeface="Arial"/>
              <a:buChar char="•"/>
              <a:tabLst>
                <a:tab pos="382270" algn="l"/>
                <a:tab pos="382905" algn="l"/>
              </a:tabLst>
            </a:pPr>
            <a:endParaRPr lang="el-GR" sz="3600" b="1" kern="0" spc="-5" dirty="0">
              <a:solidFill>
                <a:prstClr val="black"/>
              </a:solidFill>
              <a:latin typeface="Arial"/>
              <a:cs typeface="Arial"/>
            </a:endParaRPr>
          </a:p>
          <a:p>
            <a:pPr marL="382905" marR="431800" lvl="0" indent="-342900" algn="just">
              <a:lnSpc>
                <a:spcPct val="100000"/>
              </a:lnSpc>
              <a:spcBef>
                <a:spcPts val="770"/>
              </a:spcBef>
              <a:buClr>
                <a:srgbClr val="F05D24"/>
              </a:buClr>
              <a:buFont typeface="Arial"/>
              <a:buChar char="•"/>
              <a:tabLst>
                <a:tab pos="382270" algn="l"/>
                <a:tab pos="382905" algn="l"/>
              </a:tabLst>
            </a:pPr>
            <a:r>
              <a:rPr lang="el-GR" sz="3600" b="1" kern="0" spc="-5" dirty="0">
                <a:solidFill>
                  <a:prstClr val="black"/>
                </a:solidFill>
                <a:latin typeface="Arial"/>
                <a:cs typeface="Arial"/>
              </a:rPr>
              <a:t>Αυτό </a:t>
            </a:r>
            <a:r>
              <a:rPr lang="el-GR" sz="3600" b="1" kern="0" dirty="0">
                <a:solidFill>
                  <a:prstClr val="black"/>
                </a:solidFill>
                <a:latin typeface="Arial"/>
                <a:cs typeface="Arial"/>
              </a:rPr>
              <a:t>μας </a:t>
            </a:r>
            <a:r>
              <a:rPr lang="el-GR" sz="3600" b="1" kern="0" spc="-10" dirty="0">
                <a:solidFill>
                  <a:prstClr val="black"/>
                </a:solidFill>
                <a:latin typeface="Arial"/>
                <a:cs typeface="Arial"/>
              </a:rPr>
              <a:t>επιτρέπει να </a:t>
            </a:r>
            <a:r>
              <a:rPr lang="el-GR" sz="3600" b="1" kern="0" spc="-5" dirty="0">
                <a:solidFill>
                  <a:prstClr val="black"/>
                </a:solidFill>
                <a:latin typeface="Arial"/>
                <a:cs typeface="Arial"/>
              </a:rPr>
              <a:t>δημιουργήσουμε  περισσότερα </a:t>
            </a:r>
            <a:r>
              <a:rPr lang="el-GR" sz="3600" b="1" kern="0" dirty="0">
                <a:solidFill>
                  <a:prstClr val="black"/>
                </a:solidFill>
                <a:latin typeface="Arial"/>
                <a:cs typeface="Arial"/>
              </a:rPr>
              <a:t>με </a:t>
            </a:r>
            <a:r>
              <a:rPr lang="el-GR" sz="3600" b="1" kern="0" spc="-5" dirty="0">
                <a:solidFill>
                  <a:prstClr val="black"/>
                </a:solidFill>
                <a:latin typeface="Arial"/>
                <a:cs typeface="Arial"/>
              </a:rPr>
              <a:t>λιγότερα </a:t>
            </a:r>
            <a:r>
              <a:rPr lang="el-GR" sz="3600" b="1" kern="0" dirty="0">
                <a:solidFill>
                  <a:prstClr val="black"/>
                </a:solidFill>
                <a:latin typeface="Arial"/>
                <a:cs typeface="Arial"/>
              </a:rPr>
              <a:t>και </a:t>
            </a:r>
            <a:r>
              <a:rPr lang="el-GR" sz="3600" b="1" kern="0" spc="-5" dirty="0">
                <a:solidFill>
                  <a:prstClr val="black"/>
                </a:solidFill>
                <a:latin typeface="Arial"/>
                <a:cs typeface="Arial"/>
              </a:rPr>
              <a:t>να  </a:t>
            </a:r>
            <a:r>
              <a:rPr lang="el-GR" sz="3600" b="1" kern="0" spc="-10" dirty="0">
                <a:solidFill>
                  <a:prstClr val="black"/>
                </a:solidFill>
                <a:latin typeface="Arial"/>
                <a:cs typeface="Arial"/>
              </a:rPr>
              <a:t>προσφέρουμε </a:t>
            </a:r>
            <a:r>
              <a:rPr lang="el-GR" sz="3600" b="1" kern="0" spc="-5" dirty="0">
                <a:solidFill>
                  <a:prstClr val="black"/>
                </a:solidFill>
                <a:latin typeface="Arial"/>
                <a:cs typeface="Arial"/>
              </a:rPr>
              <a:t>μεγαλύτερη </a:t>
            </a:r>
            <a:r>
              <a:rPr lang="el-GR" sz="3600" b="1" kern="0" dirty="0">
                <a:solidFill>
                  <a:prstClr val="black"/>
                </a:solidFill>
                <a:latin typeface="Arial"/>
                <a:cs typeface="Arial"/>
              </a:rPr>
              <a:t>αξία με  </a:t>
            </a:r>
            <a:r>
              <a:rPr lang="el-GR" sz="3600" b="1" kern="0" spc="-5" dirty="0">
                <a:solidFill>
                  <a:prstClr val="black"/>
                </a:solidFill>
                <a:latin typeface="Arial"/>
                <a:cs typeface="Arial"/>
              </a:rPr>
              <a:t>λιγότερη κατανάλωση</a:t>
            </a:r>
            <a:r>
              <a:rPr lang="el-GR" sz="3600" b="1" kern="0" spc="-90" dirty="0">
                <a:solidFill>
                  <a:prstClr val="black"/>
                </a:solidFill>
                <a:latin typeface="Arial"/>
                <a:cs typeface="Arial"/>
              </a:rPr>
              <a:t> </a:t>
            </a:r>
            <a:r>
              <a:rPr lang="el-GR" sz="3600" b="1" kern="0" dirty="0">
                <a:solidFill>
                  <a:prstClr val="black"/>
                </a:solidFill>
                <a:latin typeface="Arial"/>
                <a:cs typeface="Arial"/>
              </a:rPr>
              <a:t>πόρων.</a:t>
            </a: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Ορισμός ΕΕ: Αποδοτικότητα των πόρων</a:t>
            </a:r>
          </a:p>
        </p:txBody>
      </p:sp>
    </p:spTree>
    <p:extLst>
      <p:ext uri="{BB962C8B-B14F-4D97-AF65-F5344CB8AC3E}">
        <p14:creationId xmlns:p14="http://schemas.microsoft.com/office/powerpoint/2010/main" val="3387879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355600" lvl="0" indent="-342900" algn="just">
              <a:lnSpc>
                <a:spcPts val="2375"/>
              </a:lnSpc>
              <a:spcBef>
                <a:spcPts val="0"/>
              </a:spcBef>
              <a:buClr>
                <a:srgbClr val="F05D24"/>
              </a:buClr>
              <a:buFont typeface="Arial"/>
              <a:buChar char="•"/>
              <a:tabLst>
                <a:tab pos="354965" algn="l"/>
                <a:tab pos="355600" algn="l"/>
              </a:tabLst>
            </a:pPr>
            <a:endParaRPr lang="el-GR" b="1" spc="-5" dirty="0">
              <a:solidFill>
                <a:prstClr val="black"/>
              </a:solidFill>
              <a:latin typeface="Arial"/>
              <a:cs typeface="Arial"/>
            </a:endParaRPr>
          </a:p>
          <a:p>
            <a:pPr marL="12700" lvl="0" indent="0" algn="just">
              <a:lnSpc>
                <a:spcPts val="2375"/>
              </a:lnSpc>
              <a:spcBef>
                <a:spcPts val="0"/>
              </a:spcBef>
              <a:buClr>
                <a:srgbClr val="F05D24"/>
              </a:buClr>
              <a:buNone/>
              <a:tabLst>
                <a:tab pos="354965" algn="l"/>
                <a:tab pos="355600" algn="l"/>
              </a:tabLst>
            </a:pPr>
            <a:endParaRPr lang="el-GR" b="1" spc="-5" dirty="0">
              <a:solidFill>
                <a:prstClr val="black"/>
              </a:solidFill>
              <a:latin typeface="Arial"/>
              <a:cs typeface="Arial"/>
            </a:endParaRPr>
          </a:p>
          <a:p>
            <a:pPr marL="355600" lvl="0" indent="-342900" algn="just">
              <a:lnSpc>
                <a:spcPts val="2375"/>
              </a:lnSpc>
              <a:spcBef>
                <a:spcPts val="0"/>
              </a:spcBef>
              <a:buClr>
                <a:srgbClr val="F05D24"/>
              </a:buClr>
              <a:buFont typeface="Arial"/>
              <a:buChar char="•"/>
              <a:tabLst>
                <a:tab pos="354965" algn="l"/>
                <a:tab pos="355600" algn="l"/>
              </a:tabLst>
            </a:pPr>
            <a:r>
              <a:rPr lang="el-GR" sz="3600" b="1" spc="-5" dirty="0">
                <a:solidFill>
                  <a:prstClr val="black"/>
                </a:solidFill>
                <a:latin typeface="Arial"/>
                <a:cs typeface="Arial"/>
              </a:rPr>
              <a:t>Η κυκλική οικονομία προσπαθεί να επεκτείνει τη</a:t>
            </a:r>
            <a:r>
              <a:rPr lang="el-GR" sz="3600" b="1" spc="130" dirty="0">
                <a:solidFill>
                  <a:prstClr val="black"/>
                </a:solidFill>
                <a:latin typeface="Arial"/>
                <a:cs typeface="Arial"/>
              </a:rPr>
              <a:t> </a:t>
            </a:r>
            <a:r>
              <a:rPr lang="el-GR" sz="3600" b="1" spc="-15" dirty="0">
                <a:solidFill>
                  <a:prstClr val="black"/>
                </a:solidFill>
                <a:latin typeface="Arial"/>
                <a:cs typeface="Arial"/>
              </a:rPr>
              <a:t>φάση </a:t>
            </a:r>
            <a:r>
              <a:rPr lang="el-GR" sz="3600" b="1" spc="-10" dirty="0">
                <a:solidFill>
                  <a:prstClr val="black"/>
                </a:solidFill>
                <a:latin typeface="Arial"/>
                <a:cs typeface="Arial"/>
              </a:rPr>
              <a:t>«χρήσης </a:t>
            </a:r>
            <a:r>
              <a:rPr lang="el-GR" sz="3600" b="1" spc="-5" dirty="0">
                <a:solidFill>
                  <a:prstClr val="black"/>
                </a:solidFill>
                <a:latin typeface="Arial"/>
                <a:cs typeface="Arial"/>
              </a:rPr>
              <a:t>των προϊόντων»</a:t>
            </a:r>
            <a:r>
              <a:rPr lang="el-GR" sz="3600" b="1" spc="70" dirty="0">
                <a:solidFill>
                  <a:prstClr val="black"/>
                </a:solidFill>
                <a:latin typeface="Arial"/>
                <a:cs typeface="Arial"/>
              </a:rPr>
              <a:t> </a:t>
            </a:r>
            <a:r>
              <a:rPr lang="el-GR" sz="3600" b="1" spc="-10" dirty="0">
                <a:solidFill>
                  <a:prstClr val="black"/>
                </a:solidFill>
                <a:latin typeface="Arial"/>
                <a:cs typeface="Arial"/>
              </a:rPr>
              <a:t>μέσω:</a:t>
            </a:r>
          </a:p>
          <a:p>
            <a:pPr marL="12700" lvl="0" indent="0" algn="just">
              <a:lnSpc>
                <a:spcPts val="2375"/>
              </a:lnSpc>
              <a:spcBef>
                <a:spcPts val="0"/>
              </a:spcBef>
              <a:buClr>
                <a:srgbClr val="F05D24"/>
              </a:buClr>
              <a:buNone/>
              <a:tabLst>
                <a:tab pos="354965" algn="l"/>
                <a:tab pos="355600" algn="l"/>
              </a:tabLst>
            </a:pPr>
            <a:endParaRPr lang="el-GR" dirty="0">
              <a:solidFill>
                <a:prstClr val="black"/>
              </a:solidFill>
              <a:latin typeface="Arial"/>
              <a:cs typeface="Arial"/>
            </a:endParaRPr>
          </a:p>
          <a:p>
            <a:pPr marL="756285" lvl="1" indent="-287020">
              <a:lnSpc>
                <a:spcPct val="100000"/>
              </a:lnSpc>
              <a:spcBef>
                <a:spcPts val="10"/>
              </a:spcBef>
              <a:buFont typeface="Arial"/>
              <a:buChar char="•"/>
              <a:tabLst>
                <a:tab pos="756285" algn="l"/>
                <a:tab pos="756920" algn="l"/>
              </a:tabLst>
            </a:pPr>
            <a:r>
              <a:rPr lang="el-GR" b="1" i="1" dirty="0">
                <a:solidFill>
                  <a:srgbClr val="FF0000"/>
                </a:solidFill>
                <a:latin typeface="Arial"/>
                <a:cs typeface="Arial"/>
              </a:rPr>
              <a:t>Της χρήσης </a:t>
            </a:r>
            <a:r>
              <a:rPr lang="el-GR" b="1" i="1" spc="-5" dirty="0">
                <a:solidFill>
                  <a:srgbClr val="FF0000"/>
                </a:solidFill>
                <a:latin typeface="Arial"/>
                <a:cs typeface="Arial"/>
              </a:rPr>
              <a:t>προϊόντων </a:t>
            </a:r>
            <a:r>
              <a:rPr lang="el-GR" b="1" i="1" dirty="0">
                <a:solidFill>
                  <a:srgbClr val="FF0000"/>
                </a:solidFill>
                <a:latin typeface="Arial"/>
                <a:cs typeface="Arial"/>
              </a:rPr>
              <a:t>όσο το </a:t>
            </a:r>
            <a:r>
              <a:rPr lang="el-GR" b="1" i="1" spc="-5" dirty="0">
                <a:solidFill>
                  <a:srgbClr val="FF0000"/>
                </a:solidFill>
                <a:latin typeface="Arial"/>
                <a:cs typeface="Arial"/>
              </a:rPr>
              <a:t>δυνατό</a:t>
            </a:r>
            <a:r>
              <a:rPr lang="el-GR" b="1" i="1" spc="-55" dirty="0">
                <a:solidFill>
                  <a:srgbClr val="FF0000"/>
                </a:solidFill>
                <a:latin typeface="Arial"/>
                <a:cs typeface="Arial"/>
              </a:rPr>
              <a:t> </a:t>
            </a:r>
            <a:r>
              <a:rPr lang="el-GR" b="1" i="1" spc="-5" dirty="0">
                <a:solidFill>
                  <a:srgbClr val="FF0000"/>
                </a:solidFill>
                <a:latin typeface="Arial"/>
                <a:cs typeface="Arial"/>
              </a:rPr>
              <a:t>περισσότερο</a:t>
            </a:r>
            <a:endParaRPr lang="el-GR" i="1" dirty="0">
              <a:solidFill>
                <a:srgbClr val="FF0000"/>
              </a:solidFill>
              <a:latin typeface="Arial"/>
              <a:cs typeface="Arial"/>
            </a:endParaRPr>
          </a:p>
          <a:p>
            <a:pPr marL="756285" lvl="1" indent="-287020">
              <a:lnSpc>
                <a:spcPct val="100000"/>
              </a:lnSpc>
              <a:spcBef>
                <a:spcPts val="0"/>
              </a:spcBef>
              <a:buFont typeface="Arial"/>
              <a:buChar char="•"/>
              <a:tabLst>
                <a:tab pos="756285" algn="l"/>
                <a:tab pos="756920" algn="l"/>
              </a:tabLst>
            </a:pPr>
            <a:r>
              <a:rPr lang="el-GR" b="1" i="1" dirty="0">
                <a:solidFill>
                  <a:srgbClr val="FF0000"/>
                </a:solidFill>
                <a:latin typeface="Arial"/>
                <a:cs typeface="Arial"/>
              </a:rPr>
              <a:t>Της ανάκτησης </a:t>
            </a:r>
            <a:r>
              <a:rPr lang="el-GR" b="1" i="1" spc="-10" dirty="0">
                <a:solidFill>
                  <a:srgbClr val="FF0000"/>
                </a:solidFill>
                <a:latin typeface="Arial"/>
                <a:cs typeface="Arial"/>
              </a:rPr>
              <a:t>προϊόντων </a:t>
            </a:r>
            <a:r>
              <a:rPr lang="el-GR" b="1" i="1" dirty="0">
                <a:solidFill>
                  <a:srgbClr val="FF0000"/>
                </a:solidFill>
                <a:latin typeface="Arial"/>
                <a:cs typeface="Arial"/>
              </a:rPr>
              <a:t>και </a:t>
            </a:r>
            <a:r>
              <a:rPr lang="el-GR" b="1" i="1" spc="-10" dirty="0">
                <a:solidFill>
                  <a:srgbClr val="FF0000"/>
                </a:solidFill>
                <a:latin typeface="Arial"/>
                <a:cs typeface="Arial"/>
              </a:rPr>
              <a:t>υλικών </a:t>
            </a:r>
            <a:r>
              <a:rPr lang="el-GR" b="1" i="1" dirty="0">
                <a:solidFill>
                  <a:srgbClr val="FF0000"/>
                </a:solidFill>
                <a:latin typeface="Arial"/>
                <a:cs typeface="Arial"/>
              </a:rPr>
              <a:t>στο </a:t>
            </a:r>
            <a:r>
              <a:rPr lang="el-GR" b="1" i="1" spc="-10" dirty="0">
                <a:solidFill>
                  <a:srgbClr val="FF0000"/>
                </a:solidFill>
                <a:latin typeface="Arial"/>
                <a:cs typeface="Arial"/>
              </a:rPr>
              <a:t>τέλος </a:t>
            </a:r>
            <a:r>
              <a:rPr lang="el-GR" b="1" i="1" dirty="0">
                <a:solidFill>
                  <a:srgbClr val="FF0000"/>
                </a:solidFill>
                <a:latin typeface="Arial"/>
                <a:cs typeface="Arial"/>
              </a:rPr>
              <a:t>της </a:t>
            </a:r>
            <a:r>
              <a:rPr lang="el-GR" b="1" i="1" spc="-5" dirty="0">
                <a:solidFill>
                  <a:srgbClr val="FF0000"/>
                </a:solidFill>
                <a:latin typeface="Arial"/>
                <a:cs typeface="Arial"/>
              </a:rPr>
              <a:t>ζωής</a:t>
            </a:r>
            <a:r>
              <a:rPr lang="el-GR" b="1" i="1" spc="-105" dirty="0">
                <a:solidFill>
                  <a:srgbClr val="FF0000"/>
                </a:solidFill>
                <a:latin typeface="Arial"/>
                <a:cs typeface="Arial"/>
              </a:rPr>
              <a:t> </a:t>
            </a:r>
            <a:r>
              <a:rPr lang="el-GR" b="1" i="1" dirty="0">
                <a:solidFill>
                  <a:srgbClr val="FF0000"/>
                </a:solidFill>
                <a:latin typeface="Arial"/>
                <a:cs typeface="Arial"/>
              </a:rPr>
              <a:t>τους</a:t>
            </a:r>
            <a:endParaRPr lang="el-GR" i="1" dirty="0">
              <a:solidFill>
                <a:srgbClr val="FF0000"/>
              </a:solidFill>
              <a:latin typeface="Arial"/>
              <a:cs typeface="Arial"/>
            </a:endParaRPr>
          </a:p>
          <a:p>
            <a:pPr marL="756285" lvl="1" indent="-287020">
              <a:lnSpc>
                <a:spcPct val="100000"/>
              </a:lnSpc>
              <a:spcBef>
                <a:spcPts val="0"/>
              </a:spcBef>
              <a:buFont typeface="Arial"/>
              <a:buChar char="•"/>
              <a:tabLst>
                <a:tab pos="756285" algn="l"/>
                <a:tab pos="756920" algn="l"/>
              </a:tabLst>
            </a:pPr>
            <a:r>
              <a:rPr lang="el-GR" b="1" i="1" dirty="0">
                <a:solidFill>
                  <a:srgbClr val="FF0000"/>
                </a:solidFill>
                <a:latin typeface="Arial"/>
                <a:cs typeface="Arial"/>
              </a:rPr>
              <a:t>Της </a:t>
            </a:r>
            <a:r>
              <a:rPr lang="el-GR" b="1" i="1" spc="-5" dirty="0">
                <a:solidFill>
                  <a:srgbClr val="FF0000"/>
                </a:solidFill>
                <a:latin typeface="Arial"/>
                <a:cs typeface="Arial"/>
              </a:rPr>
              <a:t>μείωσης </a:t>
            </a:r>
            <a:r>
              <a:rPr lang="el-GR" b="1" i="1" spc="-10" dirty="0">
                <a:solidFill>
                  <a:srgbClr val="FF0000"/>
                </a:solidFill>
                <a:latin typeface="Arial"/>
                <a:cs typeface="Arial"/>
              </a:rPr>
              <a:t>των </a:t>
            </a:r>
            <a:r>
              <a:rPr lang="el-GR" b="1" i="1" spc="-5" dirty="0">
                <a:solidFill>
                  <a:srgbClr val="FF0000"/>
                </a:solidFill>
                <a:latin typeface="Arial"/>
                <a:cs typeface="Arial"/>
              </a:rPr>
              <a:t>προϊόντων </a:t>
            </a:r>
            <a:r>
              <a:rPr lang="el-GR" b="1" i="1" dirty="0">
                <a:solidFill>
                  <a:srgbClr val="FF0000"/>
                </a:solidFill>
                <a:latin typeface="Arial"/>
                <a:cs typeface="Arial"/>
              </a:rPr>
              <a:t>που </a:t>
            </a:r>
            <a:r>
              <a:rPr lang="el-GR" b="1" i="1" spc="-5" dirty="0">
                <a:solidFill>
                  <a:srgbClr val="FF0000"/>
                </a:solidFill>
                <a:latin typeface="Arial"/>
                <a:cs typeface="Arial"/>
              </a:rPr>
              <a:t>απορρίπτονται</a:t>
            </a:r>
            <a:endParaRPr lang="el-GR" i="1" dirty="0">
              <a:solidFill>
                <a:srgbClr val="FF0000"/>
              </a:solidFill>
              <a:latin typeface="Arial"/>
              <a:cs typeface="Arial"/>
            </a:endParaRPr>
          </a:p>
          <a:p>
            <a:pPr marL="756285" lvl="1" indent="-287020">
              <a:lnSpc>
                <a:spcPts val="2395"/>
              </a:lnSpc>
              <a:spcBef>
                <a:spcPts val="0"/>
              </a:spcBef>
              <a:buFont typeface="Arial"/>
              <a:buChar char="•"/>
              <a:tabLst>
                <a:tab pos="756285" algn="l"/>
                <a:tab pos="756920" algn="l"/>
              </a:tabLst>
            </a:pPr>
            <a:r>
              <a:rPr lang="el-GR" b="1" i="1" dirty="0">
                <a:solidFill>
                  <a:srgbClr val="FF0000"/>
                </a:solidFill>
                <a:latin typeface="Arial"/>
                <a:cs typeface="Arial"/>
              </a:rPr>
              <a:t>Της χρήσης αποβλήτων </a:t>
            </a:r>
            <a:r>
              <a:rPr lang="el-GR" b="1" i="1" spc="-15" dirty="0">
                <a:solidFill>
                  <a:srgbClr val="FF0000"/>
                </a:solidFill>
                <a:latin typeface="Arial"/>
                <a:cs typeface="Arial"/>
              </a:rPr>
              <a:t>ως </a:t>
            </a:r>
            <a:r>
              <a:rPr lang="el-GR" b="1" i="1" dirty="0">
                <a:solidFill>
                  <a:srgbClr val="FF0000"/>
                </a:solidFill>
                <a:latin typeface="Arial"/>
                <a:cs typeface="Arial"/>
              </a:rPr>
              <a:t>πόρο</a:t>
            </a:r>
            <a:r>
              <a:rPr lang="el-GR" b="1" i="1" spc="-45" dirty="0">
                <a:solidFill>
                  <a:srgbClr val="FF0000"/>
                </a:solidFill>
                <a:latin typeface="Arial"/>
                <a:cs typeface="Arial"/>
              </a:rPr>
              <a:t> </a:t>
            </a:r>
            <a:r>
              <a:rPr lang="el-GR" b="1" i="1" spc="-5" dirty="0">
                <a:solidFill>
                  <a:srgbClr val="FF0000"/>
                </a:solidFill>
                <a:latin typeface="Arial"/>
                <a:cs typeface="Arial"/>
              </a:rPr>
              <a:t>εκμετάλλευσης</a:t>
            </a:r>
            <a:endParaRPr lang="el-GR" i="1" dirty="0">
              <a:solidFill>
                <a:srgbClr val="FF0000"/>
              </a:solidFill>
              <a:latin typeface="Arial"/>
              <a:cs typeface="Arial"/>
            </a:endParaRPr>
          </a:p>
          <a:p>
            <a:pPr marL="355600" marR="775970" lvl="0" indent="-342900">
              <a:lnSpc>
                <a:spcPct val="80000"/>
              </a:lnSpc>
              <a:spcBef>
                <a:spcPts val="525"/>
              </a:spcBef>
              <a:buClr>
                <a:srgbClr val="F05D24"/>
              </a:buClr>
              <a:buFont typeface="Arial"/>
              <a:buChar char="•"/>
              <a:tabLst>
                <a:tab pos="354965" algn="l"/>
                <a:tab pos="355600" algn="l"/>
              </a:tabLst>
            </a:pPr>
            <a:endParaRPr lang="el-GR" sz="2200" b="1" spc="-5" dirty="0">
              <a:solidFill>
                <a:prstClr val="black"/>
              </a:solidFill>
              <a:latin typeface="Arial"/>
              <a:cs typeface="Arial"/>
            </a:endParaRPr>
          </a:p>
          <a:p>
            <a:pPr marL="355600" marR="775970" lvl="0" indent="-342900" algn="just">
              <a:lnSpc>
                <a:spcPct val="80000"/>
              </a:lnSpc>
              <a:spcBef>
                <a:spcPts val="525"/>
              </a:spcBef>
              <a:buClr>
                <a:srgbClr val="F05D24"/>
              </a:buClr>
              <a:buFont typeface="Arial"/>
              <a:buChar char="•"/>
              <a:tabLst>
                <a:tab pos="354965" algn="l"/>
                <a:tab pos="355600" algn="l"/>
              </a:tabLst>
            </a:pPr>
            <a:r>
              <a:rPr lang="el-GR" sz="3200" b="1" spc="-5" dirty="0">
                <a:solidFill>
                  <a:prstClr val="black"/>
                </a:solidFill>
                <a:latin typeface="Arial"/>
                <a:cs typeface="Arial"/>
              </a:rPr>
              <a:t>Η κυκλική οικονομία αποτελεί πλέον </a:t>
            </a:r>
            <a:r>
              <a:rPr lang="el-GR" sz="3200" b="1" spc="-10" dirty="0">
                <a:solidFill>
                  <a:prstClr val="black"/>
                </a:solidFill>
                <a:latin typeface="Arial"/>
                <a:cs typeface="Arial"/>
              </a:rPr>
              <a:t>βασική </a:t>
            </a:r>
            <a:r>
              <a:rPr lang="el-GR" sz="3200" b="1" spc="-5" dirty="0">
                <a:solidFill>
                  <a:prstClr val="black"/>
                </a:solidFill>
                <a:latin typeface="Arial"/>
                <a:cs typeface="Arial"/>
              </a:rPr>
              <a:t>αρχή της  </a:t>
            </a:r>
            <a:r>
              <a:rPr lang="el-GR" sz="3200" b="1" spc="-10" dirty="0">
                <a:solidFill>
                  <a:prstClr val="black"/>
                </a:solidFill>
                <a:latin typeface="Arial"/>
                <a:cs typeface="Arial"/>
              </a:rPr>
              <a:t>νομοθεσίας </a:t>
            </a:r>
            <a:r>
              <a:rPr lang="el-GR" sz="3200" b="1" spc="-5" dirty="0">
                <a:solidFill>
                  <a:prstClr val="black"/>
                </a:solidFill>
                <a:latin typeface="Arial"/>
                <a:cs typeface="Arial"/>
              </a:rPr>
              <a:t>της ΕΕ για τα απόβλητα, δίνοντας  προτεραιότητα </a:t>
            </a:r>
            <a:r>
              <a:rPr lang="el-GR" sz="3200" b="1" spc="-10" dirty="0">
                <a:solidFill>
                  <a:prstClr val="black"/>
                </a:solidFill>
                <a:latin typeface="Arial"/>
                <a:cs typeface="Arial"/>
              </a:rPr>
              <a:t>στην </a:t>
            </a:r>
            <a:r>
              <a:rPr lang="el-GR" sz="3200" b="1" spc="-5" dirty="0">
                <a:solidFill>
                  <a:prstClr val="black"/>
                </a:solidFill>
                <a:latin typeface="Arial"/>
                <a:cs typeface="Arial"/>
              </a:rPr>
              <a:t>πρόληψη, επαναχρησιμοποίηση,  χωριστή συλλογή και</a:t>
            </a:r>
            <a:r>
              <a:rPr lang="el-GR" sz="3200" b="1" spc="30" dirty="0">
                <a:solidFill>
                  <a:prstClr val="black"/>
                </a:solidFill>
                <a:latin typeface="Arial"/>
                <a:cs typeface="Arial"/>
              </a:rPr>
              <a:t> </a:t>
            </a:r>
            <a:r>
              <a:rPr lang="el-GR" sz="3200" b="1" spc="-5" dirty="0">
                <a:solidFill>
                  <a:prstClr val="black"/>
                </a:solidFill>
                <a:latin typeface="Arial"/>
                <a:cs typeface="Arial"/>
              </a:rPr>
              <a:t>ανακύκλωση.</a:t>
            </a:r>
            <a:endParaRPr lang="el-GR" sz="3200" dirty="0">
              <a:solidFill>
                <a:prstClr val="black"/>
              </a:solidFill>
              <a:latin typeface="Arial"/>
              <a:cs typeface="Arial"/>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ΚΥΚΛΙΚΗ ΟΙΚΟΝΟΜΙΑ</a:t>
            </a:r>
          </a:p>
        </p:txBody>
      </p:sp>
    </p:spTree>
    <p:extLst>
      <p:ext uri="{BB962C8B-B14F-4D97-AF65-F5344CB8AC3E}">
        <p14:creationId xmlns:p14="http://schemas.microsoft.com/office/powerpoint/2010/main" val="882589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ΚΥΚΛΙΚΗ ΟΙΚΟΝΟΜΙΑ</a:t>
            </a:r>
          </a:p>
        </p:txBody>
      </p:sp>
      <p:pic>
        <p:nvPicPr>
          <p:cNvPr id="2" name="Εικόνα 1"/>
          <p:cNvPicPr>
            <a:picLocks noChangeAspect="1"/>
          </p:cNvPicPr>
          <p:nvPr/>
        </p:nvPicPr>
        <p:blipFill>
          <a:blip r:embed="rId2"/>
          <a:stretch>
            <a:fillRect/>
          </a:stretch>
        </p:blipFill>
        <p:spPr>
          <a:xfrm>
            <a:off x="364899" y="862667"/>
            <a:ext cx="11462197" cy="5383369"/>
          </a:xfrm>
          <a:prstGeom prst="rect">
            <a:avLst/>
          </a:prstGeom>
        </p:spPr>
      </p:pic>
    </p:spTree>
    <p:extLst>
      <p:ext uri="{BB962C8B-B14F-4D97-AF65-F5344CB8AC3E}">
        <p14:creationId xmlns:p14="http://schemas.microsoft.com/office/powerpoint/2010/main" val="2421548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354965" marR="281305" lvl="0" indent="-342900">
              <a:lnSpc>
                <a:spcPts val="3240"/>
              </a:lnSpc>
              <a:spcBef>
                <a:spcPts val="505"/>
              </a:spcBef>
              <a:buClr>
                <a:srgbClr val="F05D24"/>
              </a:buClr>
              <a:buFont typeface="Arial"/>
              <a:buChar char="•"/>
              <a:tabLst>
                <a:tab pos="354965" algn="l"/>
                <a:tab pos="355600" algn="l"/>
              </a:tabLst>
            </a:pPr>
            <a:r>
              <a:rPr lang="el-GR" sz="3000" b="1" dirty="0">
                <a:solidFill>
                  <a:prstClr val="black"/>
                </a:solidFill>
                <a:latin typeface="Arial"/>
                <a:cs typeface="Arial"/>
              </a:rPr>
              <a:t>Μεγιστοποίηση της </a:t>
            </a:r>
            <a:r>
              <a:rPr lang="el-GR" sz="3000" b="1" spc="-5" dirty="0">
                <a:solidFill>
                  <a:prstClr val="black"/>
                </a:solidFill>
                <a:latin typeface="Arial"/>
                <a:cs typeface="Arial"/>
              </a:rPr>
              <a:t>παράτασης ζωής </a:t>
            </a:r>
            <a:r>
              <a:rPr lang="el-GR" sz="3000" b="1" dirty="0">
                <a:solidFill>
                  <a:prstClr val="black"/>
                </a:solidFill>
                <a:latin typeface="Arial"/>
                <a:cs typeface="Arial"/>
              </a:rPr>
              <a:t>και  </a:t>
            </a:r>
            <a:r>
              <a:rPr lang="el-GR" sz="3000" b="1" spc="-5" dirty="0">
                <a:solidFill>
                  <a:prstClr val="black"/>
                </a:solidFill>
                <a:latin typeface="Arial"/>
                <a:cs typeface="Arial"/>
              </a:rPr>
              <a:t>διατήρηση </a:t>
            </a:r>
            <a:r>
              <a:rPr lang="el-GR" sz="3000" b="1" dirty="0">
                <a:solidFill>
                  <a:prstClr val="black"/>
                </a:solidFill>
                <a:latin typeface="Arial"/>
                <a:cs typeface="Arial"/>
              </a:rPr>
              <a:t>της </a:t>
            </a:r>
            <a:r>
              <a:rPr lang="el-GR" sz="3000" b="1" spc="-5" dirty="0">
                <a:solidFill>
                  <a:prstClr val="black"/>
                </a:solidFill>
                <a:latin typeface="Arial"/>
                <a:cs typeface="Arial"/>
              </a:rPr>
              <a:t>αξίας των προϊόντων</a:t>
            </a:r>
            <a:r>
              <a:rPr lang="el-GR" sz="3000" b="1" spc="45" dirty="0">
                <a:solidFill>
                  <a:prstClr val="black"/>
                </a:solidFill>
                <a:latin typeface="Arial"/>
                <a:cs typeface="Arial"/>
              </a:rPr>
              <a:t> </a:t>
            </a:r>
            <a:r>
              <a:rPr lang="el-GR" sz="3000" b="1" spc="-15" dirty="0">
                <a:solidFill>
                  <a:prstClr val="black"/>
                </a:solidFill>
                <a:latin typeface="Arial"/>
                <a:cs typeface="Arial"/>
              </a:rPr>
              <a:t>μέσω:</a:t>
            </a:r>
          </a:p>
          <a:p>
            <a:pPr marL="354965" marR="281305" lvl="0" indent="-342900">
              <a:lnSpc>
                <a:spcPts val="3240"/>
              </a:lnSpc>
              <a:spcBef>
                <a:spcPts val="505"/>
              </a:spcBef>
              <a:buClr>
                <a:srgbClr val="F05D24"/>
              </a:buClr>
              <a:buFont typeface="Arial"/>
              <a:buChar char="•"/>
              <a:tabLst>
                <a:tab pos="354965" algn="l"/>
                <a:tab pos="355600" algn="l"/>
              </a:tabLst>
            </a:pPr>
            <a:endParaRPr lang="el-GR" sz="3000" dirty="0">
              <a:solidFill>
                <a:prstClr val="black"/>
              </a:solidFill>
              <a:latin typeface="Arial"/>
              <a:cs typeface="Arial"/>
            </a:endParaRPr>
          </a:p>
          <a:p>
            <a:pPr marL="756285" lvl="1" indent="-287020">
              <a:lnSpc>
                <a:spcPct val="100000"/>
              </a:lnSpc>
              <a:spcBef>
                <a:spcPts val="285"/>
              </a:spcBef>
              <a:buFont typeface="Arial"/>
              <a:buChar char="•"/>
              <a:tabLst>
                <a:tab pos="756285" algn="l"/>
                <a:tab pos="756920" algn="l"/>
              </a:tabLst>
            </a:pPr>
            <a:r>
              <a:rPr lang="el-GR" sz="2600" b="1" spc="-5" dirty="0">
                <a:solidFill>
                  <a:srgbClr val="2AA9DF"/>
                </a:solidFill>
                <a:latin typeface="Arial"/>
                <a:cs typeface="Arial"/>
              </a:rPr>
              <a:t>Κοινής</a:t>
            </a:r>
            <a:r>
              <a:rPr lang="el-GR" sz="2600" b="1" spc="-30" dirty="0">
                <a:solidFill>
                  <a:srgbClr val="2AA9DF"/>
                </a:solidFill>
                <a:latin typeface="Arial"/>
                <a:cs typeface="Arial"/>
              </a:rPr>
              <a:t> </a:t>
            </a:r>
            <a:r>
              <a:rPr lang="el-GR" sz="2600" b="1" dirty="0">
                <a:solidFill>
                  <a:srgbClr val="2AA9DF"/>
                </a:solidFill>
                <a:latin typeface="Arial"/>
                <a:cs typeface="Arial"/>
              </a:rPr>
              <a:t>Χρήσης</a:t>
            </a:r>
            <a:endParaRPr lang="el-GR" sz="2600" dirty="0">
              <a:solidFill>
                <a:prstClr val="black"/>
              </a:solidFill>
              <a:latin typeface="Arial"/>
              <a:cs typeface="Arial"/>
            </a:endParaRPr>
          </a:p>
          <a:p>
            <a:pPr marL="756285" lvl="1" indent="-287020">
              <a:lnSpc>
                <a:spcPct val="100000"/>
              </a:lnSpc>
              <a:spcBef>
                <a:spcPts val="310"/>
              </a:spcBef>
              <a:buFont typeface="Arial"/>
              <a:buChar char="•"/>
              <a:tabLst>
                <a:tab pos="756285" algn="l"/>
                <a:tab pos="756920" algn="l"/>
              </a:tabLst>
            </a:pPr>
            <a:r>
              <a:rPr lang="el-GR" sz="2600" b="1" spc="-5" dirty="0">
                <a:solidFill>
                  <a:srgbClr val="2AA9DF"/>
                </a:solidFill>
                <a:latin typeface="Arial"/>
                <a:cs typeface="Arial"/>
              </a:rPr>
              <a:t>Μίσθωσης</a:t>
            </a:r>
            <a:endParaRPr lang="el-GR" sz="2600" dirty="0">
              <a:solidFill>
                <a:prstClr val="black"/>
              </a:solidFill>
              <a:latin typeface="Arial"/>
              <a:cs typeface="Arial"/>
            </a:endParaRPr>
          </a:p>
          <a:p>
            <a:pPr marL="756285" lvl="1" indent="-287020">
              <a:lnSpc>
                <a:spcPct val="100000"/>
              </a:lnSpc>
              <a:spcBef>
                <a:spcPts val="315"/>
              </a:spcBef>
              <a:buFont typeface="Arial"/>
              <a:buChar char="•"/>
              <a:tabLst>
                <a:tab pos="756285" algn="l"/>
                <a:tab pos="756920" algn="l"/>
              </a:tabLst>
            </a:pPr>
            <a:r>
              <a:rPr lang="el-GR" sz="2600" b="1" dirty="0">
                <a:solidFill>
                  <a:srgbClr val="2AA9DF"/>
                </a:solidFill>
                <a:latin typeface="Arial"/>
                <a:cs typeface="Arial"/>
              </a:rPr>
              <a:t>Επισκευής</a:t>
            </a:r>
            <a:endParaRPr lang="el-GR" sz="2600" dirty="0">
              <a:solidFill>
                <a:prstClr val="black"/>
              </a:solidFill>
              <a:latin typeface="Arial"/>
              <a:cs typeface="Arial"/>
            </a:endParaRPr>
          </a:p>
          <a:p>
            <a:pPr marL="756285" lvl="1" indent="-287020">
              <a:lnSpc>
                <a:spcPct val="100000"/>
              </a:lnSpc>
              <a:spcBef>
                <a:spcPts val="315"/>
              </a:spcBef>
              <a:buFont typeface="Arial"/>
              <a:buChar char="•"/>
              <a:tabLst>
                <a:tab pos="756285" algn="l"/>
                <a:tab pos="756920" algn="l"/>
              </a:tabLst>
            </a:pPr>
            <a:r>
              <a:rPr lang="el-GR" sz="2600" b="1" spc="-5" dirty="0">
                <a:solidFill>
                  <a:srgbClr val="2AA9DF"/>
                </a:solidFill>
                <a:latin typeface="Arial"/>
                <a:cs typeface="Arial"/>
              </a:rPr>
              <a:t>Επιστροφής</a:t>
            </a:r>
            <a:r>
              <a:rPr lang="el-GR" sz="2600" b="1" spc="-20" dirty="0">
                <a:solidFill>
                  <a:srgbClr val="2AA9DF"/>
                </a:solidFill>
                <a:latin typeface="Arial"/>
                <a:cs typeface="Arial"/>
              </a:rPr>
              <a:t> </a:t>
            </a:r>
            <a:r>
              <a:rPr lang="el-GR" sz="2600" b="1" spc="-5" dirty="0">
                <a:solidFill>
                  <a:srgbClr val="2AA9DF"/>
                </a:solidFill>
                <a:latin typeface="Arial"/>
                <a:cs typeface="Arial"/>
              </a:rPr>
              <a:t>για:</a:t>
            </a:r>
            <a:endParaRPr lang="el-GR" sz="2600" dirty="0">
              <a:solidFill>
                <a:prstClr val="black"/>
              </a:solidFill>
              <a:latin typeface="Arial"/>
              <a:cs typeface="Arial"/>
            </a:endParaRPr>
          </a:p>
          <a:p>
            <a:pPr marL="1155700" marR="1428750" lvl="2" indent="-229235">
              <a:lnSpc>
                <a:spcPts val="2380"/>
              </a:lnSpc>
              <a:spcBef>
                <a:spcPts val="560"/>
              </a:spcBef>
              <a:buFont typeface="Arial"/>
              <a:buChar char="•"/>
              <a:tabLst>
                <a:tab pos="1155700" algn="l"/>
                <a:tab pos="1156335" algn="l"/>
              </a:tabLst>
            </a:pPr>
            <a:r>
              <a:rPr lang="el-GR" sz="2200" b="1" spc="-5" dirty="0">
                <a:solidFill>
                  <a:srgbClr val="00A79D"/>
                </a:solidFill>
                <a:latin typeface="Arial"/>
                <a:cs typeface="Arial"/>
              </a:rPr>
              <a:t>Επαναχρησιμοποίηση </a:t>
            </a:r>
            <a:r>
              <a:rPr lang="el-GR" sz="2200" b="1" spc="-10" dirty="0">
                <a:solidFill>
                  <a:srgbClr val="00A79D"/>
                </a:solidFill>
                <a:latin typeface="Arial"/>
                <a:cs typeface="Arial"/>
              </a:rPr>
              <a:t>και </a:t>
            </a:r>
            <a:r>
              <a:rPr lang="el-GR" sz="2200" b="1" spc="-5" dirty="0">
                <a:solidFill>
                  <a:srgbClr val="00A79D"/>
                </a:solidFill>
                <a:latin typeface="Arial"/>
                <a:cs typeface="Arial"/>
              </a:rPr>
              <a:t>προετοιμασία </a:t>
            </a:r>
            <a:r>
              <a:rPr lang="el-GR" sz="2200" b="1" spc="-10" dirty="0">
                <a:solidFill>
                  <a:srgbClr val="00A79D"/>
                </a:solidFill>
                <a:latin typeface="Arial"/>
                <a:cs typeface="Arial"/>
              </a:rPr>
              <a:t>για  </a:t>
            </a:r>
            <a:r>
              <a:rPr lang="el-GR" sz="2200" b="1" spc="-5" dirty="0">
                <a:solidFill>
                  <a:srgbClr val="00A79D"/>
                </a:solidFill>
                <a:latin typeface="Arial"/>
                <a:cs typeface="Arial"/>
              </a:rPr>
              <a:t>επαναχρησιμοποίηση</a:t>
            </a:r>
            <a:endParaRPr lang="el-GR" sz="2200" dirty="0">
              <a:solidFill>
                <a:prstClr val="black"/>
              </a:solidFill>
              <a:latin typeface="Arial"/>
              <a:cs typeface="Arial"/>
            </a:endParaRPr>
          </a:p>
          <a:p>
            <a:pPr marL="1155700" lvl="2" indent="-229235">
              <a:lnSpc>
                <a:spcPct val="100000"/>
              </a:lnSpc>
              <a:spcBef>
                <a:spcPts val="225"/>
              </a:spcBef>
              <a:buFont typeface="Arial"/>
              <a:buChar char="•"/>
              <a:tabLst>
                <a:tab pos="1155700" algn="l"/>
                <a:tab pos="1156335" algn="l"/>
              </a:tabLst>
            </a:pPr>
            <a:r>
              <a:rPr lang="el-GR" sz="2200" b="1" spc="-10" dirty="0">
                <a:solidFill>
                  <a:srgbClr val="00A79D"/>
                </a:solidFill>
                <a:latin typeface="Arial"/>
                <a:cs typeface="Arial"/>
              </a:rPr>
              <a:t>Ανακατασκευή</a:t>
            </a:r>
            <a:endParaRPr lang="el-GR" sz="2200" dirty="0">
              <a:solidFill>
                <a:prstClr val="black"/>
              </a:solidFill>
              <a:latin typeface="Arial"/>
              <a:cs typeface="Arial"/>
            </a:endParaRPr>
          </a:p>
          <a:p>
            <a:pPr marL="756285" marR="5080" lvl="1" indent="-287020">
              <a:lnSpc>
                <a:spcPts val="2810"/>
              </a:lnSpc>
              <a:spcBef>
                <a:spcPts val="665"/>
              </a:spcBef>
              <a:buFont typeface="Arial"/>
              <a:buChar char="•"/>
              <a:tabLst>
                <a:tab pos="756285" algn="l"/>
                <a:tab pos="756920" algn="l"/>
              </a:tabLst>
            </a:pPr>
            <a:r>
              <a:rPr lang="el-GR" sz="2600" b="1" dirty="0">
                <a:solidFill>
                  <a:srgbClr val="2AA9DF"/>
                </a:solidFill>
                <a:latin typeface="Arial"/>
                <a:cs typeface="Arial"/>
              </a:rPr>
              <a:t>Ανακύκλωσης εξαρτημάτων </a:t>
            </a:r>
            <a:r>
              <a:rPr lang="el-GR" sz="2600" b="1" spc="-5" dirty="0">
                <a:solidFill>
                  <a:srgbClr val="2AA9DF"/>
                </a:solidFill>
                <a:latin typeface="Arial"/>
                <a:cs typeface="Arial"/>
              </a:rPr>
              <a:t>και υλικών </a:t>
            </a:r>
            <a:r>
              <a:rPr lang="el-GR" sz="2600" b="1" dirty="0">
                <a:solidFill>
                  <a:srgbClr val="2AA9DF"/>
                </a:solidFill>
                <a:latin typeface="Arial"/>
                <a:cs typeface="Arial"/>
              </a:rPr>
              <a:t>– ιδανικά  </a:t>
            </a:r>
            <a:r>
              <a:rPr lang="el-GR" sz="2600" b="1" spc="-5" dirty="0">
                <a:solidFill>
                  <a:srgbClr val="2AA9DF"/>
                </a:solidFill>
                <a:latin typeface="Arial"/>
                <a:cs typeface="Arial"/>
              </a:rPr>
              <a:t>σε ένα </a:t>
            </a:r>
            <a:r>
              <a:rPr lang="el-GR" sz="2600" b="1" dirty="0">
                <a:solidFill>
                  <a:srgbClr val="2AA9DF"/>
                </a:solidFill>
                <a:latin typeface="Arial"/>
                <a:cs typeface="Arial"/>
              </a:rPr>
              <a:t>κλειστό</a:t>
            </a:r>
            <a:r>
              <a:rPr lang="el-GR" sz="2600" b="1" spc="-45" dirty="0">
                <a:solidFill>
                  <a:srgbClr val="2AA9DF"/>
                </a:solidFill>
                <a:latin typeface="Arial"/>
                <a:cs typeface="Arial"/>
              </a:rPr>
              <a:t> </a:t>
            </a:r>
            <a:r>
              <a:rPr lang="el-GR" sz="2600" b="1" spc="-5" dirty="0">
                <a:solidFill>
                  <a:srgbClr val="2AA9DF"/>
                </a:solidFill>
                <a:latin typeface="Arial"/>
                <a:cs typeface="Arial"/>
              </a:rPr>
              <a:t>κύκλωμα</a:t>
            </a:r>
            <a:endParaRPr lang="el-GR" sz="2600" dirty="0">
              <a:solidFill>
                <a:prstClr val="black"/>
              </a:solidFill>
              <a:latin typeface="Arial"/>
              <a:cs typeface="Arial"/>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Κυκλική Οικονομία στην  πράξη</a:t>
            </a:r>
          </a:p>
        </p:txBody>
      </p:sp>
    </p:spTree>
    <p:extLst>
      <p:ext uri="{BB962C8B-B14F-4D97-AF65-F5344CB8AC3E}">
        <p14:creationId xmlns:p14="http://schemas.microsoft.com/office/powerpoint/2010/main" val="2020278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80304" y="752355"/>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355600" marR="5080" lvl="0" indent="-342900">
              <a:lnSpc>
                <a:spcPct val="100000"/>
              </a:lnSpc>
              <a:spcBef>
                <a:spcPts val="0"/>
              </a:spcBef>
              <a:buClr>
                <a:srgbClr val="262675"/>
              </a:buClr>
              <a:buFont typeface="Century Gothic"/>
              <a:buChar char="•"/>
              <a:tabLst>
                <a:tab pos="355600" algn="l"/>
                <a:tab pos="1307465" algn="l"/>
              </a:tabLst>
            </a:pPr>
            <a:r>
              <a:rPr lang="el-GR" b="1" spc="10" dirty="0">
                <a:solidFill>
                  <a:srgbClr val="FF0000"/>
                </a:solidFill>
                <a:latin typeface="Century Gothic"/>
                <a:cs typeface="Century Gothic"/>
              </a:rPr>
              <a:t>Α</a:t>
            </a:r>
            <a:r>
              <a:rPr lang="el-GR" b="1" spc="-25" dirty="0">
                <a:solidFill>
                  <a:srgbClr val="FF0000"/>
                </a:solidFill>
                <a:latin typeface="Century Gothic"/>
                <a:cs typeface="Century Gothic"/>
              </a:rPr>
              <a:t>ρ</a:t>
            </a:r>
            <a:r>
              <a:rPr lang="el-GR" b="1" spc="-10" dirty="0">
                <a:solidFill>
                  <a:srgbClr val="FF0000"/>
                </a:solidFill>
                <a:latin typeface="Century Gothic"/>
                <a:cs typeface="Century Gothic"/>
              </a:rPr>
              <a:t>χή</a:t>
            </a:r>
            <a:r>
              <a:rPr lang="el-GR" b="1" spc="-15" dirty="0">
                <a:solidFill>
                  <a:srgbClr val="FF0000"/>
                </a:solidFill>
                <a:latin typeface="Century Gothic"/>
                <a:cs typeface="Century Gothic"/>
              </a:rPr>
              <a:t> </a:t>
            </a:r>
            <a:r>
              <a:rPr lang="el-GR" b="1" spc="-5" dirty="0">
                <a:solidFill>
                  <a:srgbClr val="FF0000"/>
                </a:solidFill>
                <a:latin typeface="Century Gothic"/>
                <a:cs typeface="Century Gothic"/>
              </a:rPr>
              <a:t>1</a:t>
            </a:r>
            <a:r>
              <a:rPr lang="el-GR" sz="1800" spc="-5" dirty="0">
                <a:solidFill>
                  <a:srgbClr val="262675"/>
                </a:solidFill>
                <a:latin typeface="Century Gothic"/>
                <a:cs typeface="Century Gothic"/>
              </a:rPr>
              <a:t>:</a:t>
            </a:r>
            <a:r>
              <a:rPr lang="el-GR" sz="1800" dirty="0">
                <a:solidFill>
                  <a:srgbClr val="262675"/>
                </a:solidFill>
                <a:latin typeface="Century Gothic"/>
                <a:cs typeface="Century Gothic"/>
              </a:rPr>
              <a:t>	</a:t>
            </a:r>
            <a:r>
              <a:rPr lang="el-GR" sz="1800" b="1" spc="-10" dirty="0">
                <a:solidFill>
                  <a:srgbClr val="262675"/>
                </a:solidFill>
                <a:latin typeface="Century Gothic"/>
                <a:cs typeface="Century Gothic"/>
              </a:rPr>
              <a:t>«</a:t>
            </a:r>
            <a:r>
              <a:rPr lang="el-GR" sz="1800" b="1" spc="-5" dirty="0">
                <a:solidFill>
                  <a:srgbClr val="262675"/>
                </a:solidFill>
                <a:latin typeface="Century Gothic"/>
                <a:cs typeface="Century Gothic"/>
              </a:rPr>
              <a:t>τ</a:t>
            </a:r>
            <a:r>
              <a:rPr lang="el-GR" sz="1800" b="1" dirty="0">
                <a:solidFill>
                  <a:srgbClr val="262675"/>
                </a:solidFill>
                <a:latin typeface="Century Gothic"/>
                <a:cs typeface="Century Gothic"/>
              </a:rPr>
              <a:t>ο</a:t>
            </a:r>
            <a:r>
              <a:rPr lang="el-GR" sz="1800" b="1" spc="-5" dirty="0">
                <a:solidFill>
                  <a:srgbClr val="262675"/>
                </a:solidFill>
                <a:latin typeface="Century Gothic"/>
                <a:cs typeface="Century Gothic"/>
              </a:rPr>
              <a:t> α</a:t>
            </a:r>
            <a:r>
              <a:rPr lang="el-GR" sz="1800" b="1" spc="-20" dirty="0">
                <a:solidFill>
                  <a:srgbClr val="262675"/>
                </a:solidFill>
                <a:latin typeface="Century Gothic"/>
                <a:cs typeface="Century Gothic"/>
              </a:rPr>
              <a:t>π</a:t>
            </a:r>
            <a:r>
              <a:rPr lang="el-GR" sz="1800" b="1" spc="-5" dirty="0">
                <a:solidFill>
                  <a:srgbClr val="262675"/>
                </a:solidFill>
                <a:latin typeface="Century Gothic"/>
                <a:cs typeface="Century Gothic"/>
              </a:rPr>
              <a:t>ό</a:t>
            </a:r>
            <a:r>
              <a:rPr lang="el-GR" sz="1800" b="1" spc="-15" dirty="0">
                <a:solidFill>
                  <a:srgbClr val="262675"/>
                </a:solidFill>
                <a:latin typeface="Century Gothic"/>
                <a:cs typeface="Century Gothic"/>
              </a:rPr>
              <a:t>β</a:t>
            </a:r>
            <a:r>
              <a:rPr lang="el-GR" sz="1800" b="1" spc="-5" dirty="0">
                <a:solidFill>
                  <a:srgbClr val="262675"/>
                </a:solidFill>
                <a:latin typeface="Century Gothic"/>
                <a:cs typeface="Century Gothic"/>
              </a:rPr>
              <a:t>λητ</a:t>
            </a:r>
            <a:r>
              <a:rPr lang="el-GR" sz="1800" b="1" dirty="0">
                <a:solidFill>
                  <a:srgbClr val="262675"/>
                </a:solidFill>
                <a:latin typeface="Century Gothic"/>
                <a:cs typeface="Century Gothic"/>
              </a:rPr>
              <a:t>ο</a:t>
            </a:r>
            <a:r>
              <a:rPr lang="el-GR" sz="1800" b="1" spc="-15" dirty="0">
                <a:solidFill>
                  <a:srgbClr val="262675"/>
                </a:solidFill>
                <a:latin typeface="Century Gothic"/>
                <a:cs typeface="Century Gothic"/>
              </a:rPr>
              <a:t> </a:t>
            </a:r>
            <a:r>
              <a:rPr lang="el-GR" sz="1800" b="1" spc="-10" dirty="0">
                <a:solidFill>
                  <a:srgbClr val="262675"/>
                </a:solidFill>
                <a:latin typeface="Century Gothic"/>
                <a:cs typeface="Century Gothic"/>
              </a:rPr>
              <a:t>εί</a:t>
            </a:r>
            <a:r>
              <a:rPr lang="el-GR" sz="1800" b="1" spc="-5" dirty="0">
                <a:solidFill>
                  <a:srgbClr val="262675"/>
                </a:solidFill>
                <a:latin typeface="Century Gothic"/>
                <a:cs typeface="Century Gothic"/>
              </a:rPr>
              <a:t>ναι</a:t>
            </a:r>
            <a:r>
              <a:rPr lang="el-GR" sz="1800" b="1" spc="10" dirty="0">
                <a:solidFill>
                  <a:srgbClr val="262675"/>
                </a:solidFill>
                <a:latin typeface="Century Gothic"/>
                <a:cs typeface="Century Gothic"/>
              </a:rPr>
              <a:t> </a:t>
            </a:r>
            <a:r>
              <a:rPr lang="el-GR" sz="1800" b="1" spc="-20" dirty="0">
                <a:solidFill>
                  <a:srgbClr val="262675"/>
                </a:solidFill>
                <a:latin typeface="Century Gothic"/>
                <a:cs typeface="Century Gothic"/>
              </a:rPr>
              <a:t>π</a:t>
            </a:r>
            <a:r>
              <a:rPr lang="el-GR" sz="1800" b="1" dirty="0">
                <a:solidFill>
                  <a:srgbClr val="262675"/>
                </a:solidFill>
                <a:latin typeface="Century Gothic"/>
                <a:cs typeface="Century Gothic"/>
              </a:rPr>
              <a:t>ρώ</a:t>
            </a:r>
            <a:r>
              <a:rPr lang="el-GR" sz="1800" b="1" spc="-5" dirty="0">
                <a:solidFill>
                  <a:srgbClr val="262675"/>
                </a:solidFill>
                <a:latin typeface="Century Gothic"/>
                <a:cs typeface="Century Gothic"/>
              </a:rPr>
              <a:t>τ</a:t>
            </a:r>
            <a:r>
              <a:rPr lang="el-GR" sz="1800" b="1" dirty="0">
                <a:solidFill>
                  <a:srgbClr val="262675"/>
                </a:solidFill>
                <a:latin typeface="Century Gothic"/>
                <a:cs typeface="Century Gothic"/>
              </a:rPr>
              <a:t>η</a:t>
            </a:r>
            <a:r>
              <a:rPr lang="el-GR" sz="1800" b="1" spc="-15" dirty="0">
                <a:solidFill>
                  <a:srgbClr val="262675"/>
                </a:solidFill>
                <a:latin typeface="Century Gothic"/>
                <a:cs typeface="Century Gothic"/>
              </a:rPr>
              <a:t> </a:t>
            </a:r>
            <a:r>
              <a:rPr lang="el-GR" sz="1800" b="1" spc="-5" dirty="0">
                <a:solidFill>
                  <a:srgbClr val="262675"/>
                </a:solidFill>
                <a:latin typeface="Century Gothic"/>
                <a:cs typeface="Century Gothic"/>
              </a:rPr>
              <a:t>ύλη</a:t>
            </a:r>
            <a:r>
              <a:rPr lang="el-GR" sz="1800" b="1" spc="-10" dirty="0">
                <a:solidFill>
                  <a:srgbClr val="262675"/>
                </a:solidFill>
                <a:latin typeface="Century Gothic"/>
                <a:cs typeface="Century Gothic"/>
              </a:rPr>
              <a:t>».</a:t>
            </a:r>
            <a:r>
              <a:rPr lang="el-GR" sz="1800" b="1" spc="-15" dirty="0">
                <a:solidFill>
                  <a:srgbClr val="262675"/>
                </a:solidFill>
                <a:latin typeface="Century Gothic"/>
                <a:cs typeface="Century Gothic"/>
              </a:rPr>
              <a:t> </a:t>
            </a:r>
            <a:r>
              <a:rPr lang="el-GR" sz="1800" spc="10" dirty="0">
                <a:solidFill>
                  <a:srgbClr val="262675"/>
                </a:solidFill>
                <a:latin typeface="Century Gothic"/>
                <a:cs typeface="Century Gothic"/>
              </a:rPr>
              <a:t>Α</a:t>
            </a:r>
            <a:r>
              <a:rPr lang="el-GR" sz="1800" spc="-5" dirty="0">
                <a:solidFill>
                  <a:srgbClr val="262675"/>
                </a:solidFill>
                <a:latin typeface="Century Gothic"/>
                <a:cs typeface="Century Gothic"/>
              </a:rPr>
              <a:t>υ</a:t>
            </a:r>
            <a:r>
              <a:rPr lang="el-GR" sz="1800" spc="-15" dirty="0">
                <a:solidFill>
                  <a:srgbClr val="262675"/>
                </a:solidFill>
                <a:latin typeface="Century Gothic"/>
                <a:cs typeface="Century Gothic"/>
              </a:rPr>
              <a:t>τό</a:t>
            </a:r>
            <a:r>
              <a:rPr lang="el-GR" sz="1800" spc="-10" dirty="0">
                <a:solidFill>
                  <a:srgbClr val="262675"/>
                </a:solidFill>
                <a:latin typeface="Century Gothic"/>
                <a:cs typeface="Century Gothic"/>
              </a:rPr>
              <a:t> σ</a:t>
            </a:r>
            <a:r>
              <a:rPr lang="el-GR" sz="1800" spc="-25" dirty="0">
                <a:solidFill>
                  <a:srgbClr val="262675"/>
                </a:solidFill>
                <a:latin typeface="Century Gothic"/>
                <a:cs typeface="Century Gothic"/>
              </a:rPr>
              <a:t>η</a:t>
            </a:r>
            <a:r>
              <a:rPr lang="el-GR" sz="1800" spc="40" dirty="0">
                <a:solidFill>
                  <a:srgbClr val="262675"/>
                </a:solidFill>
                <a:latin typeface="Century Gothic"/>
                <a:cs typeface="Century Gothic"/>
              </a:rPr>
              <a:t>µ</a:t>
            </a:r>
            <a:r>
              <a:rPr lang="el-GR" sz="1800" spc="-10" dirty="0">
                <a:solidFill>
                  <a:srgbClr val="262675"/>
                </a:solidFill>
                <a:latin typeface="Century Gothic"/>
                <a:cs typeface="Century Gothic"/>
              </a:rPr>
              <a:t>α</a:t>
            </a:r>
            <a:r>
              <a:rPr lang="el-GR" sz="1800" spc="10" dirty="0">
                <a:solidFill>
                  <a:srgbClr val="262675"/>
                </a:solidFill>
                <a:latin typeface="Century Gothic"/>
                <a:cs typeface="Century Gothic"/>
              </a:rPr>
              <a:t>ί</a:t>
            </a:r>
            <a:r>
              <a:rPr lang="el-GR" sz="1800" spc="20" dirty="0">
                <a:solidFill>
                  <a:srgbClr val="262675"/>
                </a:solidFill>
                <a:latin typeface="Century Gothic"/>
                <a:cs typeface="Century Gothic"/>
              </a:rPr>
              <a:t>ν</a:t>
            </a:r>
            <a:r>
              <a:rPr lang="el-GR" sz="1800" spc="-15" dirty="0">
                <a:solidFill>
                  <a:srgbClr val="262675"/>
                </a:solidFill>
                <a:latin typeface="Century Gothic"/>
                <a:cs typeface="Century Gothic"/>
              </a:rPr>
              <a:t>ε</a:t>
            </a:r>
            <a:r>
              <a:rPr lang="el-GR" sz="1800" dirty="0">
                <a:solidFill>
                  <a:srgbClr val="262675"/>
                </a:solidFill>
                <a:latin typeface="Century Gothic"/>
                <a:cs typeface="Century Gothic"/>
              </a:rPr>
              <a:t>ι</a:t>
            </a:r>
            <a:r>
              <a:rPr lang="el-GR" sz="1800" spc="-20" dirty="0">
                <a:solidFill>
                  <a:srgbClr val="262675"/>
                </a:solidFill>
                <a:latin typeface="Century Gothic"/>
                <a:cs typeface="Century Gothic"/>
              </a:rPr>
              <a:t> </a:t>
            </a:r>
            <a:r>
              <a:rPr lang="el-GR" sz="1800" dirty="0">
                <a:solidFill>
                  <a:srgbClr val="262675"/>
                </a:solidFill>
                <a:latin typeface="Century Gothic"/>
                <a:cs typeface="Century Gothic"/>
              </a:rPr>
              <a:t>πω</a:t>
            </a:r>
            <a:r>
              <a:rPr lang="el-GR" sz="1800" spc="-15" dirty="0">
                <a:solidFill>
                  <a:srgbClr val="262675"/>
                </a:solidFill>
                <a:latin typeface="Century Gothic"/>
                <a:cs typeface="Century Gothic"/>
              </a:rPr>
              <a:t>ς</a:t>
            </a:r>
            <a:r>
              <a:rPr lang="el-GR" sz="1800" spc="-5" dirty="0">
                <a:solidFill>
                  <a:srgbClr val="262675"/>
                </a:solidFill>
                <a:latin typeface="Century Gothic"/>
                <a:cs typeface="Century Gothic"/>
              </a:rPr>
              <a:t> </a:t>
            </a:r>
            <a:r>
              <a:rPr lang="el-GR" sz="1800" spc="-20" dirty="0">
                <a:solidFill>
                  <a:srgbClr val="262675"/>
                </a:solidFill>
                <a:latin typeface="Century Gothic"/>
                <a:cs typeface="Century Gothic"/>
              </a:rPr>
              <a:t>ό</a:t>
            </a:r>
            <a:r>
              <a:rPr lang="el-GR" sz="1800" spc="-10" dirty="0">
                <a:solidFill>
                  <a:srgbClr val="262675"/>
                </a:solidFill>
                <a:latin typeface="Century Gothic"/>
                <a:cs typeface="Century Gothic"/>
              </a:rPr>
              <a:t>λ</a:t>
            </a:r>
            <a:r>
              <a:rPr lang="el-GR" sz="1800" dirty="0">
                <a:solidFill>
                  <a:srgbClr val="262675"/>
                </a:solidFill>
                <a:latin typeface="Century Gothic"/>
                <a:cs typeface="Century Gothic"/>
              </a:rPr>
              <a:t>α</a:t>
            </a:r>
            <a:r>
              <a:rPr lang="el-GR" sz="1800" spc="-15" dirty="0">
                <a:solidFill>
                  <a:srgbClr val="262675"/>
                </a:solidFill>
                <a:latin typeface="Century Gothic"/>
                <a:cs typeface="Century Gothic"/>
              </a:rPr>
              <a:t> τ</a:t>
            </a:r>
            <a:r>
              <a:rPr lang="el-GR" sz="1800" dirty="0">
                <a:solidFill>
                  <a:srgbClr val="262675"/>
                </a:solidFill>
                <a:latin typeface="Century Gothic"/>
                <a:cs typeface="Century Gothic"/>
              </a:rPr>
              <a:t>α </a:t>
            </a:r>
            <a:r>
              <a:rPr lang="el-GR" sz="1800" spc="-5" dirty="0">
                <a:solidFill>
                  <a:srgbClr val="262675"/>
                </a:solidFill>
                <a:latin typeface="Century Gothic"/>
                <a:cs typeface="Century Gothic"/>
              </a:rPr>
              <a:t>υ</a:t>
            </a:r>
            <a:r>
              <a:rPr lang="el-GR" sz="1800" spc="-10" dirty="0">
                <a:solidFill>
                  <a:srgbClr val="262675"/>
                </a:solidFill>
                <a:latin typeface="Century Gothic"/>
                <a:cs typeface="Century Gothic"/>
              </a:rPr>
              <a:t>λ</a:t>
            </a:r>
            <a:r>
              <a:rPr lang="el-GR" sz="1800" spc="10" dirty="0">
                <a:solidFill>
                  <a:srgbClr val="262675"/>
                </a:solidFill>
                <a:latin typeface="Century Gothic"/>
                <a:cs typeface="Century Gothic"/>
              </a:rPr>
              <a:t>ι</a:t>
            </a:r>
            <a:r>
              <a:rPr lang="el-GR" sz="1800" spc="-15" dirty="0">
                <a:solidFill>
                  <a:srgbClr val="262675"/>
                </a:solidFill>
                <a:latin typeface="Century Gothic"/>
                <a:cs typeface="Century Gothic"/>
              </a:rPr>
              <a:t>κ</a:t>
            </a:r>
            <a:r>
              <a:rPr lang="el-GR" sz="1800" dirty="0">
                <a:solidFill>
                  <a:srgbClr val="262675"/>
                </a:solidFill>
                <a:latin typeface="Century Gothic"/>
                <a:cs typeface="Century Gothic"/>
              </a:rPr>
              <a:t>ά</a:t>
            </a:r>
            <a:r>
              <a:rPr lang="el-GR" sz="1800" spc="-5" dirty="0">
                <a:solidFill>
                  <a:srgbClr val="262675"/>
                </a:solidFill>
                <a:latin typeface="Century Gothic"/>
                <a:cs typeface="Century Gothic"/>
              </a:rPr>
              <a:t> </a:t>
            </a:r>
            <a:r>
              <a:rPr lang="el-GR" sz="1800" spc="-15" dirty="0">
                <a:solidFill>
                  <a:srgbClr val="262675"/>
                </a:solidFill>
                <a:latin typeface="Century Gothic"/>
                <a:cs typeface="Century Gothic"/>
              </a:rPr>
              <a:t>κ</a:t>
            </a:r>
            <a:r>
              <a:rPr lang="el-GR" sz="1800" spc="-10" dirty="0">
                <a:solidFill>
                  <a:srgbClr val="262675"/>
                </a:solidFill>
                <a:latin typeface="Century Gothic"/>
                <a:cs typeface="Century Gothic"/>
              </a:rPr>
              <a:t>α</a:t>
            </a:r>
            <a:r>
              <a:rPr lang="el-GR" sz="1800" dirty="0">
                <a:solidFill>
                  <a:srgbClr val="262675"/>
                </a:solidFill>
                <a:latin typeface="Century Gothic"/>
                <a:cs typeface="Century Gothic"/>
              </a:rPr>
              <a:t>ι</a:t>
            </a:r>
            <a:r>
              <a:rPr lang="el-GR" sz="1800" spc="5" dirty="0">
                <a:solidFill>
                  <a:srgbClr val="262675"/>
                </a:solidFill>
                <a:latin typeface="Century Gothic"/>
                <a:cs typeface="Century Gothic"/>
              </a:rPr>
              <a:t> </a:t>
            </a:r>
            <a:r>
              <a:rPr lang="el-GR" sz="1800" dirty="0">
                <a:solidFill>
                  <a:srgbClr val="262675"/>
                </a:solidFill>
                <a:latin typeface="Century Gothic"/>
                <a:cs typeface="Century Gothic"/>
              </a:rPr>
              <a:t>π</a:t>
            </a:r>
            <a:r>
              <a:rPr lang="el-GR" sz="1800" spc="-25" dirty="0">
                <a:solidFill>
                  <a:srgbClr val="262675"/>
                </a:solidFill>
                <a:latin typeface="Century Gothic"/>
                <a:cs typeface="Century Gothic"/>
              </a:rPr>
              <a:t>ρ</a:t>
            </a:r>
            <a:r>
              <a:rPr lang="el-GR" sz="1800" spc="-20" dirty="0">
                <a:solidFill>
                  <a:srgbClr val="262675"/>
                </a:solidFill>
                <a:latin typeface="Century Gothic"/>
                <a:cs typeface="Century Gothic"/>
              </a:rPr>
              <a:t>ο</a:t>
            </a:r>
            <a:r>
              <a:rPr lang="el-GR" sz="1800" spc="10" dirty="0">
                <a:solidFill>
                  <a:srgbClr val="262675"/>
                </a:solidFill>
                <a:latin typeface="Century Gothic"/>
                <a:cs typeface="Century Gothic"/>
              </a:rPr>
              <a:t>ϊ</a:t>
            </a:r>
            <a:r>
              <a:rPr lang="el-GR" sz="1800" spc="-20" dirty="0">
                <a:solidFill>
                  <a:srgbClr val="262675"/>
                </a:solidFill>
                <a:latin typeface="Century Gothic"/>
                <a:cs typeface="Century Gothic"/>
              </a:rPr>
              <a:t>ό</a:t>
            </a:r>
            <a:r>
              <a:rPr lang="el-GR" sz="1800" spc="20" dirty="0">
                <a:solidFill>
                  <a:srgbClr val="262675"/>
                </a:solidFill>
                <a:latin typeface="Century Gothic"/>
                <a:cs typeface="Century Gothic"/>
              </a:rPr>
              <a:t>ν</a:t>
            </a:r>
            <a:r>
              <a:rPr lang="el-GR" sz="1800" spc="-15" dirty="0">
                <a:solidFill>
                  <a:srgbClr val="262675"/>
                </a:solidFill>
                <a:latin typeface="Century Gothic"/>
                <a:cs typeface="Century Gothic"/>
              </a:rPr>
              <a:t>τ</a:t>
            </a:r>
            <a:r>
              <a:rPr lang="el-GR" sz="1800" dirty="0">
                <a:solidFill>
                  <a:srgbClr val="262675"/>
                </a:solidFill>
                <a:latin typeface="Century Gothic"/>
                <a:cs typeface="Century Gothic"/>
              </a:rPr>
              <a:t>α</a:t>
            </a:r>
            <a:r>
              <a:rPr lang="el-GR" sz="1800" spc="-40" dirty="0">
                <a:solidFill>
                  <a:srgbClr val="262675"/>
                </a:solidFill>
                <a:latin typeface="Century Gothic"/>
                <a:cs typeface="Century Gothic"/>
              </a:rPr>
              <a:t> </a:t>
            </a:r>
            <a:r>
              <a:rPr lang="el-GR" sz="1800" spc="40" dirty="0">
                <a:solidFill>
                  <a:srgbClr val="262675"/>
                </a:solidFill>
                <a:latin typeface="Century Gothic"/>
                <a:cs typeface="Century Gothic"/>
              </a:rPr>
              <a:t>µ</a:t>
            </a:r>
            <a:r>
              <a:rPr lang="el-GR" sz="1800" dirty="0">
                <a:solidFill>
                  <a:srgbClr val="262675"/>
                </a:solidFill>
                <a:latin typeface="Century Gothic"/>
                <a:cs typeface="Century Gothic"/>
              </a:rPr>
              <a:t>π</a:t>
            </a:r>
            <a:r>
              <a:rPr lang="el-GR" sz="1800" spc="-20" dirty="0">
                <a:solidFill>
                  <a:srgbClr val="262675"/>
                </a:solidFill>
                <a:latin typeface="Century Gothic"/>
                <a:cs typeface="Century Gothic"/>
              </a:rPr>
              <a:t>ο</a:t>
            </a:r>
            <a:r>
              <a:rPr lang="el-GR" sz="1800" spc="-25" dirty="0">
                <a:solidFill>
                  <a:srgbClr val="262675"/>
                </a:solidFill>
                <a:latin typeface="Century Gothic"/>
                <a:cs typeface="Century Gothic"/>
              </a:rPr>
              <a:t>ρ</a:t>
            </a:r>
            <a:r>
              <a:rPr lang="el-GR" sz="1800" spc="-20" dirty="0">
                <a:solidFill>
                  <a:srgbClr val="262675"/>
                </a:solidFill>
                <a:latin typeface="Century Gothic"/>
                <a:cs typeface="Century Gothic"/>
              </a:rPr>
              <a:t>ο</a:t>
            </a:r>
            <a:r>
              <a:rPr lang="el-GR" sz="1800" spc="-5" dirty="0">
                <a:solidFill>
                  <a:srgbClr val="262675"/>
                </a:solidFill>
                <a:latin typeface="Century Gothic"/>
                <a:cs typeface="Century Gothic"/>
              </a:rPr>
              <a:t>ύ</a:t>
            </a:r>
            <a:r>
              <a:rPr lang="el-GR" sz="1800" dirty="0">
                <a:solidFill>
                  <a:srgbClr val="262675"/>
                </a:solidFill>
                <a:latin typeface="Century Gothic"/>
                <a:cs typeface="Century Gothic"/>
              </a:rPr>
              <a:t>ν</a:t>
            </a:r>
            <a:r>
              <a:rPr lang="el-GR" sz="1800" spc="15" dirty="0">
                <a:solidFill>
                  <a:srgbClr val="262675"/>
                </a:solidFill>
                <a:latin typeface="Century Gothic"/>
                <a:cs typeface="Century Gothic"/>
              </a:rPr>
              <a:t> </a:t>
            </a:r>
            <a:r>
              <a:rPr lang="el-GR" sz="1800" spc="20" dirty="0">
                <a:solidFill>
                  <a:srgbClr val="262675"/>
                </a:solidFill>
                <a:latin typeface="Century Gothic"/>
                <a:cs typeface="Century Gothic"/>
              </a:rPr>
              <a:t>ν</a:t>
            </a:r>
            <a:r>
              <a:rPr lang="el-GR" sz="1800" dirty="0">
                <a:solidFill>
                  <a:srgbClr val="262675"/>
                </a:solidFill>
                <a:latin typeface="Century Gothic"/>
                <a:cs typeface="Century Gothic"/>
              </a:rPr>
              <a:t>α</a:t>
            </a:r>
            <a:r>
              <a:rPr lang="el-GR" sz="1800" spc="-15" dirty="0">
                <a:solidFill>
                  <a:srgbClr val="262675"/>
                </a:solidFill>
                <a:latin typeface="Century Gothic"/>
                <a:cs typeface="Century Gothic"/>
              </a:rPr>
              <a:t> </a:t>
            </a:r>
            <a:r>
              <a:rPr lang="el-GR" sz="1800" spc="-10" dirty="0">
                <a:solidFill>
                  <a:srgbClr val="262675"/>
                </a:solidFill>
                <a:latin typeface="Century Gothic"/>
                <a:cs typeface="Century Gothic"/>
              </a:rPr>
              <a:t>α</a:t>
            </a:r>
            <a:r>
              <a:rPr lang="el-GR" sz="1800" spc="20" dirty="0">
                <a:solidFill>
                  <a:srgbClr val="262675"/>
                </a:solidFill>
                <a:latin typeface="Century Gothic"/>
                <a:cs typeface="Century Gothic"/>
              </a:rPr>
              <a:t>ν</a:t>
            </a:r>
            <a:r>
              <a:rPr lang="el-GR" sz="1800" spc="-15" dirty="0">
                <a:solidFill>
                  <a:srgbClr val="262675"/>
                </a:solidFill>
                <a:latin typeface="Century Gothic"/>
                <a:cs typeface="Century Gothic"/>
              </a:rPr>
              <a:t>τ</a:t>
            </a:r>
            <a:r>
              <a:rPr lang="el-GR" sz="1800" spc="10" dirty="0">
                <a:solidFill>
                  <a:srgbClr val="262675"/>
                </a:solidFill>
                <a:latin typeface="Century Gothic"/>
                <a:cs typeface="Century Gothic"/>
              </a:rPr>
              <a:t>ι</a:t>
            </a:r>
            <a:r>
              <a:rPr lang="el-GR" sz="1800" spc="40" dirty="0">
                <a:solidFill>
                  <a:srgbClr val="262675"/>
                </a:solidFill>
                <a:latin typeface="Century Gothic"/>
                <a:cs typeface="Century Gothic"/>
              </a:rPr>
              <a:t>µ</a:t>
            </a:r>
            <a:r>
              <a:rPr lang="el-GR" sz="1800" spc="-15" dirty="0">
                <a:solidFill>
                  <a:srgbClr val="262675"/>
                </a:solidFill>
                <a:latin typeface="Century Gothic"/>
                <a:cs typeface="Century Gothic"/>
              </a:rPr>
              <a:t>ετ</a:t>
            </a:r>
            <a:r>
              <a:rPr lang="el-GR" sz="1800" dirty="0">
                <a:solidFill>
                  <a:srgbClr val="262675"/>
                </a:solidFill>
                <a:latin typeface="Century Gothic"/>
                <a:cs typeface="Century Gothic"/>
              </a:rPr>
              <a:t>ωπ</a:t>
            </a:r>
            <a:r>
              <a:rPr lang="el-GR" sz="1800" spc="10" dirty="0">
                <a:solidFill>
                  <a:srgbClr val="262675"/>
                </a:solidFill>
                <a:latin typeface="Century Gothic"/>
                <a:cs typeface="Century Gothic"/>
              </a:rPr>
              <a:t>ι</a:t>
            </a:r>
            <a:r>
              <a:rPr lang="el-GR" sz="1800" spc="-10" dirty="0">
                <a:solidFill>
                  <a:srgbClr val="262675"/>
                </a:solidFill>
                <a:latin typeface="Century Gothic"/>
                <a:cs typeface="Century Gothic"/>
              </a:rPr>
              <a:t>σ</a:t>
            </a:r>
            <a:r>
              <a:rPr lang="el-GR" sz="1800" spc="-20" dirty="0">
                <a:solidFill>
                  <a:srgbClr val="262675"/>
                </a:solidFill>
                <a:latin typeface="Century Gothic"/>
                <a:cs typeface="Century Gothic"/>
              </a:rPr>
              <a:t>θο</a:t>
            </a:r>
            <a:r>
              <a:rPr lang="el-GR" sz="1800" spc="-5" dirty="0">
                <a:solidFill>
                  <a:srgbClr val="262675"/>
                </a:solidFill>
                <a:latin typeface="Century Gothic"/>
                <a:cs typeface="Century Gothic"/>
              </a:rPr>
              <a:t>ύ</a:t>
            </a:r>
            <a:r>
              <a:rPr lang="el-GR" sz="1800" dirty="0">
                <a:solidFill>
                  <a:srgbClr val="262675"/>
                </a:solidFill>
                <a:latin typeface="Century Gothic"/>
                <a:cs typeface="Century Gothic"/>
              </a:rPr>
              <a:t>ν</a:t>
            </a:r>
            <a:r>
              <a:rPr lang="el-GR" sz="1800" spc="-35" dirty="0">
                <a:solidFill>
                  <a:srgbClr val="262675"/>
                </a:solidFill>
                <a:latin typeface="Century Gothic"/>
                <a:cs typeface="Century Gothic"/>
              </a:rPr>
              <a:t> </a:t>
            </a:r>
            <a:r>
              <a:rPr lang="el-GR" sz="1800" dirty="0">
                <a:solidFill>
                  <a:srgbClr val="262675"/>
                </a:solidFill>
                <a:latin typeface="Century Gothic"/>
                <a:cs typeface="Century Gothic"/>
              </a:rPr>
              <a:t>ω</a:t>
            </a:r>
            <a:r>
              <a:rPr lang="el-GR" sz="1800" spc="-15" dirty="0">
                <a:solidFill>
                  <a:srgbClr val="262675"/>
                </a:solidFill>
                <a:latin typeface="Century Gothic"/>
                <a:cs typeface="Century Gothic"/>
              </a:rPr>
              <a:t>ς</a:t>
            </a:r>
            <a:r>
              <a:rPr lang="el-GR" sz="1800" spc="-5" dirty="0">
                <a:solidFill>
                  <a:srgbClr val="262675"/>
                </a:solidFill>
                <a:latin typeface="Century Gothic"/>
                <a:cs typeface="Century Gothic"/>
              </a:rPr>
              <a:t> </a:t>
            </a:r>
            <a:r>
              <a:rPr lang="el-GR" sz="1800" dirty="0">
                <a:solidFill>
                  <a:srgbClr val="262675"/>
                </a:solidFill>
                <a:latin typeface="Century Gothic"/>
                <a:cs typeface="Century Gothic"/>
              </a:rPr>
              <a:t>π</a:t>
            </a:r>
            <a:r>
              <a:rPr lang="el-GR" sz="1800" spc="-25" dirty="0">
                <a:solidFill>
                  <a:srgbClr val="262675"/>
                </a:solidFill>
                <a:latin typeface="Century Gothic"/>
                <a:cs typeface="Century Gothic"/>
              </a:rPr>
              <a:t>ρ</a:t>
            </a:r>
            <a:r>
              <a:rPr lang="el-GR" sz="1800" spc="5" dirty="0">
                <a:solidFill>
                  <a:srgbClr val="262675"/>
                </a:solidFill>
                <a:latin typeface="Century Gothic"/>
                <a:cs typeface="Century Gothic"/>
              </a:rPr>
              <a:t>ώ</a:t>
            </a:r>
            <a:r>
              <a:rPr lang="el-GR" sz="1800" spc="-15" dirty="0">
                <a:solidFill>
                  <a:srgbClr val="262675"/>
                </a:solidFill>
                <a:latin typeface="Century Gothic"/>
                <a:cs typeface="Century Gothic"/>
              </a:rPr>
              <a:t>τες</a:t>
            </a:r>
            <a:r>
              <a:rPr lang="el-GR" sz="1800" spc="-5" dirty="0">
                <a:solidFill>
                  <a:srgbClr val="262675"/>
                </a:solidFill>
                <a:latin typeface="Century Gothic"/>
                <a:cs typeface="Century Gothic"/>
              </a:rPr>
              <a:t> ύ</a:t>
            </a:r>
            <a:r>
              <a:rPr lang="el-GR" sz="1800" spc="-10" dirty="0">
                <a:solidFill>
                  <a:srgbClr val="262675"/>
                </a:solidFill>
                <a:latin typeface="Century Gothic"/>
                <a:cs typeface="Century Gothic"/>
              </a:rPr>
              <a:t>λ</a:t>
            </a:r>
            <a:r>
              <a:rPr lang="el-GR" sz="1800" spc="-15" dirty="0">
                <a:solidFill>
                  <a:srgbClr val="262675"/>
                </a:solidFill>
                <a:latin typeface="Century Gothic"/>
                <a:cs typeface="Century Gothic"/>
              </a:rPr>
              <a:t>ες</a:t>
            </a:r>
            <a:r>
              <a:rPr lang="el-GR" sz="1800" spc="5" dirty="0">
                <a:solidFill>
                  <a:srgbClr val="262675"/>
                </a:solidFill>
                <a:latin typeface="Century Gothic"/>
                <a:cs typeface="Century Gothic"/>
              </a:rPr>
              <a:t> </a:t>
            </a:r>
            <a:r>
              <a:rPr lang="el-GR" sz="1800" spc="-5" dirty="0">
                <a:solidFill>
                  <a:srgbClr val="262675"/>
                </a:solidFill>
                <a:latin typeface="Century Gothic"/>
                <a:cs typeface="Century Gothic"/>
              </a:rPr>
              <a:t>γ</a:t>
            </a:r>
            <a:r>
              <a:rPr lang="el-GR" sz="1800" spc="10" dirty="0">
                <a:solidFill>
                  <a:srgbClr val="262675"/>
                </a:solidFill>
                <a:latin typeface="Century Gothic"/>
                <a:cs typeface="Century Gothic"/>
              </a:rPr>
              <a:t>ι</a:t>
            </a:r>
            <a:r>
              <a:rPr lang="el-GR" sz="1800" dirty="0">
                <a:solidFill>
                  <a:srgbClr val="262675"/>
                </a:solidFill>
                <a:latin typeface="Century Gothic"/>
                <a:cs typeface="Century Gothic"/>
              </a:rPr>
              <a:t>α </a:t>
            </a:r>
            <a:r>
              <a:rPr lang="el-GR" sz="1800" spc="20" dirty="0">
                <a:solidFill>
                  <a:srgbClr val="262675"/>
                </a:solidFill>
                <a:latin typeface="Century Gothic"/>
                <a:cs typeface="Century Gothic"/>
              </a:rPr>
              <a:t>ν</a:t>
            </a:r>
            <a:r>
              <a:rPr lang="el-GR" sz="1800" spc="-15" dirty="0">
                <a:solidFill>
                  <a:srgbClr val="262675"/>
                </a:solidFill>
                <a:latin typeface="Century Gothic"/>
                <a:cs typeface="Century Gothic"/>
              </a:rPr>
              <a:t>έ</a:t>
            </a:r>
            <a:r>
              <a:rPr lang="el-GR" sz="1800" dirty="0">
                <a:solidFill>
                  <a:srgbClr val="262675"/>
                </a:solidFill>
                <a:latin typeface="Century Gothic"/>
                <a:cs typeface="Century Gothic"/>
              </a:rPr>
              <a:t>α</a:t>
            </a:r>
            <a:r>
              <a:rPr lang="el-GR" sz="1800" spc="-15" dirty="0">
                <a:solidFill>
                  <a:srgbClr val="262675"/>
                </a:solidFill>
                <a:latin typeface="Century Gothic"/>
                <a:cs typeface="Century Gothic"/>
              </a:rPr>
              <a:t> </a:t>
            </a:r>
            <a:r>
              <a:rPr lang="el-GR" sz="1800" dirty="0">
                <a:solidFill>
                  <a:srgbClr val="262675"/>
                </a:solidFill>
                <a:latin typeface="Century Gothic"/>
                <a:cs typeface="Century Gothic"/>
              </a:rPr>
              <a:t>π</a:t>
            </a:r>
            <a:r>
              <a:rPr lang="el-GR" sz="1800" spc="-25" dirty="0">
                <a:solidFill>
                  <a:srgbClr val="262675"/>
                </a:solidFill>
                <a:latin typeface="Century Gothic"/>
                <a:cs typeface="Century Gothic"/>
              </a:rPr>
              <a:t>ρ</a:t>
            </a:r>
            <a:r>
              <a:rPr lang="el-GR" sz="1800" spc="-20" dirty="0">
                <a:solidFill>
                  <a:srgbClr val="262675"/>
                </a:solidFill>
                <a:latin typeface="Century Gothic"/>
                <a:cs typeface="Century Gothic"/>
              </a:rPr>
              <a:t>ο</a:t>
            </a:r>
            <a:r>
              <a:rPr lang="el-GR" sz="1800" spc="10" dirty="0">
                <a:solidFill>
                  <a:srgbClr val="262675"/>
                </a:solidFill>
                <a:latin typeface="Century Gothic"/>
                <a:cs typeface="Century Gothic"/>
              </a:rPr>
              <a:t>ϊ</a:t>
            </a:r>
            <a:r>
              <a:rPr lang="el-GR" sz="1800" spc="-20" dirty="0">
                <a:solidFill>
                  <a:srgbClr val="262675"/>
                </a:solidFill>
                <a:latin typeface="Century Gothic"/>
                <a:cs typeface="Century Gothic"/>
              </a:rPr>
              <a:t>ό</a:t>
            </a:r>
            <a:r>
              <a:rPr lang="el-GR" sz="1800" spc="20" dirty="0">
                <a:solidFill>
                  <a:srgbClr val="262675"/>
                </a:solidFill>
                <a:latin typeface="Century Gothic"/>
                <a:cs typeface="Century Gothic"/>
              </a:rPr>
              <a:t>ν</a:t>
            </a:r>
            <a:r>
              <a:rPr lang="el-GR" sz="1800" spc="-15" dirty="0">
                <a:solidFill>
                  <a:srgbClr val="262675"/>
                </a:solidFill>
                <a:latin typeface="Century Gothic"/>
                <a:cs typeface="Century Gothic"/>
              </a:rPr>
              <a:t>τ</a:t>
            </a:r>
            <a:r>
              <a:rPr lang="el-GR" sz="1800" spc="-10" dirty="0">
                <a:solidFill>
                  <a:srgbClr val="262675"/>
                </a:solidFill>
                <a:latin typeface="Century Gothic"/>
                <a:cs typeface="Century Gothic"/>
              </a:rPr>
              <a:t>α</a:t>
            </a:r>
            <a:r>
              <a:rPr lang="el-GR" sz="1800" spc="-5" dirty="0">
                <a:solidFill>
                  <a:srgbClr val="262675"/>
                </a:solidFill>
                <a:latin typeface="Century Gothic"/>
                <a:cs typeface="Century Gothic"/>
              </a:rPr>
              <a:t>.</a:t>
            </a:r>
            <a:endParaRPr lang="el-GR" sz="1800" dirty="0">
              <a:solidFill>
                <a:prstClr val="black"/>
              </a:solidFill>
              <a:latin typeface="Century Gothic"/>
              <a:cs typeface="Century Gothic"/>
            </a:endParaRPr>
          </a:p>
          <a:p>
            <a:pPr marL="355600" marR="79375" lvl="0" indent="-342900" algn="just">
              <a:lnSpc>
                <a:spcPct val="100000"/>
              </a:lnSpc>
              <a:spcBef>
                <a:spcPts val="430"/>
              </a:spcBef>
              <a:buClr>
                <a:srgbClr val="262675"/>
              </a:buClr>
              <a:buFont typeface="Century Gothic"/>
              <a:buChar char="•"/>
              <a:tabLst>
                <a:tab pos="355600" algn="l"/>
              </a:tabLst>
            </a:pPr>
            <a:r>
              <a:rPr lang="el-GR" b="1" spc="10" dirty="0">
                <a:solidFill>
                  <a:srgbClr val="FF0000"/>
                </a:solidFill>
                <a:latin typeface="Century Gothic"/>
                <a:cs typeface="Century Gothic"/>
              </a:rPr>
              <a:t>Α</a:t>
            </a:r>
            <a:r>
              <a:rPr lang="el-GR" b="1" spc="-25" dirty="0">
                <a:solidFill>
                  <a:srgbClr val="FF0000"/>
                </a:solidFill>
                <a:latin typeface="Century Gothic"/>
                <a:cs typeface="Century Gothic"/>
              </a:rPr>
              <a:t>ρ</a:t>
            </a:r>
            <a:r>
              <a:rPr lang="el-GR" b="1" spc="-10" dirty="0">
                <a:solidFill>
                  <a:srgbClr val="FF0000"/>
                </a:solidFill>
                <a:latin typeface="Century Gothic"/>
                <a:cs typeface="Century Gothic"/>
              </a:rPr>
              <a:t>χή</a:t>
            </a:r>
            <a:r>
              <a:rPr lang="el-GR" b="1" spc="-15" dirty="0">
                <a:solidFill>
                  <a:srgbClr val="FF0000"/>
                </a:solidFill>
                <a:latin typeface="Century Gothic"/>
                <a:cs typeface="Century Gothic"/>
              </a:rPr>
              <a:t> </a:t>
            </a:r>
            <a:r>
              <a:rPr lang="el-GR" b="1" spc="-5" dirty="0">
                <a:solidFill>
                  <a:srgbClr val="FF0000"/>
                </a:solidFill>
                <a:latin typeface="Century Gothic"/>
                <a:cs typeface="Century Gothic"/>
              </a:rPr>
              <a:t>2</a:t>
            </a:r>
            <a:r>
              <a:rPr lang="el-GR" sz="1800" spc="-5" dirty="0">
                <a:solidFill>
                  <a:srgbClr val="262675"/>
                </a:solidFill>
                <a:latin typeface="Century Gothic"/>
                <a:cs typeface="Century Gothic"/>
              </a:rPr>
              <a:t>: Τα </a:t>
            </a:r>
            <a:r>
              <a:rPr lang="el-GR" sz="1800" b="1" spc="-10" dirty="0">
                <a:solidFill>
                  <a:srgbClr val="262675"/>
                </a:solidFill>
                <a:latin typeface="Century Gothic"/>
                <a:cs typeface="Century Gothic"/>
              </a:rPr>
              <a:t>βι</a:t>
            </a:r>
            <a:r>
              <a:rPr lang="el-GR" sz="1800" b="1" spc="-5" dirty="0">
                <a:solidFill>
                  <a:srgbClr val="262675"/>
                </a:solidFill>
                <a:latin typeface="Century Gothic"/>
                <a:cs typeface="Century Gothic"/>
              </a:rPr>
              <a:t>ολογικ</a:t>
            </a:r>
            <a:r>
              <a:rPr lang="el-GR" sz="1800" b="1" dirty="0">
                <a:solidFill>
                  <a:srgbClr val="262675"/>
                </a:solidFill>
                <a:latin typeface="Century Gothic"/>
                <a:cs typeface="Century Gothic"/>
              </a:rPr>
              <a:t>ά</a:t>
            </a:r>
            <a:r>
              <a:rPr lang="el-GR" sz="1800" b="1" spc="20" dirty="0">
                <a:solidFill>
                  <a:srgbClr val="262675"/>
                </a:solidFill>
                <a:latin typeface="Century Gothic"/>
                <a:cs typeface="Century Gothic"/>
              </a:rPr>
              <a:t> </a:t>
            </a:r>
            <a:r>
              <a:rPr lang="el-GR" sz="1800" b="1" spc="-5" dirty="0">
                <a:solidFill>
                  <a:srgbClr val="262675"/>
                </a:solidFill>
                <a:latin typeface="Century Gothic"/>
                <a:cs typeface="Century Gothic"/>
              </a:rPr>
              <a:t>υλικ</a:t>
            </a:r>
            <a:r>
              <a:rPr lang="el-GR" sz="1800" b="1" dirty="0">
                <a:solidFill>
                  <a:srgbClr val="262675"/>
                </a:solidFill>
                <a:latin typeface="Century Gothic"/>
                <a:cs typeface="Century Gothic"/>
              </a:rPr>
              <a:t>ά</a:t>
            </a:r>
            <a:r>
              <a:rPr lang="el-GR" sz="1800" b="1" spc="-5" dirty="0">
                <a:solidFill>
                  <a:srgbClr val="262675"/>
                </a:solidFill>
                <a:latin typeface="Century Gothic"/>
                <a:cs typeface="Century Gothic"/>
              </a:rPr>
              <a:t> </a:t>
            </a:r>
            <a:r>
              <a:rPr lang="el-GR" sz="1800" spc="-15" dirty="0">
                <a:solidFill>
                  <a:srgbClr val="262675"/>
                </a:solidFill>
                <a:latin typeface="Century Gothic"/>
                <a:cs typeface="Century Gothic"/>
              </a:rPr>
              <a:t>ε</a:t>
            </a:r>
            <a:r>
              <a:rPr lang="el-GR" sz="1800" spc="10" dirty="0">
                <a:solidFill>
                  <a:srgbClr val="262675"/>
                </a:solidFill>
                <a:latin typeface="Century Gothic"/>
                <a:cs typeface="Century Gothic"/>
              </a:rPr>
              <a:t>ί</a:t>
            </a:r>
            <a:r>
              <a:rPr lang="el-GR" sz="1800" spc="20" dirty="0">
                <a:solidFill>
                  <a:srgbClr val="262675"/>
                </a:solidFill>
                <a:latin typeface="Century Gothic"/>
                <a:cs typeface="Century Gothic"/>
              </a:rPr>
              <a:t>ν</a:t>
            </a:r>
            <a:r>
              <a:rPr lang="el-GR" sz="1800" spc="-10" dirty="0">
                <a:solidFill>
                  <a:srgbClr val="262675"/>
                </a:solidFill>
                <a:latin typeface="Century Gothic"/>
                <a:cs typeface="Century Gothic"/>
              </a:rPr>
              <a:t>α</a:t>
            </a:r>
            <a:r>
              <a:rPr lang="el-GR" sz="1800" dirty="0">
                <a:solidFill>
                  <a:srgbClr val="262675"/>
                </a:solidFill>
                <a:latin typeface="Century Gothic"/>
                <a:cs typeface="Century Gothic"/>
              </a:rPr>
              <a:t>ι</a:t>
            </a:r>
            <a:r>
              <a:rPr lang="el-GR" sz="1800" spc="-20" dirty="0">
                <a:solidFill>
                  <a:srgbClr val="262675"/>
                </a:solidFill>
                <a:latin typeface="Century Gothic"/>
                <a:cs typeface="Century Gothic"/>
              </a:rPr>
              <a:t> </a:t>
            </a:r>
            <a:r>
              <a:rPr lang="el-GR" sz="1800" spc="-10" dirty="0">
                <a:solidFill>
                  <a:srgbClr val="262675"/>
                </a:solidFill>
                <a:latin typeface="Century Gothic"/>
                <a:cs typeface="Century Gothic"/>
              </a:rPr>
              <a:t>α</a:t>
            </a:r>
            <a:r>
              <a:rPr lang="el-GR" sz="1800" spc="20" dirty="0">
                <a:solidFill>
                  <a:srgbClr val="262675"/>
                </a:solidFill>
                <a:latin typeface="Century Gothic"/>
                <a:cs typeface="Century Gothic"/>
              </a:rPr>
              <a:t>ν</a:t>
            </a:r>
            <a:r>
              <a:rPr lang="el-GR" sz="1800" spc="-10" dirty="0">
                <a:solidFill>
                  <a:srgbClr val="262675"/>
                </a:solidFill>
                <a:latin typeface="Century Gothic"/>
                <a:cs typeface="Century Gothic"/>
              </a:rPr>
              <a:t>α</a:t>
            </a:r>
            <a:r>
              <a:rPr lang="el-GR" sz="1800" spc="20" dirty="0">
                <a:solidFill>
                  <a:srgbClr val="262675"/>
                </a:solidFill>
                <a:latin typeface="Century Gothic"/>
                <a:cs typeface="Century Gothic"/>
              </a:rPr>
              <a:t>ν</a:t>
            </a:r>
            <a:r>
              <a:rPr lang="el-GR" sz="1800" spc="-15" dirty="0">
                <a:solidFill>
                  <a:srgbClr val="262675"/>
                </a:solidFill>
                <a:latin typeface="Century Gothic"/>
                <a:cs typeface="Century Gothic"/>
              </a:rPr>
              <a:t>ε</a:t>
            </a:r>
            <a:r>
              <a:rPr lang="el-GR" sz="1800" dirty="0">
                <a:solidFill>
                  <a:srgbClr val="262675"/>
                </a:solidFill>
                <a:latin typeface="Century Gothic"/>
                <a:cs typeface="Century Gothic"/>
              </a:rPr>
              <a:t>ώ</a:t>
            </a:r>
            <a:r>
              <a:rPr lang="el-GR" sz="1800" spc="-25" dirty="0">
                <a:solidFill>
                  <a:srgbClr val="262675"/>
                </a:solidFill>
                <a:latin typeface="Century Gothic"/>
                <a:cs typeface="Century Gothic"/>
              </a:rPr>
              <a:t>σ</a:t>
            </a:r>
            <a:r>
              <a:rPr lang="el-GR" sz="1800" spc="-5" dirty="0">
                <a:solidFill>
                  <a:srgbClr val="262675"/>
                </a:solidFill>
                <a:latin typeface="Century Gothic"/>
                <a:cs typeface="Century Gothic"/>
              </a:rPr>
              <a:t>ι</a:t>
            </a:r>
            <a:r>
              <a:rPr lang="el-GR" sz="1800" spc="40" dirty="0">
                <a:solidFill>
                  <a:srgbClr val="262675"/>
                </a:solidFill>
                <a:latin typeface="Century Gothic"/>
                <a:cs typeface="Century Gothic"/>
              </a:rPr>
              <a:t>µ</a:t>
            </a:r>
            <a:r>
              <a:rPr lang="el-GR" sz="1800" spc="-10" dirty="0">
                <a:solidFill>
                  <a:srgbClr val="262675"/>
                </a:solidFill>
                <a:latin typeface="Century Gothic"/>
                <a:cs typeface="Century Gothic"/>
              </a:rPr>
              <a:t>α</a:t>
            </a:r>
            <a:r>
              <a:rPr lang="el-GR" sz="1800" spc="-5" dirty="0">
                <a:solidFill>
                  <a:srgbClr val="262675"/>
                </a:solidFill>
                <a:latin typeface="Century Gothic"/>
                <a:cs typeface="Century Gothic"/>
              </a:rPr>
              <a:t>,</a:t>
            </a:r>
            <a:r>
              <a:rPr lang="el-GR" sz="1800" spc="-25" dirty="0">
                <a:solidFill>
                  <a:srgbClr val="262675"/>
                </a:solidFill>
                <a:latin typeface="Century Gothic"/>
                <a:cs typeface="Century Gothic"/>
              </a:rPr>
              <a:t> </a:t>
            </a:r>
            <a:r>
              <a:rPr lang="el-GR" sz="1800" spc="-15" dirty="0">
                <a:solidFill>
                  <a:srgbClr val="262675"/>
                </a:solidFill>
                <a:latin typeface="Century Gothic"/>
                <a:cs typeface="Century Gothic"/>
              </a:rPr>
              <a:t>τ</a:t>
            </a:r>
            <a:r>
              <a:rPr lang="el-GR" sz="1800" dirty="0">
                <a:solidFill>
                  <a:srgbClr val="262675"/>
                </a:solidFill>
                <a:latin typeface="Century Gothic"/>
                <a:cs typeface="Century Gothic"/>
              </a:rPr>
              <a:t>α</a:t>
            </a:r>
            <a:r>
              <a:rPr lang="el-GR" sz="1800" spc="10" dirty="0">
                <a:solidFill>
                  <a:srgbClr val="262675"/>
                </a:solidFill>
                <a:latin typeface="Century Gothic"/>
                <a:cs typeface="Century Gothic"/>
              </a:rPr>
              <a:t> </a:t>
            </a:r>
            <a:r>
              <a:rPr lang="el-GR" sz="1800" b="1" spc="-5" dirty="0">
                <a:solidFill>
                  <a:srgbClr val="262675"/>
                </a:solidFill>
                <a:latin typeface="Century Gothic"/>
                <a:cs typeface="Century Gothic"/>
              </a:rPr>
              <a:t>τ</a:t>
            </a:r>
            <a:r>
              <a:rPr lang="el-GR" sz="1800" b="1" spc="-10" dirty="0">
                <a:solidFill>
                  <a:srgbClr val="262675"/>
                </a:solidFill>
                <a:latin typeface="Century Gothic"/>
                <a:cs typeface="Century Gothic"/>
              </a:rPr>
              <a:t>ε</a:t>
            </a:r>
            <a:r>
              <a:rPr lang="el-GR" sz="1800" b="1" spc="-5" dirty="0">
                <a:solidFill>
                  <a:srgbClr val="262675"/>
                </a:solidFill>
                <a:latin typeface="Century Gothic"/>
                <a:cs typeface="Century Gothic"/>
              </a:rPr>
              <a:t>χνολογικ</a:t>
            </a:r>
            <a:r>
              <a:rPr lang="el-GR" sz="1800" b="1" dirty="0">
                <a:solidFill>
                  <a:srgbClr val="262675"/>
                </a:solidFill>
                <a:latin typeface="Century Gothic"/>
                <a:cs typeface="Century Gothic"/>
              </a:rPr>
              <a:t>ά</a:t>
            </a:r>
            <a:r>
              <a:rPr lang="el-GR" sz="1800" b="1" spc="20" dirty="0">
                <a:solidFill>
                  <a:srgbClr val="262675"/>
                </a:solidFill>
                <a:latin typeface="Century Gothic"/>
                <a:cs typeface="Century Gothic"/>
              </a:rPr>
              <a:t> </a:t>
            </a:r>
            <a:r>
              <a:rPr lang="el-GR" sz="1800" b="1" u="heavy" spc="-5" dirty="0">
                <a:solidFill>
                  <a:srgbClr val="262675"/>
                </a:solidFill>
                <a:latin typeface="Century Gothic"/>
                <a:cs typeface="Century Gothic"/>
              </a:rPr>
              <a:t>όχι</a:t>
            </a:r>
            <a:r>
              <a:rPr lang="el-GR" sz="1800" b="1" dirty="0">
                <a:solidFill>
                  <a:srgbClr val="262675"/>
                </a:solidFill>
                <a:latin typeface="Century Gothic"/>
                <a:cs typeface="Century Gothic"/>
              </a:rPr>
              <a:t> </a:t>
            </a:r>
            <a:r>
              <a:rPr lang="el-GR" sz="1800" spc="-15" dirty="0">
                <a:solidFill>
                  <a:srgbClr val="262675"/>
                </a:solidFill>
                <a:latin typeface="Century Gothic"/>
                <a:cs typeface="Century Gothic"/>
              </a:rPr>
              <a:t>κ</a:t>
            </a:r>
            <a:r>
              <a:rPr lang="el-GR" sz="1800" spc="-10" dirty="0">
                <a:solidFill>
                  <a:srgbClr val="262675"/>
                </a:solidFill>
                <a:latin typeface="Century Gothic"/>
                <a:cs typeface="Century Gothic"/>
              </a:rPr>
              <a:t>α</a:t>
            </a:r>
            <a:r>
              <a:rPr lang="el-GR" sz="1800" dirty="0">
                <a:solidFill>
                  <a:srgbClr val="262675"/>
                </a:solidFill>
                <a:latin typeface="Century Gothic"/>
                <a:cs typeface="Century Gothic"/>
              </a:rPr>
              <a:t>ι</a:t>
            </a:r>
            <a:r>
              <a:rPr lang="el-GR" sz="1800" spc="5" dirty="0">
                <a:solidFill>
                  <a:srgbClr val="262675"/>
                </a:solidFill>
                <a:latin typeface="Century Gothic"/>
                <a:cs typeface="Century Gothic"/>
              </a:rPr>
              <a:t> </a:t>
            </a:r>
            <a:r>
              <a:rPr lang="el-GR" sz="1800" spc="-20" dirty="0">
                <a:solidFill>
                  <a:srgbClr val="262675"/>
                </a:solidFill>
                <a:latin typeface="Century Gothic"/>
                <a:cs typeface="Century Gothic"/>
              </a:rPr>
              <a:t>θ</a:t>
            </a:r>
            <a:r>
              <a:rPr lang="el-GR" sz="1800" dirty="0">
                <a:solidFill>
                  <a:srgbClr val="262675"/>
                </a:solidFill>
                <a:latin typeface="Century Gothic"/>
                <a:cs typeface="Century Gothic"/>
              </a:rPr>
              <a:t>α π</a:t>
            </a:r>
            <a:r>
              <a:rPr lang="el-GR" sz="1800" spc="-25" dirty="0">
                <a:solidFill>
                  <a:srgbClr val="262675"/>
                </a:solidFill>
                <a:latin typeface="Century Gothic"/>
                <a:cs typeface="Century Gothic"/>
              </a:rPr>
              <a:t>ρ</a:t>
            </a:r>
            <a:r>
              <a:rPr lang="el-GR" sz="1800" spc="-15" dirty="0">
                <a:solidFill>
                  <a:srgbClr val="262675"/>
                </a:solidFill>
                <a:latin typeface="Century Gothic"/>
                <a:cs typeface="Century Gothic"/>
              </a:rPr>
              <a:t>έ</a:t>
            </a:r>
            <a:r>
              <a:rPr lang="el-GR" sz="1800" dirty="0">
                <a:solidFill>
                  <a:srgbClr val="262675"/>
                </a:solidFill>
                <a:latin typeface="Century Gothic"/>
                <a:cs typeface="Century Gothic"/>
              </a:rPr>
              <a:t>π</a:t>
            </a:r>
            <a:r>
              <a:rPr lang="el-GR" sz="1800" spc="-15" dirty="0">
                <a:solidFill>
                  <a:srgbClr val="262675"/>
                </a:solidFill>
                <a:latin typeface="Century Gothic"/>
                <a:cs typeface="Century Gothic"/>
              </a:rPr>
              <a:t>ε</a:t>
            </a:r>
            <a:r>
              <a:rPr lang="el-GR" sz="1800" dirty="0">
                <a:solidFill>
                  <a:srgbClr val="262675"/>
                </a:solidFill>
                <a:latin typeface="Century Gothic"/>
                <a:cs typeface="Century Gothic"/>
              </a:rPr>
              <a:t>ι</a:t>
            </a:r>
            <a:r>
              <a:rPr lang="el-GR" sz="1800" spc="15" dirty="0">
                <a:solidFill>
                  <a:srgbClr val="262675"/>
                </a:solidFill>
                <a:latin typeface="Century Gothic"/>
                <a:cs typeface="Century Gothic"/>
              </a:rPr>
              <a:t> </a:t>
            </a:r>
            <a:r>
              <a:rPr lang="el-GR" sz="1800" spc="20" dirty="0">
                <a:solidFill>
                  <a:srgbClr val="262675"/>
                </a:solidFill>
                <a:latin typeface="Century Gothic"/>
                <a:cs typeface="Century Gothic"/>
              </a:rPr>
              <a:t>ν</a:t>
            </a:r>
            <a:r>
              <a:rPr lang="el-GR" sz="1800" dirty="0">
                <a:solidFill>
                  <a:srgbClr val="262675"/>
                </a:solidFill>
                <a:latin typeface="Century Gothic"/>
                <a:cs typeface="Century Gothic"/>
              </a:rPr>
              <a:t>α</a:t>
            </a:r>
            <a:r>
              <a:rPr lang="el-GR" sz="1800" spc="-25" dirty="0">
                <a:solidFill>
                  <a:srgbClr val="262675"/>
                </a:solidFill>
                <a:latin typeface="Century Gothic"/>
                <a:cs typeface="Century Gothic"/>
              </a:rPr>
              <a:t> </a:t>
            </a:r>
            <a:r>
              <a:rPr lang="el-GR" sz="1800" spc="-15" dirty="0">
                <a:solidFill>
                  <a:srgbClr val="262675"/>
                </a:solidFill>
                <a:latin typeface="Century Gothic"/>
                <a:cs typeface="Century Gothic"/>
              </a:rPr>
              <a:t>ε</a:t>
            </a:r>
            <a:r>
              <a:rPr lang="el-GR" sz="1800" spc="10" dirty="0">
                <a:solidFill>
                  <a:srgbClr val="262675"/>
                </a:solidFill>
                <a:latin typeface="Century Gothic"/>
                <a:cs typeface="Century Gothic"/>
              </a:rPr>
              <a:t>ι</a:t>
            </a:r>
            <a:r>
              <a:rPr lang="el-GR" sz="1800" spc="-10" dirty="0">
                <a:solidFill>
                  <a:srgbClr val="262675"/>
                </a:solidFill>
                <a:latin typeface="Century Gothic"/>
                <a:cs typeface="Century Gothic"/>
              </a:rPr>
              <a:t>σαχ</a:t>
            </a:r>
            <a:r>
              <a:rPr lang="el-GR" sz="1800" spc="-20" dirty="0">
                <a:solidFill>
                  <a:srgbClr val="262675"/>
                </a:solidFill>
                <a:latin typeface="Century Gothic"/>
                <a:cs typeface="Century Gothic"/>
              </a:rPr>
              <a:t>θο</a:t>
            </a:r>
            <a:r>
              <a:rPr lang="el-GR" sz="1800" spc="-5" dirty="0">
                <a:solidFill>
                  <a:srgbClr val="262675"/>
                </a:solidFill>
                <a:latin typeface="Century Gothic"/>
                <a:cs typeface="Century Gothic"/>
              </a:rPr>
              <a:t>ύ</a:t>
            </a:r>
            <a:r>
              <a:rPr lang="el-GR" sz="1800" dirty="0">
                <a:solidFill>
                  <a:srgbClr val="262675"/>
                </a:solidFill>
                <a:latin typeface="Century Gothic"/>
                <a:cs typeface="Century Gothic"/>
              </a:rPr>
              <a:t>ν </a:t>
            </a:r>
            <a:r>
              <a:rPr lang="el-GR" sz="1800" spc="-10" dirty="0">
                <a:solidFill>
                  <a:srgbClr val="262675"/>
                </a:solidFill>
                <a:latin typeface="Century Gothic"/>
                <a:cs typeface="Century Gothic"/>
              </a:rPr>
              <a:t>σ</a:t>
            </a:r>
            <a:r>
              <a:rPr lang="el-GR" sz="1800" spc="-15" dirty="0">
                <a:solidFill>
                  <a:srgbClr val="262675"/>
                </a:solidFill>
                <a:latin typeface="Century Gothic"/>
                <a:cs typeface="Century Gothic"/>
              </a:rPr>
              <a:t>τ</a:t>
            </a:r>
            <a:r>
              <a:rPr lang="el-GR" sz="1800" spc="-20" dirty="0">
                <a:solidFill>
                  <a:srgbClr val="262675"/>
                </a:solidFill>
                <a:latin typeface="Century Gothic"/>
                <a:cs typeface="Century Gothic"/>
              </a:rPr>
              <a:t>ο</a:t>
            </a:r>
            <a:r>
              <a:rPr lang="el-GR" sz="1800" dirty="0">
                <a:solidFill>
                  <a:srgbClr val="262675"/>
                </a:solidFill>
                <a:latin typeface="Century Gothic"/>
                <a:cs typeface="Century Gothic"/>
              </a:rPr>
              <a:t>ν</a:t>
            </a:r>
            <a:r>
              <a:rPr lang="el-GR" sz="1800" spc="-10" dirty="0">
                <a:solidFill>
                  <a:srgbClr val="262675"/>
                </a:solidFill>
                <a:latin typeface="Century Gothic"/>
                <a:cs typeface="Century Gothic"/>
              </a:rPr>
              <a:t> </a:t>
            </a:r>
            <a:r>
              <a:rPr lang="el-GR" sz="1800" spc="-15" dirty="0">
                <a:solidFill>
                  <a:srgbClr val="262675"/>
                </a:solidFill>
                <a:latin typeface="Century Gothic"/>
                <a:cs typeface="Century Gothic"/>
              </a:rPr>
              <a:t>τ</a:t>
            </a:r>
            <a:r>
              <a:rPr lang="el-GR" sz="1800" spc="-20" dirty="0">
                <a:solidFill>
                  <a:srgbClr val="262675"/>
                </a:solidFill>
                <a:latin typeface="Century Gothic"/>
                <a:cs typeface="Century Gothic"/>
              </a:rPr>
              <a:t>ε</a:t>
            </a:r>
            <a:r>
              <a:rPr lang="el-GR" sz="1800" spc="-10" dirty="0">
                <a:solidFill>
                  <a:srgbClr val="262675"/>
                </a:solidFill>
                <a:latin typeface="Century Gothic"/>
                <a:cs typeface="Century Gothic"/>
              </a:rPr>
              <a:t>χ</a:t>
            </a:r>
            <a:r>
              <a:rPr lang="el-GR" sz="1800" spc="20" dirty="0">
                <a:solidFill>
                  <a:srgbClr val="262675"/>
                </a:solidFill>
                <a:latin typeface="Century Gothic"/>
                <a:cs typeface="Century Gothic"/>
              </a:rPr>
              <a:t>ν</a:t>
            </a:r>
            <a:r>
              <a:rPr lang="el-GR" sz="1800" spc="-20" dirty="0">
                <a:solidFill>
                  <a:srgbClr val="262675"/>
                </a:solidFill>
                <a:latin typeface="Century Gothic"/>
                <a:cs typeface="Century Gothic"/>
              </a:rPr>
              <a:t>ο</a:t>
            </a:r>
            <a:r>
              <a:rPr lang="el-GR" sz="1800" spc="-10" dirty="0">
                <a:solidFill>
                  <a:srgbClr val="262675"/>
                </a:solidFill>
                <a:latin typeface="Century Gothic"/>
                <a:cs typeface="Century Gothic"/>
              </a:rPr>
              <a:t>λ</a:t>
            </a:r>
            <a:r>
              <a:rPr lang="el-GR" sz="1800" spc="-20" dirty="0">
                <a:solidFill>
                  <a:srgbClr val="262675"/>
                </a:solidFill>
                <a:latin typeface="Century Gothic"/>
                <a:cs typeface="Century Gothic"/>
              </a:rPr>
              <a:t>ο</a:t>
            </a:r>
            <a:r>
              <a:rPr lang="el-GR" sz="1800" spc="-5" dirty="0">
                <a:solidFill>
                  <a:srgbClr val="262675"/>
                </a:solidFill>
                <a:latin typeface="Century Gothic"/>
                <a:cs typeface="Century Gothic"/>
              </a:rPr>
              <a:t>γ</a:t>
            </a:r>
            <a:r>
              <a:rPr lang="el-GR" sz="1800" spc="10" dirty="0">
                <a:solidFill>
                  <a:srgbClr val="262675"/>
                </a:solidFill>
                <a:latin typeface="Century Gothic"/>
                <a:cs typeface="Century Gothic"/>
              </a:rPr>
              <a:t>ι</a:t>
            </a:r>
            <a:r>
              <a:rPr lang="el-GR" sz="1800" spc="-15" dirty="0">
                <a:solidFill>
                  <a:srgbClr val="262675"/>
                </a:solidFill>
                <a:latin typeface="Century Gothic"/>
                <a:cs typeface="Century Gothic"/>
              </a:rPr>
              <a:t>κό</a:t>
            </a:r>
            <a:r>
              <a:rPr lang="el-GR" sz="1800" spc="-10" dirty="0">
                <a:solidFill>
                  <a:srgbClr val="262675"/>
                </a:solidFill>
                <a:latin typeface="Century Gothic"/>
                <a:cs typeface="Century Gothic"/>
              </a:rPr>
              <a:t> </a:t>
            </a:r>
            <a:r>
              <a:rPr lang="el-GR" sz="1800" spc="-15" dirty="0">
                <a:solidFill>
                  <a:srgbClr val="262675"/>
                </a:solidFill>
                <a:latin typeface="Century Gothic"/>
                <a:cs typeface="Century Gothic"/>
              </a:rPr>
              <a:t>κ</a:t>
            </a:r>
            <a:r>
              <a:rPr lang="el-GR" sz="1800" spc="-5" dirty="0">
                <a:solidFill>
                  <a:srgbClr val="262675"/>
                </a:solidFill>
                <a:latin typeface="Century Gothic"/>
                <a:cs typeface="Century Gothic"/>
              </a:rPr>
              <a:t>ύ</a:t>
            </a:r>
            <a:r>
              <a:rPr lang="el-GR" sz="1800" spc="-15" dirty="0">
                <a:solidFill>
                  <a:srgbClr val="262675"/>
                </a:solidFill>
                <a:latin typeface="Century Gothic"/>
                <a:cs typeface="Century Gothic"/>
              </a:rPr>
              <a:t>κ</a:t>
            </a:r>
            <a:r>
              <a:rPr lang="el-GR" sz="1800" spc="-10" dirty="0">
                <a:solidFill>
                  <a:srgbClr val="262675"/>
                </a:solidFill>
                <a:latin typeface="Century Gothic"/>
                <a:cs typeface="Century Gothic"/>
              </a:rPr>
              <a:t>λ</a:t>
            </a:r>
            <a:r>
              <a:rPr lang="el-GR" sz="1800" spc="-20" dirty="0">
                <a:solidFill>
                  <a:srgbClr val="262675"/>
                </a:solidFill>
                <a:latin typeface="Century Gothic"/>
                <a:cs typeface="Century Gothic"/>
              </a:rPr>
              <a:t>ο</a:t>
            </a:r>
            <a:r>
              <a:rPr lang="el-GR" sz="1800" spc="-5" dirty="0">
                <a:solidFill>
                  <a:srgbClr val="262675"/>
                </a:solidFill>
                <a:latin typeface="Century Gothic"/>
                <a:cs typeface="Century Gothic"/>
              </a:rPr>
              <a:t>.</a:t>
            </a:r>
            <a:r>
              <a:rPr lang="el-GR" sz="1800" spc="10" dirty="0">
                <a:solidFill>
                  <a:srgbClr val="262675"/>
                </a:solidFill>
                <a:latin typeface="Century Gothic"/>
                <a:cs typeface="Century Gothic"/>
              </a:rPr>
              <a:t> </a:t>
            </a:r>
            <a:r>
              <a:rPr lang="el-GR" sz="1800" spc="-15" dirty="0">
                <a:solidFill>
                  <a:srgbClr val="262675"/>
                </a:solidFill>
                <a:latin typeface="Century Gothic"/>
                <a:cs typeface="Century Gothic"/>
              </a:rPr>
              <a:t>Γ</a:t>
            </a:r>
            <a:r>
              <a:rPr lang="el-GR" sz="1800" spc="10" dirty="0">
                <a:solidFill>
                  <a:srgbClr val="262675"/>
                </a:solidFill>
                <a:latin typeface="Century Gothic"/>
                <a:cs typeface="Century Gothic"/>
              </a:rPr>
              <a:t>ι</a:t>
            </a:r>
            <a:r>
              <a:rPr lang="el-GR" sz="1800" dirty="0">
                <a:solidFill>
                  <a:srgbClr val="262675"/>
                </a:solidFill>
                <a:latin typeface="Century Gothic"/>
                <a:cs typeface="Century Gothic"/>
              </a:rPr>
              <a:t>α</a:t>
            </a:r>
            <a:r>
              <a:rPr lang="el-GR" sz="1800" spc="-15" dirty="0">
                <a:solidFill>
                  <a:srgbClr val="262675"/>
                </a:solidFill>
                <a:latin typeface="Century Gothic"/>
                <a:cs typeface="Century Gothic"/>
              </a:rPr>
              <a:t> το</a:t>
            </a:r>
            <a:r>
              <a:rPr lang="el-GR" sz="1800" dirty="0">
                <a:solidFill>
                  <a:srgbClr val="262675"/>
                </a:solidFill>
                <a:latin typeface="Century Gothic"/>
                <a:cs typeface="Century Gothic"/>
              </a:rPr>
              <a:t> </a:t>
            </a:r>
            <a:r>
              <a:rPr lang="el-GR" sz="1800" spc="-10" dirty="0">
                <a:solidFill>
                  <a:srgbClr val="262675"/>
                </a:solidFill>
                <a:latin typeface="Century Gothic"/>
                <a:cs typeface="Century Gothic"/>
              </a:rPr>
              <a:t>λ</a:t>
            </a:r>
            <a:r>
              <a:rPr lang="el-GR" sz="1800" spc="-20" dirty="0">
                <a:solidFill>
                  <a:srgbClr val="262675"/>
                </a:solidFill>
                <a:latin typeface="Century Gothic"/>
                <a:cs typeface="Century Gothic"/>
              </a:rPr>
              <a:t>ό</a:t>
            </a:r>
            <a:r>
              <a:rPr lang="el-GR" sz="1800" spc="-5" dirty="0">
                <a:solidFill>
                  <a:srgbClr val="262675"/>
                </a:solidFill>
                <a:latin typeface="Century Gothic"/>
                <a:cs typeface="Century Gothic"/>
              </a:rPr>
              <a:t>γ</a:t>
            </a:r>
            <a:r>
              <a:rPr lang="el-GR" sz="1800" spc="-15" dirty="0">
                <a:solidFill>
                  <a:srgbClr val="262675"/>
                </a:solidFill>
                <a:latin typeface="Century Gothic"/>
                <a:cs typeface="Century Gothic"/>
              </a:rPr>
              <a:t>ο</a:t>
            </a:r>
            <a:r>
              <a:rPr lang="el-GR" sz="1800" dirty="0">
                <a:solidFill>
                  <a:srgbClr val="262675"/>
                </a:solidFill>
                <a:latin typeface="Century Gothic"/>
                <a:cs typeface="Century Gothic"/>
              </a:rPr>
              <a:t> </a:t>
            </a:r>
            <a:r>
              <a:rPr lang="el-GR" sz="1800" spc="-10" dirty="0">
                <a:solidFill>
                  <a:srgbClr val="262675"/>
                </a:solidFill>
                <a:latin typeface="Century Gothic"/>
                <a:cs typeface="Century Gothic"/>
              </a:rPr>
              <a:t>α</a:t>
            </a:r>
            <a:r>
              <a:rPr lang="el-GR" sz="1800" spc="-5" dirty="0">
                <a:solidFill>
                  <a:srgbClr val="262675"/>
                </a:solidFill>
                <a:latin typeface="Century Gothic"/>
                <a:cs typeface="Century Gothic"/>
              </a:rPr>
              <a:t>υ</a:t>
            </a:r>
            <a:r>
              <a:rPr lang="el-GR" sz="1800" spc="-15" dirty="0">
                <a:solidFill>
                  <a:srgbClr val="262675"/>
                </a:solidFill>
                <a:latin typeface="Century Gothic"/>
                <a:cs typeface="Century Gothic"/>
              </a:rPr>
              <a:t>τό</a:t>
            </a:r>
            <a:r>
              <a:rPr lang="el-GR" sz="1800" spc="15" dirty="0">
                <a:solidFill>
                  <a:srgbClr val="262675"/>
                </a:solidFill>
                <a:latin typeface="Century Gothic"/>
                <a:cs typeface="Century Gothic"/>
              </a:rPr>
              <a:t> </a:t>
            </a:r>
            <a:r>
              <a:rPr lang="el-GR" sz="1800" spc="-20" dirty="0">
                <a:solidFill>
                  <a:srgbClr val="262675"/>
                </a:solidFill>
                <a:latin typeface="Century Gothic"/>
                <a:cs typeface="Century Gothic"/>
              </a:rPr>
              <a:t>θ</a:t>
            </a:r>
            <a:r>
              <a:rPr lang="el-GR" sz="1800" dirty="0">
                <a:solidFill>
                  <a:srgbClr val="262675"/>
                </a:solidFill>
                <a:latin typeface="Century Gothic"/>
                <a:cs typeface="Century Gothic"/>
              </a:rPr>
              <a:t>α π</a:t>
            </a:r>
            <a:r>
              <a:rPr lang="el-GR" sz="1800" spc="-25" dirty="0">
                <a:solidFill>
                  <a:srgbClr val="262675"/>
                </a:solidFill>
                <a:latin typeface="Century Gothic"/>
                <a:cs typeface="Century Gothic"/>
              </a:rPr>
              <a:t>ρ</a:t>
            </a:r>
            <a:r>
              <a:rPr lang="el-GR" sz="1800" spc="-15" dirty="0">
                <a:solidFill>
                  <a:srgbClr val="262675"/>
                </a:solidFill>
                <a:latin typeface="Century Gothic"/>
                <a:cs typeface="Century Gothic"/>
              </a:rPr>
              <a:t>έ</a:t>
            </a:r>
            <a:r>
              <a:rPr lang="el-GR" sz="1800" dirty="0">
                <a:solidFill>
                  <a:srgbClr val="262675"/>
                </a:solidFill>
                <a:latin typeface="Century Gothic"/>
                <a:cs typeface="Century Gothic"/>
              </a:rPr>
              <a:t>π</a:t>
            </a:r>
            <a:r>
              <a:rPr lang="el-GR" sz="1800" spc="-15" dirty="0">
                <a:solidFill>
                  <a:srgbClr val="262675"/>
                </a:solidFill>
                <a:latin typeface="Century Gothic"/>
                <a:cs typeface="Century Gothic"/>
              </a:rPr>
              <a:t>ε</a:t>
            </a:r>
            <a:r>
              <a:rPr lang="el-GR" sz="1800" dirty="0">
                <a:solidFill>
                  <a:srgbClr val="262675"/>
                </a:solidFill>
                <a:latin typeface="Century Gothic"/>
                <a:cs typeface="Century Gothic"/>
              </a:rPr>
              <a:t>ι</a:t>
            </a:r>
            <a:r>
              <a:rPr lang="el-GR" sz="1800" spc="15" dirty="0">
                <a:solidFill>
                  <a:srgbClr val="262675"/>
                </a:solidFill>
                <a:latin typeface="Century Gothic"/>
                <a:cs typeface="Century Gothic"/>
              </a:rPr>
              <a:t> </a:t>
            </a:r>
            <a:r>
              <a:rPr lang="el-GR" sz="1800" spc="20" dirty="0">
                <a:solidFill>
                  <a:srgbClr val="262675"/>
                </a:solidFill>
                <a:latin typeface="Century Gothic"/>
                <a:cs typeface="Century Gothic"/>
              </a:rPr>
              <a:t>ν</a:t>
            </a:r>
            <a:r>
              <a:rPr lang="el-GR" sz="1800" dirty="0">
                <a:solidFill>
                  <a:srgbClr val="262675"/>
                </a:solidFill>
                <a:latin typeface="Century Gothic"/>
                <a:cs typeface="Century Gothic"/>
              </a:rPr>
              <a:t>α</a:t>
            </a:r>
            <a:r>
              <a:rPr lang="el-GR" sz="1800" spc="-25" dirty="0">
                <a:solidFill>
                  <a:srgbClr val="262675"/>
                </a:solidFill>
                <a:latin typeface="Century Gothic"/>
                <a:cs typeface="Century Gothic"/>
              </a:rPr>
              <a:t> </a:t>
            </a:r>
            <a:r>
              <a:rPr lang="el-GR" sz="1800" spc="-5" dirty="0">
                <a:solidFill>
                  <a:srgbClr val="262675"/>
                </a:solidFill>
                <a:latin typeface="Century Gothic"/>
                <a:cs typeface="Century Gothic"/>
              </a:rPr>
              <a:t>υ</a:t>
            </a:r>
            <a:r>
              <a:rPr lang="el-GR" sz="1800" dirty="0">
                <a:solidFill>
                  <a:srgbClr val="262675"/>
                </a:solidFill>
                <a:latin typeface="Century Gothic"/>
                <a:cs typeface="Century Gothic"/>
              </a:rPr>
              <a:t>π</a:t>
            </a:r>
            <a:r>
              <a:rPr lang="el-GR" sz="1800" spc="-10" dirty="0">
                <a:solidFill>
                  <a:srgbClr val="262675"/>
                </a:solidFill>
                <a:latin typeface="Century Gothic"/>
                <a:cs typeface="Century Gothic"/>
              </a:rPr>
              <a:t>ά</a:t>
            </a:r>
            <a:r>
              <a:rPr lang="el-GR" sz="1800" spc="-25" dirty="0">
                <a:solidFill>
                  <a:srgbClr val="262675"/>
                </a:solidFill>
                <a:latin typeface="Century Gothic"/>
                <a:cs typeface="Century Gothic"/>
              </a:rPr>
              <a:t>ρ</a:t>
            </a:r>
            <a:r>
              <a:rPr lang="el-GR" sz="1800" spc="-10" dirty="0">
                <a:solidFill>
                  <a:srgbClr val="262675"/>
                </a:solidFill>
                <a:latin typeface="Century Gothic"/>
                <a:cs typeface="Century Gothic"/>
              </a:rPr>
              <a:t>χ</a:t>
            </a:r>
            <a:r>
              <a:rPr lang="el-GR" sz="1800" spc="-15" dirty="0">
                <a:solidFill>
                  <a:srgbClr val="262675"/>
                </a:solidFill>
                <a:latin typeface="Century Gothic"/>
                <a:cs typeface="Century Gothic"/>
              </a:rPr>
              <a:t>ε</a:t>
            </a:r>
            <a:r>
              <a:rPr lang="el-GR" sz="1800" dirty="0">
                <a:solidFill>
                  <a:srgbClr val="262675"/>
                </a:solidFill>
                <a:latin typeface="Century Gothic"/>
                <a:cs typeface="Century Gothic"/>
              </a:rPr>
              <a:t>ι</a:t>
            </a:r>
            <a:r>
              <a:rPr lang="el-GR" sz="1800" spc="15" dirty="0">
                <a:solidFill>
                  <a:srgbClr val="262675"/>
                </a:solidFill>
                <a:latin typeface="Century Gothic"/>
                <a:cs typeface="Century Gothic"/>
              </a:rPr>
              <a:t> </a:t>
            </a:r>
            <a:r>
              <a:rPr lang="el-GR" sz="1800" spc="-10" dirty="0">
                <a:solidFill>
                  <a:srgbClr val="262675"/>
                </a:solidFill>
                <a:latin typeface="Century Gothic"/>
                <a:cs typeface="Century Gothic"/>
              </a:rPr>
              <a:t>σ</a:t>
            </a:r>
            <a:r>
              <a:rPr lang="el-GR" sz="1800" dirty="0">
                <a:solidFill>
                  <a:srgbClr val="262675"/>
                </a:solidFill>
                <a:latin typeface="Century Gothic"/>
                <a:cs typeface="Century Gothic"/>
              </a:rPr>
              <a:t>ω</a:t>
            </a:r>
            <a:r>
              <a:rPr lang="el-GR" sz="1800" spc="-10" dirty="0">
                <a:solidFill>
                  <a:srgbClr val="262675"/>
                </a:solidFill>
                <a:latin typeface="Century Gothic"/>
                <a:cs typeface="Century Gothic"/>
              </a:rPr>
              <a:t>σ</a:t>
            </a:r>
            <a:r>
              <a:rPr lang="el-GR" sz="1800" spc="-15" dirty="0">
                <a:solidFill>
                  <a:srgbClr val="262675"/>
                </a:solidFill>
                <a:latin typeface="Century Gothic"/>
                <a:cs typeface="Century Gothic"/>
              </a:rPr>
              <a:t>τ</a:t>
            </a:r>
            <a:r>
              <a:rPr lang="el-GR" sz="1800" spc="-20" dirty="0">
                <a:solidFill>
                  <a:srgbClr val="262675"/>
                </a:solidFill>
                <a:latin typeface="Century Gothic"/>
                <a:cs typeface="Century Gothic"/>
              </a:rPr>
              <a:t>ό</a:t>
            </a:r>
            <a:r>
              <a:rPr lang="el-GR" sz="1800" spc="-15" dirty="0">
                <a:solidFill>
                  <a:srgbClr val="262675"/>
                </a:solidFill>
                <a:latin typeface="Century Gothic"/>
                <a:cs typeface="Century Gothic"/>
              </a:rPr>
              <a:t>ς</a:t>
            </a:r>
            <a:r>
              <a:rPr lang="el-GR" sz="1800" spc="-30" dirty="0">
                <a:solidFill>
                  <a:srgbClr val="262675"/>
                </a:solidFill>
                <a:latin typeface="Century Gothic"/>
                <a:cs typeface="Century Gothic"/>
              </a:rPr>
              <a:t> </a:t>
            </a:r>
            <a:r>
              <a:rPr lang="el-GR" sz="1800" spc="-15" dirty="0">
                <a:solidFill>
                  <a:srgbClr val="262675"/>
                </a:solidFill>
                <a:latin typeface="Century Gothic"/>
                <a:cs typeface="Century Gothic"/>
              </a:rPr>
              <a:t>δ</a:t>
            </a:r>
            <a:r>
              <a:rPr lang="el-GR" sz="1800" spc="10" dirty="0">
                <a:solidFill>
                  <a:srgbClr val="262675"/>
                </a:solidFill>
                <a:latin typeface="Century Gothic"/>
                <a:cs typeface="Century Gothic"/>
              </a:rPr>
              <a:t>ι</a:t>
            </a:r>
            <a:r>
              <a:rPr lang="el-GR" sz="1800" spc="-10" dirty="0">
                <a:solidFill>
                  <a:srgbClr val="262675"/>
                </a:solidFill>
                <a:latin typeface="Century Gothic"/>
                <a:cs typeface="Century Gothic"/>
              </a:rPr>
              <a:t>αχ</a:t>
            </a:r>
            <a:r>
              <a:rPr lang="el-GR" sz="1800" dirty="0">
                <a:solidFill>
                  <a:srgbClr val="262675"/>
                </a:solidFill>
                <a:latin typeface="Century Gothic"/>
                <a:cs typeface="Century Gothic"/>
              </a:rPr>
              <a:t>ω</a:t>
            </a:r>
            <a:r>
              <a:rPr lang="el-GR" sz="1800" spc="-25" dirty="0">
                <a:solidFill>
                  <a:srgbClr val="262675"/>
                </a:solidFill>
                <a:latin typeface="Century Gothic"/>
                <a:cs typeface="Century Gothic"/>
              </a:rPr>
              <a:t>ρ</a:t>
            </a:r>
            <a:r>
              <a:rPr lang="el-GR" sz="1800" spc="10" dirty="0">
                <a:solidFill>
                  <a:srgbClr val="262675"/>
                </a:solidFill>
                <a:latin typeface="Century Gothic"/>
                <a:cs typeface="Century Gothic"/>
              </a:rPr>
              <a:t>ι</a:t>
            </a:r>
            <a:r>
              <a:rPr lang="el-GR" sz="1800" spc="-10" dirty="0">
                <a:solidFill>
                  <a:srgbClr val="262675"/>
                </a:solidFill>
                <a:latin typeface="Century Gothic"/>
                <a:cs typeface="Century Gothic"/>
              </a:rPr>
              <a:t>σ</a:t>
            </a:r>
            <a:r>
              <a:rPr lang="el-GR" sz="1800" spc="40" dirty="0">
                <a:solidFill>
                  <a:srgbClr val="262675"/>
                </a:solidFill>
                <a:latin typeface="Century Gothic"/>
                <a:cs typeface="Century Gothic"/>
              </a:rPr>
              <a:t>µ</a:t>
            </a:r>
            <a:r>
              <a:rPr lang="el-GR" sz="1800" spc="-20" dirty="0">
                <a:solidFill>
                  <a:srgbClr val="262675"/>
                </a:solidFill>
                <a:latin typeface="Century Gothic"/>
                <a:cs typeface="Century Gothic"/>
              </a:rPr>
              <a:t>ό</a:t>
            </a:r>
            <a:r>
              <a:rPr lang="el-GR" sz="1800" spc="-15" dirty="0">
                <a:solidFill>
                  <a:srgbClr val="262675"/>
                </a:solidFill>
                <a:latin typeface="Century Gothic"/>
                <a:cs typeface="Century Gothic"/>
              </a:rPr>
              <a:t>ς</a:t>
            </a:r>
            <a:r>
              <a:rPr lang="el-GR" sz="1800" spc="-40" dirty="0">
                <a:solidFill>
                  <a:srgbClr val="262675"/>
                </a:solidFill>
                <a:latin typeface="Century Gothic"/>
                <a:cs typeface="Century Gothic"/>
              </a:rPr>
              <a:t> </a:t>
            </a:r>
            <a:r>
              <a:rPr lang="el-GR" sz="1800" spc="-15" dirty="0">
                <a:solidFill>
                  <a:srgbClr val="262675"/>
                </a:solidFill>
                <a:latin typeface="Century Gothic"/>
                <a:cs typeface="Century Gothic"/>
              </a:rPr>
              <a:t>τ</a:t>
            </a:r>
            <a:r>
              <a:rPr lang="el-GR" sz="1800" spc="-20" dirty="0">
                <a:solidFill>
                  <a:srgbClr val="262675"/>
                </a:solidFill>
                <a:latin typeface="Century Gothic"/>
                <a:cs typeface="Century Gothic"/>
              </a:rPr>
              <a:t>ο</a:t>
            </a:r>
            <a:r>
              <a:rPr lang="el-GR" sz="1800" spc="-5" dirty="0">
                <a:solidFill>
                  <a:srgbClr val="262675"/>
                </a:solidFill>
                <a:latin typeface="Century Gothic"/>
                <a:cs typeface="Century Gothic"/>
              </a:rPr>
              <a:t>υ</a:t>
            </a:r>
            <a:r>
              <a:rPr lang="el-GR" sz="1800" spc="-10" dirty="0">
                <a:solidFill>
                  <a:srgbClr val="262675"/>
                </a:solidFill>
                <a:latin typeface="Century Gothic"/>
                <a:cs typeface="Century Gothic"/>
              </a:rPr>
              <a:t>ς.</a:t>
            </a:r>
            <a:endParaRPr lang="el-GR" sz="1800" dirty="0">
              <a:solidFill>
                <a:prstClr val="black"/>
              </a:solidFill>
              <a:latin typeface="Century Gothic"/>
              <a:cs typeface="Century Gothic"/>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Οι 5 βασικές αρχές της κυκλικής οικονοµίας </a:t>
            </a:r>
          </a:p>
        </p:txBody>
      </p:sp>
      <p:pic>
        <p:nvPicPr>
          <p:cNvPr id="2" name="Εικόνα 1"/>
          <p:cNvPicPr>
            <a:picLocks noChangeAspect="1"/>
          </p:cNvPicPr>
          <p:nvPr/>
        </p:nvPicPr>
        <p:blipFill>
          <a:blip r:embed="rId2"/>
          <a:stretch>
            <a:fillRect/>
          </a:stretch>
        </p:blipFill>
        <p:spPr>
          <a:xfrm>
            <a:off x="584820" y="3374265"/>
            <a:ext cx="3503054" cy="2743200"/>
          </a:xfrm>
          <a:prstGeom prst="rect">
            <a:avLst/>
          </a:prstGeom>
        </p:spPr>
      </p:pic>
      <p:sp>
        <p:nvSpPr>
          <p:cNvPr id="6" name="object 6"/>
          <p:cNvSpPr/>
          <p:nvPr/>
        </p:nvSpPr>
        <p:spPr>
          <a:xfrm>
            <a:off x="4580080" y="3374265"/>
            <a:ext cx="3392445" cy="2743200"/>
          </a:xfrm>
          <a:prstGeom prst="rect">
            <a:avLst/>
          </a:prstGeom>
          <a:blipFill>
            <a:blip r:embed="rId3"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7" name="object 7"/>
          <p:cNvSpPr/>
          <p:nvPr/>
        </p:nvSpPr>
        <p:spPr>
          <a:xfrm>
            <a:off x="8417480" y="3374265"/>
            <a:ext cx="3650023" cy="2743200"/>
          </a:xfrm>
          <a:prstGeom prst="rect">
            <a:avLst/>
          </a:prstGeom>
          <a:blipFill>
            <a:blip r:embed="rId4"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325375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Οι 5 βασικές αρχές της κυκλικής οικονοµίας </a:t>
            </a:r>
          </a:p>
        </p:txBody>
      </p:sp>
      <p:sp>
        <p:nvSpPr>
          <p:cNvPr id="6" name="object 3"/>
          <p:cNvSpPr txBox="1"/>
          <p:nvPr/>
        </p:nvSpPr>
        <p:spPr>
          <a:xfrm>
            <a:off x="695256" y="1942589"/>
            <a:ext cx="5228822" cy="3354765"/>
          </a:xfrm>
          <a:prstGeom prst="rect">
            <a:avLst/>
          </a:prstGeom>
        </p:spPr>
        <p:txBody>
          <a:bodyPr vert="horz" wrap="square" lIns="0" tIns="0" rIns="0" bIns="0" rtlCol="0">
            <a:spAutoFit/>
          </a:bodyPr>
          <a:lstStyle/>
          <a:p>
            <a:pPr marL="355600" marR="5080" indent="-342900">
              <a:buClr>
                <a:srgbClr val="262675"/>
              </a:buClr>
              <a:buFont typeface="Century Gothic"/>
              <a:buChar char="•"/>
              <a:tabLst>
                <a:tab pos="355600" algn="l"/>
              </a:tabLst>
            </a:pPr>
            <a:r>
              <a:rPr sz="2800" b="1" spc="10" dirty="0">
                <a:solidFill>
                  <a:srgbClr val="FF0000"/>
                </a:solidFill>
                <a:latin typeface="Century Gothic"/>
                <a:cs typeface="Century Gothic"/>
              </a:rPr>
              <a:t>Α</a:t>
            </a:r>
            <a:r>
              <a:rPr sz="2800" b="1" spc="-25" dirty="0">
                <a:solidFill>
                  <a:srgbClr val="FF0000"/>
                </a:solidFill>
                <a:latin typeface="Century Gothic"/>
                <a:cs typeface="Century Gothic"/>
              </a:rPr>
              <a:t>ρ</a:t>
            </a:r>
            <a:r>
              <a:rPr sz="2800" b="1" spc="-10" dirty="0">
                <a:solidFill>
                  <a:srgbClr val="FF0000"/>
                </a:solidFill>
                <a:latin typeface="Century Gothic"/>
                <a:cs typeface="Century Gothic"/>
              </a:rPr>
              <a:t>χή</a:t>
            </a:r>
            <a:r>
              <a:rPr sz="2800" b="1" spc="-15" dirty="0">
                <a:solidFill>
                  <a:srgbClr val="FF0000"/>
                </a:solidFill>
                <a:latin typeface="Century Gothic"/>
                <a:cs typeface="Century Gothic"/>
              </a:rPr>
              <a:t> </a:t>
            </a:r>
            <a:r>
              <a:rPr sz="2800" b="1" spc="-5" dirty="0">
                <a:solidFill>
                  <a:srgbClr val="FF0000"/>
                </a:solidFill>
                <a:latin typeface="Century Gothic"/>
                <a:cs typeface="Century Gothic"/>
              </a:rPr>
              <a:t>3</a:t>
            </a:r>
            <a:r>
              <a:rPr spc="-5" dirty="0">
                <a:solidFill>
                  <a:srgbClr val="262675"/>
                </a:solidFill>
                <a:latin typeface="Century Gothic"/>
                <a:cs typeface="Century Gothic"/>
              </a:rPr>
              <a:t>: </a:t>
            </a:r>
            <a:r>
              <a:rPr dirty="0">
                <a:solidFill>
                  <a:srgbClr val="262675"/>
                </a:solidFill>
                <a:latin typeface="Century Gothic"/>
                <a:cs typeface="Century Gothic"/>
              </a:rPr>
              <a:t>Η</a:t>
            </a:r>
            <a:r>
              <a:rPr spc="-5" dirty="0">
                <a:solidFill>
                  <a:srgbClr val="262675"/>
                </a:solidFill>
                <a:latin typeface="Century Gothic"/>
                <a:cs typeface="Century Gothic"/>
              </a:rPr>
              <a:t> </a:t>
            </a:r>
            <a:r>
              <a:rPr dirty="0">
                <a:solidFill>
                  <a:srgbClr val="262675"/>
                </a:solidFill>
                <a:latin typeface="Century Gothic"/>
                <a:cs typeface="Century Gothic"/>
              </a:rPr>
              <a:t>π</a:t>
            </a:r>
            <a:r>
              <a:rPr spc="-25" dirty="0">
                <a:solidFill>
                  <a:srgbClr val="262675"/>
                </a:solidFill>
                <a:latin typeface="Century Gothic"/>
                <a:cs typeface="Century Gothic"/>
              </a:rPr>
              <a:t>ρ</a:t>
            </a:r>
            <a:r>
              <a:rPr spc="-20" dirty="0">
                <a:solidFill>
                  <a:srgbClr val="262675"/>
                </a:solidFill>
                <a:latin typeface="Century Gothic"/>
                <a:cs typeface="Century Gothic"/>
              </a:rPr>
              <a:t>ο</a:t>
            </a:r>
            <a:r>
              <a:rPr spc="-10" dirty="0">
                <a:solidFill>
                  <a:srgbClr val="262675"/>
                </a:solidFill>
                <a:latin typeface="Century Gothic"/>
                <a:cs typeface="Century Gothic"/>
              </a:rPr>
              <a:t>σ</a:t>
            </a:r>
            <a:r>
              <a:rPr dirty="0">
                <a:solidFill>
                  <a:srgbClr val="262675"/>
                </a:solidFill>
                <a:latin typeface="Century Gothic"/>
                <a:cs typeface="Century Gothic"/>
              </a:rPr>
              <a:t>π</a:t>
            </a:r>
            <a:r>
              <a:rPr spc="-10" dirty="0">
                <a:solidFill>
                  <a:srgbClr val="262675"/>
                </a:solidFill>
                <a:latin typeface="Century Gothic"/>
                <a:cs typeface="Century Gothic"/>
              </a:rPr>
              <a:t>ά</a:t>
            </a:r>
            <a:r>
              <a:rPr spc="-20" dirty="0">
                <a:solidFill>
                  <a:srgbClr val="262675"/>
                </a:solidFill>
                <a:latin typeface="Century Gothic"/>
                <a:cs typeface="Century Gothic"/>
              </a:rPr>
              <a:t>θ</a:t>
            </a:r>
            <a:r>
              <a:rPr spc="-15" dirty="0">
                <a:solidFill>
                  <a:srgbClr val="262675"/>
                </a:solidFill>
                <a:latin typeface="Century Gothic"/>
                <a:cs typeface="Century Gothic"/>
              </a:rPr>
              <a:t>ε</a:t>
            </a:r>
            <a:r>
              <a:rPr spc="10" dirty="0">
                <a:solidFill>
                  <a:srgbClr val="262675"/>
                </a:solidFill>
                <a:latin typeface="Century Gothic"/>
                <a:cs typeface="Century Gothic"/>
              </a:rPr>
              <a:t>ι</a:t>
            </a:r>
            <a:r>
              <a:rPr dirty="0">
                <a:solidFill>
                  <a:srgbClr val="262675"/>
                </a:solidFill>
                <a:latin typeface="Century Gothic"/>
                <a:cs typeface="Century Gothic"/>
              </a:rPr>
              <a:t>α </a:t>
            </a:r>
            <a:r>
              <a:rPr spc="-15" dirty="0">
                <a:solidFill>
                  <a:srgbClr val="262675"/>
                </a:solidFill>
                <a:latin typeface="Century Gothic"/>
                <a:cs typeface="Century Gothic"/>
              </a:rPr>
              <a:t>ε</a:t>
            </a:r>
            <a:r>
              <a:rPr dirty="0">
                <a:solidFill>
                  <a:srgbClr val="262675"/>
                </a:solidFill>
                <a:latin typeface="Century Gothic"/>
                <a:cs typeface="Century Gothic"/>
              </a:rPr>
              <a:t>π</a:t>
            </a:r>
            <a:r>
              <a:rPr spc="10" dirty="0">
                <a:solidFill>
                  <a:srgbClr val="262675"/>
                </a:solidFill>
                <a:latin typeface="Century Gothic"/>
                <a:cs typeface="Century Gothic"/>
              </a:rPr>
              <a:t>ι</a:t>
            </a:r>
            <a:r>
              <a:rPr spc="-15" dirty="0">
                <a:solidFill>
                  <a:srgbClr val="262675"/>
                </a:solidFill>
                <a:latin typeface="Century Gothic"/>
                <a:cs typeface="Century Gothic"/>
              </a:rPr>
              <a:t>κε</a:t>
            </a:r>
            <a:r>
              <a:rPr spc="20" dirty="0">
                <a:solidFill>
                  <a:srgbClr val="262675"/>
                </a:solidFill>
                <a:latin typeface="Century Gothic"/>
                <a:cs typeface="Century Gothic"/>
              </a:rPr>
              <a:t>ν</a:t>
            </a:r>
            <a:r>
              <a:rPr spc="-15" dirty="0">
                <a:solidFill>
                  <a:srgbClr val="262675"/>
                </a:solidFill>
                <a:latin typeface="Century Gothic"/>
                <a:cs typeface="Century Gothic"/>
              </a:rPr>
              <a:t>τ</a:t>
            </a:r>
            <a:r>
              <a:rPr spc="-25" dirty="0">
                <a:solidFill>
                  <a:srgbClr val="262675"/>
                </a:solidFill>
                <a:latin typeface="Century Gothic"/>
                <a:cs typeface="Century Gothic"/>
              </a:rPr>
              <a:t>ρ</a:t>
            </a:r>
            <a:r>
              <a:rPr dirty="0">
                <a:solidFill>
                  <a:srgbClr val="262675"/>
                </a:solidFill>
                <a:latin typeface="Century Gothic"/>
                <a:cs typeface="Century Gothic"/>
              </a:rPr>
              <a:t>ώ</a:t>
            </a:r>
            <a:r>
              <a:rPr spc="20" dirty="0">
                <a:solidFill>
                  <a:srgbClr val="262675"/>
                </a:solidFill>
                <a:latin typeface="Century Gothic"/>
                <a:cs typeface="Century Gothic"/>
              </a:rPr>
              <a:t>ν</a:t>
            </a:r>
            <a:r>
              <a:rPr spc="-15" dirty="0">
                <a:solidFill>
                  <a:srgbClr val="262675"/>
                </a:solidFill>
                <a:latin typeface="Century Gothic"/>
                <a:cs typeface="Century Gothic"/>
              </a:rPr>
              <a:t>ετ</a:t>
            </a:r>
            <a:r>
              <a:rPr spc="-10" dirty="0">
                <a:solidFill>
                  <a:srgbClr val="262675"/>
                </a:solidFill>
                <a:latin typeface="Century Gothic"/>
                <a:cs typeface="Century Gothic"/>
              </a:rPr>
              <a:t>α</a:t>
            </a:r>
            <a:r>
              <a:rPr dirty="0">
                <a:solidFill>
                  <a:srgbClr val="262675"/>
                </a:solidFill>
                <a:latin typeface="Century Gothic"/>
                <a:cs typeface="Century Gothic"/>
              </a:rPr>
              <a:t>ι</a:t>
            </a:r>
            <a:r>
              <a:rPr spc="-35" dirty="0">
                <a:solidFill>
                  <a:srgbClr val="262675"/>
                </a:solidFill>
                <a:latin typeface="Century Gothic"/>
                <a:cs typeface="Century Gothic"/>
              </a:rPr>
              <a:t> </a:t>
            </a:r>
            <a:r>
              <a:rPr spc="-10" dirty="0">
                <a:solidFill>
                  <a:srgbClr val="262675"/>
                </a:solidFill>
                <a:latin typeface="Century Gothic"/>
                <a:cs typeface="Century Gothic"/>
              </a:rPr>
              <a:t>σ</a:t>
            </a:r>
            <a:r>
              <a:rPr spc="-15" dirty="0">
                <a:solidFill>
                  <a:srgbClr val="262675"/>
                </a:solidFill>
                <a:latin typeface="Century Gothic"/>
                <a:cs typeface="Century Gothic"/>
              </a:rPr>
              <a:t>τ</a:t>
            </a:r>
            <a:r>
              <a:rPr spc="-25" dirty="0">
                <a:solidFill>
                  <a:srgbClr val="262675"/>
                </a:solidFill>
                <a:latin typeface="Century Gothic"/>
                <a:cs typeface="Century Gothic"/>
              </a:rPr>
              <a:t>η</a:t>
            </a:r>
            <a:r>
              <a:rPr dirty="0">
                <a:solidFill>
                  <a:srgbClr val="262675"/>
                </a:solidFill>
                <a:latin typeface="Century Gothic"/>
                <a:cs typeface="Century Gothic"/>
              </a:rPr>
              <a:t>ν </a:t>
            </a:r>
            <a:r>
              <a:rPr b="1" spc="-10" dirty="0">
                <a:solidFill>
                  <a:srgbClr val="262675"/>
                </a:solidFill>
                <a:latin typeface="Century Gothic"/>
                <a:cs typeface="Century Gothic"/>
              </a:rPr>
              <a:t>ε</a:t>
            </a:r>
            <a:r>
              <a:rPr b="1" spc="-20" dirty="0">
                <a:solidFill>
                  <a:srgbClr val="262675"/>
                </a:solidFill>
                <a:latin typeface="Century Gothic"/>
                <a:cs typeface="Century Gothic"/>
              </a:rPr>
              <a:t>π</a:t>
            </a:r>
            <a:r>
              <a:rPr b="1" spc="-5" dirty="0">
                <a:solidFill>
                  <a:srgbClr val="262675"/>
                </a:solidFill>
                <a:latin typeface="Century Gothic"/>
                <a:cs typeface="Century Gothic"/>
              </a:rPr>
              <a:t>αναχ</a:t>
            </a:r>
            <a:r>
              <a:rPr b="1" dirty="0">
                <a:solidFill>
                  <a:srgbClr val="262675"/>
                </a:solidFill>
                <a:latin typeface="Century Gothic"/>
                <a:cs typeface="Century Gothic"/>
              </a:rPr>
              <a:t>ρ</a:t>
            </a:r>
            <a:r>
              <a:rPr b="1" spc="-5" dirty="0">
                <a:solidFill>
                  <a:srgbClr val="262675"/>
                </a:solidFill>
                <a:latin typeface="Century Gothic"/>
                <a:cs typeface="Century Gothic"/>
              </a:rPr>
              <a:t>η</a:t>
            </a:r>
            <a:r>
              <a:rPr b="1" spc="-10" dirty="0">
                <a:solidFill>
                  <a:srgbClr val="262675"/>
                </a:solidFill>
                <a:latin typeface="Century Gothic"/>
                <a:cs typeface="Century Gothic"/>
              </a:rPr>
              <a:t>σ</a:t>
            </a:r>
            <a:r>
              <a:rPr b="1" spc="-5" dirty="0">
                <a:solidFill>
                  <a:srgbClr val="262675"/>
                </a:solidFill>
                <a:latin typeface="Century Gothic"/>
                <a:cs typeface="Century Gothic"/>
              </a:rPr>
              <a:t>ι</a:t>
            </a:r>
            <a:r>
              <a:rPr b="1" spc="35" dirty="0">
                <a:solidFill>
                  <a:srgbClr val="262675"/>
                </a:solidFill>
                <a:latin typeface="Century Gothic"/>
                <a:cs typeface="Century Gothic"/>
              </a:rPr>
              <a:t>µ</a:t>
            </a:r>
            <a:r>
              <a:rPr b="1" spc="-5" dirty="0">
                <a:solidFill>
                  <a:srgbClr val="262675"/>
                </a:solidFill>
                <a:latin typeface="Century Gothic"/>
                <a:cs typeface="Century Gothic"/>
              </a:rPr>
              <a:t>ο</a:t>
            </a:r>
            <a:r>
              <a:rPr b="1" spc="-20" dirty="0">
                <a:solidFill>
                  <a:srgbClr val="262675"/>
                </a:solidFill>
                <a:latin typeface="Century Gothic"/>
                <a:cs typeface="Century Gothic"/>
              </a:rPr>
              <a:t>π</a:t>
            </a:r>
            <a:r>
              <a:rPr b="1" spc="-5" dirty="0">
                <a:solidFill>
                  <a:srgbClr val="262675"/>
                </a:solidFill>
                <a:latin typeface="Century Gothic"/>
                <a:cs typeface="Century Gothic"/>
              </a:rPr>
              <a:t>οίη</a:t>
            </a:r>
            <a:r>
              <a:rPr b="1" spc="-10" dirty="0">
                <a:solidFill>
                  <a:srgbClr val="262675"/>
                </a:solidFill>
                <a:latin typeface="Century Gothic"/>
                <a:cs typeface="Century Gothic"/>
              </a:rPr>
              <a:t>σ</a:t>
            </a:r>
            <a:r>
              <a:rPr b="1" dirty="0">
                <a:solidFill>
                  <a:srgbClr val="262675"/>
                </a:solidFill>
                <a:latin typeface="Century Gothic"/>
                <a:cs typeface="Century Gothic"/>
              </a:rPr>
              <a:t>η</a:t>
            </a:r>
            <a:r>
              <a:rPr b="1" spc="-40" dirty="0">
                <a:solidFill>
                  <a:srgbClr val="262675"/>
                </a:solidFill>
                <a:latin typeface="Century Gothic"/>
                <a:cs typeface="Century Gothic"/>
              </a:rPr>
              <a:t> </a:t>
            </a:r>
            <a:r>
              <a:rPr dirty="0">
                <a:solidFill>
                  <a:srgbClr val="262675"/>
                </a:solidFill>
                <a:latin typeface="Century Gothic"/>
                <a:cs typeface="Century Gothic"/>
              </a:rPr>
              <a:t>π</a:t>
            </a:r>
            <a:r>
              <a:rPr spc="-25" dirty="0">
                <a:solidFill>
                  <a:srgbClr val="262675"/>
                </a:solidFill>
                <a:latin typeface="Century Gothic"/>
                <a:cs typeface="Century Gothic"/>
              </a:rPr>
              <a:t>ρ</a:t>
            </a:r>
            <a:r>
              <a:rPr spc="-20" dirty="0">
                <a:solidFill>
                  <a:srgbClr val="262675"/>
                </a:solidFill>
                <a:latin typeface="Century Gothic"/>
                <a:cs typeface="Century Gothic"/>
              </a:rPr>
              <a:t>ο</a:t>
            </a:r>
            <a:r>
              <a:rPr spc="10" dirty="0">
                <a:solidFill>
                  <a:srgbClr val="262675"/>
                </a:solidFill>
                <a:latin typeface="Century Gothic"/>
                <a:cs typeface="Century Gothic"/>
              </a:rPr>
              <a:t>ϊ</a:t>
            </a:r>
            <a:r>
              <a:rPr spc="-20" dirty="0">
                <a:solidFill>
                  <a:srgbClr val="262675"/>
                </a:solidFill>
                <a:latin typeface="Century Gothic"/>
                <a:cs typeface="Century Gothic"/>
              </a:rPr>
              <a:t>ό</a:t>
            </a:r>
            <a:r>
              <a:rPr spc="20" dirty="0">
                <a:solidFill>
                  <a:srgbClr val="262675"/>
                </a:solidFill>
                <a:latin typeface="Century Gothic"/>
                <a:cs typeface="Century Gothic"/>
              </a:rPr>
              <a:t>ν</a:t>
            </a:r>
            <a:r>
              <a:rPr spc="-15" dirty="0">
                <a:solidFill>
                  <a:srgbClr val="262675"/>
                </a:solidFill>
                <a:latin typeface="Century Gothic"/>
                <a:cs typeface="Century Gothic"/>
              </a:rPr>
              <a:t>τ</a:t>
            </a:r>
            <a:r>
              <a:rPr dirty="0">
                <a:solidFill>
                  <a:srgbClr val="262675"/>
                </a:solidFill>
                <a:latin typeface="Century Gothic"/>
                <a:cs typeface="Century Gothic"/>
              </a:rPr>
              <a:t>ων </a:t>
            </a:r>
            <a:r>
              <a:rPr spc="-15" dirty="0">
                <a:solidFill>
                  <a:srgbClr val="262675"/>
                </a:solidFill>
                <a:latin typeface="Century Gothic"/>
                <a:cs typeface="Century Gothic"/>
              </a:rPr>
              <a:t>κ</a:t>
            </a:r>
            <a:r>
              <a:rPr spc="-10" dirty="0">
                <a:solidFill>
                  <a:srgbClr val="262675"/>
                </a:solidFill>
                <a:latin typeface="Century Gothic"/>
                <a:cs typeface="Century Gothic"/>
              </a:rPr>
              <a:t>α</a:t>
            </a:r>
            <a:r>
              <a:rPr dirty="0">
                <a:solidFill>
                  <a:srgbClr val="262675"/>
                </a:solidFill>
                <a:latin typeface="Century Gothic"/>
                <a:cs typeface="Century Gothic"/>
              </a:rPr>
              <a:t>ι</a:t>
            </a:r>
            <a:r>
              <a:rPr spc="5" dirty="0">
                <a:solidFill>
                  <a:srgbClr val="262675"/>
                </a:solidFill>
                <a:latin typeface="Century Gothic"/>
                <a:cs typeface="Century Gothic"/>
              </a:rPr>
              <a:t> </a:t>
            </a:r>
            <a:r>
              <a:rPr spc="-10" dirty="0">
                <a:solidFill>
                  <a:srgbClr val="262675"/>
                </a:solidFill>
                <a:latin typeface="Century Gothic"/>
                <a:cs typeface="Century Gothic"/>
              </a:rPr>
              <a:t>α</a:t>
            </a:r>
            <a:r>
              <a:rPr dirty="0">
                <a:solidFill>
                  <a:srgbClr val="262675"/>
                </a:solidFill>
                <a:latin typeface="Century Gothic"/>
                <a:cs typeface="Century Gothic"/>
              </a:rPr>
              <a:t>π</a:t>
            </a:r>
            <a:r>
              <a:rPr spc="-20" dirty="0">
                <a:solidFill>
                  <a:srgbClr val="262675"/>
                </a:solidFill>
                <a:latin typeface="Century Gothic"/>
                <a:cs typeface="Century Gothic"/>
              </a:rPr>
              <a:t>ο</a:t>
            </a:r>
            <a:r>
              <a:rPr spc="-10" dirty="0">
                <a:solidFill>
                  <a:srgbClr val="262675"/>
                </a:solidFill>
                <a:latin typeface="Century Gothic"/>
                <a:cs typeface="Century Gothic"/>
              </a:rPr>
              <a:t>βλ</a:t>
            </a:r>
            <a:r>
              <a:rPr spc="-25" dirty="0">
                <a:solidFill>
                  <a:srgbClr val="262675"/>
                </a:solidFill>
                <a:latin typeface="Century Gothic"/>
                <a:cs typeface="Century Gothic"/>
              </a:rPr>
              <a:t>ή</a:t>
            </a:r>
            <a:r>
              <a:rPr spc="-15" dirty="0">
                <a:solidFill>
                  <a:srgbClr val="262675"/>
                </a:solidFill>
                <a:latin typeface="Century Gothic"/>
                <a:cs typeface="Century Gothic"/>
              </a:rPr>
              <a:t>τ</a:t>
            </a:r>
            <a:r>
              <a:rPr dirty="0">
                <a:solidFill>
                  <a:srgbClr val="262675"/>
                </a:solidFill>
                <a:latin typeface="Century Gothic"/>
                <a:cs typeface="Century Gothic"/>
              </a:rPr>
              <a:t>ω</a:t>
            </a:r>
            <a:r>
              <a:rPr spc="20" dirty="0">
                <a:solidFill>
                  <a:srgbClr val="262675"/>
                </a:solidFill>
                <a:latin typeface="Century Gothic"/>
                <a:cs typeface="Century Gothic"/>
              </a:rPr>
              <a:t>ν</a:t>
            </a:r>
            <a:r>
              <a:rPr spc="-5" dirty="0">
                <a:solidFill>
                  <a:srgbClr val="262675"/>
                </a:solidFill>
                <a:latin typeface="Century Gothic"/>
                <a:cs typeface="Century Gothic"/>
              </a:rPr>
              <a:t>, </a:t>
            </a:r>
            <a:r>
              <a:rPr spc="-10" dirty="0">
                <a:solidFill>
                  <a:srgbClr val="262675"/>
                </a:solidFill>
                <a:latin typeface="Century Gothic"/>
                <a:cs typeface="Century Gothic"/>
              </a:rPr>
              <a:t>α</a:t>
            </a:r>
            <a:r>
              <a:rPr dirty="0">
                <a:solidFill>
                  <a:srgbClr val="262675"/>
                </a:solidFill>
                <a:latin typeface="Century Gothic"/>
                <a:cs typeface="Century Gothic"/>
              </a:rPr>
              <a:t>ν </a:t>
            </a:r>
            <a:r>
              <a:rPr spc="-10" dirty="0">
                <a:solidFill>
                  <a:srgbClr val="262675"/>
                </a:solidFill>
                <a:latin typeface="Century Gothic"/>
                <a:cs typeface="Century Gothic"/>
              </a:rPr>
              <a:t>α</a:t>
            </a:r>
            <a:r>
              <a:rPr spc="-5" dirty="0">
                <a:solidFill>
                  <a:srgbClr val="262675"/>
                </a:solidFill>
                <a:latin typeface="Century Gothic"/>
                <a:cs typeface="Century Gothic"/>
              </a:rPr>
              <a:t>υ</a:t>
            </a:r>
            <a:r>
              <a:rPr spc="-15" dirty="0">
                <a:solidFill>
                  <a:srgbClr val="262675"/>
                </a:solidFill>
                <a:latin typeface="Century Gothic"/>
                <a:cs typeface="Century Gothic"/>
              </a:rPr>
              <a:t>τό</a:t>
            </a:r>
            <a:r>
              <a:rPr dirty="0">
                <a:solidFill>
                  <a:srgbClr val="262675"/>
                </a:solidFill>
                <a:latin typeface="Century Gothic"/>
                <a:cs typeface="Century Gothic"/>
              </a:rPr>
              <a:t> </a:t>
            </a:r>
            <a:r>
              <a:rPr spc="-15" dirty="0">
                <a:solidFill>
                  <a:srgbClr val="262675"/>
                </a:solidFill>
                <a:latin typeface="Century Gothic"/>
                <a:cs typeface="Century Gothic"/>
              </a:rPr>
              <a:t>δε</a:t>
            </a:r>
            <a:r>
              <a:rPr dirty="0">
                <a:solidFill>
                  <a:srgbClr val="262675"/>
                </a:solidFill>
                <a:latin typeface="Century Gothic"/>
                <a:cs typeface="Century Gothic"/>
              </a:rPr>
              <a:t>ν </a:t>
            </a:r>
            <a:r>
              <a:rPr spc="-15" dirty="0">
                <a:solidFill>
                  <a:srgbClr val="262675"/>
                </a:solidFill>
                <a:latin typeface="Century Gothic"/>
                <a:cs typeface="Century Gothic"/>
              </a:rPr>
              <a:t>ε</a:t>
            </a:r>
            <a:r>
              <a:rPr spc="10" dirty="0">
                <a:solidFill>
                  <a:srgbClr val="262675"/>
                </a:solidFill>
                <a:latin typeface="Century Gothic"/>
                <a:cs typeface="Century Gothic"/>
              </a:rPr>
              <a:t>ί</a:t>
            </a:r>
            <a:r>
              <a:rPr spc="20" dirty="0">
                <a:solidFill>
                  <a:srgbClr val="262675"/>
                </a:solidFill>
                <a:latin typeface="Century Gothic"/>
                <a:cs typeface="Century Gothic"/>
              </a:rPr>
              <a:t>ν</a:t>
            </a:r>
            <a:r>
              <a:rPr spc="-10" dirty="0">
                <a:solidFill>
                  <a:srgbClr val="262675"/>
                </a:solidFill>
                <a:latin typeface="Century Gothic"/>
                <a:cs typeface="Century Gothic"/>
              </a:rPr>
              <a:t>α</a:t>
            </a:r>
            <a:r>
              <a:rPr dirty="0">
                <a:solidFill>
                  <a:srgbClr val="262675"/>
                </a:solidFill>
                <a:latin typeface="Century Gothic"/>
                <a:cs typeface="Century Gothic"/>
              </a:rPr>
              <a:t>ι </a:t>
            </a:r>
            <a:r>
              <a:rPr spc="-15" dirty="0">
                <a:solidFill>
                  <a:srgbClr val="262675"/>
                </a:solidFill>
                <a:latin typeface="Century Gothic"/>
                <a:cs typeface="Century Gothic"/>
              </a:rPr>
              <a:t>εφ</a:t>
            </a:r>
            <a:r>
              <a:rPr spc="10" dirty="0">
                <a:solidFill>
                  <a:srgbClr val="262675"/>
                </a:solidFill>
                <a:latin typeface="Century Gothic"/>
                <a:cs typeface="Century Gothic"/>
              </a:rPr>
              <a:t>ι</a:t>
            </a:r>
            <a:r>
              <a:rPr spc="-15" dirty="0">
                <a:solidFill>
                  <a:srgbClr val="262675"/>
                </a:solidFill>
                <a:latin typeface="Century Gothic"/>
                <a:cs typeface="Century Gothic"/>
              </a:rPr>
              <a:t>κτό</a:t>
            </a:r>
            <a:r>
              <a:rPr spc="-10" dirty="0">
                <a:solidFill>
                  <a:srgbClr val="262675"/>
                </a:solidFill>
                <a:latin typeface="Century Gothic"/>
                <a:cs typeface="Century Gothic"/>
              </a:rPr>
              <a:t> </a:t>
            </a:r>
            <a:r>
              <a:rPr spc="-15" dirty="0">
                <a:solidFill>
                  <a:srgbClr val="262675"/>
                </a:solidFill>
                <a:latin typeface="Century Gothic"/>
                <a:cs typeface="Century Gothic"/>
              </a:rPr>
              <a:t>τ</a:t>
            </a:r>
            <a:r>
              <a:rPr spc="-20" dirty="0">
                <a:solidFill>
                  <a:srgbClr val="262675"/>
                </a:solidFill>
                <a:latin typeface="Century Gothic"/>
                <a:cs typeface="Century Gothic"/>
              </a:rPr>
              <a:t>ό</a:t>
            </a:r>
            <a:r>
              <a:rPr spc="-15" dirty="0">
                <a:solidFill>
                  <a:srgbClr val="262675"/>
                </a:solidFill>
                <a:latin typeface="Century Gothic"/>
                <a:cs typeface="Century Gothic"/>
              </a:rPr>
              <a:t>τ</a:t>
            </a:r>
            <a:r>
              <a:rPr spc="-10" dirty="0">
                <a:solidFill>
                  <a:srgbClr val="262675"/>
                </a:solidFill>
                <a:latin typeface="Century Gothic"/>
                <a:cs typeface="Century Gothic"/>
              </a:rPr>
              <a:t>ε</a:t>
            </a:r>
            <a:r>
              <a:rPr spc="10" dirty="0">
                <a:solidFill>
                  <a:srgbClr val="262675"/>
                </a:solidFill>
                <a:latin typeface="Century Gothic"/>
                <a:cs typeface="Century Gothic"/>
              </a:rPr>
              <a:t> </a:t>
            </a:r>
            <a:r>
              <a:rPr spc="40" dirty="0">
                <a:solidFill>
                  <a:srgbClr val="262675"/>
                </a:solidFill>
                <a:latin typeface="Century Gothic"/>
                <a:cs typeface="Century Gothic"/>
              </a:rPr>
              <a:t>µ</a:t>
            </a:r>
            <a:r>
              <a:rPr spc="-15" dirty="0">
                <a:solidFill>
                  <a:srgbClr val="262675"/>
                </a:solidFill>
                <a:latin typeface="Century Gothic"/>
                <a:cs typeface="Century Gothic"/>
              </a:rPr>
              <a:t>έ</a:t>
            </a:r>
            <a:r>
              <a:rPr spc="-25" dirty="0">
                <a:solidFill>
                  <a:srgbClr val="262675"/>
                </a:solidFill>
                <a:latin typeface="Century Gothic"/>
                <a:cs typeface="Century Gothic"/>
              </a:rPr>
              <a:t>ρ</a:t>
            </a:r>
            <a:r>
              <a:rPr spc="-15" dirty="0">
                <a:solidFill>
                  <a:srgbClr val="262675"/>
                </a:solidFill>
                <a:latin typeface="Century Gothic"/>
                <a:cs typeface="Century Gothic"/>
              </a:rPr>
              <a:t>η</a:t>
            </a:r>
            <a:r>
              <a:rPr spc="20" dirty="0">
                <a:solidFill>
                  <a:srgbClr val="262675"/>
                </a:solidFill>
                <a:latin typeface="Century Gothic"/>
                <a:cs typeface="Century Gothic"/>
              </a:rPr>
              <a:t> </a:t>
            </a:r>
            <a:r>
              <a:rPr spc="-10" dirty="0">
                <a:solidFill>
                  <a:srgbClr val="262675"/>
                </a:solidFill>
                <a:latin typeface="Century Gothic"/>
                <a:cs typeface="Century Gothic"/>
              </a:rPr>
              <a:t>α</a:t>
            </a:r>
            <a:r>
              <a:rPr spc="-5" dirty="0">
                <a:solidFill>
                  <a:srgbClr val="262675"/>
                </a:solidFill>
                <a:latin typeface="Century Gothic"/>
                <a:cs typeface="Century Gothic"/>
              </a:rPr>
              <a:t>υ</a:t>
            </a:r>
            <a:r>
              <a:rPr spc="-15" dirty="0">
                <a:solidFill>
                  <a:srgbClr val="262675"/>
                </a:solidFill>
                <a:latin typeface="Century Gothic"/>
                <a:cs typeface="Century Gothic"/>
              </a:rPr>
              <a:t>τ</a:t>
            </a:r>
            <a:r>
              <a:rPr dirty="0">
                <a:solidFill>
                  <a:srgbClr val="262675"/>
                </a:solidFill>
                <a:latin typeface="Century Gothic"/>
                <a:cs typeface="Century Gothic"/>
              </a:rPr>
              <a:t>ώ</a:t>
            </a:r>
            <a:r>
              <a:rPr spc="20" dirty="0">
                <a:solidFill>
                  <a:srgbClr val="262675"/>
                </a:solidFill>
                <a:latin typeface="Century Gothic"/>
                <a:cs typeface="Century Gothic"/>
              </a:rPr>
              <a:t>ν</a:t>
            </a:r>
            <a:r>
              <a:rPr spc="-5" dirty="0">
                <a:solidFill>
                  <a:srgbClr val="262675"/>
                </a:solidFill>
                <a:latin typeface="Century Gothic"/>
                <a:cs typeface="Century Gothic"/>
              </a:rPr>
              <a:t>,</a:t>
            </a:r>
            <a:r>
              <a:rPr spc="-15" dirty="0">
                <a:solidFill>
                  <a:srgbClr val="262675"/>
                </a:solidFill>
                <a:latin typeface="Century Gothic"/>
                <a:cs typeface="Century Gothic"/>
              </a:rPr>
              <a:t> κ</a:t>
            </a:r>
            <a:r>
              <a:rPr spc="-10" dirty="0">
                <a:solidFill>
                  <a:srgbClr val="262675"/>
                </a:solidFill>
                <a:latin typeface="Century Gothic"/>
                <a:cs typeface="Century Gothic"/>
              </a:rPr>
              <a:t>α</a:t>
            </a:r>
            <a:r>
              <a:rPr dirty="0">
                <a:solidFill>
                  <a:srgbClr val="262675"/>
                </a:solidFill>
                <a:latin typeface="Century Gothic"/>
                <a:cs typeface="Century Gothic"/>
              </a:rPr>
              <a:t>ι</a:t>
            </a:r>
            <a:r>
              <a:rPr spc="5" dirty="0">
                <a:solidFill>
                  <a:srgbClr val="262675"/>
                </a:solidFill>
                <a:latin typeface="Century Gothic"/>
                <a:cs typeface="Century Gothic"/>
              </a:rPr>
              <a:t> </a:t>
            </a:r>
            <a:r>
              <a:rPr spc="-10" dirty="0">
                <a:solidFill>
                  <a:srgbClr val="262675"/>
                </a:solidFill>
                <a:latin typeface="Century Gothic"/>
                <a:cs typeface="Century Gothic"/>
              </a:rPr>
              <a:t>α</a:t>
            </a:r>
            <a:r>
              <a:rPr dirty="0">
                <a:solidFill>
                  <a:srgbClr val="262675"/>
                </a:solidFill>
                <a:latin typeface="Century Gothic"/>
                <a:cs typeface="Century Gothic"/>
              </a:rPr>
              <a:t>ν </a:t>
            </a:r>
            <a:r>
              <a:rPr spc="-20" dirty="0">
                <a:solidFill>
                  <a:srgbClr val="262675"/>
                </a:solidFill>
                <a:latin typeface="Century Gothic"/>
                <a:cs typeface="Century Gothic"/>
              </a:rPr>
              <a:t>ο</a:t>
            </a:r>
            <a:r>
              <a:rPr spc="-5" dirty="0">
                <a:solidFill>
                  <a:srgbClr val="262675"/>
                </a:solidFill>
                <a:latin typeface="Century Gothic"/>
                <a:cs typeface="Century Gothic"/>
              </a:rPr>
              <a:t>ύ</a:t>
            </a:r>
            <a:r>
              <a:rPr spc="-15" dirty="0">
                <a:solidFill>
                  <a:srgbClr val="262675"/>
                </a:solidFill>
                <a:latin typeface="Century Gothic"/>
                <a:cs typeface="Century Gothic"/>
              </a:rPr>
              <a:t>τ</a:t>
            </a:r>
            <a:r>
              <a:rPr spc="-10" dirty="0">
                <a:solidFill>
                  <a:srgbClr val="262675"/>
                </a:solidFill>
                <a:latin typeface="Century Gothic"/>
                <a:cs typeface="Century Gothic"/>
              </a:rPr>
              <a:t>ε</a:t>
            </a:r>
            <a:r>
              <a:rPr spc="-5" dirty="0">
                <a:solidFill>
                  <a:srgbClr val="262675"/>
                </a:solidFill>
                <a:latin typeface="Century Gothic"/>
                <a:cs typeface="Century Gothic"/>
              </a:rPr>
              <a:t> </a:t>
            </a:r>
            <a:r>
              <a:rPr spc="-10" dirty="0">
                <a:solidFill>
                  <a:srgbClr val="262675"/>
                </a:solidFill>
                <a:latin typeface="Century Gothic"/>
                <a:cs typeface="Century Gothic"/>
              </a:rPr>
              <a:t>α</a:t>
            </a:r>
            <a:r>
              <a:rPr spc="-5" dirty="0">
                <a:solidFill>
                  <a:srgbClr val="262675"/>
                </a:solidFill>
                <a:latin typeface="Century Gothic"/>
                <a:cs typeface="Century Gothic"/>
              </a:rPr>
              <a:t>υ</a:t>
            </a:r>
            <a:r>
              <a:rPr spc="-15" dirty="0">
                <a:solidFill>
                  <a:srgbClr val="262675"/>
                </a:solidFill>
                <a:latin typeface="Century Gothic"/>
                <a:cs typeface="Century Gothic"/>
              </a:rPr>
              <a:t>τό</a:t>
            </a:r>
            <a:r>
              <a:rPr spc="15" dirty="0">
                <a:solidFill>
                  <a:srgbClr val="262675"/>
                </a:solidFill>
                <a:latin typeface="Century Gothic"/>
                <a:cs typeface="Century Gothic"/>
              </a:rPr>
              <a:t> </a:t>
            </a:r>
            <a:r>
              <a:rPr spc="-15" dirty="0">
                <a:solidFill>
                  <a:srgbClr val="262675"/>
                </a:solidFill>
                <a:latin typeface="Century Gothic"/>
                <a:cs typeface="Century Gothic"/>
              </a:rPr>
              <a:t>ε</a:t>
            </a:r>
            <a:r>
              <a:rPr spc="10" dirty="0">
                <a:solidFill>
                  <a:srgbClr val="262675"/>
                </a:solidFill>
                <a:latin typeface="Century Gothic"/>
                <a:cs typeface="Century Gothic"/>
              </a:rPr>
              <a:t>ί</a:t>
            </a:r>
            <a:r>
              <a:rPr spc="20" dirty="0">
                <a:solidFill>
                  <a:srgbClr val="262675"/>
                </a:solidFill>
                <a:latin typeface="Century Gothic"/>
                <a:cs typeface="Century Gothic"/>
              </a:rPr>
              <a:t>ν</a:t>
            </a:r>
            <a:r>
              <a:rPr spc="-10" dirty="0">
                <a:solidFill>
                  <a:srgbClr val="262675"/>
                </a:solidFill>
                <a:latin typeface="Century Gothic"/>
                <a:cs typeface="Century Gothic"/>
              </a:rPr>
              <a:t>α</a:t>
            </a:r>
            <a:r>
              <a:rPr dirty="0">
                <a:solidFill>
                  <a:srgbClr val="262675"/>
                </a:solidFill>
                <a:latin typeface="Century Gothic"/>
                <a:cs typeface="Century Gothic"/>
              </a:rPr>
              <a:t>ι</a:t>
            </a:r>
            <a:r>
              <a:rPr spc="-20" dirty="0">
                <a:solidFill>
                  <a:srgbClr val="262675"/>
                </a:solidFill>
                <a:latin typeface="Century Gothic"/>
                <a:cs typeface="Century Gothic"/>
              </a:rPr>
              <a:t> </a:t>
            </a:r>
            <a:r>
              <a:rPr spc="-15" dirty="0">
                <a:solidFill>
                  <a:srgbClr val="262675"/>
                </a:solidFill>
                <a:latin typeface="Century Gothic"/>
                <a:cs typeface="Century Gothic"/>
              </a:rPr>
              <a:t>εφ</a:t>
            </a:r>
            <a:r>
              <a:rPr spc="10" dirty="0">
                <a:solidFill>
                  <a:srgbClr val="262675"/>
                </a:solidFill>
                <a:latin typeface="Century Gothic"/>
                <a:cs typeface="Century Gothic"/>
              </a:rPr>
              <a:t>ι</a:t>
            </a:r>
            <a:r>
              <a:rPr spc="-15" dirty="0">
                <a:solidFill>
                  <a:srgbClr val="262675"/>
                </a:solidFill>
                <a:latin typeface="Century Gothic"/>
                <a:cs typeface="Century Gothic"/>
              </a:rPr>
              <a:t>κτ</a:t>
            </a:r>
            <a:r>
              <a:rPr spc="-20" dirty="0">
                <a:solidFill>
                  <a:srgbClr val="262675"/>
                </a:solidFill>
                <a:latin typeface="Century Gothic"/>
                <a:cs typeface="Century Gothic"/>
              </a:rPr>
              <a:t>ό</a:t>
            </a:r>
            <a:r>
              <a:rPr spc="-5" dirty="0">
                <a:solidFill>
                  <a:srgbClr val="262675"/>
                </a:solidFill>
                <a:latin typeface="Century Gothic"/>
                <a:cs typeface="Century Gothic"/>
              </a:rPr>
              <a:t>, </a:t>
            </a:r>
            <a:r>
              <a:rPr spc="-15" dirty="0">
                <a:solidFill>
                  <a:srgbClr val="262675"/>
                </a:solidFill>
                <a:latin typeface="Century Gothic"/>
                <a:cs typeface="Century Gothic"/>
              </a:rPr>
              <a:t>τ</a:t>
            </a:r>
            <a:r>
              <a:rPr spc="-20" dirty="0">
                <a:solidFill>
                  <a:srgbClr val="262675"/>
                </a:solidFill>
                <a:latin typeface="Century Gothic"/>
                <a:cs typeface="Century Gothic"/>
              </a:rPr>
              <a:t>ό</a:t>
            </a:r>
            <a:r>
              <a:rPr spc="-15" dirty="0">
                <a:solidFill>
                  <a:srgbClr val="262675"/>
                </a:solidFill>
                <a:latin typeface="Century Gothic"/>
                <a:cs typeface="Century Gothic"/>
              </a:rPr>
              <a:t>τ</a:t>
            </a:r>
            <a:r>
              <a:rPr spc="-10" dirty="0">
                <a:solidFill>
                  <a:srgbClr val="262675"/>
                </a:solidFill>
                <a:latin typeface="Century Gothic"/>
                <a:cs typeface="Century Gothic"/>
              </a:rPr>
              <a:t>ε</a:t>
            </a:r>
            <a:r>
              <a:rPr spc="-5" dirty="0">
                <a:solidFill>
                  <a:srgbClr val="262675"/>
                </a:solidFill>
                <a:latin typeface="Century Gothic"/>
                <a:cs typeface="Century Gothic"/>
              </a:rPr>
              <a:t> </a:t>
            </a:r>
            <a:r>
              <a:rPr spc="-10" dirty="0">
                <a:solidFill>
                  <a:srgbClr val="262675"/>
                </a:solidFill>
                <a:latin typeface="Century Gothic"/>
                <a:cs typeface="Century Gothic"/>
              </a:rPr>
              <a:t>α</a:t>
            </a:r>
            <a:r>
              <a:rPr spc="20" dirty="0">
                <a:solidFill>
                  <a:srgbClr val="262675"/>
                </a:solidFill>
                <a:latin typeface="Century Gothic"/>
                <a:cs typeface="Century Gothic"/>
              </a:rPr>
              <a:t>ν</a:t>
            </a:r>
            <a:r>
              <a:rPr spc="-10" dirty="0">
                <a:solidFill>
                  <a:srgbClr val="262675"/>
                </a:solidFill>
                <a:latin typeface="Century Gothic"/>
                <a:cs typeface="Century Gothic"/>
              </a:rPr>
              <a:t>α</a:t>
            </a:r>
            <a:r>
              <a:rPr spc="-15" dirty="0">
                <a:solidFill>
                  <a:srgbClr val="262675"/>
                </a:solidFill>
                <a:latin typeface="Century Gothic"/>
                <a:cs typeface="Century Gothic"/>
              </a:rPr>
              <a:t>κ</a:t>
            </a:r>
            <a:r>
              <a:rPr spc="-5" dirty="0">
                <a:solidFill>
                  <a:srgbClr val="262675"/>
                </a:solidFill>
                <a:latin typeface="Century Gothic"/>
                <a:cs typeface="Century Gothic"/>
              </a:rPr>
              <a:t>υ</a:t>
            </a:r>
            <a:r>
              <a:rPr spc="-15" dirty="0">
                <a:solidFill>
                  <a:srgbClr val="262675"/>
                </a:solidFill>
                <a:latin typeface="Century Gothic"/>
                <a:cs typeface="Century Gothic"/>
              </a:rPr>
              <a:t>κ</a:t>
            </a:r>
            <a:r>
              <a:rPr spc="-10" dirty="0">
                <a:solidFill>
                  <a:srgbClr val="262675"/>
                </a:solidFill>
                <a:latin typeface="Century Gothic"/>
                <a:cs typeface="Century Gothic"/>
              </a:rPr>
              <a:t>λ</a:t>
            </a:r>
            <a:r>
              <a:rPr dirty="0">
                <a:solidFill>
                  <a:srgbClr val="262675"/>
                </a:solidFill>
                <a:latin typeface="Century Gothic"/>
                <a:cs typeface="Century Gothic"/>
              </a:rPr>
              <a:t>ώ</a:t>
            </a:r>
            <a:r>
              <a:rPr spc="-10" dirty="0">
                <a:solidFill>
                  <a:srgbClr val="262675"/>
                </a:solidFill>
                <a:latin typeface="Century Gothic"/>
                <a:cs typeface="Century Gothic"/>
              </a:rPr>
              <a:t>σ</a:t>
            </a:r>
            <a:r>
              <a:rPr spc="-15" dirty="0">
                <a:solidFill>
                  <a:srgbClr val="262675"/>
                </a:solidFill>
                <a:latin typeface="Century Gothic"/>
                <a:cs typeface="Century Gothic"/>
              </a:rPr>
              <a:t>τε</a:t>
            </a:r>
            <a:r>
              <a:rPr spc="-5" dirty="0">
                <a:solidFill>
                  <a:srgbClr val="262675"/>
                </a:solidFill>
                <a:latin typeface="Century Gothic"/>
                <a:cs typeface="Century Gothic"/>
              </a:rPr>
              <a:t>.</a:t>
            </a:r>
            <a:endParaRPr lang="el-GR" spc="-5" dirty="0">
              <a:solidFill>
                <a:srgbClr val="262675"/>
              </a:solidFill>
              <a:latin typeface="Century Gothic"/>
              <a:cs typeface="Century Gothic"/>
            </a:endParaRPr>
          </a:p>
          <a:p>
            <a:pPr marL="355600" marR="5080" indent="-342900">
              <a:buClr>
                <a:srgbClr val="262675"/>
              </a:buClr>
              <a:buFont typeface="Century Gothic"/>
              <a:buChar char="•"/>
              <a:tabLst>
                <a:tab pos="355600" algn="l"/>
              </a:tabLst>
            </a:pPr>
            <a:endParaRPr dirty="0">
              <a:solidFill>
                <a:prstClr val="black"/>
              </a:solidFill>
              <a:latin typeface="Century Gothic"/>
              <a:cs typeface="Century Gothic"/>
            </a:endParaRPr>
          </a:p>
          <a:p>
            <a:pPr marL="355600" marR="91440" indent="-342900">
              <a:spcBef>
                <a:spcPts val="430"/>
              </a:spcBef>
              <a:buClr>
                <a:srgbClr val="262675"/>
              </a:buClr>
              <a:buFont typeface="Century Gothic"/>
              <a:buChar char="•"/>
              <a:tabLst>
                <a:tab pos="355600" algn="l"/>
              </a:tabLst>
            </a:pPr>
            <a:r>
              <a:rPr spc="-10" dirty="0">
                <a:solidFill>
                  <a:srgbClr val="262675"/>
                </a:solidFill>
                <a:latin typeface="Century Gothic"/>
                <a:cs typeface="Century Gothic"/>
              </a:rPr>
              <a:t>Μ</a:t>
            </a:r>
            <a:r>
              <a:rPr spc="-15" dirty="0">
                <a:solidFill>
                  <a:srgbClr val="262675"/>
                </a:solidFill>
                <a:latin typeface="Century Gothic"/>
                <a:cs typeface="Century Gothic"/>
              </a:rPr>
              <a:t>ε</a:t>
            </a:r>
            <a:r>
              <a:rPr spc="-5" dirty="0">
                <a:solidFill>
                  <a:srgbClr val="262675"/>
                </a:solidFill>
                <a:latin typeface="Century Gothic"/>
                <a:cs typeface="Century Gothic"/>
              </a:rPr>
              <a:t>γ</a:t>
            </a:r>
            <a:r>
              <a:rPr spc="-10" dirty="0">
                <a:solidFill>
                  <a:srgbClr val="262675"/>
                </a:solidFill>
                <a:latin typeface="Century Gothic"/>
                <a:cs typeface="Century Gothic"/>
              </a:rPr>
              <a:t>αλ</a:t>
            </a:r>
            <a:r>
              <a:rPr spc="-5" dirty="0">
                <a:solidFill>
                  <a:srgbClr val="262675"/>
                </a:solidFill>
                <a:latin typeface="Century Gothic"/>
                <a:cs typeface="Century Gothic"/>
              </a:rPr>
              <a:t>ύ</a:t>
            </a:r>
            <a:r>
              <a:rPr spc="-15" dirty="0">
                <a:solidFill>
                  <a:srgbClr val="262675"/>
                </a:solidFill>
                <a:latin typeface="Century Gothic"/>
                <a:cs typeface="Century Gothic"/>
              </a:rPr>
              <a:t>τε</a:t>
            </a:r>
            <a:r>
              <a:rPr spc="-25" dirty="0">
                <a:solidFill>
                  <a:srgbClr val="262675"/>
                </a:solidFill>
                <a:latin typeface="Century Gothic"/>
                <a:cs typeface="Century Gothic"/>
              </a:rPr>
              <a:t>ρ</a:t>
            </a:r>
            <a:r>
              <a:rPr spc="-15" dirty="0">
                <a:solidFill>
                  <a:srgbClr val="262675"/>
                </a:solidFill>
                <a:latin typeface="Century Gothic"/>
                <a:cs typeface="Century Gothic"/>
              </a:rPr>
              <a:t>η</a:t>
            </a:r>
            <a:r>
              <a:rPr spc="20" dirty="0">
                <a:solidFill>
                  <a:srgbClr val="262675"/>
                </a:solidFill>
                <a:latin typeface="Century Gothic"/>
                <a:cs typeface="Century Gothic"/>
              </a:rPr>
              <a:t> </a:t>
            </a:r>
            <a:r>
              <a:rPr spc="-10" dirty="0">
                <a:solidFill>
                  <a:srgbClr val="262675"/>
                </a:solidFill>
                <a:latin typeface="Century Gothic"/>
                <a:cs typeface="Century Gothic"/>
              </a:rPr>
              <a:t>α</a:t>
            </a:r>
            <a:r>
              <a:rPr dirty="0">
                <a:solidFill>
                  <a:srgbClr val="262675"/>
                </a:solidFill>
                <a:latin typeface="Century Gothic"/>
                <a:cs typeface="Century Gothic"/>
              </a:rPr>
              <a:t>ξ</a:t>
            </a:r>
            <a:r>
              <a:rPr spc="10" dirty="0">
                <a:solidFill>
                  <a:srgbClr val="262675"/>
                </a:solidFill>
                <a:latin typeface="Century Gothic"/>
                <a:cs typeface="Century Gothic"/>
              </a:rPr>
              <a:t>ί</a:t>
            </a:r>
            <a:r>
              <a:rPr dirty="0">
                <a:solidFill>
                  <a:srgbClr val="262675"/>
                </a:solidFill>
                <a:latin typeface="Century Gothic"/>
                <a:cs typeface="Century Gothic"/>
              </a:rPr>
              <a:t>α</a:t>
            </a:r>
            <a:r>
              <a:rPr spc="-25" dirty="0">
                <a:solidFill>
                  <a:srgbClr val="262675"/>
                </a:solidFill>
                <a:latin typeface="Century Gothic"/>
                <a:cs typeface="Century Gothic"/>
              </a:rPr>
              <a:t> </a:t>
            </a:r>
            <a:r>
              <a:rPr spc="-20" dirty="0">
                <a:solidFill>
                  <a:srgbClr val="262675"/>
                </a:solidFill>
                <a:latin typeface="Century Gothic"/>
                <a:cs typeface="Century Gothic"/>
              </a:rPr>
              <a:t>έ</a:t>
            </a:r>
            <a:r>
              <a:rPr spc="-10" dirty="0">
                <a:solidFill>
                  <a:srgbClr val="262675"/>
                </a:solidFill>
                <a:latin typeface="Century Gothic"/>
                <a:cs typeface="Century Gothic"/>
              </a:rPr>
              <a:t>χ</a:t>
            </a:r>
            <a:r>
              <a:rPr spc="-15" dirty="0">
                <a:solidFill>
                  <a:srgbClr val="262675"/>
                </a:solidFill>
                <a:latin typeface="Century Gothic"/>
                <a:cs typeface="Century Gothic"/>
              </a:rPr>
              <a:t>ε</a:t>
            </a:r>
            <a:r>
              <a:rPr dirty="0">
                <a:solidFill>
                  <a:srgbClr val="262675"/>
                </a:solidFill>
                <a:latin typeface="Century Gothic"/>
                <a:cs typeface="Century Gothic"/>
              </a:rPr>
              <a:t>ι</a:t>
            </a:r>
            <a:r>
              <a:rPr spc="15" dirty="0">
                <a:solidFill>
                  <a:srgbClr val="262675"/>
                </a:solidFill>
                <a:latin typeface="Century Gothic"/>
                <a:cs typeface="Century Gothic"/>
              </a:rPr>
              <a:t> </a:t>
            </a:r>
            <a:r>
              <a:rPr spc="-15" dirty="0">
                <a:solidFill>
                  <a:srgbClr val="262675"/>
                </a:solidFill>
                <a:latin typeface="Century Gothic"/>
                <a:cs typeface="Century Gothic"/>
              </a:rPr>
              <a:t>ο</a:t>
            </a:r>
            <a:r>
              <a:rPr dirty="0">
                <a:solidFill>
                  <a:srgbClr val="262675"/>
                </a:solidFill>
                <a:latin typeface="Century Gothic"/>
                <a:cs typeface="Century Gothic"/>
              </a:rPr>
              <a:t> </a:t>
            </a:r>
            <a:r>
              <a:rPr spc="40" dirty="0">
                <a:solidFill>
                  <a:srgbClr val="262675"/>
                </a:solidFill>
                <a:latin typeface="Century Gothic"/>
                <a:cs typeface="Century Gothic"/>
              </a:rPr>
              <a:t>µ</a:t>
            </a:r>
            <a:r>
              <a:rPr spc="10" dirty="0">
                <a:solidFill>
                  <a:srgbClr val="262675"/>
                </a:solidFill>
                <a:latin typeface="Century Gothic"/>
                <a:cs typeface="Century Gothic"/>
              </a:rPr>
              <a:t>ι</a:t>
            </a:r>
            <a:r>
              <a:rPr spc="-15" dirty="0">
                <a:solidFill>
                  <a:srgbClr val="262675"/>
                </a:solidFill>
                <a:latin typeface="Century Gothic"/>
                <a:cs typeface="Century Gothic"/>
              </a:rPr>
              <a:t>κ</a:t>
            </a:r>
            <a:r>
              <a:rPr spc="-25" dirty="0">
                <a:solidFill>
                  <a:srgbClr val="262675"/>
                </a:solidFill>
                <a:latin typeface="Century Gothic"/>
                <a:cs typeface="Century Gothic"/>
              </a:rPr>
              <a:t>ρ</a:t>
            </a:r>
            <a:r>
              <a:rPr spc="-20" dirty="0">
                <a:solidFill>
                  <a:srgbClr val="262675"/>
                </a:solidFill>
                <a:latin typeface="Century Gothic"/>
                <a:cs typeface="Century Gothic"/>
              </a:rPr>
              <a:t>ό</a:t>
            </a:r>
            <a:r>
              <a:rPr spc="-15" dirty="0">
                <a:solidFill>
                  <a:srgbClr val="262675"/>
                </a:solidFill>
                <a:latin typeface="Century Gothic"/>
                <a:cs typeface="Century Gothic"/>
              </a:rPr>
              <a:t>τε</a:t>
            </a:r>
            <a:r>
              <a:rPr spc="-25" dirty="0">
                <a:solidFill>
                  <a:srgbClr val="262675"/>
                </a:solidFill>
                <a:latin typeface="Century Gothic"/>
                <a:cs typeface="Century Gothic"/>
              </a:rPr>
              <a:t>ρ</a:t>
            </a:r>
            <a:r>
              <a:rPr spc="-20" dirty="0">
                <a:solidFill>
                  <a:srgbClr val="262675"/>
                </a:solidFill>
                <a:latin typeface="Century Gothic"/>
                <a:cs typeface="Century Gothic"/>
              </a:rPr>
              <a:t>ο</a:t>
            </a:r>
            <a:r>
              <a:rPr spc="-15" dirty="0">
                <a:solidFill>
                  <a:srgbClr val="262675"/>
                </a:solidFill>
                <a:latin typeface="Century Gothic"/>
                <a:cs typeface="Century Gothic"/>
              </a:rPr>
              <a:t>ς</a:t>
            </a:r>
            <a:r>
              <a:rPr spc="-5" dirty="0">
                <a:solidFill>
                  <a:srgbClr val="262675"/>
                </a:solidFill>
                <a:latin typeface="Century Gothic"/>
                <a:cs typeface="Century Gothic"/>
              </a:rPr>
              <a:t> </a:t>
            </a:r>
            <a:r>
              <a:rPr spc="-15" dirty="0">
                <a:solidFill>
                  <a:srgbClr val="262675"/>
                </a:solidFill>
                <a:latin typeface="Century Gothic"/>
                <a:cs typeface="Century Gothic"/>
              </a:rPr>
              <a:t>κ</a:t>
            </a:r>
            <a:r>
              <a:rPr spc="-5" dirty="0">
                <a:solidFill>
                  <a:srgbClr val="262675"/>
                </a:solidFill>
                <a:latin typeface="Century Gothic"/>
                <a:cs typeface="Century Gothic"/>
              </a:rPr>
              <a:t>ύ</a:t>
            </a:r>
            <a:r>
              <a:rPr spc="-15" dirty="0">
                <a:solidFill>
                  <a:srgbClr val="262675"/>
                </a:solidFill>
                <a:latin typeface="Century Gothic"/>
                <a:cs typeface="Century Gothic"/>
              </a:rPr>
              <a:t>κ</a:t>
            </a:r>
            <a:r>
              <a:rPr spc="-10" dirty="0">
                <a:solidFill>
                  <a:srgbClr val="262675"/>
                </a:solidFill>
                <a:latin typeface="Century Gothic"/>
                <a:cs typeface="Century Gothic"/>
              </a:rPr>
              <a:t>λ</a:t>
            </a:r>
            <a:r>
              <a:rPr spc="-20" dirty="0">
                <a:solidFill>
                  <a:srgbClr val="262675"/>
                </a:solidFill>
                <a:latin typeface="Century Gothic"/>
                <a:cs typeface="Century Gothic"/>
              </a:rPr>
              <a:t>ο</a:t>
            </a:r>
            <a:r>
              <a:rPr spc="-15" dirty="0">
                <a:solidFill>
                  <a:srgbClr val="262675"/>
                </a:solidFill>
                <a:latin typeface="Century Gothic"/>
                <a:cs typeface="Century Gothic"/>
              </a:rPr>
              <a:t>ς</a:t>
            </a:r>
            <a:r>
              <a:rPr spc="5" dirty="0">
                <a:solidFill>
                  <a:srgbClr val="262675"/>
                </a:solidFill>
                <a:latin typeface="Century Gothic"/>
                <a:cs typeface="Century Gothic"/>
              </a:rPr>
              <a:t> </a:t>
            </a:r>
            <a:r>
              <a:rPr spc="-45" dirty="0">
                <a:solidFill>
                  <a:srgbClr val="262675"/>
                </a:solidFill>
                <a:latin typeface="Century Gothic"/>
                <a:cs typeface="Century Gothic"/>
              </a:rPr>
              <a:t>(</a:t>
            </a:r>
            <a:r>
              <a:rPr spc="-5" dirty="0">
                <a:solidFill>
                  <a:srgbClr val="262675"/>
                </a:solidFill>
                <a:latin typeface="Century Gothic"/>
                <a:cs typeface="Century Gothic"/>
              </a:rPr>
              <a:t>5</a:t>
            </a:r>
            <a:r>
              <a:rPr spc="-20" dirty="0">
                <a:solidFill>
                  <a:srgbClr val="262675"/>
                </a:solidFill>
                <a:latin typeface="Century Gothic"/>
                <a:cs typeface="Century Gothic"/>
              </a:rPr>
              <a:t>R</a:t>
            </a:r>
            <a:r>
              <a:rPr spc="-5" dirty="0">
                <a:solidFill>
                  <a:srgbClr val="262675"/>
                </a:solidFill>
                <a:latin typeface="Century Gothic"/>
                <a:cs typeface="Century Gothic"/>
              </a:rPr>
              <a:t>:</a:t>
            </a:r>
            <a:r>
              <a:rPr spc="35" dirty="0">
                <a:solidFill>
                  <a:srgbClr val="262675"/>
                </a:solidFill>
                <a:latin typeface="Century Gothic"/>
                <a:cs typeface="Century Gothic"/>
              </a:rPr>
              <a:t> </a:t>
            </a:r>
            <a:r>
              <a:rPr spc="-15" dirty="0">
                <a:solidFill>
                  <a:srgbClr val="262675"/>
                </a:solidFill>
                <a:latin typeface="Century Gothic"/>
                <a:cs typeface="Century Gothic"/>
              </a:rPr>
              <a:t>r</a:t>
            </a:r>
            <a:r>
              <a:rPr spc="-25" dirty="0">
                <a:solidFill>
                  <a:srgbClr val="262675"/>
                </a:solidFill>
                <a:latin typeface="Century Gothic"/>
                <a:cs typeface="Century Gothic"/>
              </a:rPr>
              <a:t>e</a:t>
            </a:r>
            <a:r>
              <a:rPr dirty="0">
                <a:solidFill>
                  <a:srgbClr val="262675"/>
                </a:solidFill>
                <a:latin typeface="Century Gothic"/>
                <a:cs typeface="Century Gothic"/>
              </a:rPr>
              <a:t>d</a:t>
            </a:r>
            <a:r>
              <a:rPr spc="-20" dirty="0">
                <a:solidFill>
                  <a:srgbClr val="262675"/>
                </a:solidFill>
                <a:latin typeface="Century Gothic"/>
                <a:cs typeface="Century Gothic"/>
              </a:rPr>
              <a:t>uc</a:t>
            </a:r>
            <a:r>
              <a:rPr spc="-25" dirty="0">
                <a:solidFill>
                  <a:srgbClr val="262675"/>
                </a:solidFill>
                <a:latin typeface="Century Gothic"/>
                <a:cs typeface="Century Gothic"/>
              </a:rPr>
              <a:t>e</a:t>
            </a:r>
            <a:r>
              <a:rPr spc="-5" dirty="0">
                <a:solidFill>
                  <a:srgbClr val="262675"/>
                </a:solidFill>
                <a:latin typeface="Century Gothic"/>
                <a:cs typeface="Century Gothic"/>
              </a:rPr>
              <a:t>,</a:t>
            </a:r>
            <a:r>
              <a:rPr spc="35" dirty="0">
                <a:solidFill>
                  <a:srgbClr val="262675"/>
                </a:solidFill>
                <a:latin typeface="Century Gothic"/>
                <a:cs typeface="Century Gothic"/>
              </a:rPr>
              <a:t> </a:t>
            </a:r>
            <a:r>
              <a:rPr spc="-15" dirty="0">
                <a:solidFill>
                  <a:srgbClr val="262675"/>
                </a:solidFill>
                <a:latin typeface="Century Gothic"/>
                <a:cs typeface="Century Gothic"/>
              </a:rPr>
              <a:t>r</a:t>
            </a:r>
            <a:r>
              <a:rPr spc="-25" dirty="0">
                <a:solidFill>
                  <a:srgbClr val="262675"/>
                </a:solidFill>
                <a:latin typeface="Century Gothic"/>
                <a:cs typeface="Century Gothic"/>
              </a:rPr>
              <a:t>e</a:t>
            </a:r>
            <a:r>
              <a:rPr spc="-5" dirty="0">
                <a:solidFill>
                  <a:srgbClr val="262675"/>
                </a:solidFill>
                <a:latin typeface="Century Gothic"/>
                <a:cs typeface="Century Gothic"/>
              </a:rPr>
              <a:t>p</a:t>
            </a:r>
            <a:r>
              <a:rPr spc="-10" dirty="0">
                <a:solidFill>
                  <a:srgbClr val="262675"/>
                </a:solidFill>
                <a:latin typeface="Century Gothic"/>
                <a:cs typeface="Century Gothic"/>
              </a:rPr>
              <a:t>a</a:t>
            </a:r>
            <a:r>
              <a:rPr spc="20" dirty="0">
                <a:solidFill>
                  <a:srgbClr val="262675"/>
                </a:solidFill>
                <a:latin typeface="Century Gothic"/>
                <a:cs typeface="Century Gothic"/>
              </a:rPr>
              <a:t>i</a:t>
            </a:r>
            <a:r>
              <a:rPr spc="-15" dirty="0">
                <a:solidFill>
                  <a:srgbClr val="262675"/>
                </a:solidFill>
                <a:latin typeface="Century Gothic"/>
                <a:cs typeface="Century Gothic"/>
              </a:rPr>
              <a:t>r</a:t>
            </a:r>
            <a:r>
              <a:rPr spc="-5" dirty="0">
                <a:solidFill>
                  <a:srgbClr val="262675"/>
                </a:solidFill>
                <a:latin typeface="Century Gothic"/>
                <a:cs typeface="Century Gothic"/>
              </a:rPr>
              <a:t>,</a:t>
            </a:r>
            <a:r>
              <a:rPr spc="-15" dirty="0">
                <a:solidFill>
                  <a:srgbClr val="262675"/>
                </a:solidFill>
                <a:latin typeface="Century Gothic"/>
                <a:cs typeface="Century Gothic"/>
              </a:rPr>
              <a:t> r</a:t>
            </a:r>
            <a:r>
              <a:rPr spc="-25" dirty="0">
                <a:solidFill>
                  <a:srgbClr val="262675"/>
                </a:solidFill>
                <a:latin typeface="Century Gothic"/>
                <a:cs typeface="Century Gothic"/>
              </a:rPr>
              <a:t>e</a:t>
            </a:r>
            <a:r>
              <a:rPr spc="-20" dirty="0">
                <a:solidFill>
                  <a:srgbClr val="262675"/>
                </a:solidFill>
                <a:latin typeface="Century Gothic"/>
                <a:cs typeface="Century Gothic"/>
              </a:rPr>
              <a:t>u</a:t>
            </a:r>
            <a:r>
              <a:rPr spc="-5" dirty="0">
                <a:solidFill>
                  <a:srgbClr val="262675"/>
                </a:solidFill>
                <a:latin typeface="Century Gothic"/>
                <a:cs typeface="Century Gothic"/>
              </a:rPr>
              <a:t>s</a:t>
            </a:r>
            <a:r>
              <a:rPr spc="-25" dirty="0">
                <a:solidFill>
                  <a:srgbClr val="262675"/>
                </a:solidFill>
                <a:latin typeface="Century Gothic"/>
                <a:cs typeface="Century Gothic"/>
              </a:rPr>
              <a:t>e</a:t>
            </a:r>
            <a:r>
              <a:rPr spc="-5" dirty="0">
                <a:solidFill>
                  <a:srgbClr val="262675"/>
                </a:solidFill>
                <a:latin typeface="Century Gothic"/>
                <a:cs typeface="Century Gothic"/>
              </a:rPr>
              <a:t>, </a:t>
            </a:r>
            <a:r>
              <a:rPr spc="-15" dirty="0">
                <a:solidFill>
                  <a:srgbClr val="262675"/>
                </a:solidFill>
                <a:latin typeface="Century Gothic"/>
                <a:cs typeface="Century Gothic"/>
              </a:rPr>
              <a:t>r</a:t>
            </a:r>
            <a:r>
              <a:rPr spc="-25" dirty="0">
                <a:solidFill>
                  <a:srgbClr val="262675"/>
                </a:solidFill>
                <a:latin typeface="Century Gothic"/>
                <a:cs typeface="Century Gothic"/>
              </a:rPr>
              <a:t>e</a:t>
            </a:r>
            <a:r>
              <a:rPr spc="-15" dirty="0">
                <a:solidFill>
                  <a:srgbClr val="262675"/>
                </a:solidFill>
                <a:latin typeface="Century Gothic"/>
                <a:cs typeface="Century Gothic"/>
              </a:rPr>
              <a:t>f</a:t>
            </a:r>
            <a:r>
              <a:rPr spc="-20" dirty="0">
                <a:solidFill>
                  <a:srgbClr val="262675"/>
                </a:solidFill>
                <a:latin typeface="Century Gothic"/>
                <a:cs typeface="Century Gothic"/>
              </a:rPr>
              <a:t>u</a:t>
            </a:r>
            <a:r>
              <a:rPr spc="-15" dirty="0">
                <a:solidFill>
                  <a:srgbClr val="262675"/>
                </a:solidFill>
                <a:latin typeface="Century Gothic"/>
                <a:cs typeface="Century Gothic"/>
              </a:rPr>
              <a:t>r</a:t>
            </a:r>
            <a:r>
              <a:rPr spc="-5" dirty="0">
                <a:solidFill>
                  <a:srgbClr val="262675"/>
                </a:solidFill>
                <a:latin typeface="Century Gothic"/>
                <a:cs typeface="Century Gothic"/>
              </a:rPr>
              <a:t>b</a:t>
            </a:r>
            <a:r>
              <a:rPr spc="20" dirty="0">
                <a:solidFill>
                  <a:srgbClr val="262675"/>
                </a:solidFill>
                <a:latin typeface="Century Gothic"/>
                <a:cs typeface="Century Gothic"/>
              </a:rPr>
              <a:t>i</a:t>
            </a:r>
            <a:r>
              <a:rPr spc="-5" dirty="0">
                <a:solidFill>
                  <a:srgbClr val="262675"/>
                </a:solidFill>
                <a:latin typeface="Century Gothic"/>
                <a:cs typeface="Century Gothic"/>
              </a:rPr>
              <a:t>s</a:t>
            </a:r>
            <a:r>
              <a:rPr spc="-25" dirty="0">
                <a:solidFill>
                  <a:srgbClr val="262675"/>
                </a:solidFill>
                <a:latin typeface="Century Gothic"/>
                <a:cs typeface="Century Gothic"/>
              </a:rPr>
              <a:t>h</a:t>
            </a:r>
            <a:r>
              <a:rPr spc="20" dirty="0">
                <a:solidFill>
                  <a:srgbClr val="262675"/>
                </a:solidFill>
                <a:latin typeface="Century Gothic"/>
                <a:cs typeface="Century Gothic"/>
              </a:rPr>
              <a:t>i</a:t>
            </a:r>
            <a:r>
              <a:rPr spc="-25" dirty="0">
                <a:solidFill>
                  <a:srgbClr val="262675"/>
                </a:solidFill>
                <a:latin typeface="Century Gothic"/>
                <a:cs typeface="Century Gothic"/>
              </a:rPr>
              <a:t>n</a:t>
            </a:r>
            <a:r>
              <a:rPr spc="-15" dirty="0">
                <a:solidFill>
                  <a:srgbClr val="262675"/>
                </a:solidFill>
                <a:latin typeface="Century Gothic"/>
                <a:cs typeface="Century Gothic"/>
              </a:rPr>
              <a:t>g</a:t>
            </a:r>
            <a:r>
              <a:rPr spc="-10" dirty="0">
                <a:solidFill>
                  <a:srgbClr val="262675"/>
                </a:solidFill>
                <a:latin typeface="Century Gothic"/>
                <a:cs typeface="Century Gothic"/>
              </a:rPr>
              <a:t> a</a:t>
            </a:r>
            <a:r>
              <a:rPr spc="-25" dirty="0">
                <a:solidFill>
                  <a:srgbClr val="262675"/>
                </a:solidFill>
                <a:latin typeface="Century Gothic"/>
                <a:cs typeface="Century Gothic"/>
              </a:rPr>
              <a:t>n</a:t>
            </a:r>
            <a:r>
              <a:rPr dirty="0">
                <a:solidFill>
                  <a:srgbClr val="262675"/>
                </a:solidFill>
                <a:latin typeface="Century Gothic"/>
                <a:cs typeface="Century Gothic"/>
              </a:rPr>
              <a:t>d</a:t>
            </a:r>
            <a:r>
              <a:rPr spc="5" dirty="0">
                <a:solidFill>
                  <a:srgbClr val="262675"/>
                </a:solidFill>
                <a:latin typeface="Century Gothic"/>
                <a:cs typeface="Century Gothic"/>
              </a:rPr>
              <a:t> </a:t>
            </a:r>
            <a:r>
              <a:rPr spc="-15" dirty="0">
                <a:solidFill>
                  <a:srgbClr val="262675"/>
                </a:solidFill>
                <a:latin typeface="Century Gothic"/>
                <a:cs typeface="Century Gothic"/>
              </a:rPr>
              <a:t>r</a:t>
            </a:r>
            <a:r>
              <a:rPr spc="-25" dirty="0">
                <a:solidFill>
                  <a:srgbClr val="262675"/>
                </a:solidFill>
                <a:latin typeface="Century Gothic"/>
                <a:cs typeface="Century Gothic"/>
              </a:rPr>
              <a:t>e</a:t>
            </a:r>
            <a:r>
              <a:rPr spc="-20" dirty="0">
                <a:solidFill>
                  <a:srgbClr val="262675"/>
                </a:solidFill>
                <a:latin typeface="Century Gothic"/>
                <a:cs typeface="Century Gothic"/>
              </a:rPr>
              <a:t>c</a:t>
            </a:r>
            <a:r>
              <a:rPr spc="-10" dirty="0">
                <a:solidFill>
                  <a:srgbClr val="262675"/>
                </a:solidFill>
                <a:latin typeface="Century Gothic"/>
                <a:cs typeface="Century Gothic"/>
              </a:rPr>
              <a:t>y</a:t>
            </a:r>
            <a:r>
              <a:rPr spc="-20" dirty="0">
                <a:solidFill>
                  <a:srgbClr val="262675"/>
                </a:solidFill>
                <a:latin typeface="Century Gothic"/>
                <a:cs typeface="Century Gothic"/>
              </a:rPr>
              <a:t>c</a:t>
            </a:r>
            <a:r>
              <a:rPr spc="10" dirty="0">
                <a:solidFill>
                  <a:srgbClr val="262675"/>
                </a:solidFill>
                <a:latin typeface="Century Gothic"/>
                <a:cs typeface="Century Gothic"/>
              </a:rPr>
              <a:t>l</a:t>
            </a:r>
            <a:r>
              <a:rPr spc="20" dirty="0">
                <a:solidFill>
                  <a:srgbClr val="262675"/>
                </a:solidFill>
                <a:latin typeface="Century Gothic"/>
                <a:cs typeface="Century Gothic"/>
              </a:rPr>
              <a:t>i</a:t>
            </a:r>
            <a:r>
              <a:rPr spc="-25" dirty="0">
                <a:solidFill>
                  <a:srgbClr val="262675"/>
                </a:solidFill>
                <a:latin typeface="Century Gothic"/>
                <a:cs typeface="Century Gothic"/>
              </a:rPr>
              <a:t>n</a:t>
            </a:r>
            <a:r>
              <a:rPr spc="-15" dirty="0">
                <a:solidFill>
                  <a:srgbClr val="262675"/>
                </a:solidFill>
                <a:latin typeface="Century Gothic"/>
                <a:cs typeface="Century Gothic"/>
              </a:rPr>
              <a:t>g</a:t>
            </a:r>
            <a:r>
              <a:rPr spc="-30" dirty="0">
                <a:solidFill>
                  <a:srgbClr val="262675"/>
                </a:solidFill>
                <a:latin typeface="Century Gothic"/>
                <a:cs typeface="Century Gothic"/>
              </a:rPr>
              <a:t>)</a:t>
            </a:r>
            <a:r>
              <a:rPr spc="-5" dirty="0">
                <a:solidFill>
                  <a:srgbClr val="262675"/>
                </a:solidFill>
                <a:latin typeface="Century Gothic"/>
                <a:cs typeface="Century Gothic"/>
              </a:rPr>
              <a:t>.</a:t>
            </a:r>
            <a:endParaRPr lang="el-GR" spc="-5" dirty="0">
              <a:solidFill>
                <a:srgbClr val="262675"/>
              </a:solidFill>
              <a:latin typeface="Century Gothic"/>
              <a:cs typeface="Century Gothic"/>
            </a:endParaRPr>
          </a:p>
          <a:p>
            <a:pPr marL="355600" marR="91440" indent="-342900">
              <a:spcBef>
                <a:spcPts val="430"/>
              </a:spcBef>
              <a:buClr>
                <a:srgbClr val="262675"/>
              </a:buClr>
              <a:buFont typeface="Century Gothic"/>
              <a:buChar char="•"/>
              <a:tabLst>
                <a:tab pos="355600" algn="l"/>
              </a:tabLst>
            </a:pPr>
            <a:endParaRPr dirty="0">
              <a:solidFill>
                <a:prstClr val="black"/>
              </a:solidFill>
              <a:latin typeface="Century Gothic"/>
              <a:cs typeface="Century Gothic"/>
            </a:endParaRPr>
          </a:p>
          <a:p>
            <a:pPr marL="355600" marR="709930" indent="-342900">
              <a:spcBef>
                <a:spcPts val="430"/>
              </a:spcBef>
              <a:buClr>
                <a:srgbClr val="262675"/>
              </a:buClr>
              <a:buFont typeface="Century Gothic"/>
              <a:buChar char="•"/>
              <a:tabLst>
                <a:tab pos="355600" algn="l"/>
              </a:tabLst>
            </a:pPr>
            <a:r>
              <a:rPr b="1" spc="-10" dirty="0">
                <a:solidFill>
                  <a:srgbClr val="262675"/>
                </a:solidFill>
                <a:latin typeface="Century Gothic"/>
                <a:cs typeface="Century Gothic"/>
              </a:rPr>
              <a:t>Try to</a:t>
            </a:r>
            <a:r>
              <a:rPr b="1" spc="-15" dirty="0">
                <a:solidFill>
                  <a:srgbClr val="262675"/>
                </a:solidFill>
                <a:latin typeface="Century Gothic"/>
                <a:cs typeface="Century Gothic"/>
              </a:rPr>
              <a:t> </a:t>
            </a:r>
            <a:r>
              <a:rPr b="1" spc="-5" dirty="0">
                <a:solidFill>
                  <a:srgbClr val="262675"/>
                </a:solidFill>
                <a:latin typeface="Century Gothic"/>
                <a:cs typeface="Century Gothic"/>
              </a:rPr>
              <a:t>kee</a:t>
            </a:r>
            <a:r>
              <a:rPr b="1" dirty="0">
                <a:solidFill>
                  <a:srgbClr val="262675"/>
                </a:solidFill>
                <a:latin typeface="Century Gothic"/>
                <a:cs typeface="Century Gothic"/>
              </a:rPr>
              <a:t>p</a:t>
            </a:r>
            <a:r>
              <a:rPr b="1" spc="-5" dirty="0">
                <a:solidFill>
                  <a:srgbClr val="262675"/>
                </a:solidFill>
                <a:latin typeface="Century Gothic"/>
                <a:cs typeface="Century Gothic"/>
              </a:rPr>
              <a:t> loop</a:t>
            </a:r>
            <a:r>
              <a:rPr b="1" spc="-10" dirty="0">
                <a:solidFill>
                  <a:srgbClr val="262675"/>
                </a:solidFill>
                <a:latin typeface="Century Gothic"/>
                <a:cs typeface="Century Gothic"/>
              </a:rPr>
              <a:t>s</a:t>
            </a:r>
            <a:r>
              <a:rPr b="1" spc="-15" dirty="0">
                <a:solidFill>
                  <a:srgbClr val="262675"/>
                </a:solidFill>
                <a:latin typeface="Century Gothic"/>
                <a:cs typeface="Century Gothic"/>
              </a:rPr>
              <a:t> </a:t>
            </a:r>
            <a:r>
              <a:rPr b="1" spc="-5" dirty="0">
                <a:solidFill>
                  <a:srgbClr val="262675"/>
                </a:solidFill>
                <a:latin typeface="Century Gothic"/>
                <a:cs typeface="Century Gothic"/>
              </a:rPr>
              <a:t>a</a:t>
            </a:r>
            <a:r>
              <a:rPr b="1" spc="-10" dirty="0">
                <a:solidFill>
                  <a:srgbClr val="262675"/>
                </a:solidFill>
                <a:latin typeface="Century Gothic"/>
                <a:cs typeface="Century Gothic"/>
              </a:rPr>
              <a:t>s</a:t>
            </a:r>
            <a:r>
              <a:rPr b="1" spc="-15" dirty="0">
                <a:solidFill>
                  <a:srgbClr val="262675"/>
                </a:solidFill>
                <a:latin typeface="Century Gothic"/>
                <a:cs typeface="Century Gothic"/>
              </a:rPr>
              <a:t> sm</a:t>
            </a:r>
            <a:r>
              <a:rPr b="1" spc="-5" dirty="0">
                <a:solidFill>
                  <a:srgbClr val="262675"/>
                </a:solidFill>
                <a:latin typeface="Century Gothic"/>
                <a:cs typeface="Century Gothic"/>
              </a:rPr>
              <a:t>all</a:t>
            </a:r>
            <a:r>
              <a:rPr b="1" dirty="0">
                <a:solidFill>
                  <a:srgbClr val="262675"/>
                </a:solidFill>
                <a:latin typeface="Century Gothic"/>
                <a:cs typeface="Century Gothic"/>
              </a:rPr>
              <a:t> </a:t>
            </a:r>
            <a:r>
              <a:rPr b="1" spc="-5" dirty="0">
                <a:solidFill>
                  <a:srgbClr val="262675"/>
                </a:solidFill>
                <a:latin typeface="Century Gothic"/>
                <a:cs typeface="Century Gothic"/>
              </a:rPr>
              <a:t>a</a:t>
            </a:r>
            <a:r>
              <a:rPr b="1" spc="-10" dirty="0">
                <a:solidFill>
                  <a:srgbClr val="262675"/>
                </a:solidFill>
                <a:latin typeface="Century Gothic"/>
                <a:cs typeface="Century Gothic"/>
              </a:rPr>
              <a:t>s</a:t>
            </a:r>
            <a:r>
              <a:rPr b="1" spc="-5" dirty="0">
                <a:solidFill>
                  <a:srgbClr val="262675"/>
                </a:solidFill>
                <a:latin typeface="Century Gothic"/>
                <a:cs typeface="Century Gothic"/>
              </a:rPr>
              <a:t> po</a:t>
            </a:r>
            <a:r>
              <a:rPr b="1" spc="-10" dirty="0">
                <a:solidFill>
                  <a:srgbClr val="262675"/>
                </a:solidFill>
                <a:latin typeface="Century Gothic"/>
                <a:cs typeface="Century Gothic"/>
              </a:rPr>
              <a:t>ssi</a:t>
            </a:r>
            <a:r>
              <a:rPr b="1" spc="-5" dirty="0">
                <a:solidFill>
                  <a:srgbClr val="262675"/>
                </a:solidFill>
                <a:latin typeface="Century Gothic"/>
                <a:cs typeface="Century Gothic"/>
              </a:rPr>
              <a:t>bl</a:t>
            </a:r>
            <a:r>
              <a:rPr b="1" dirty="0">
                <a:solidFill>
                  <a:srgbClr val="262675"/>
                </a:solidFill>
                <a:latin typeface="Century Gothic"/>
                <a:cs typeface="Century Gothic"/>
              </a:rPr>
              <a:t>e</a:t>
            </a:r>
            <a:endParaRPr dirty="0">
              <a:solidFill>
                <a:prstClr val="black"/>
              </a:solidFill>
              <a:latin typeface="Century Gothic"/>
              <a:cs typeface="Century Gothic"/>
            </a:endParaRPr>
          </a:p>
        </p:txBody>
      </p:sp>
      <p:pic>
        <p:nvPicPr>
          <p:cNvPr id="2" name="Εικόνα 1"/>
          <p:cNvPicPr>
            <a:picLocks noChangeAspect="1"/>
          </p:cNvPicPr>
          <p:nvPr/>
        </p:nvPicPr>
        <p:blipFill>
          <a:blip r:embed="rId2"/>
          <a:stretch>
            <a:fillRect/>
          </a:stretch>
        </p:blipFill>
        <p:spPr>
          <a:xfrm>
            <a:off x="6993228" y="1365162"/>
            <a:ext cx="4365938" cy="4327300"/>
          </a:xfrm>
          <a:prstGeom prst="rect">
            <a:avLst/>
          </a:prstGeom>
        </p:spPr>
      </p:pic>
    </p:spTree>
    <p:extLst>
      <p:ext uri="{BB962C8B-B14F-4D97-AF65-F5344CB8AC3E}">
        <p14:creationId xmlns:p14="http://schemas.microsoft.com/office/powerpoint/2010/main" val="475118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Πλαστικά στους ωκεανούς</a:t>
            </a:r>
          </a:p>
        </p:txBody>
      </p:sp>
      <p:pic>
        <p:nvPicPr>
          <p:cNvPr id="2" name="Εικόνα 1"/>
          <p:cNvPicPr>
            <a:picLocks noChangeAspect="1"/>
          </p:cNvPicPr>
          <p:nvPr/>
        </p:nvPicPr>
        <p:blipFill>
          <a:blip r:embed="rId2"/>
          <a:stretch>
            <a:fillRect/>
          </a:stretch>
        </p:blipFill>
        <p:spPr>
          <a:xfrm>
            <a:off x="-3" y="752353"/>
            <a:ext cx="12192003" cy="2685328"/>
          </a:xfrm>
          <a:prstGeom prst="rect">
            <a:avLst/>
          </a:prstGeom>
        </p:spPr>
      </p:pic>
      <p:pic>
        <p:nvPicPr>
          <p:cNvPr id="6" name="Εικόνα 5"/>
          <p:cNvPicPr>
            <a:picLocks noChangeAspect="1"/>
          </p:cNvPicPr>
          <p:nvPr/>
        </p:nvPicPr>
        <p:blipFill>
          <a:blip r:embed="rId3"/>
          <a:stretch>
            <a:fillRect/>
          </a:stretch>
        </p:blipFill>
        <p:spPr>
          <a:xfrm>
            <a:off x="746975" y="3437682"/>
            <a:ext cx="4727849" cy="2712170"/>
          </a:xfrm>
          <a:prstGeom prst="rect">
            <a:avLst/>
          </a:prstGeom>
        </p:spPr>
      </p:pic>
      <p:pic>
        <p:nvPicPr>
          <p:cNvPr id="7" name="Εικόνα 6"/>
          <p:cNvPicPr>
            <a:picLocks noChangeAspect="1"/>
          </p:cNvPicPr>
          <p:nvPr/>
        </p:nvPicPr>
        <p:blipFill>
          <a:blip r:embed="rId4"/>
          <a:stretch>
            <a:fillRect/>
          </a:stretch>
        </p:blipFill>
        <p:spPr>
          <a:xfrm>
            <a:off x="6516548" y="3437681"/>
            <a:ext cx="4829256" cy="2712170"/>
          </a:xfrm>
          <a:prstGeom prst="rect">
            <a:avLst/>
          </a:prstGeom>
        </p:spPr>
      </p:pic>
    </p:spTree>
    <p:extLst>
      <p:ext uri="{BB962C8B-B14F-4D97-AF65-F5344CB8AC3E}">
        <p14:creationId xmlns:p14="http://schemas.microsoft.com/office/powerpoint/2010/main" val="2339423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Οι 5 βασικές αρχές της κυκλικής οικονοµίας </a:t>
            </a:r>
          </a:p>
        </p:txBody>
      </p:sp>
      <p:sp>
        <p:nvSpPr>
          <p:cNvPr id="6" name="object 4"/>
          <p:cNvSpPr txBox="1"/>
          <p:nvPr/>
        </p:nvSpPr>
        <p:spPr>
          <a:xfrm>
            <a:off x="592429" y="1955468"/>
            <a:ext cx="4365937" cy="2852063"/>
          </a:xfrm>
          <a:prstGeom prst="rect">
            <a:avLst/>
          </a:prstGeom>
        </p:spPr>
        <p:txBody>
          <a:bodyPr vert="horz" wrap="square" lIns="0" tIns="0" rIns="0" bIns="0" rtlCol="0">
            <a:spAutoFit/>
          </a:bodyPr>
          <a:lstStyle/>
          <a:p>
            <a:pPr marL="355600" marR="5080" indent="-342900">
              <a:buClr>
                <a:srgbClr val="262675"/>
              </a:buClr>
              <a:buFont typeface="Century Gothic"/>
              <a:buChar char="•"/>
              <a:tabLst>
                <a:tab pos="355600" algn="l"/>
              </a:tabLst>
            </a:pPr>
            <a:r>
              <a:rPr sz="2800" b="1" spc="10" dirty="0">
                <a:solidFill>
                  <a:srgbClr val="FF0000"/>
                </a:solidFill>
                <a:latin typeface="Century Gothic"/>
                <a:cs typeface="Century Gothic"/>
              </a:rPr>
              <a:t>Α</a:t>
            </a:r>
            <a:r>
              <a:rPr sz="2800" b="1" spc="-25" dirty="0">
                <a:solidFill>
                  <a:srgbClr val="FF0000"/>
                </a:solidFill>
                <a:latin typeface="Century Gothic"/>
                <a:cs typeface="Century Gothic"/>
              </a:rPr>
              <a:t>ρ</a:t>
            </a:r>
            <a:r>
              <a:rPr sz="2800" b="1" spc="-10" dirty="0">
                <a:solidFill>
                  <a:srgbClr val="FF0000"/>
                </a:solidFill>
                <a:latin typeface="Century Gothic"/>
                <a:cs typeface="Century Gothic"/>
              </a:rPr>
              <a:t>χή</a:t>
            </a:r>
            <a:r>
              <a:rPr sz="2800" b="1" spc="-15" dirty="0">
                <a:solidFill>
                  <a:srgbClr val="FF0000"/>
                </a:solidFill>
                <a:latin typeface="Century Gothic"/>
                <a:cs typeface="Century Gothic"/>
              </a:rPr>
              <a:t> </a:t>
            </a:r>
            <a:r>
              <a:rPr sz="2800" b="1" spc="-5" dirty="0">
                <a:solidFill>
                  <a:srgbClr val="FF0000"/>
                </a:solidFill>
                <a:latin typeface="Century Gothic"/>
                <a:cs typeface="Century Gothic"/>
              </a:rPr>
              <a:t>4</a:t>
            </a:r>
            <a:r>
              <a:rPr spc="-5" dirty="0">
                <a:solidFill>
                  <a:srgbClr val="262675"/>
                </a:solidFill>
                <a:latin typeface="Century Gothic"/>
                <a:cs typeface="Century Gothic"/>
              </a:rPr>
              <a:t>: </a:t>
            </a:r>
            <a:r>
              <a:rPr spc="-10" dirty="0">
                <a:solidFill>
                  <a:srgbClr val="262675"/>
                </a:solidFill>
                <a:latin typeface="Century Gothic"/>
                <a:cs typeface="Century Gothic"/>
              </a:rPr>
              <a:t>Π</a:t>
            </a:r>
            <a:r>
              <a:rPr spc="-25" dirty="0">
                <a:solidFill>
                  <a:srgbClr val="262675"/>
                </a:solidFill>
                <a:latin typeface="Century Gothic"/>
                <a:cs typeface="Century Gothic"/>
              </a:rPr>
              <a:t>ρ</a:t>
            </a:r>
            <a:r>
              <a:rPr dirty="0">
                <a:solidFill>
                  <a:srgbClr val="262675"/>
                </a:solidFill>
                <a:latin typeface="Century Gothic"/>
                <a:cs typeface="Century Gothic"/>
              </a:rPr>
              <a:t>ώ</a:t>
            </a:r>
            <a:r>
              <a:rPr spc="-15" dirty="0">
                <a:solidFill>
                  <a:srgbClr val="262675"/>
                </a:solidFill>
                <a:latin typeface="Century Gothic"/>
                <a:cs typeface="Century Gothic"/>
              </a:rPr>
              <a:t>τ</a:t>
            </a:r>
            <a:r>
              <a:rPr dirty="0">
                <a:solidFill>
                  <a:srgbClr val="262675"/>
                </a:solidFill>
                <a:latin typeface="Century Gothic"/>
                <a:cs typeface="Century Gothic"/>
              </a:rPr>
              <a:t>α</a:t>
            </a:r>
            <a:r>
              <a:rPr spc="-5" dirty="0">
                <a:solidFill>
                  <a:srgbClr val="262675"/>
                </a:solidFill>
                <a:latin typeface="Century Gothic"/>
                <a:cs typeface="Century Gothic"/>
              </a:rPr>
              <a:t> </a:t>
            </a:r>
            <a:r>
              <a:rPr spc="40" dirty="0">
                <a:solidFill>
                  <a:srgbClr val="262675"/>
                </a:solidFill>
                <a:latin typeface="Century Gothic"/>
                <a:cs typeface="Century Gothic"/>
              </a:rPr>
              <a:t>µ</a:t>
            </a:r>
            <a:r>
              <a:rPr spc="-15" dirty="0">
                <a:solidFill>
                  <a:srgbClr val="262675"/>
                </a:solidFill>
                <a:latin typeface="Century Gothic"/>
                <a:cs typeface="Century Gothic"/>
              </a:rPr>
              <a:t>ε</a:t>
            </a:r>
            <a:r>
              <a:rPr spc="10" dirty="0">
                <a:solidFill>
                  <a:srgbClr val="262675"/>
                </a:solidFill>
                <a:latin typeface="Century Gothic"/>
                <a:cs typeface="Century Gothic"/>
              </a:rPr>
              <a:t>ί</a:t>
            </a:r>
            <a:r>
              <a:rPr dirty="0">
                <a:solidFill>
                  <a:srgbClr val="262675"/>
                </a:solidFill>
                <a:latin typeface="Century Gothic"/>
                <a:cs typeface="Century Gothic"/>
              </a:rPr>
              <a:t>ω</a:t>
            </a:r>
            <a:r>
              <a:rPr spc="-10" dirty="0">
                <a:solidFill>
                  <a:srgbClr val="262675"/>
                </a:solidFill>
                <a:latin typeface="Century Gothic"/>
                <a:cs typeface="Century Gothic"/>
              </a:rPr>
              <a:t>σ</a:t>
            </a:r>
            <a:r>
              <a:rPr spc="-25" dirty="0">
                <a:solidFill>
                  <a:srgbClr val="262675"/>
                </a:solidFill>
                <a:latin typeface="Century Gothic"/>
                <a:cs typeface="Century Gothic"/>
              </a:rPr>
              <a:t>η</a:t>
            </a:r>
            <a:r>
              <a:rPr spc="-5" dirty="0">
                <a:solidFill>
                  <a:srgbClr val="262675"/>
                </a:solidFill>
                <a:latin typeface="Century Gothic"/>
                <a:cs typeface="Century Gothic"/>
              </a:rPr>
              <a:t>, </a:t>
            </a:r>
            <a:r>
              <a:rPr spc="40" dirty="0">
                <a:solidFill>
                  <a:srgbClr val="262675"/>
                </a:solidFill>
                <a:latin typeface="Century Gothic"/>
                <a:cs typeface="Century Gothic"/>
              </a:rPr>
              <a:t>µ</a:t>
            </a:r>
            <a:r>
              <a:rPr spc="-15" dirty="0">
                <a:solidFill>
                  <a:srgbClr val="262675"/>
                </a:solidFill>
                <a:latin typeface="Century Gothic"/>
                <a:cs typeface="Century Gothic"/>
              </a:rPr>
              <a:t>ετ</a:t>
            </a:r>
            <a:r>
              <a:rPr dirty="0">
                <a:solidFill>
                  <a:srgbClr val="262675"/>
                </a:solidFill>
                <a:latin typeface="Century Gothic"/>
                <a:cs typeface="Century Gothic"/>
              </a:rPr>
              <a:t>ά </a:t>
            </a:r>
            <a:r>
              <a:rPr spc="-15" dirty="0">
                <a:solidFill>
                  <a:srgbClr val="262675"/>
                </a:solidFill>
                <a:latin typeface="Century Gothic"/>
                <a:cs typeface="Century Gothic"/>
              </a:rPr>
              <a:t>ε</a:t>
            </a:r>
            <a:r>
              <a:rPr dirty="0">
                <a:solidFill>
                  <a:srgbClr val="262675"/>
                </a:solidFill>
                <a:latin typeface="Century Gothic"/>
                <a:cs typeface="Century Gothic"/>
              </a:rPr>
              <a:t>π</a:t>
            </a:r>
            <a:r>
              <a:rPr spc="10" dirty="0">
                <a:solidFill>
                  <a:srgbClr val="262675"/>
                </a:solidFill>
                <a:latin typeface="Century Gothic"/>
                <a:cs typeface="Century Gothic"/>
              </a:rPr>
              <a:t>ι</a:t>
            </a:r>
            <a:r>
              <a:rPr spc="-15" dirty="0">
                <a:solidFill>
                  <a:srgbClr val="262675"/>
                </a:solidFill>
                <a:latin typeface="Century Gothic"/>
                <a:cs typeface="Century Gothic"/>
              </a:rPr>
              <a:t>δ</a:t>
            </a:r>
            <a:r>
              <a:rPr spc="10" dirty="0">
                <a:solidFill>
                  <a:srgbClr val="262675"/>
                </a:solidFill>
                <a:latin typeface="Century Gothic"/>
                <a:cs typeface="Century Gothic"/>
              </a:rPr>
              <a:t>ι</a:t>
            </a:r>
            <a:r>
              <a:rPr spc="-20" dirty="0">
                <a:solidFill>
                  <a:srgbClr val="262675"/>
                </a:solidFill>
                <a:latin typeface="Century Gothic"/>
                <a:cs typeface="Century Gothic"/>
              </a:rPr>
              <a:t>ό</a:t>
            </a:r>
            <a:r>
              <a:rPr spc="-25" dirty="0">
                <a:solidFill>
                  <a:srgbClr val="262675"/>
                </a:solidFill>
                <a:latin typeface="Century Gothic"/>
                <a:cs typeface="Century Gothic"/>
              </a:rPr>
              <a:t>ρ</a:t>
            </a:r>
            <a:r>
              <a:rPr spc="-20" dirty="0">
                <a:solidFill>
                  <a:srgbClr val="262675"/>
                </a:solidFill>
                <a:latin typeface="Century Gothic"/>
                <a:cs typeface="Century Gothic"/>
              </a:rPr>
              <a:t>θ</a:t>
            </a:r>
            <a:r>
              <a:rPr dirty="0">
                <a:solidFill>
                  <a:srgbClr val="262675"/>
                </a:solidFill>
                <a:latin typeface="Century Gothic"/>
                <a:cs typeface="Century Gothic"/>
              </a:rPr>
              <a:t>ω</a:t>
            </a:r>
            <a:r>
              <a:rPr spc="-10" dirty="0">
                <a:solidFill>
                  <a:srgbClr val="262675"/>
                </a:solidFill>
                <a:latin typeface="Century Gothic"/>
                <a:cs typeface="Century Gothic"/>
              </a:rPr>
              <a:t>σ</a:t>
            </a:r>
            <a:r>
              <a:rPr spc="-25" dirty="0">
                <a:solidFill>
                  <a:srgbClr val="262675"/>
                </a:solidFill>
                <a:latin typeface="Century Gothic"/>
                <a:cs typeface="Century Gothic"/>
              </a:rPr>
              <a:t>η</a:t>
            </a:r>
            <a:r>
              <a:rPr spc="-5" dirty="0">
                <a:solidFill>
                  <a:srgbClr val="262675"/>
                </a:solidFill>
                <a:latin typeface="Century Gothic"/>
                <a:cs typeface="Century Gothic"/>
              </a:rPr>
              <a:t>, </a:t>
            </a:r>
            <a:r>
              <a:rPr spc="-15" dirty="0">
                <a:solidFill>
                  <a:srgbClr val="262675"/>
                </a:solidFill>
                <a:latin typeface="Century Gothic"/>
                <a:cs typeface="Century Gothic"/>
              </a:rPr>
              <a:t>ε</a:t>
            </a:r>
            <a:r>
              <a:rPr dirty="0">
                <a:solidFill>
                  <a:srgbClr val="262675"/>
                </a:solidFill>
                <a:latin typeface="Century Gothic"/>
                <a:cs typeface="Century Gothic"/>
              </a:rPr>
              <a:t>π</a:t>
            </a:r>
            <a:r>
              <a:rPr spc="-10" dirty="0">
                <a:solidFill>
                  <a:srgbClr val="262675"/>
                </a:solidFill>
                <a:latin typeface="Century Gothic"/>
                <a:cs typeface="Century Gothic"/>
              </a:rPr>
              <a:t>α</a:t>
            </a:r>
            <a:r>
              <a:rPr spc="20" dirty="0">
                <a:solidFill>
                  <a:srgbClr val="262675"/>
                </a:solidFill>
                <a:latin typeface="Century Gothic"/>
                <a:cs typeface="Century Gothic"/>
              </a:rPr>
              <a:t>ν</a:t>
            </a:r>
            <a:r>
              <a:rPr spc="-10" dirty="0">
                <a:solidFill>
                  <a:srgbClr val="262675"/>
                </a:solidFill>
                <a:latin typeface="Century Gothic"/>
                <a:cs typeface="Century Gothic"/>
              </a:rPr>
              <a:t>αχ</a:t>
            </a:r>
            <a:r>
              <a:rPr spc="-25" dirty="0">
                <a:solidFill>
                  <a:srgbClr val="262675"/>
                </a:solidFill>
                <a:latin typeface="Century Gothic"/>
                <a:cs typeface="Century Gothic"/>
              </a:rPr>
              <a:t>ρη</a:t>
            </a:r>
            <a:r>
              <a:rPr spc="-10" dirty="0">
                <a:solidFill>
                  <a:srgbClr val="262675"/>
                </a:solidFill>
                <a:latin typeface="Century Gothic"/>
                <a:cs typeface="Century Gothic"/>
              </a:rPr>
              <a:t>σ</a:t>
            </a:r>
            <a:r>
              <a:rPr spc="10" dirty="0">
                <a:solidFill>
                  <a:srgbClr val="262675"/>
                </a:solidFill>
                <a:latin typeface="Century Gothic"/>
                <a:cs typeface="Century Gothic"/>
              </a:rPr>
              <a:t>ι</a:t>
            </a:r>
            <a:r>
              <a:rPr spc="40" dirty="0">
                <a:solidFill>
                  <a:srgbClr val="262675"/>
                </a:solidFill>
                <a:latin typeface="Century Gothic"/>
                <a:cs typeface="Century Gothic"/>
              </a:rPr>
              <a:t>µ</a:t>
            </a:r>
            <a:r>
              <a:rPr spc="-20" dirty="0">
                <a:solidFill>
                  <a:srgbClr val="262675"/>
                </a:solidFill>
                <a:latin typeface="Century Gothic"/>
                <a:cs typeface="Century Gothic"/>
              </a:rPr>
              <a:t>ο</a:t>
            </a:r>
            <a:r>
              <a:rPr dirty="0">
                <a:solidFill>
                  <a:srgbClr val="262675"/>
                </a:solidFill>
                <a:latin typeface="Century Gothic"/>
                <a:cs typeface="Century Gothic"/>
              </a:rPr>
              <a:t>π</a:t>
            </a:r>
            <a:r>
              <a:rPr spc="-20" dirty="0">
                <a:solidFill>
                  <a:srgbClr val="262675"/>
                </a:solidFill>
                <a:latin typeface="Century Gothic"/>
                <a:cs typeface="Century Gothic"/>
              </a:rPr>
              <a:t>ο</a:t>
            </a:r>
            <a:r>
              <a:rPr spc="10" dirty="0">
                <a:solidFill>
                  <a:srgbClr val="262675"/>
                </a:solidFill>
                <a:latin typeface="Century Gothic"/>
                <a:cs typeface="Century Gothic"/>
              </a:rPr>
              <a:t>ί</a:t>
            </a:r>
            <a:r>
              <a:rPr spc="-25" dirty="0">
                <a:solidFill>
                  <a:srgbClr val="262675"/>
                </a:solidFill>
                <a:latin typeface="Century Gothic"/>
                <a:cs typeface="Century Gothic"/>
              </a:rPr>
              <a:t>η</a:t>
            </a:r>
            <a:r>
              <a:rPr spc="-10" dirty="0">
                <a:solidFill>
                  <a:srgbClr val="262675"/>
                </a:solidFill>
                <a:latin typeface="Century Gothic"/>
                <a:cs typeface="Century Gothic"/>
              </a:rPr>
              <a:t>σ</a:t>
            </a:r>
            <a:r>
              <a:rPr spc="-25" dirty="0">
                <a:solidFill>
                  <a:srgbClr val="262675"/>
                </a:solidFill>
                <a:latin typeface="Century Gothic"/>
                <a:cs typeface="Century Gothic"/>
              </a:rPr>
              <a:t>η</a:t>
            </a:r>
            <a:r>
              <a:rPr spc="-5" dirty="0">
                <a:solidFill>
                  <a:srgbClr val="262675"/>
                </a:solidFill>
                <a:latin typeface="Century Gothic"/>
                <a:cs typeface="Century Gothic"/>
              </a:rPr>
              <a:t>, </a:t>
            </a:r>
            <a:r>
              <a:rPr spc="-10" dirty="0">
                <a:solidFill>
                  <a:srgbClr val="262675"/>
                </a:solidFill>
                <a:latin typeface="Century Gothic"/>
                <a:cs typeface="Century Gothic"/>
              </a:rPr>
              <a:t>α</a:t>
            </a:r>
            <a:r>
              <a:rPr spc="20" dirty="0">
                <a:solidFill>
                  <a:srgbClr val="262675"/>
                </a:solidFill>
                <a:latin typeface="Century Gothic"/>
                <a:cs typeface="Century Gothic"/>
              </a:rPr>
              <a:t>ν</a:t>
            </a:r>
            <a:r>
              <a:rPr spc="-10" dirty="0">
                <a:solidFill>
                  <a:srgbClr val="262675"/>
                </a:solidFill>
                <a:latin typeface="Century Gothic"/>
                <a:cs typeface="Century Gothic"/>
              </a:rPr>
              <a:t>α</a:t>
            </a:r>
            <a:r>
              <a:rPr spc="-15" dirty="0">
                <a:solidFill>
                  <a:srgbClr val="262675"/>
                </a:solidFill>
                <a:latin typeface="Century Gothic"/>
                <a:cs typeface="Century Gothic"/>
              </a:rPr>
              <a:t>κ</a:t>
            </a:r>
            <a:r>
              <a:rPr spc="-10" dirty="0">
                <a:solidFill>
                  <a:srgbClr val="262675"/>
                </a:solidFill>
                <a:latin typeface="Century Gothic"/>
                <a:cs typeface="Century Gothic"/>
              </a:rPr>
              <a:t>α</a:t>
            </a:r>
            <a:r>
              <a:rPr spc="-15" dirty="0">
                <a:solidFill>
                  <a:srgbClr val="262675"/>
                </a:solidFill>
                <a:latin typeface="Century Gothic"/>
                <a:cs typeface="Century Gothic"/>
              </a:rPr>
              <a:t>τ</a:t>
            </a:r>
            <a:r>
              <a:rPr spc="-10" dirty="0">
                <a:solidFill>
                  <a:srgbClr val="262675"/>
                </a:solidFill>
                <a:latin typeface="Century Gothic"/>
                <a:cs typeface="Century Gothic"/>
              </a:rPr>
              <a:t>ασ</a:t>
            </a:r>
            <a:r>
              <a:rPr spc="-15" dirty="0">
                <a:solidFill>
                  <a:srgbClr val="262675"/>
                </a:solidFill>
                <a:latin typeface="Century Gothic"/>
                <a:cs typeface="Century Gothic"/>
              </a:rPr>
              <a:t>κε</a:t>
            </a:r>
            <a:r>
              <a:rPr spc="-5" dirty="0">
                <a:solidFill>
                  <a:srgbClr val="262675"/>
                </a:solidFill>
                <a:latin typeface="Century Gothic"/>
                <a:cs typeface="Century Gothic"/>
              </a:rPr>
              <a:t>υ</a:t>
            </a:r>
            <a:r>
              <a:rPr spc="-15" dirty="0">
                <a:solidFill>
                  <a:srgbClr val="262675"/>
                </a:solidFill>
                <a:latin typeface="Century Gothic"/>
                <a:cs typeface="Century Gothic"/>
              </a:rPr>
              <a:t>ή</a:t>
            </a:r>
            <a:r>
              <a:rPr dirty="0">
                <a:solidFill>
                  <a:srgbClr val="262675"/>
                </a:solidFill>
                <a:latin typeface="Century Gothic"/>
                <a:cs typeface="Century Gothic"/>
              </a:rPr>
              <a:t> </a:t>
            </a:r>
            <a:r>
              <a:rPr spc="-15" dirty="0">
                <a:solidFill>
                  <a:srgbClr val="262675"/>
                </a:solidFill>
                <a:latin typeface="Century Gothic"/>
                <a:cs typeface="Century Gothic"/>
              </a:rPr>
              <a:t>κ</a:t>
            </a:r>
            <a:r>
              <a:rPr spc="-10" dirty="0">
                <a:solidFill>
                  <a:srgbClr val="262675"/>
                </a:solidFill>
                <a:latin typeface="Century Gothic"/>
                <a:cs typeface="Century Gothic"/>
              </a:rPr>
              <a:t>α</a:t>
            </a:r>
            <a:r>
              <a:rPr dirty="0">
                <a:solidFill>
                  <a:srgbClr val="262675"/>
                </a:solidFill>
                <a:latin typeface="Century Gothic"/>
                <a:cs typeface="Century Gothic"/>
              </a:rPr>
              <a:t>ι</a:t>
            </a:r>
            <a:r>
              <a:rPr spc="5" dirty="0">
                <a:solidFill>
                  <a:srgbClr val="262675"/>
                </a:solidFill>
                <a:latin typeface="Century Gothic"/>
                <a:cs typeface="Century Gothic"/>
              </a:rPr>
              <a:t> </a:t>
            </a:r>
            <a:r>
              <a:rPr spc="-15" dirty="0">
                <a:solidFill>
                  <a:srgbClr val="262675"/>
                </a:solidFill>
                <a:latin typeface="Century Gothic"/>
                <a:cs typeface="Century Gothic"/>
              </a:rPr>
              <a:t>η</a:t>
            </a:r>
            <a:r>
              <a:rPr spc="-5" dirty="0">
                <a:solidFill>
                  <a:srgbClr val="262675"/>
                </a:solidFill>
                <a:latin typeface="Century Gothic"/>
                <a:cs typeface="Century Gothic"/>
              </a:rPr>
              <a:t> </a:t>
            </a:r>
            <a:r>
              <a:rPr spc="-10" dirty="0">
                <a:solidFill>
                  <a:srgbClr val="262675"/>
                </a:solidFill>
                <a:latin typeface="Century Gothic"/>
                <a:cs typeface="Century Gothic"/>
              </a:rPr>
              <a:t>α</a:t>
            </a:r>
            <a:r>
              <a:rPr spc="20" dirty="0">
                <a:solidFill>
                  <a:srgbClr val="262675"/>
                </a:solidFill>
                <a:latin typeface="Century Gothic"/>
                <a:cs typeface="Century Gothic"/>
              </a:rPr>
              <a:t>ν</a:t>
            </a:r>
            <a:r>
              <a:rPr spc="-10" dirty="0">
                <a:solidFill>
                  <a:srgbClr val="262675"/>
                </a:solidFill>
                <a:latin typeface="Century Gothic"/>
                <a:cs typeface="Century Gothic"/>
              </a:rPr>
              <a:t>α</a:t>
            </a:r>
            <a:r>
              <a:rPr spc="-15" dirty="0">
                <a:solidFill>
                  <a:srgbClr val="262675"/>
                </a:solidFill>
                <a:latin typeface="Century Gothic"/>
                <a:cs typeface="Century Gothic"/>
              </a:rPr>
              <a:t>κ</a:t>
            </a:r>
            <a:r>
              <a:rPr spc="-5" dirty="0">
                <a:solidFill>
                  <a:srgbClr val="262675"/>
                </a:solidFill>
                <a:latin typeface="Century Gothic"/>
                <a:cs typeface="Century Gothic"/>
              </a:rPr>
              <a:t>ύ</a:t>
            </a:r>
            <a:r>
              <a:rPr spc="-15" dirty="0">
                <a:solidFill>
                  <a:srgbClr val="262675"/>
                </a:solidFill>
                <a:latin typeface="Century Gothic"/>
                <a:cs typeface="Century Gothic"/>
              </a:rPr>
              <a:t>κ</a:t>
            </a:r>
            <a:r>
              <a:rPr spc="-10" dirty="0">
                <a:solidFill>
                  <a:srgbClr val="262675"/>
                </a:solidFill>
                <a:latin typeface="Century Gothic"/>
                <a:cs typeface="Century Gothic"/>
              </a:rPr>
              <a:t>λ</a:t>
            </a:r>
            <a:r>
              <a:rPr dirty="0">
                <a:solidFill>
                  <a:srgbClr val="262675"/>
                </a:solidFill>
                <a:latin typeface="Century Gothic"/>
                <a:cs typeface="Century Gothic"/>
              </a:rPr>
              <a:t>ω</a:t>
            </a:r>
            <a:r>
              <a:rPr spc="-10" dirty="0">
                <a:solidFill>
                  <a:srgbClr val="262675"/>
                </a:solidFill>
                <a:latin typeface="Century Gothic"/>
                <a:cs typeface="Century Gothic"/>
              </a:rPr>
              <a:t>σ</a:t>
            </a:r>
            <a:r>
              <a:rPr spc="-25" dirty="0">
                <a:solidFill>
                  <a:srgbClr val="262675"/>
                </a:solidFill>
                <a:latin typeface="Century Gothic"/>
                <a:cs typeface="Century Gothic"/>
              </a:rPr>
              <a:t>η</a:t>
            </a:r>
            <a:r>
              <a:rPr spc="-5" dirty="0">
                <a:solidFill>
                  <a:srgbClr val="262675"/>
                </a:solidFill>
                <a:latin typeface="Century Gothic"/>
                <a:cs typeface="Century Gothic"/>
              </a:rPr>
              <a:t>.</a:t>
            </a:r>
            <a:r>
              <a:rPr spc="-15" dirty="0">
                <a:solidFill>
                  <a:srgbClr val="262675"/>
                </a:solidFill>
                <a:latin typeface="Century Gothic"/>
                <a:cs typeface="Century Gothic"/>
              </a:rPr>
              <a:t> </a:t>
            </a:r>
            <a:r>
              <a:rPr spc="-40" dirty="0">
                <a:solidFill>
                  <a:srgbClr val="262675"/>
                </a:solidFill>
                <a:latin typeface="Century Gothic"/>
                <a:cs typeface="Century Gothic"/>
              </a:rPr>
              <a:t>(</a:t>
            </a:r>
            <a:r>
              <a:rPr b="1" spc="-5" dirty="0">
                <a:solidFill>
                  <a:srgbClr val="262675"/>
                </a:solidFill>
                <a:latin typeface="Century Gothic"/>
                <a:cs typeface="Century Gothic"/>
              </a:rPr>
              <a:t>5R</a:t>
            </a:r>
            <a:r>
              <a:rPr b="1" spc="-10" dirty="0">
                <a:solidFill>
                  <a:srgbClr val="262675"/>
                </a:solidFill>
                <a:latin typeface="Century Gothic"/>
                <a:cs typeface="Century Gothic"/>
              </a:rPr>
              <a:t>s</a:t>
            </a:r>
            <a:r>
              <a:rPr spc="-5" dirty="0">
                <a:solidFill>
                  <a:srgbClr val="262675"/>
                </a:solidFill>
                <a:latin typeface="Century Gothic"/>
                <a:cs typeface="Century Gothic"/>
              </a:rPr>
              <a:t>:</a:t>
            </a:r>
            <a:r>
              <a:rPr spc="45" dirty="0">
                <a:solidFill>
                  <a:srgbClr val="262675"/>
                </a:solidFill>
                <a:latin typeface="Century Gothic"/>
                <a:cs typeface="Century Gothic"/>
              </a:rPr>
              <a:t> </a:t>
            </a:r>
            <a:r>
              <a:rPr spc="-15" dirty="0">
                <a:solidFill>
                  <a:srgbClr val="262675"/>
                </a:solidFill>
                <a:latin typeface="Century Gothic"/>
                <a:cs typeface="Century Gothic"/>
              </a:rPr>
              <a:t>r</a:t>
            </a:r>
            <a:r>
              <a:rPr spc="-25" dirty="0">
                <a:solidFill>
                  <a:srgbClr val="262675"/>
                </a:solidFill>
                <a:latin typeface="Century Gothic"/>
                <a:cs typeface="Century Gothic"/>
              </a:rPr>
              <a:t>e</a:t>
            </a:r>
            <a:r>
              <a:rPr dirty="0">
                <a:solidFill>
                  <a:srgbClr val="262675"/>
                </a:solidFill>
                <a:latin typeface="Century Gothic"/>
                <a:cs typeface="Century Gothic"/>
              </a:rPr>
              <a:t>d</a:t>
            </a:r>
            <a:r>
              <a:rPr spc="-20" dirty="0">
                <a:solidFill>
                  <a:srgbClr val="262675"/>
                </a:solidFill>
                <a:latin typeface="Century Gothic"/>
                <a:cs typeface="Century Gothic"/>
              </a:rPr>
              <a:t>uc</a:t>
            </a:r>
            <a:r>
              <a:rPr spc="-25" dirty="0">
                <a:solidFill>
                  <a:srgbClr val="262675"/>
                </a:solidFill>
                <a:latin typeface="Century Gothic"/>
                <a:cs typeface="Century Gothic"/>
              </a:rPr>
              <a:t>e</a:t>
            </a:r>
            <a:r>
              <a:rPr spc="-5" dirty="0">
                <a:solidFill>
                  <a:srgbClr val="262675"/>
                </a:solidFill>
                <a:latin typeface="Century Gothic"/>
                <a:cs typeface="Century Gothic"/>
              </a:rPr>
              <a:t>, </a:t>
            </a:r>
            <a:r>
              <a:rPr spc="-15" dirty="0">
                <a:solidFill>
                  <a:srgbClr val="262675"/>
                </a:solidFill>
                <a:latin typeface="Century Gothic"/>
                <a:cs typeface="Century Gothic"/>
              </a:rPr>
              <a:t>r</a:t>
            </a:r>
            <a:r>
              <a:rPr spc="-25" dirty="0">
                <a:solidFill>
                  <a:srgbClr val="262675"/>
                </a:solidFill>
                <a:latin typeface="Century Gothic"/>
                <a:cs typeface="Century Gothic"/>
              </a:rPr>
              <a:t>e</a:t>
            </a:r>
            <a:r>
              <a:rPr spc="-5" dirty="0">
                <a:solidFill>
                  <a:srgbClr val="262675"/>
                </a:solidFill>
                <a:latin typeface="Century Gothic"/>
                <a:cs typeface="Century Gothic"/>
              </a:rPr>
              <a:t>p</a:t>
            </a:r>
            <a:r>
              <a:rPr spc="-10" dirty="0">
                <a:solidFill>
                  <a:srgbClr val="262675"/>
                </a:solidFill>
                <a:latin typeface="Century Gothic"/>
                <a:cs typeface="Century Gothic"/>
              </a:rPr>
              <a:t>a</a:t>
            </a:r>
            <a:r>
              <a:rPr spc="20" dirty="0">
                <a:solidFill>
                  <a:srgbClr val="262675"/>
                </a:solidFill>
                <a:latin typeface="Century Gothic"/>
                <a:cs typeface="Century Gothic"/>
              </a:rPr>
              <a:t>i</a:t>
            </a:r>
            <a:r>
              <a:rPr spc="-15" dirty="0">
                <a:solidFill>
                  <a:srgbClr val="262675"/>
                </a:solidFill>
                <a:latin typeface="Century Gothic"/>
                <a:cs typeface="Century Gothic"/>
              </a:rPr>
              <a:t>r</a:t>
            </a:r>
            <a:r>
              <a:rPr spc="-5" dirty="0">
                <a:solidFill>
                  <a:srgbClr val="262675"/>
                </a:solidFill>
                <a:latin typeface="Century Gothic"/>
                <a:cs typeface="Century Gothic"/>
              </a:rPr>
              <a:t>,</a:t>
            </a:r>
            <a:r>
              <a:rPr spc="-15" dirty="0">
                <a:solidFill>
                  <a:srgbClr val="262675"/>
                </a:solidFill>
                <a:latin typeface="Century Gothic"/>
                <a:cs typeface="Century Gothic"/>
              </a:rPr>
              <a:t> r</a:t>
            </a:r>
            <a:r>
              <a:rPr spc="-25" dirty="0">
                <a:solidFill>
                  <a:srgbClr val="262675"/>
                </a:solidFill>
                <a:latin typeface="Century Gothic"/>
                <a:cs typeface="Century Gothic"/>
              </a:rPr>
              <a:t>e</a:t>
            </a:r>
            <a:r>
              <a:rPr spc="-20" dirty="0">
                <a:solidFill>
                  <a:srgbClr val="262675"/>
                </a:solidFill>
                <a:latin typeface="Century Gothic"/>
                <a:cs typeface="Century Gothic"/>
              </a:rPr>
              <a:t>u</a:t>
            </a:r>
            <a:r>
              <a:rPr spc="-5" dirty="0">
                <a:solidFill>
                  <a:srgbClr val="262675"/>
                </a:solidFill>
                <a:latin typeface="Century Gothic"/>
                <a:cs typeface="Century Gothic"/>
              </a:rPr>
              <a:t>s</a:t>
            </a:r>
            <a:r>
              <a:rPr spc="-25" dirty="0">
                <a:solidFill>
                  <a:srgbClr val="262675"/>
                </a:solidFill>
                <a:latin typeface="Century Gothic"/>
                <a:cs typeface="Century Gothic"/>
              </a:rPr>
              <a:t>e</a:t>
            </a:r>
            <a:r>
              <a:rPr spc="-5" dirty="0">
                <a:solidFill>
                  <a:srgbClr val="262675"/>
                </a:solidFill>
                <a:latin typeface="Century Gothic"/>
                <a:cs typeface="Century Gothic"/>
              </a:rPr>
              <a:t>,</a:t>
            </a:r>
            <a:r>
              <a:rPr spc="35" dirty="0">
                <a:solidFill>
                  <a:srgbClr val="262675"/>
                </a:solidFill>
                <a:latin typeface="Century Gothic"/>
                <a:cs typeface="Century Gothic"/>
              </a:rPr>
              <a:t> </a:t>
            </a:r>
            <a:r>
              <a:rPr spc="-15" dirty="0">
                <a:solidFill>
                  <a:srgbClr val="262675"/>
                </a:solidFill>
                <a:latin typeface="Century Gothic"/>
                <a:cs typeface="Century Gothic"/>
              </a:rPr>
              <a:t>r</a:t>
            </a:r>
            <a:r>
              <a:rPr spc="-25" dirty="0">
                <a:solidFill>
                  <a:srgbClr val="262675"/>
                </a:solidFill>
                <a:latin typeface="Century Gothic"/>
                <a:cs typeface="Century Gothic"/>
              </a:rPr>
              <a:t>e</a:t>
            </a:r>
            <a:r>
              <a:rPr spc="-15" dirty="0">
                <a:solidFill>
                  <a:srgbClr val="262675"/>
                </a:solidFill>
                <a:latin typeface="Century Gothic"/>
                <a:cs typeface="Century Gothic"/>
              </a:rPr>
              <a:t>f</a:t>
            </a:r>
            <a:r>
              <a:rPr spc="-20" dirty="0">
                <a:solidFill>
                  <a:srgbClr val="262675"/>
                </a:solidFill>
                <a:latin typeface="Century Gothic"/>
                <a:cs typeface="Century Gothic"/>
              </a:rPr>
              <a:t>u</a:t>
            </a:r>
            <a:r>
              <a:rPr spc="-15" dirty="0">
                <a:solidFill>
                  <a:srgbClr val="262675"/>
                </a:solidFill>
                <a:latin typeface="Century Gothic"/>
                <a:cs typeface="Century Gothic"/>
              </a:rPr>
              <a:t>r</a:t>
            </a:r>
            <a:r>
              <a:rPr spc="-5" dirty="0">
                <a:solidFill>
                  <a:srgbClr val="262675"/>
                </a:solidFill>
                <a:latin typeface="Century Gothic"/>
                <a:cs typeface="Century Gothic"/>
              </a:rPr>
              <a:t>b</a:t>
            </a:r>
            <a:r>
              <a:rPr spc="20" dirty="0">
                <a:solidFill>
                  <a:srgbClr val="262675"/>
                </a:solidFill>
                <a:latin typeface="Century Gothic"/>
                <a:cs typeface="Century Gothic"/>
              </a:rPr>
              <a:t>i</a:t>
            </a:r>
            <a:r>
              <a:rPr spc="-5" dirty="0">
                <a:solidFill>
                  <a:srgbClr val="262675"/>
                </a:solidFill>
                <a:latin typeface="Century Gothic"/>
                <a:cs typeface="Century Gothic"/>
              </a:rPr>
              <a:t>s</a:t>
            </a:r>
            <a:r>
              <a:rPr spc="-25" dirty="0">
                <a:solidFill>
                  <a:srgbClr val="262675"/>
                </a:solidFill>
                <a:latin typeface="Century Gothic"/>
                <a:cs typeface="Century Gothic"/>
              </a:rPr>
              <a:t>h</a:t>
            </a:r>
            <a:r>
              <a:rPr spc="20" dirty="0">
                <a:solidFill>
                  <a:srgbClr val="262675"/>
                </a:solidFill>
                <a:latin typeface="Century Gothic"/>
                <a:cs typeface="Century Gothic"/>
              </a:rPr>
              <a:t>i</a:t>
            </a:r>
            <a:r>
              <a:rPr spc="-25" dirty="0">
                <a:solidFill>
                  <a:srgbClr val="262675"/>
                </a:solidFill>
                <a:latin typeface="Century Gothic"/>
                <a:cs typeface="Century Gothic"/>
              </a:rPr>
              <a:t>n</a:t>
            </a:r>
            <a:r>
              <a:rPr spc="-15" dirty="0">
                <a:solidFill>
                  <a:srgbClr val="262675"/>
                </a:solidFill>
                <a:latin typeface="Century Gothic"/>
                <a:cs typeface="Century Gothic"/>
              </a:rPr>
              <a:t>g</a:t>
            </a:r>
            <a:r>
              <a:rPr spc="-10" dirty="0">
                <a:solidFill>
                  <a:srgbClr val="262675"/>
                </a:solidFill>
                <a:latin typeface="Century Gothic"/>
                <a:cs typeface="Century Gothic"/>
              </a:rPr>
              <a:t> a</a:t>
            </a:r>
            <a:r>
              <a:rPr spc="-25" dirty="0">
                <a:solidFill>
                  <a:srgbClr val="262675"/>
                </a:solidFill>
                <a:latin typeface="Century Gothic"/>
                <a:cs typeface="Century Gothic"/>
              </a:rPr>
              <a:t>n</a:t>
            </a:r>
            <a:r>
              <a:rPr dirty="0">
                <a:solidFill>
                  <a:srgbClr val="262675"/>
                </a:solidFill>
                <a:latin typeface="Century Gothic"/>
                <a:cs typeface="Century Gothic"/>
              </a:rPr>
              <a:t>d </a:t>
            </a:r>
            <a:r>
              <a:rPr spc="-15" dirty="0">
                <a:solidFill>
                  <a:srgbClr val="262675"/>
                </a:solidFill>
                <a:latin typeface="Century Gothic"/>
                <a:cs typeface="Century Gothic"/>
              </a:rPr>
              <a:t>r</a:t>
            </a:r>
            <a:r>
              <a:rPr spc="-25" dirty="0">
                <a:solidFill>
                  <a:srgbClr val="262675"/>
                </a:solidFill>
                <a:latin typeface="Century Gothic"/>
                <a:cs typeface="Century Gothic"/>
              </a:rPr>
              <a:t>e</a:t>
            </a:r>
            <a:r>
              <a:rPr spc="-20" dirty="0">
                <a:solidFill>
                  <a:srgbClr val="262675"/>
                </a:solidFill>
                <a:latin typeface="Century Gothic"/>
                <a:cs typeface="Century Gothic"/>
              </a:rPr>
              <a:t>c</a:t>
            </a:r>
            <a:r>
              <a:rPr spc="-10" dirty="0">
                <a:solidFill>
                  <a:srgbClr val="262675"/>
                </a:solidFill>
                <a:latin typeface="Century Gothic"/>
                <a:cs typeface="Century Gothic"/>
              </a:rPr>
              <a:t>y</a:t>
            </a:r>
            <a:r>
              <a:rPr spc="-20" dirty="0">
                <a:solidFill>
                  <a:srgbClr val="262675"/>
                </a:solidFill>
                <a:latin typeface="Century Gothic"/>
                <a:cs typeface="Century Gothic"/>
              </a:rPr>
              <a:t>c</a:t>
            </a:r>
            <a:r>
              <a:rPr spc="10" dirty="0">
                <a:solidFill>
                  <a:srgbClr val="262675"/>
                </a:solidFill>
                <a:latin typeface="Century Gothic"/>
                <a:cs typeface="Century Gothic"/>
              </a:rPr>
              <a:t>l</a:t>
            </a:r>
            <a:r>
              <a:rPr spc="20" dirty="0">
                <a:solidFill>
                  <a:srgbClr val="262675"/>
                </a:solidFill>
                <a:latin typeface="Century Gothic"/>
                <a:cs typeface="Century Gothic"/>
              </a:rPr>
              <a:t>i</a:t>
            </a:r>
            <a:r>
              <a:rPr spc="-25" dirty="0">
                <a:solidFill>
                  <a:srgbClr val="262675"/>
                </a:solidFill>
                <a:latin typeface="Century Gothic"/>
                <a:cs typeface="Century Gothic"/>
              </a:rPr>
              <a:t>n</a:t>
            </a:r>
            <a:r>
              <a:rPr spc="-15" dirty="0">
                <a:solidFill>
                  <a:srgbClr val="262675"/>
                </a:solidFill>
                <a:latin typeface="Century Gothic"/>
                <a:cs typeface="Century Gothic"/>
              </a:rPr>
              <a:t>g</a:t>
            </a:r>
            <a:r>
              <a:rPr spc="-30" dirty="0">
                <a:solidFill>
                  <a:srgbClr val="262675"/>
                </a:solidFill>
                <a:latin typeface="Century Gothic"/>
                <a:cs typeface="Century Gothic"/>
              </a:rPr>
              <a:t>)</a:t>
            </a:r>
            <a:r>
              <a:rPr spc="-5" dirty="0">
                <a:solidFill>
                  <a:srgbClr val="262675"/>
                </a:solidFill>
                <a:latin typeface="Century Gothic"/>
                <a:cs typeface="Century Gothic"/>
              </a:rPr>
              <a:t>.</a:t>
            </a:r>
            <a:endParaRPr lang="el-GR" spc="-5" dirty="0">
              <a:solidFill>
                <a:srgbClr val="262675"/>
              </a:solidFill>
              <a:latin typeface="Century Gothic"/>
              <a:cs typeface="Century Gothic"/>
            </a:endParaRPr>
          </a:p>
          <a:p>
            <a:pPr marL="355600" marR="5080" indent="-342900">
              <a:buClr>
                <a:srgbClr val="262675"/>
              </a:buClr>
              <a:buFont typeface="Century Gothic"/>
              <a:buChar char="•"/>
              <a:tabLst>
                <a:tab pos="355600" algn="l"/>
              </a:tabLst>
            </a:pPr>
            <a:endParaRPr dirty="0">
              <a:solidFill>
                <a:prstClr val="black"/>
              </a:solidFill>
              <a:latin typeface="Century Gothic"/>
              <a:cs typeface="Century Gothic"/>
            </a:endParaRPr>
          </a:p>
          <a:p>
            <a:pPr marL="355600" marR="13335" indent="-342900">
              <a:spcBef>
                <a:spcPts val="430"/>
              </a:spcBef>
              <a:buClr>
                <a:srgbClr val="262675"/>
              </a:buClr>
              <a:buFont typeface="Century Gothic"/>
              <a:buChar char="•"/>
              <a:tabLst>
                <a:tab pos="355600" algn="l"/>
              </a:tabLst>
            </a:pPr>
            <a:r>
              <a:rPr sz="2800" b="1" spc="10" dirty="0">
                <a:solidFill>
                  <a:srgbClr val="FF0000"/>
                </a:solidFill>
                <a:latin typeface="Century Gothic"/>
                <a:cs typeface="Century Gothic"/>
              </a:rPr>
              <a:t>Α</a:t>
            </a:r>
            <a:r>
              <a:rPr sz="2800" b="1" spc="-25" dirty="0">
                <a:solidFill>
                  <a:srgbClr val="FF0000"/>
                </a:solidFill>
                <a:latin typeface="Century Gothic"/>
                <a:cs typeface="Century Gothic"/>
              </a:rPr>
              <a:t>ρ</a:t>
            </a:r>
            <a:r>
              <a:rPr sz="2800" b="1" spc="-10" dirty="0">
                <a:solidFill>
                  <a:srgbClr val="FF0000"/>
                </a:solidFill>
                <a:latin typeface="Century Gothic"/>
                <a:cs typeface="Century Gothic"/>
              </a:rPr>
              <a:t>χή</a:t>
            </a:r>
            <a:r>
              <a:rPr sz="2800" b="1" spc="-15" dirty="0">
                <a:solidFill>
                  <a:srgbClr val="FF0000"/>
                </a:solidFill>
                <a:latin typeface="Century Gothic"/>
                <a:cs typeface="Century Gothic"/>
              </a:rPr>
              <a:t> </a:t>
            </a:r>
            <a:r>
              <a:rPr sz="2800" b="1" spc="-5" dirty="0">
                <a:solidFill>
                  <a:srgbClr val="FF0000"/>
                </a:solidFill>
                <a:latin typeface="Century Gothic"/>
                <a:cs typeface="Century Gothic"/>
              </a:rPr>
              <a:t>5</a:t>
            </a:r>
            <a:r>
              <a:rPr spc="-5" dirty="0">
                <a:solidFill>
                  <a:srgbClr val="262675"/>
                </a:solidFill>
                <a:latin typeface="Century Gothic"/>
                <a:cs typeface="Century Gothic"/>
              </a:rPr>
              <a:t>: </a:t>
            </a:r>
            <a:r>
              <a:rPr spc="-20" dirty="0">
                <a:solidFill>
                  <a:srgbClr val="262675"/>
                </a:solidFill>
                <a:latin typeface="Century Gothic"/>
                <a:cs typeface="Century Gothic"/>
              </a:rPr>
              <a:t>Χ</a:t>
            </a:r>
            <a:r>
              <a:rPr spc="-25" dirty="0">
                <a:solidFill>
                  <a:srgbClr val="262675"/>
                </a:solidFill>
                <a:latin typeface="Century Gothic"/>
                <a:cs typeface="Century Gothic"/>
              </a:rPr>
              <a:t>ρή</a:t>
            </a:r>
            <a:r>
              <a:rPr spc="-10" dirty="0">
                <a:solidFill>
                  <a:srgbClr val="262675"/>
                </a:solidFill>
                <a:latin typeface="Century Gothic"/>
                <a:cs typeface="Century Gothic"/>
              </a:rPr>
              <a:t>σ</a:t>
            </a:r>
            <a:r>
              <a:rPr spc="-15" dirty="0">
                <a:solidFill>
                  <a:srgbClr val="262675"/>
                </a:solidFill>
                <a:latin typeface="Century Gothic"/>
                <a:cs typeface="Century Gothic"/>
              </a:rPr>
              <a:t>η</a:t>
            </a:r>
            <a:r>
              <a:rPr spc="5" dirty="0">
                <a:solidFill>
                  <a:srgbClr val="262675"/>
                </a:solidFill>
                <a:latin typeface="Century Gothic"/>
                <a:cs typeface="Century Gothic"/>
              </a:rPr>
              <a:t> </a:t>
            </a:r>
            <a:r>
              <a:rPr b="1" spc="-15" dirty="0">
                <a:solidFill>
                  <a:srgbClr val="262675"/>
                </a:solidFill>
                <a:latin typeface="Century Gothic"/>
                <a:cs typeface="Century Gothic"/>
              </a:rPr>
              <a:t>Α</a:t>
            </a:r>
            <a:r>
              <a:rPr b="1" spc="-5" dirty="0">
                <a:solidFill>
                  <a:srgbClr val="262675"/>
                </a:solidFill>
                <a:latin typeface="Century Gothic"/>
                <a:cs typeface="Century Gothic"/>
              </a:rPr>
              <a:t>ΠΕ</a:t>
            </a:r>
            <a:r>
              <a:rPr spc="-5" dirty="0">
                <a:solidFill>
                  <a:srgbClr val="262675"/>
                </a:solidFill>
                <a:latin typeface="Century Gothic"/>
                <a:cs typeface="Century Gothic"/>
              </a:rPr>
              <a:t>.</a:t>
            </a:r>
            <a:r>
              <a:rPr spc="10" dirty="0">
                <a:solidFill>
                  <a:srgbClr val="262675"/>
                </a:solidFill>
                <a:latin typeface="Century Gothic"/>
                <a:cs typeface="Century Gothic"/>
              </a:rPr>
              <a:t> </a:t>
            </a:r>
            <a:r>
              <a:rPr dirty="0">
                <a:solidFill>
                  <a:srgbClr val="262675"/>
                </a:solidFill>
                <a:latin typeface="Century Gothic"/>
                <a:cs typeface="Century Gothic"/>
              </a:rPr>
              <a:t>Η</a:t>
            </a:r>
            <a:r>
              <a:rPr spc="-5" dirty="0">
                <a:solidFill>
                  <a:srgbClr val="262675"/>
                </a:solidFill>
                <a:latin typeface="Century Gothic"/>
                <a:cs typeface="Century Gothic"/>
              </a:rPr>
              <a:t> </a:t>
            </a:r>
            <a:r>
              <a:rPr spc="-15" dirty="0">
                <a:solidFill>
                  <a:srgbClr val="262675"/>
                </a:solidFill>
                <a:latin typeface="Century Gothic"/>
                <a:cs typeface="Century Gothic"/>
              </a:rPr>
              <a:t>κ</a:t>
            </a:r>
            <a:r>
              <a:rPr spc="-5" dirty="0">
                <a:solidFill>
                  <a:srgbClr val="262675"/>
                </a:solidFill>
                <a:latin typeface="Century Gothic"/>
                <a:cs typeface="Century Gothic"/>
              </a:rPr>
              <a:t>υ</a:t>
            </a:r>
            <a:r>
              <a:rPr spc="-15" dirty="0">
                <a:solidFill>
                  <a:srgbClr val="262675"/>
                </a:solidFill>
                <a:latin typeface="Century Gothic"/>
                <a:cs typeface="Century Gothic"/>
              </a:rPr>
              <a:t>κ</a:t>
            </a:r>
            <a:r>
              <a:rPr spc="-10" dirty="0">
                <a:solidFill>
                  <a:srgbClr val="262675"/>
                </a:solidFill>
                <a:latin typeface="Century Gothic"/>
                <a:cs typeface="Century Gothic"/>
              </a:rPr>
              <a:t>λ</a:t>
            </a:r>
            <a:r>
              <a:rPr spc="10" dirty="0">
                <a:solidFill>
                  <a:srgbClr val="262675"/>
                </a:solidFill>
                <a:latin typeface="Century Gothic"/>
                <a:cs typeface="Century Gothic"/>
              </a:rPr>
              <a:t>ι</a:t>
            </a:r>
            <a:r>
              <a:rPr spc="-15" dirty="0">
                <a:solidFill>
                  <a:srgbClr val="262675"/>
                </a:solidFill>
                <a:latin typeface="Century Gothic"/>
                <a:cs typeface="Century Gothic"/>
              </a:rPr>
              <a:t>κή</a:t>
            </a:r>
            <a:r>
              <a:rPr spc="-5" dirty="0">
                <a:solidFill>
                  <a:srgbClr val="262675"/>
                </a:solidFill>
                <a:latin typeface="Century Gothic"/>
                <a:cs typeface="Century Gothic"/>
              </a:rPr>
              <a:t> </a:t>
            </a:r>
            <a:r>
              <a:rPr spc="-20" dirty="0">
                <a:solidFill>
                  <a:srgbClr val="262675"/>
                </a:solidFill>
                <a:latin typeface="Century Gothic"/>
                <a:cs typeface="Century Gothic"/>
              </a:rPr>
              <a:t>ο</a:t>
            </a:r>
            <a:r>
              <a:rPr spc="10" dirty="0">
                <a:solidFill>
                  <a:srgbClr val="262675"/>
                </a:solidFill>
                <a:latin typeface="Century Gothic"/>
                <a:cs typeface="Century Gothic"/>
              </a:rPr>
              <a:t>ι</a:t>
            </a:r>
            <a:r>
              <a:rPr spc="-15" dirty="0">
                <a:solidFill>
                  <a:srgbClr val="262675"/>
                </a:solidFill>
                <a:latin typeface="Century Gothic"/>
                <a:cs typeface="Century Gothic"/>
              </a:rPr>
              <a:t>κ</a:t>
            </a:r>
            <a:r>
              <a:rPr spc="-20" dirty="0">
                <a:solidFill>
                  <a:srgbClr val="262675"/>
                </a:solidFill>
                <a:latin typeface="Century Gothic"/>
                <a:cs typeface="Century Gothic"/>
              </a:rPr>
              <a:t>ο</a:t>
            </a:r>
            <a:r>
              <a:rPr spc="20" dirty="0">
                <a:solidFill>
                  <a:srgbClr val="262675"/>
                </a:solidFill>
                <a:latin typeface="Century Gothic"/>
                <a:cs typeface="Century Gothic"/>
              </a:rPr>
              <a:t>ν</a:t>
            </a:r>
            <a:r>
              <a:rPr spc="-20" dirty="0">
                <a:solidFill>
                  <a:srgbClr val="262675"/>
                </a:solidFill>
                <a:latin typeface="Century Gothic"/>
                <a:cs typeface="Century Gothic"/>
              </a:rPr>
              <a:t>ο</a:t>
            </a:r>
            <a:r>
              <a:rPr spc="40" dirty="0">
                <a:solidFill>
                  <a:srgbClr val="262675"/>
                </a:solidFill>
                <a:latin typeface="Century Gothic"/>
                <a:cs typeface="Century Gothic"/>
              </a:rPr>
              <a:t>µ</a:t>
            </a:r>
            <a:r>
              <a:rPr spc="10" dirty="0">
                <a:solidFill>
                  <a:srgbClr val="262675"/>
                </a:solidFill>
                <a:latin typeface="Century Gothic"/>
                <a:cs typeface="Century Gothic"/>
              </a:rPr>
              <a:t>ί</a:t>
            </a:r>
            <a:r>
              <a:rPr dirty="0">
                <a:solidFill>
                  <a:srgbClr val="262675"/>
                </a:solidFill>
                <a:latin typeface="Century Gothic"/>
                <a:cs typeface="Century Gothic"/>
              </a:rPr>
              <a:t>α</a:t>
            </a:r>
            <a:r>
              <a:rPr spc="-40" dirty="0">
                <a:solidFill>
                  <a:srgbClr val="262675"/>
                </a:solidFill>
                <a:latin typeface="Century Gothic"/>
                <a:cs typeface="Century Gothic"/>
              </a:rPr>
              <a:t> </a:t>
            </a:r>
            <a:r>
              <a:rPr dirty="0">
                <a:solidFill>
                  <a:srgbClr val="262675"/>
                </a:solidFill>
                <a:latin typeface="Century Gothic"/>
                <a:cs typeface="Century Gothic"/>
              </a:rPr>
              <a:t>π</a:t>
            </a:r>
            <a:r>
              <a:rPr spc="-25" dirty="0">
                <a:solidFill>
                  <a:srgbClr val="262675"/>
                </a:solidFill>
                <a:latin typeface="Century Gothic"/>
                <a:cs typeface="Century Gothic"/>
              </a:rPr>
              <a:t>ρ</a:t>
            </a:r>
            <a:r>
              <a:rPr spc="-15" dirty="0">
                <a:solidFill>
                  <a:srgbClr val="262675"/>
                </a:solidFill>
                <a:latin typeface="Century Gothic"/>
                <a:cs typeface="Century Gothic"/>
              </a:rPr>
              <a:t>έ</a:t>
            </a:r>
            <a:r>
              <a:rPr dirty="0">
                <a:solidFill>
                  <a:srgbClr val="262675"/>
                </a:solidFill>
                <a:latin typeface="Century Gothic"/>
                <a:cs typeface="Century Gothic"/>
              </a:rPr>
              <a:t>π</a:t>
            </a:r>
            <a:r>
              <a:rPr spc="-15" dirty="0">
                <a:solidFill>
                  <a:srgbClr val="262675"/>
                </a:solidFill>
                <a:latin typeface="Century Gothic"/>
                <a:cs typeface="Century Gothic"/>
              </a:rPr>
              <a:t>ε</a:t>
            </a:r>
            <a:r>
              <a:rPr dirty="0">
                <a:solidFill>
                  <a:srgbClr val="262675"/>
                </a:solidFill>
                <a:latin typeface="Century Gothic"/>
                <a:cs typeface="Century Gothic"/>
              </a:rPr>
              <a:t>ι</a:t>
            </a:r>
            <a:r>
              <a:rPr spc="15" dirty="0">
                <a:solidFill>
                  <a:srgbClr val="262675"/>
                </a:solidFill>
                <a:latin typeface="Century Gothic"/>
                <a:cs typeface="Century Gothic"/>
              </a:rPr>
              <a:t> </a:t>
            </a:r>
            <a:r>
              <a:rPr spc="20" dirty="0">
                <a:solidFill>
                  <a:srgbClr val="262675"/>
                </a:solidFill>
                <a:latin typeface="Century Gothic"/>
                <a:cs typeface="Century Gothic"/>
              </a:rPr>
              <a:t>ν</a:t>
            </a:r>
            <a:r>
              <a:rPr dirty="0">
                <a:solidFill>
                  <a:srgbClr val="262675"/>
                </a:solidFill>
                <a:latin typeface="Century Gothic"/>
                <a:cs typeface="Century Gothic"/>
              </a:rPr>
              <a:t>α </a:t>
            </a:r>
            <a:r>
              <a:rPr spc="-15" dirty="0">
                <a:solidFill>
                  <a:srgbClr val="262675"/>
                </a:solidFill>
                <a:latin typeface="Century Gothic"/>
                <a:cs typeface="Century Gothic"/>
              </a:rPr>
              <a:t>τ</a:t>
            </a:r>
            <a:r>
              <a:rPr spc="-25" dirty="0">
                <a:solidFill>
                  <a:srgbClr val="262675"/>
                </a:solidFill>
                <a:latin typeface="Century Gothic"/>
                <a:cs typeface="Century Gothic"/>
              </a:rPr>
              <a:t>ρ</a:t>
            </a:r>
            <a:r>
              <a:rPr spc="-20" dirty="0">
                <a:solidFill>
                  <a:srgbClr val="262675"/>
                </a:solidFill>
                <a:latin typeface="Century Gothic"/>
                <a:cs typeface="Century Gothic"/>
              </a:rPr>
              <a:t>ο</a:t>
            </a:r>
            <a:r>
              <a:rPr spc="-15" dirty="0">
                <a:solidFill>
                  <a:srgbClr val="262675"/>
                </a:solidFill>
                <a:latin typeface="Century Gothic"/>
                <a:cs typeface="Century Gothic"/>
              </a:rPr>
              <a:t>φ</a:t>
            </a:r>
            <a:r>
              <a:rPr spc="-20" dirty="0">
                <a:solidFill>
                  <a:srgbClr val="262675"/>
                </a:solidFill>
                <a:latin typeface="Century Gothic"/>
                <a:cs typeface="Century Gothic"/>
              </a:rPr>
              <a:t>ο</a:t>
            </a:r>
            <a:r>
              <a:rPr spc="-15" dirty="0">
                <a:solidFill>
                  <a:srgbClr val="262675"/>
                </a:solidFill>
                <a:latin typeface="Century Gothic"/>
                <a:cs typeface="Century Gothic"/>
              </a:rPr>
              <a:t>δ</a:t>
            </a:r>
            <a:r>
              <a:rPr spc="-20" dirty="0">
                <a:solidFill>
                  <a:srgbClr val="262675"/>
                </a:solidFill>
                <a:latin typeface="Century Gothic"/>
                <a:cs typeface="Century Gothic"/>
              </a:rPr>
              <a:t>ο</a:t>
            </a:r>
            <a:r>
              <a:rPr spc="-15" dirty="0">
                <a:solidFill>
                  <a:srgbClr val="262675"/>
                </a:solidFill>
                <a:latin typeface="Century Gothic"/>
                <a:cs typeface="Century Gothic"/>
              </a:rPr>
              <a:t>τε</a:t>
            </a:r>
            <a:r>
              <a:rPr spc="10" dirty="0">
                <a:solidFill>
                  <a:srgbClr val="262675"/>
                </a:solidFill>
                <a:latin typeface="Century Gothic"/>
                <a:cs typeface="Century Gothic"/>
              </a:rPr>
              <a:t>ί</a:t>
            </a:r>
            <a:r>
              <a:rPr spc="-15" dirty="0">
                <a:solidFill>
                  <a:srgbClr val="262675"/>
                </a:solidFill>
                <a:latin typeface="Century Gothic"/>
                <a:cs typeface="Century Gothic"/>
              </a:rPr>
              <a:t>τ</a:t>
            </a:r>
            <a:r>
              <a:rPr spc="-10" dirty="0">
                <a:solidFill>
                  <a:srgbClr val="262675"/>
                </a:solidFill>
                <a:latin typeface="Century Gothic"/>
                <a:cs typeface="Century Gothic"/>
              </a:rPr>
              <a:t>α</a:t>
            </a:r>
            <a:r>
              <a:rPr dirty="0">
                <a:solidFill>
                  <a:srgbClr val="262675"/>
                </a:solidFill>
                <a:latin typeface="Century Gothic"/>
                <a:cs typeface="Century Gothic"/>
              </a:rPr>
              <a:t>ι</a:t>
            </a:r>
            <a:r>
              <a:rPr spc="5" dirty="0">
                <a:solidFill>
                  <a:srgbClr val="262675"/>
                </a:solidFill>
                <a:latin typeface="Century Gothic"/>
                <a:cs typeface="Century Gothic"/>
              </a:rPr>
              <a:t> </a:t>
            </a:r>
            <a:r>
              <a:rPr spc="40" dirty="0">
                <a:solidFill>
                  <a:srgbClr val="262675"/>
                </a:solidFill>
                <a:latin typeface="Century Gothic"/>
                <a:cs typeface="Century Gothic"/>
              </a:rPr>
              <a:t>µ</a:t>
            </a:r>
            <a:r>
              <a:rPr spc="-10" dirty="0">
                <a:solidFill>
                  <a:srgbClr val="262675"/>
                </a:solidFill>
                <a:latin typeface="Century Gothic"/>
                <a:cs typeface="Century Gothic"/>
              </a:rPr>
              <a:t>ε</a:t>
            </a:r>
            <a:r>
              <a:rPr spc="10" dirty="0">
                <a:solidFill>
                  <a:srgbClr val="262675"/>
                </a:solidFill>
                <a:latin typeface="Century Gothic"/>
                <a:cs typeface="Century Gothic"/>
              </a:rPr>
              <a:t> </a:t>
            </a:r>
            <a:r>
              <a:rPr spc="-10" dirty="0">
                <a:solidFill>
                  <a:srgbClr val="262675"/>
                </a:solidFill>
                <a:latin typeface="Century Gothic"/>
                <a:cs typeface="Century Gothic"/>
              </a:rPr>
              <a:t>α</a:t>
            </a:r>
            <a:r>
              <a:rPr spc="20" dirty="0">
                <a:solidFill>
                  <a:srgbClr val="262675"/>
                </a:solidFill>
                <a:latin typeface="Century Gothic"/>
                <a:cs typeface="Century Gothic"/>
              </a:rPr>
              <a:t>ν</a:t>
            </a:r>
            <a:r>
              <a:rPr spc="-10" dirty="0">
                <a:solidFill>
                  <a:srgbClr val="262675"/>
                </a:solidFill>
                <a:latin typeface="Century Gothic"/>
                <a:cs typeface="Century Gothic"/>
              </a:rPr>
              <a:t>α</a:t>
            </a:r>
            <a:r>
              <a:rPr spc="10" dirty="0">
                <a:solidFill>
                  <a:srgbClr val="262675"/>
                </a:solidFill>
                <a:latin typeface="Century Gothic"/>
                <a:cs typeface="Century Gothic"/>
              </a:rPr>
              <a:t>ν</a:t>
            </a:r>
            <a:r>
              <a:rPr spc="-15" dirty="0">
                <a:solidFill>
                  <a:srgbClr val="262675"/>
                </a:solidFill>
                <a:latin typeface="Century Gothic"/>
                <a:cs typeface="Century Gothic"/>
              </a:rPr>
              <a:t>ε</a:t>
            </a:r>
            <a:r>
              <a:rPr dirty="0">
                <a:solidFill>
                  <a:srgbClr val="262675"/>
                </a:solidFill>
                <a:latin typeface="Century Gothic"/>
                <a:cs typeface="Century Gothic"/>
              </a:rPr>
              <a:t>ώ</a:t>
            </a:r>
            <a:r>
              <a:rPr spc="-25" dirty="0">
                <a:solidFill>
                  <a:srgbClr val="262675"/>
                </a:solidFill>
                <a:latin typeface="Century Gothic"/>
                <a:cs typeface="Century Gothic"/>
              </a:rPr>
              <a:t>σ</a:t>
            </a:r>
            <a:r>
              <a:rPr spc="10" dirty="0">
                <a:solidFill>
                  <a:srgbClr val="262675"/>
                </a:solidFill>
                <a:latin typeface="Century Gothic"/>
                <a:cs typeface="Century Gothic"/>
              </a:rPr>
              <a:t>ι</a:t>
            </a:r>
            <a:r>
              <a:rPr spc="40" dirty="0">
                <a:solidFill>
                  <a:srgbClr val="262675"/>
                </a:solidFill>
                <a:latin typeface="Century Gothic"/>
                <a:cs typeface="Century Gothic"/>
              </a:rPr>
              <a:t>µ</a:t>
            </a:r>
            <a:r>
              <a:rPr spc="-15" dirty="0">
                <a:solidFill>
                  <a:srgbClr val="262675"/>
                </a:solidFill>
                <a:latin typeface="Century Gothic"/>
                <a:cs typeface="Century Gothic"/>
              </a:rPr>
              <a:t>η</a:t>
            </a:r>
            <a:r>
              <a:rPr spc="-5" dirty="0">
                <a:solidFill>
                  <a:srgbClr val="262675"/>
                </a:solidFill>
                <a:latin typeface="Century Gothic"/>
                <a:cs typeface="Century Gothic"/>
              </a:rPr>
              <a:t> </a:t>
            </a:r>
            <a:r>
              <a:rPr spc="-15" dirty="0">
                <a:solidFill>
                  <a:srgbClr val="262675"/>
                </a:solidFill>
                <a:latin typeface="Century Gothic"/>
                <a:cs typeface="Century Gothic"/>
              </a:rPr>
              <a:t>ε</a:t>
            </a:r>
            <a:r>
              <a:rPr spc="20" dirty="0">
                <a:solidFill>
                  <a:srgbClr val="262675"/>
                </a:solidFill>
                <a:latin typeface="Century Gothic"/>
                <a:cs typeface="Century Gothic"/>
              </a:rPr>
              <a:t>ν</a:t>
            </a:r>
            <a:r>
              <a:rPr spc="-15" dirty="0">
                <a:solidFill>
                  <a:srgbClr val="262675"/>
                </a:solidFill>
                <a:latin typeface="Century Gothic"/>
                <a:cs typeface="Century Gothic"/>
              </a:rPr>
              <a:t>έ</a:t>
            </a:r>
            <a:r>
              <a:rPr spc="-25" dirty="0">
                <a:solidFill>
                  <a:srgbClr val="262675"/>
                </a:solidFill>
                <a:latin typeface="Century Gothic"/>
                <a:cs typeface="Century Gothic"/>
              </a:rPr>
              <a:t>ρ</a:t>
            </a:r>
            <a:r>
              <a:rPr spc="-5" dirty="0">
                <a:solidFill>
                  <a:srgbClr val="262675"/>
                </a:solidFill>
                <a:latin typeface="Century Gothic"/>
                <a:cs typeface="Century Gothic"/>
              </a:rPr>
              <a:t>γ</a:t>
            </a:r>
            <a:r>
              <a:rPr spc="-15" dirty="0">
                <a:solidFill>
                  <a:srgbClr val="262675"/>
                </a:solidFill>
                <a:latin typeface="Century Gothic"/>
                <a:cs typeface="Century Gothic"/>
              </a:rPr>
              <a:t>ε</a:t>
            </a:r>
            <a:r>
              <a:rPr spc="10" dirty="0">
                <a:solidFill>
                  <a:srgbClr val="262675"/>
                </a:solidFill>
                <a:latin typeface="Century Gothic"/>
                <a:cs typeface="Century Gothic"/>
              </a:rPr>
              <a:t>ι</a:t>
            </a:r>
            <a:r>
              <a:rPr spc="-10" dirty="0">
                <a:solidFill>
                  <a:srgbClr val="262675"/>
                </a:solidFill>
                <a:latin typeface="Century Gothic"/>
                <a:cs typeface="Century Gothic"/>
              </a:rPr>
              <a:t>α</a:t>
            </a:r>
            <a:r>
              <a:rPr spc="-5" dirty="0">
                <a:solidFill>
                  <a:srgbClr val="262675"/>
                </a:solidFill>
                <a:latin typeface="Century Gothic"/>
                <a:cs typeface="Century Gothic"/>
              </a:rPr>
              <a:t>.</a:t>
            </a:r>
            <a:endParaRPr dirty="0">
              <a:solidFill>
                <a:prstClr val="black"/>
              </a:solidFill>
              <a:latin typeface="Century Gothic"/>
              <a:cs typeface="Century Gothic"/>
            </a:endParaRPr>
          </a:p>
        </p:txBody>
      </p:sp>
      <p:sp>
        <p:nvSpPr>
          <p:cNvPr id="7" name="object 6"/>
          <p:cNvSpPr/>
          <p:nvPr/>
        </p:nvSpPr>
        <p:spPr>
          <a:xfrm>
            <a:off x="6462446" y="1458580"/>
            <a:ext cx="5184775" cy="993775"/>
          </a:xfrm>
          <a:custGeom>
            <a:avLst/>
            <a:gdLst/>
            <a:ahLst/>
            <a:cxnLst/>
            <a:rect l="l" t="t" r="r" b="b"/>
            <a:pathLst>
              <a:path w="5184775" h="993775">
                <a:moveTo>
                  <a:pt x="5184647" y="0"/>
                </a:moveTo>
                <a:lnTo>
                  <a:pt x="0" y="0"/>
                </a:lnTo>
                <a:lnTo>
                  <a:pt x="518159" y="993647"/>
                </a:lnTo>
                <a:lnTo>
                  <a:pt x="4666487" y="993647"/>
                </a:lnTo>
                <a:lnTo>
                  <a:pt x="5184647" y="0"/>
                </a:lnTo>
                <a:close/>
              </a:path>
            </a:pathLst>
          </a:custGeom>
          <a:solidFill>
            <a:srgbClr val="CCCC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8" name="object 9"/>
          <p:cNvSpPr/>
          <p:nvPr/>
        </p:nvSpPr>
        <p:spPr>
          <a:xfrm>
            <a:off x="6980606" y="2452355"/>
            <a:ext cx="4148454" cy="993775"/>
          </a:xfrm>
          <a:custGeom>
            <a:avLst/>
            <a:gdLst/>
            <a:ahLst/>
            <a:cxnLst/>
            <a:rect l="l" t="t" r="r" b="b"/>
            <a:pathLst>
              <a:path w="4148454" h="993775">
                <a:moveTo>
                  <a:pt x="4148327" y="0"/>
                </a:moveTo>
                <a:lnTo>
                  <a:pt x="0" y="0"/>
                </a:lnTo>
                <a:lnTo>
                  <a:pt x="518159" y="993647"/>
                </a:lnTo>
                <a:lnTo>
                  <a:pt x="3630167" y="993647"/>
                </a:lnTo>
                <a:lnTo>
                  <a:pt x="4148327" y="0"/>
                </a:lnTo>
                <a:close/>
              </a:path>
            </a:pathLst>
          </a:custGeom>
          <a:solidFill>
            <a:schemeClr val="accent1">
              <a:lumMod val="60000"/>
              <a:lumOff val="40000"/>
            </a:scheme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9" name="object 12"/>
          <p:cNvSpPr/>
          <p:nvPr/>
        </p:nvSpPr>
        <p:spPr>
          <a:xfrm>
            <a:off x="7498765" y="3446130"/>
            <a:ext cx="3112135" cy="993775"/>
          </a:xfrm>
          <a:custGeom>
            <a:avLst/>
            <a:gdLst/>
            <a:ahLst/>
            <a:cxnLst/>
            <a:rect l="l" t="t" r="r" b="b"/>
            <a:pathLst>
              <a:path w="3112134" h="993775">
                <a:moveTo>
                  <a:pt x="3112007" y="0"/>
                </a:moveTo>
                <a:lnTo>
                  <a:pt x="0" y="0"/>
                </a:lnTo>
                <a:lnTo>
                  <a:pt x="519683" y="993647"/>
                </a:lnTo>
                <a:lnTo>
                  <a:pt x="2592323" y="993647"/>
                </a:lnTo>
                <a:lnTo>
                  <a:pt x="3112007" y="0"/>
                </a:lnTo>
                <a:close/>
              </a:path>
            </a:pathLst>
          </a:custGeom>
          <a:solidFill>
            <a:srgbClr val="FFFF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0" name="object 15"/>
          <p:cNvSpPr/>
          <p:nvPr/>
        </p:nvSpPr>
        <p:spPr>
          <a:xfrm>
            <a:off x="8018512" y="4404352"/>
            <a:ext cx="2072639" cy="993775"/>
          </a:xfrm>
          <a:custGeom>
            <a:avLst/>
            <a:gdLst/>
            <a:ahLst/>
            <a:cxnLst/>
            <a:rect l="l" t="t" r="r" b="b"/>
            <a:pathLst>
              <a:path w="2072640" h="993775">
                <a:moveTo>
                  <a:pt x="2072639" y="0"/>
                </a:moveTo>
                <a:lnTo>
                  <a:pt x="0" y="0"/>
                </a:lnTo>
                <a:lnTo>
                  <a:pt x="518159" y="993647"/>
                </a:lnTo>
                <a:lnTo>
                  <a:pt x="1554479" y="993647"/>
                </a:lnTo>
                <a:lnTo>
                  <a:pt x="2072639" y="0"/>
                </a:lnTo>
                <a:close/>
              </a:path>
            </a:pathLst>
          </a:custGeom>
          <a:solidFill>
            <a:srgbClr val="92D05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11" name="object 18"/>
          <p:cNvSpPr/>
          <p:nvPr/>
        </p:nvSpPr>
        <p:spPr>
          <a:xfrm>
            <a:off x="8536671" y="5362574"/>
            <a:ext cx="1036319" cy="993775"/>
          </a:xfrm>
          <a:custGeom>
            <a:avLst/>
            <a:gdLst/>
            <a:ahLst/>
            <a:cxnLst/>
            <a:rect l="l" t="t" r="r" b="b"/>
            <a:pathLst>
              <a:path w="1036320" h="993775">
                <a:moveTo>
                  <a:pt x="1036319" y="0"/>
                </a:moveTo>
                <a:lnTo>
                  <a:pt x="0" y="0"/>
                </a:lnTo>
                <a:lnTo>
                  <a:pt x="518159" y="993647"/>
                </a:lnTo>
                <a:lnTo>
                  <a:pt x="1036319" y="0"/>
                </a:lnTo>
                <a:close/>
              </a:path>
            </a:pathLst>
          </a:custGeom>
          <a:solidFill>
            <a:srgbClr val="FFC0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pic>
        <p:nvPicPr>
          <p:cNvPr id="2" name="Εικόνα 1"/>
          <p:cNvPicPr>
            <a:picLocks noChangeAspect="1"/>
          </p:cNvPicPr>
          <p:nvPr/>
        </p:nvPicPr>
        <p:blipFill>
          <a:blip r:embed="rId2"/>
          <a:stretch>
            <a:fillRect/>
          </a:stretch>
        </p:blipFill>
        <p:spPr>
          <a:xfrm>
            <a:off x="8676845" y="1808638"/>
            <a:ext cx="755970" cy="329213"/>
          </a:xfrm>
          <a:prstGeom prst="rect">
            <a:avLst/>
          </a:prstGeom>
        </p:spPr>
      </p:pic>
      <p:pic>
        <p:nvPicPr>
          <p:cNvPr id="12" name="Εικόνα 11"/>
          <p:cNvPicPr>
            <a:picLocks noChangeAspect="1"/>
          </p:cNvPicPr>
          <p:nvPr/>
        </p:nvPicPr>
        <p:blipFill>
          <a:blip r:embed="rId3"/>
          <a:stretch>
            <a:fillRect/>
          </a:stretch>
        </p:blipFill>
        <p:spPr>
          <a:xfrm>
            <a:off x="8475660" y="2727243"/>
            <a:ext cx="1158340" cy="323116"/>
          </a:xfrm>
          <a:prstGeom prst="rect">
            <a:avLst/>
          </a:prstGeom>
        </p:spPr>
      </p:pic>
      <p:sp>
        <p:nvSpPr>
          <p:cNvPr id="13" name="object 14"/>
          <p:cNvSpPr txBox="1"/>
          <p:nvPr/>
        </p:nvSpPr>
        <p:spPr>
          <a:xfrm>
            <a:off x="8238220" y="3801552"/>
            <a:ext cx="1633220" cy="177800"/>
          </a:xfrm>
          <a:prstGeom prst="rect">
            <a:avLst/>
          </a:prstGeom>
        </p:spPr>
        <p:txBody>
          <a:bodyPr vert="horz" wrap="square" lIns="0" tIns="0" rIns="0" bIns="0" rtlCol="0">
            <a:spAutoFit/>
          </a:bodyPr>
          <a:lstStyle/>
          <a:p>
            <a:pPr marL="12700"/>
            <a:r>
              <a:rPr sz="1200" b="1" spc="-10" dirty="0">
                <a:solidFill>
                  <a:srgbClr val="262675"/>
                </a:solidFill>
                <a:latin typeface="Century Gothic"/>
                <a:cs typeface="Century Gothic"/>
              </a:rPr>
              <a:t>Ε</a:t>
            </a:r>
            <a:r>
              <a:rPr sz="1200" b="1" spc="-20" dirty="0">
                <a:solidFill>
                  <a:srgbClr val="262675"/>
                </a:solidFill>
                <a:latin typeface="Century Gothic"/>
                <a:cs typeface="Century Gothic"/>
              </a:rPr>
              <a:t>π</a:t>
            </a:r>
            <a:r>
              <a:rPr sz="1200" b="1" spc="-5" dirty="0">
                <a:solidFill>
                  <a:srgbClr val="262675"/>
                </a:solidFill>
                <a:latin typeface="Century Gothic"/>
                <a:cs typeface="Century Gothic"/>
              </a:rPr>
              <a:t>αναχρη</a:t>
            </a:r>
            <a:r>
              <a:rPr sz="1200" b="1" spc="-10" dirty="0">
                <a:solidFill>
                  <a:srgbClr val="262675"/>
                </a:solidFill>
                <a:latin typeface="Century Gothic"/>
                <a:cs typeface="Century Gothic"/>
              </a:rPr>
              <a:t>σι</a:t>
            </a:r>
            <a:r>
              <a:rPr sz="1200" b="1" spc="20" dirty="0">
                <a:solidFill>
                  <a:srgbClr val="262675"/>
                </a:solidFill>
                <a:latin typeface="Century Gothic"/>
                <a:cs typeface="Century Gothic"/>
              </a:rPr>
              <a:t>µ</a:t>
            </a:r>
            <a:r>
              <a:rPr sz="1200" b="1" spc="-5" dirty="0">
                <a:solidFill>
                  <a:srgbClr val="262675"/>
                </a:solidFill>
                <a:latin typeface="Century Gothic"/>
                <a:cs typeface="Century Gothic"/>
              </a:rPr>
              <a:t>ο</a:t>
            </a:r>
            <a:r>
              <a:rPr sz="1200" b="1" spc="-20" dirty="0">
                <a:solidFill>
                  <a:srgbClr val="262675"/>
                </a:solidFill>
                <a:latin typeface="Century Gothic"/>
                <a:cs typeface="Century Gothic"/>
              </a:rPr>
              <a:t>π</a:t>
            </a:r>
            <a:r>
              <a:rPr sz="1200" b="1" spc="-5" dirty="0">
                <a:solidFill>
                  <a:srgbClr val="262675"/>
                </a:solidFill>
                <a:latin typeface="Century Gothic"/>
                <a:cs typeface="Century Gothic"/>
              </a:rPr>
              <a:t>οίη</a:t>
            </a:r>
            <a:r>
              <a:rPr sz="1200" b="1" spc="-10" dirty="0">
                <a:solidFill>
                  <a:srgbClr val="262675"/>
                </a:solidFill>
                <a:latin typeface="Century Gothic"/>
                <a:cs typeface="Century Gothic"/>
              </a:rPr>
              <a:t>σ</a:t>
            </a:r>
            <a:r>
              <a:rPr sz="1200" b="1" dirty="0">
                <a:solidFill>
                  <a:srgbClr val="262675"/>
                </a:solidFill>
                <a:latin typeface="Century Gothic"/>
                <a:cs typeface="Century Gothic"/>
              </a:rPr>
              <a:t>η</a:t>
            </a:r>
            <a:endParaRPr sz="1200" dirty="0">
              <a:solidFill>
                <a:prstClr val="black"/>
              </a:solidFill>
              <a:latin typeface="Century Gothic"/>
              <a:cs typeface="Century Gothic"/>
            </a:endParaRPr>
          </a:p>
        </p:txBody>
      </p:sp>
      <p:sp>
        <p:nvSpPr>
          <p:cNvPr id="14" name="object 17"/>
          <p:cNvSpPr txBox="1"/>
          <p:nvPr/>
        </p:nvSpPr>
        <p:spPr>
          <a:xfrm>
            <a:off x="8491902" y="4675058"/>
            <a:ext cx="1125855" cy="177800"/>
          </a:xfrm>
          <a:prstGeom prst="rect">
            <a:avLst/>
          </a:prstGeom>
        </p:spPr>
        <p:txBody>
          <a:bodyPr vert="horz" wrap="square" lIns="0" tIns="0" rIns="0" bIns="0" rtlCol="0">
            <a:spAutoFit/>
          </a:bodyPr>
          <a:lstStyle/>
          <a:p>
            <a:pPr marL="12700"/>
            <a:r>
              <a:rPr sz="1200" b="1" spc="-10" dirty="0">
                <a:solidFill>
                  <a:srgbClr val="262675"/>
                </a:solidFill>
                <a:latin typeface="Century Gothic"/>
                <a:cs typeface="Century Gothic"/>
              </a:rPr>
              <a:t>Α</a:t>
            </a:r>
            <a:r>
              <a:rPr sz="1200" b="1" spc="-5" dirty="0">
                <a:solidFill>
                  <a:srgbClr val="262675"/>
                </a:solidFill>
                <a:latin typeface="Century Gothic"/>
                <a:cs typeface="Century Gothic"/>
              </a:rPr>
              <a:t>νακα</a:t>
            </a:r>
            <a:r>
              <a:rPr sz="1200" b="1" dirty="0">
                <a:solidFill>
                  <a:srgbClr val="262675"/>
                </a:solidFill>
                <a:latin typeface="Century Gothic"/>
                <a:cs typeface="Century Gothic"/>
              </a:rPr>
              <a:t>τ</a:t>
            </a:r>
            <a:r>
              <a:rPr sz="1200" b="1" spc="-5" dirty="0">
                <a:solidFill>
                  <a:srgbClr val="262675"/>
                </a:solidFill>
                <a:latin typeface="Century Gothic"/>
                <a:cs typeface="Century Gothic"/>
              </a:rPr>
              <a:t>α</a:t>
            </a:r>
            <a:r>
              <a:rPr sz="1200" b="1" spc="-10" dirty="0">
                <a:solidFill>
                  <a:srgbClr val="262675"/>
                </a:solidFill>
                <a:latin typeface="Century Gothic"/>
                <a:cs typeface="Century Gothic"/>
              </a:rPr>
              <a:t>σ</a:t>
            </a:r>
            <a:r>
              <a:rPr sz="1200" b="1" spc="-5" dirty="0">
                <a:solidFill>
                  <a:srgbClr val="262675"/>
                </a:solidFill>
                <a:latin typeface="Century Gothic"/>
                <a:cs typeface="Century Gothic"/>
              </a:rPr>
              <a:t>κ</a:t>
            </a:r>
            <a:r>
              <a:rPr sz="1200" b="1" spc="-10" dirty="0">
                <a:solidFill>
                  <a:srgbClr val="262675"/>
                </a:solidFill>
                <a:latin typeface="Century Gothic"/>
                <a:cs typeface="Century Gothic"/>
              </a:rPr>
              <a:t>ε</a:t>
            </a:r>
            <a:r>
              <a:rPr sz="1200" b="1" spc="-5" dirty="0">
                <a:solidFill>
                  <a:srgbClr val="262675"/>
                </a:solidFill>
                <a:latin typeface="Century Gothic"/>
                <a:cs typeface="Century Gothic"/>
              </a:rPr>
              <a:t>υ</a:t>
            </a:r>
            <a:r>
              <a:rPr sz="1200" b="1" dirty="0">
                <a:solidFill>
                  <a:srgbClr val="262675"/>
                </a:solidFill>
                <a:latin typeface="Century Gothic"/>
                <a:cs typeface="Century Gothic"/>
              </a:rPr>
              <a:t>ή</a:t>
            </a:r>
            <a:endParaRPr sz="1200" dirty="0">
              <a:solidFill>
                <a:prstClr val="black"/>
              </a:solidFill>
              <a:latin typeface="Century Gothic"/>
              <a:cs typeface="Century Gothic"/>
            </a:endParaRPr>
          </a:p>
        </p:txBody>
      </p:sp>
      <p:sp>
        <p:nvSpPr>
          <p:cNvPr id="15" name="object 20"/>
          <p:cNvSpPr txBox="1"/>
          <p:nvPr/>
        </p:nvSpPr>
        <p:spPr>
          <a:xfrm>
            <a:off x="8548099" y="5602770"/>
            <a:ext cx="1013460" cy="177800"/>
          </a:xfrm>
          <a:prstGeom prst="rect">
            <a:avLst/>
          </a:prstGeom>
        </p:spPr>
        <p:txBody>
          <a:bodyPr vert="horz" wrap="square" lIns="0" tIns="0" rIns="0" bIns="0" rtlCol="0">
            <a:spAutoFit/>
          </a:bodyPr>
          <a:lstStyle/>
          <a:p>
            <a:pPr marL="12700"/>
            <a:r>
              <a:rPr sz="1200" b="1" spc="-10" dirty="0">
                <a:solidFill>
                  <a:srgbClr val="262675"/>
                </a:solidFill>
                <a:latin typeface="Century Gothic"/>
                <a:cs typeface="Century Gothic"/>
              </a:rPr>
              <a:t>Α</a:t>
            </a:r>
            <a:r>
              <a:rPr sz="1200" b="1" spc="-5" dirty="0">
                <a:solidFill>
                  <a:srgbClr val="262675"/>
                </a:solidFill>
                <a:latin typeface="Century Gothic"/>
                <a:cs typeface="Century Gothic"/>
              </a:rPr>
              <a:t>νακύκλ</a:t>
            </a:r>
            <a:r>
              <a:rPr sz="1200" b="1" dirty="0">
                <a:solidFill>
                  <a:srgbClr val="262675"/>
                </a:solidFill>
                <a:latin typeface="Century Gothic"/>
                <a:cs typeface="Century Gothic"/>
              </a:rPr>
              <a:t>ω</a:t>
            </a:r>
            <a:r>
              <a:rPr sz="1200" b="1" spc="-10" dirty="0">
                <a:solidFill>
                  <a:srgbClr val="262675"/>
                </a:solidFill>
                <a:latin typeface="Century Gothic"/>
                <a:cs typeface="Century Gothic"/>
              </a:rPr>
              <a:t>σ</a:t>
            </a:r>
            <a:r>
              <a:rPr sz="1200" b="1" dirty="0">
                <a:solidFill>
                  <a:srgbClr val="262675"/>
                </a:solidFill>
                <a:latin typeface="Century Gothic"/>
                <a:cs typeface="Century Gothic"/>
              </a:rPr>
              <a:t>η</a:t>
            </a:r>
            <a:endParaRPr sz="1200" dirty="0">
              <a:solidFill>
                <a:prstClr val="black"/>
              </a:solidFill>
              <a:latin typeface="Century Gothic"/>
              <a:cs typeface="Century Gothic"/>
            </a:endParaRPr>
          </a:p>
        </p:txBody>
      </p:sp>
    </p:spTree>
    <p:extLst>
      <p:ext uri="{BB962C8B-B14F-4D97-AF65-F5344CB8AC3E}">
        <p14:creationId xmlns:p14="http://schemas.microsoft.com/office/powerpoint/2010/main" val="2669458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normAutofit lnSpcReduction="10000"/>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1339850" indent="-1339850" algn="just">
              <a:buNone/>
            </a:pPr>
            <a:r>
              <a:rPr lang="en-US" b="1" u="sng" dirty="0">
                <a:latin typeface="Calibri" panose="020F0502020204030204" pitchFamily="34" charset="0"/>
                <a:ea typeface="Times New Roman" panose="02020603050405020304" pitchFamily="18" charset="0"/>
                <a:cs typeface="Times New Roman" panose="02020603050405020304" pitchFamily="18" charset="0"/>
              </a:rPr>
              <a:t>Reduce</a:t>
            </a:r>
            <a:r>
              <a:rPr lang="en-US" b="1" dirty="0">
                <a:latin typeface="Calibri" panose="020F0502020204030204" pitchFamily="34" charset="0"/>
                <a:ea typeface="Times New Roman" panose="02020603050405020304" pitchFamily="18" charset="0"/>
                <a:cs typeface="Times New Roman" panose="02020603050405020304" pitchFamily="18" charset="0"/>
              </a:rPr>
              <a:t>:</a:t>
            </a:r>
            <a:r>
              <a:rPr lang="el-GR" b="1" dirty="0">
                <a:latin typeface="Calibri" panose="020F0502020204030204" pitchFamily="34" charset="0"/>
                <a:ea typeface="Times New Roman" panose="02020603050405020304" pitchFamily="18" charset="0"/>
                <a:cs typeface="Times New Roman" panose="02020603050405020304" pitchFamily="18" charset="0"/>
              </a:rPr>
              <a:t> </a:t>
            </a:r>
            <a:r>
              <a:rPr lang="el-GR" sz="2000" b="1" dirty="0">
                <a:latin typeface="Calibri" panose="020F0502020204030204" pitchFamily="34" charset="0"/>
                <a:ea typeface="Times New Roman" panose="02020603050405020304" pitchFamily="18" charset="0"/>
                <a:cs typeface="Times New Roman" panose="02020603050405020304" pitchFamily="18" charset="0"/>
              </a:rPr>
              <a:t>Μείωση της ποσότητας υλικών. Οι καταναλωτές µπορούν να μειώσουν</a:t>
            </a:r>
            <a:r>
              <a:rPr lang="en-US" sz="2000" b="1" dirty="0">
                <a:latin typeface="Calibri" panose="020F0502020204030204" pitchFamily="34" charset="0"/>
                <a:ea typeface="Times New Roman" panose="02020603050405020304" pitchFamily="18" charset="0"/>
                <a:cs typeface="Times New Roman" panose="02020603050405020304" pitchFamily="18" charset="0"/>
              </a:rPr>
              <a:t> </a:t>
            </a:r>
            <a:r>
              <a:rPr lang="el-GR" sz="2000" b="1" dirty="0">
                <a:latin typeface="Calibri" panose="020F0502020204030204" pitchFamily="34" charset="0"/>
                <a:ea typeface="Times New Roman" panose="02020603050405020304" pitchFamily="18" charset="0"/>
                <a:cs typeface="Times New Roman" panose="02020603050405020304" pitchFamily="18" charset="0"/>
              </a:rPr>
              <a:t> τις καταναλισκόµενες ποσότητες υλικών και οι κατασκευαστές να µμειώσουν τις ποσότητες υλικών που χρησιµοποιούν στα προϊόντα και την ποσότητα προϊόντων.</a:t>
            </a:r>
          </a:p>
          <a:p>
            <a:pPr marL="3322638" indent="-3322638" algn="just">
              <a:buNone/>
            </a:pPr>
            <a:r>
              <a:rPr lang="en-US" b="1" u="sng" dirty="0">
                <a:latin typeface="Calibri" panose="020F0502020204030204" pitchFamily="34" charset="0"/>
                <a:ea typeface="Times New Roman" panose="02020603050405020304" pitchFamily="18" charset="0"/>
                <a:cs typeface="Times New Roman" panose="02020603050405020304" pitchFamily="18" charset="0"/>
              </a:rPr>
              <a:t>Repair/Maintenance</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sz="2000" b="1" dirty="0">
                <a:latin typeface="Calibri" panose="020F0502020204030204" pitchFamily="34" charset="0"/>
                <a:ea typeface="Times New Roman" panose="02020603050405020304" pitchFamily="18" charset="0"/>
                <a:cs typeface="Times New Roman" panose="02020603050405020304" pitchFamily="18" charset="0"/>
              </a:rPr>
              <a:t>Επισκευή και συντήρηση των προϊόντων που τα διατηρεί σε κύκλο υψηλής αξίας και αντικαθίστανται  µόνο τµήµατα τα οποία χρειάζεται να βελτιωθούν και να αναβαθµιστούν</a:t>
            </a:r>
            <a:r>
              <a:rPr lang="el-GR" b="1" dirty="0">
                <a:latin typeface="Calibri" panose="020F0502020204030204" pitchFamily="34" charset="0"/>
                <a:ea typeface="Times New Roman" panose="02020603050405020304" pitchFamily="18" charset="0"/>
                <a:cs typeface="Times New Roman" panose="02020603050405020304" pitchFamily="18" charset="0"/>
              </a:rPr>
              <a:t>.</a:t>
            </a:r>
            <a:endParaRPr lang="en-US" b="1" dirty="0">
              <a:latin typeface="Calibri" panose="020F0502020204030204" pitchFamily="34" charset="0"/>
              <a:ea typeface="Times New Roman" panose="02020603050405020304" pitchFamily="18" charset="0"/>
              <a:cs typeface="Times New Roman" panose="02020603050405020304" pitchFamily="18" charset="0"/>
            </a:endParaRPr>
          </a:p>
          <a:p>
            <a:pPr marL="3141663" indent="-3141663" algn="just">
              <a:buNone/>
            </a:pPr>
            <a:r>
              <a:rPr lang="en-US" b="1" u="sng" dirty="0">
                <a:latin typeface="Calibri" panose="020F0502020204030204" pitchFamily="34" charset="0"/>
                <a:ea typeface="Times New Roman" panose="02020603050405020304" pitchFamily="18" charset="0"/>
                <a:cs typeface="Times New Roman" panose="02020603050405020304" pitchFamily="18" charset="0"/>
              </a:rPr>
              <a:t>Reuse/Redistribute</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sz="2000" b="1" dirty="0">
                <a:latin typeface="Calibri" panose="020F0502020204030204" pitchFamily="34" charset="0"/>
                <a:ea typeface="Times New Roman" panose="02020603050405020304" pitchFamily="18" charset="0"/>
                <a:cs typeface="Times New Roman" panose="02020603050405020304" pitchFamily="18" charset="0"/>
              </a:rPr>
              <a:t>Προϊόντα µπορούν να επαναχρησιμοποιηθούν µεταξύ των χρηστών ή να</a:t>
            </a:r>
            <a:r>
              <a:rPr lang="en-US" sz="2000" b="1" dirty="0">
                <a:latin typeface="Calibri" panose="020F0502020204030204" pitchFamily="34" charset="0"/>
                <a:ea typeface="Times New Roman" panose="02020603050405020304" pitchFamily="18" charset="0"/>
                <a:cs typeface="Times New Roman" panose="02020603050405020304" pitchFamily="18" charset="0"/>
              </a:rPr>
              <a:t>  </a:t>
            </a:r>
            <a:r>
              <a:rPr lang="el-GR" sz="2000" b="1" dirty="0">
                <a:latin typeface="Calibri" panose="020F0502020204030204" pitchFamily="34" charset="0"/>
                <a:ea typeface="Times New Roman" panose="02020603050405020304" pitchFamily="18" charset="0"/>
                <a:cs typeface="Times New Roman" panose="02020603050405020304" pitchFamily="18" charset="0"/>
              </a:rPr>
              <a:t>επαναδιανεµηθούν σε παρόχους υπηρεσιών.</a:t>
            </a:r>
            <a:endParaRPr lang="en-US" sz="2000" b="1" dirty="0">
              <a:latin typeface="Calibri" panose="020F0502020204030204" pitchFamily="34" charset="0"/>
              <a:ea typeface="Times New Roman" panose="02020603050405020304" pitchFamily="18" charset="0"/>
              <a:cs typeface="Times New Roman" panose="02020603050405020304" pitchFamily="18" charset="0"/>
            </a:endParaRPr>
          </a:p>
          <a:p>
            <a:pPr marL="4030663" indent="-4030663" algn="just">
              <a:buNone/>
            </a:pPr>
            <a:r>
              <a:rPr lang="en-US" b="1" u="sng" dirty="0">
                <a:latin typeface="Calibri" panose="020F0502020204030204" pitchFamily="34" charset="0"/>
                <a:ea typeface="Times New Roman" panose="02020603050405020304" pitchFamily="18" charset="0"/>
                <a:cs typeface="Times New Roman" panose="02020603050405020304" pitchFamily="18" charset="0"/>
              </a:rPr>
              <a:t>Refubrish/Remanufacture</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sz="2000" b="1" dirty="0">
                <a:latin typeface="Calibri" panose="020F0502020204030204" pitchFamily="34" charset="0"/>
                <a:ea typeface="Times New Roman" panose="02020603050405020304" pitchFamily="18" charset="0"/>
                <a:cs typeface="Times New Roman" panose="02020603050405020304" pitchFamily="18" charset="0"/>
              </a:rPr>
              <a:t>Ανακαίνιση/</a:t>
            </a:r>
            <a:r>
              <a:rPr lang="en-US" sz="2000" b="1" dirty="0">
                <a:latin typeface="Calibri" panose="020F0502020204030204" pitchFamily="34" charset="0"/>
                <a:ea typeface="Times New Roman" panose="02020603050405020304" pitchFamily="18" charset="0"/>
                <a:cs typeface="Times New Roman" panose="02020603050405020304" pitchFamily="18" charset="0"/>
              </a:rPr>
              <a:t> </a:t>
            </a:r>
            <a:r>
              <a:rPr lang="el-GR" sz="2000" b="1" dirty="0">
                <a:latin typeface="Calibri" panose="020F0502020204030204" pitchFamily="34" charset="0"/>
                <a:ea typeface="Times New Roman" panose="02020603050405020304" pitchFamily="18" charset="0"/>
                <a:cs typeface="Times New Roman" panose="02020603050405020304" pitchFamily="18" charset="0"/>
              </a:rPr>
              <a:t>αναβάθµιση</a:t>
            </a:r>
            <a:r>
              <a:rPr lang="en-US" sz="2000" b="1" dirty="0">
                <a:latin typeface="Calibri" panose="020F0502020204030204" pitchFamily="34" charset="0"/>
                <a:ea typeface="Times New Roman" panose="02020603050405020304" pitchFamily="18" charset="0"/>
                <a:cs typeface="Times New Roman" panose="02020603050405020304" pitchFamily="18" charset="0"/>
              </a:rPr>
              <a:t> </a:t>
            </a:r>
            <a:r>
              <a:rPr lang="el-GR" sz="2000" b="1" dirty="0">
                <a:latin typeface="Calibri" panose="020F0502020204030204" pitchFamily="34" charset="0"/>
                <a:ea typeface="Times New Roman" panose="02020603050405020304" pitchFamily="18" charset="0"/>
                <a:cs typeface="Times New Roman" panose="02020603050405020304" pitchFamily="18" charset="0"/>
              </a:rPr>
              <a:t>/ανακατασκευή είναι η διαδικασία</a:t>
            </a:r>
            <a:r>
              <a:rPr lang="en-US" sz="2000" b="1" dirty="0">
                <a:latin typeface="Calibri" panose="020F0502020204030204" pitchFamily="34" charset="0"/>
                <a:ea typeface="Times New Roman" panose="02020603050405020304" pitchFamily="18" charset="0"/>
                <a:cs typeface="Times New Roman" panose="02020603050405020304" pitchFamily="18" charset="0"/>
              </a:rPr>
              <a:t> </a:t>
            </a:r>
            <a:r>
              <a:rPr lang="el-GR" sz="2000" b="1" dirty="0">
                <a:latin typeface="Calibri" panose="020F0502020204030204" pitchFamily="34" charset="0"/>
                <a:ea typeface="Times New Roman" panose="02020603050405020304" pitchFamily="18" charset="0"/>
                <a:cs typeface="Times New Roman" panose="02020603050405020304" pitchFamily="18" charset="0"/>
              </a:rPr>
              <a:t>µε την οποία το προϊόν επανέρχεται σε καλή κατάσταση µε την αντικατάσταση κυρίως μερών</a:t>
            </a:r>
            <a:r>
              <a:rPr lang="en-US" sz="2000" b="1" dirty="0">
                <a:latin typeface="Calibri" panose="020F0502020204030204" pitchFamily="34" charset="0"/>
                <a:ea typeface="Times New Roman" panose="02020603050405020304" pitchFamily="18" charset="0"/>
                <a:cs typeface="Times New Roman" panose="02020603050405020304" pitchFamily="18" charset="0"/>
              </a:rPr>
              <a:t> </a:t>
            </a:r>
            <a:r>
              <a:rPr lang="el-GR" sz="2000" b="1" dirty="0">
                <a:latin typeface="Calibri" panose="020F0502020204030204" pitchFamily="34" charset="0"/>
                <a:ea typeface="Times New Roman" panose="02020603050405020304" pitchFamily="18" charset="0"/>
                <a:cs typeface="Times New Roman" panose="02020603050405020304" pitchFamily="18" charset="0"/>
              </a:rPr>
              <a:t>του, τα οποία έχουν καταστραφεί ή σχεδόν καταστραφεί. Παρέχεται εγγύηση από τον κατασκευαστή (επισκευαστή).</a:t>
            </a:r>
          </a:p>
          <a:p>
            <a:pPr marL="1339850" indent="-1339850" algn="just">
              <a:buNone/>
            </a:pPr>
            <a:r>
              <a:rPr lang="en-US" b="1" u="sng" dirty="0">
                <a:latin typeface="Calibri" panose="020F0502020204030204" pitchFamily="34" charset="0"/>
                <a:ea typeface="Times New Roman" panose="02020603050405020304" pitchFamily="18" charset="0"/>
                <a:cs typeface="Times New Roman" panose="02020603050405020304" pitchFamily="18" charset="0"/>
              </a:rPr>
              <a:t>Recycle</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sz="2000" b="1" dirty="0">
                <a:latin typeface="Calibri" panose="020F0502020204030204" pitchFamily="34" charset="0"/>
                <a:ea typeface="Times New Roman" panose="02020603050405020304" pitchFamily="18" charset="0"/>
                <a:cs typeface="Times New Roman" panose="02020603050405020304" pitchFamily="18" charset="0"/>
              </a:rPr>
              <a:t>Ανάκτηση υλικών από τµήµατα ενός προϊόντος. Από αυτά ένα νέο προϊόν παράγεται. ∆ιατηρείται η αξία ωστόσο δηµιουργείται ένα νέο προϊόν.</a:t>
            </a:r>
          </a:p>
          <a:p>
            <a:pPr marL="4030663" indent="-4030663" algn="just">
              <a:buNone/>
            </a:pPr>
            <a:endParaRPr lang="el-GR" b="1" dirty="0">
              <a:latin typeface="Calibri" panose="020F0502020204030204" pitchFamily="34" charset="0"/>
              <a:ea typeface="Times New Roman" panose="02020603050405020304" pitchFamily="18" charset="0"/>
              <a:cs typeface="Times New Roman" panose="02020603050405020304" pitchFamily="18" charset="0"/>
            </a:endParaRPr>
          </a:p>
          <a:p>
            <a:pPr marL="3141663" indent="-3141663" algn="just">
              <a:buNone/>
            </a:pPr>
            <a:endParaRPr lang="el-GR" b="1" dirty="0">
              <a:latin typeface="Calibri" panose="020F0502020204030204" pitchFamily="34" charset="0"/>
              <a:ea typeface="Times New Roman" panose="02020603050405020304" pitchFamily="18" charset="0"/>
              <a:cs typeface="Times New Roman" panose="02020603050405020304" pitchFamily="18" charset="0"/>
            </a:endParaRPr>
          </a:p>
          <a:p>
            <a:pPr marL="3322638" indent="-3322638" algn="just">
              <a:buNone/>
            </a:pPr>
            <a:endParaRPr lang="el-GR" b="1" dirty="0">
              <a:latin typeface="Calibri" panose="020F0502020204030204" pitchFamily="34" charset="0"/>
              <a:ea typeface="Times New Roman" panose="02020603050405020304" pitchFamily="18" charset="0"/>
              <a:cs typeface="Times New Roman" panose="02020603050405020304" pitchFamily="18" charset="0"/>
            </a:endParaRPr>
          </a:p>
          <a:p>
            <a:pPr marL="1339850" indent="-1339850" algn="just">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Οι 5 στρατηγικές κλεισίµατος του κύκλου</a:t>
            </a:r>
          </a:p>
        </p:txBody>
      </p:sp>
    </p:spTree>
    <p:extLst>
      <p:ext uri="{BB962C8B-B14F-4D97-AF65-F5344CB8AC3E}">
        <p14:creationId xmlns:p14="http://schemas.microsoft.com/office/powerpoint/2010/main" val="782885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354965" marR="5080" lvl="0" indent="-342900" algn="just">
              <a:lnSpc>
                <a:spcPts val="2400"/>
              </a:lnSpc>
              <a:spcBef>
                <a:spcPts val="675"/>
              </a:spcBef>
              <a:buClr>
                <a:srgbClr val="F05D24"/>
              </a:buClr>
              <a:buFont typeface="Arial"/>
              <a:buChar char="•"/>
              <a:tabLst>
                <a:tab pos="354965" algn="l"/>
                <a:tab pos="355600" algn="l"/>
              </a:tabLst>
            </a:pPr>
            <a:r>
              <a:rPr lang="el-GR" sz="2500" b="1" spc="-5" dirty="0">
                <a:solidFill>
                  <a:prstClr val="black"/>
                </a:solidFill>
                <a:latin typeface="Arial"/>
                <a:cs typeface="Arial"/>
              </a:rPr>
              <a:t>Οικολογικός </a:t>
            </a:r>
            <a:r>
              <a:rPr lang="el-GR" sz="2500" b="1" spc="-10" dirty="0">
                <a:solidFill>
                  <a:prstClr val="black"/>
                </a:solidFill>
                <a:latin typeface="Arial"/>
                <a:cs typeface="Arial"/>
              </a:rPr>
              <a:t>σχεδιασμός </a:t>
            </a:r>
            <a:r>
              <a:rPr lang="el-GR" sz="2500" b="1" spc="-5" dirty="0">
                <a:solidFill>
                  <a:prstClr val="black"/>
                </a:solidFill>
                <a:latin typeface="Arial"/>
                <a:cs typeface="Arial"/>
              </a:rPr>
              <a:t>(Eco</a:t>
            </a:r>
            <a:r>
              <a:rPr lang="en-US" sz="2500" b="1" spc="-5" dirty="0">
                <a:solidFill>
                  <a:prstClr val="black"/>
                </a:solidFill>
                <a:latin typeface="Arial"/>
                <a:cs typeface="Arial"/>
              </a:rPr>
              <a:t> </a:t>
            </a:r>
            <a:r>
              <a:rPr lang="el-GR" sz="2500" b="1" spc="-5" dirty="0">
                <a:solidFill>
                  <a:prstClr val="black"/>
                </a:solidFill>
                <a:latin typeface="Arial"/>
                <a:cs typeface="Arial"/>
              </a:rPr>
              <a:t>-</a:t>
            </a:r>
            <a:r>
              <a:rPr lang="en-US" sz="2500" b="1" spc="-5" dirty="0">
                <a:solidFill>
                  <a:prstClr val="black"/>
                </a:solidFill>
                <a:latin typeface="Arial"/>
                <a:cs typeface="Arial"/>
              </a:rPr>
              <a:t> </a:t>
            </a:r>
            <a:r>
              <a:rPr lang="el-GR" sz="2500" b="1" spc="-5" dirty="0">
                <a:solidFill>
                  <a:prstClr val="black"/>
                </a:solidFill>
                <a:latin typeface="Arial"/>
                <a:cs typeface="Arial"/>
              </a:rPr>
              <a:t>design): </a:t>
            </a:r>
            <a:r>
              <a:rPr lang="el-GR" sz="2500" spc="-5" dirty="0">
                <a:solidFill>
                  <a:prstClr val="black"/>
                </a:solidFill>
                <a:latin typeface="Arial"/>
                <a:cs typeface="Arial"/>
              </a:rPr>
              <a:t>για </a:t>
            </a:r>
            <a:r>
              <a:rPr lang="el-GR" sz="2500" spc="-10" dirty="0">
                <a:solidFill>
                  <a:prstClr val="black"/>
                </a:solidFill>
                <a:latin typeface="Arial"/>
                <a:cs typeface="Arial"/>
              </a:rPr>
              <a:t>την αντοχή, </a:t>
            </a:r>
            <a:r>
              <a:rPr lang="el-GR" sz="2500" spc="-5" dirty="0">
                <a:solidFill>
                  <a:prstClr val="black"/>
                </a:solidFill>
                <a:latin typeface="Arial"/>
                <a:cs typeface="Arial"/>
              </a:rPr>
              <a:t>αποσυναρμολόγηση</a:t>
            </a:r>
            <a:r>
              <a:rPr lang="en-US" sz="2500" spc="-5" dirty="0">
                <a:solidFill>
                  <a:prstClr val="black"/>
                </a:solidFill>
                <a:latin typeface="Arial"/>
                <a:cs typeface="Arial"/>
              </a:rPr>
              <a:t> </a:t>
            </a:r>
            <a:r>
              <a:rPr lang="el-GR" sz="2500" spc="-5" dirty="0">
                <a:solidFill>
                  <a:prstClr val="black"/>
                </a:solidFill>
                <a:latin typeface="Arial"/>
                <a:cs typeface="Arial"/>
              </a:rPr>
              <a:t>/</a:t>
            </a:r>
            <a:r>
              <a:rPr lang="en-US" sz="2500" spc="-5" dirty="0">
                <a:solidFill>
                  <a:prstClr val="black"/>
                </a:solidFill>
                <a:latin typeface="Arial"/>
                <a:cs typeface="Arial"/>
              </a:rPr>
              <a:t> </a:t>
            </a:r>
            <a:r>
              <a:rPr lang="el-GR" sz="2500" spc="-5" dirty="0">
                <a:solidFill>
                  <a:prstClr val="black"/>
                </a:solidFill>
                <a:latin typeface="Arial"/>
                <a:cs typeface="Arial"/>
              </a:rPr>
              <a:t>επανασυναρμολόγηση</a:t>
            </a:r>
            <a:r>
              <a:rPr lang="el-GR" sz="2500" spc="35" dirty="0">
                <a:solidFill>
                  <a:prstClr val="black"/>
                </a:solidFill>
                <a:latin typeface="Arial"/>
                <a:cs typeface="Arial"/>
              </a:rPr>
              <a:t> </a:t>
            </a:r>
            <a:r>
              <a:rPr lang="el-GR" sz="2500" spc="-10" dirty="0">
                <a:solidFill>
                  <a:prstClr val="black"/>
                </a:solidFill>
                <a:latin typeface="Arial"/>
                <a:cs typeface="Arial"/>
              </a:rPr>
              <a:t>του</a:t>
            </a:r>
            <a:r>
              <a:rPr lang="en-US" sz="2500" spc="-10" dirty="0">
                <a:solidFill>
                  <a:prstClr val="black"/>
                </a:solidFill>
                <a:latin typeface="Arial"/>
                <a:cs typeface="Arial"/>
              </a:rPr>
              <a:t> </a:t>
            </a:r>
            <a:r>
              <a:rPr lang="el-GR" sz="2500" spc="-5" dirty="0">
                <a:solidFill>
                  <a:prstClr val="black"/>
                </a:solidFill>
                <a:latin typeface="Arial"/>
                <a:cs typeface="Arial"/>
              </a:rPr>
              <a:t>προϊόντος με </a:t>
            </a:r>
            <a:r>
              <a:rPr lang="el-GR" sz="2500" spc="-10" dirty="0">
                <a:solidFill>
                  <a:prstClr val="black"/>
                </a:solidFill>
                <a:latin typeface="Arial"/>
                <a:cs typeface="Arial"/>
              </a:rPr>
              <a:t>στόχο την </a:t>
            </a:r>
            <a:r>
              <a:rPr lang="el-GR" sz="2500" spc="-5" dirty="0">
                <a:solidFill>
                  <a:prstClr val="black"/>
                </a:solidFill>
                <a:latin typeface="Arial"/>
                <a:cs typeface="Arial"/>
              </a:rPr>
              <a:t>επέκταση </a:t>
            </a:r>
            <a:r>
              <a:rPr lang="el-GR" sz="2500" spc="-10" dirty="0">
                <a:solidFill>
                  <a:prstClr val="black"/>
                </a:solidFill>
                <a:latin typeface="Arial"/>
                <a:cs typeface="Arial"/>
              </a:rPr>
              <a:t>της </a:t>
            </a:r>
            <a:r>
              <a:rPr lang="el-GR" sz="2500" spc="-5" dirty="0">
                <a:solidFill>
                  <a:prstClr val="black"/>
                </a:solidFill>
                <a:latin typeface="Arial"/>
                <a:cs typeface="Arial"/>
              </a:rPr>
              <a:t>ζωής και</a:t>
            </a:r>
            <a:r>
              <a:rPr lang="el-GR" sz="2500" spc="75" dirty="0">
                <a:solidFill>
                  <a:prstClr val="black"/>
                </a:solidFill>
                <a:latin typeface="Arial"/>
                <a:cs typeface="Arial"/>
              </a:rPr>
              <a:t> </a:t>
            </a:r>
            <a:r>
              <a:rPr lang="el-GR" sz="2500" spc="-10" dirty="0">
                <a:solidFill>
                  <a:prstClr val="black"/>
                </a:solidFill>
                <a:latin typeface="Arial"/>
                <a:cs typeface="Arial"/>
              </a:rPr>
              <a:t>την</a:t>
            </a:r>
            <a:r>
              <a:rPr lang="en-US" sz="2500" spc="-10" dirty="0">
                <a:solidFill>
                  <a:prstClr val="black"/>
                </a:solidFill>
                <a:latin typeface="Arial"/>
                <a:cs typeface="Arial"/>
              </a:rPr>
              <a:t> </a:t>
            </a:r>
            <a:r>
              <a:rPr lang="el-GR" sz="2500" spc="-5" dirty="0">
                <a:solidFill>
                  <a:prstClr val="black"/>
                </a:solidFill>
                <a:latin typeface="Arial"/>
                <a:cs typeface="Arial"/>
              </a:rPr>
              <a:t>ευκολία επισκευής και </a:t>
            </a:r>
            <a:r>
              <a:rPr lang="el-GR" sz="2500" spc="-10" dirty="0">
                <a:solidFill>
                  <a:prstClr val="black"/>
                </a:solidFill>
                <a:latin typeface="Arial"/>
                <a:cs typeface="Arial"/>
              </a:rPr>
              <a:t>ανακατασκευής </a:t>
            </a:r>
            <a:r>
              <a:rPr lang="el-GR" sz="2500" spc="-5" dirty="0">
                <a:solidFill>
                  <a:prstClr val="black"/>
                </a:solidFill>
                <a:latin typeface="Arial"/>
                <a:cs typeface="Arial"/>
              </a:rPr>
              <a:t>του προϊόντος  καθώς και </a:t>
            </a:r>
            <a:r>
              <a:rPr lang="el-GR" sz="2500" spc="-10" dirty="0">
                <a:solidFill>
                  <a:prstClr val="black"/>
                </a:solidFill>
                <a:latin typeface="Arial"/>
                <a:cs typeface="Arial"/>
              </a:rPr>
              <a:t>της</a:t>
            </a:r>
            <a:r>
              <a:rPr lang="el-GR" sz="2500" spc="15" dirty="0">
                <a:solidFill>
                  <a:prstClr val="black"/>
                </a:solidFill>
                <a:latin typeface="Arial"/>
                <a:cs typeface="Arial"/>
              </a:rPr>
              <a:t> </a:t>
            </a:r>
            <a:r>
              <a:rPr lang="el-GR" sz="2500" spc="-10" dirty="0">
                <a:solidFill>
                  <a:prstClr val="black"/>
                </a:solidFill>
                <a:latin typeface="Arial"/>
                <a:cs typeface="Arial"/>
              </a:rPr>
              <a:t>ανακύκλωσης.</a:t>
            </a:r>
            <a:endParaRPr lang="en-US" sz="2500" spc="-10" dirty="0">
              <a:solidFill>
                <a:prstClr val="black"/>
              </a:solidFill>
              <a:latin typeface="Arial"/>
              <a:cs typeface="Arial"/>
            </a:endParaRPr>
          </a:p>
          <a:p>
            <a:pPr marL="12065" marR="5080" lvl="0" indent="0" algn="just">
              <a:lnSpc>
                <a:spcPts val="2400"/>
              </a:lnSpc>
              <a:spcBef>
                <a:spcPts val="675"/>
              </a:spcBef>
              <a:buClr>
                <a:srgbClr val="F05D24"/>
              </a:buClr>
              <a:buNone/>
              <a:tabLst>
                <a:tab pos="354965" algn="l"/>
                <a:tab pos="355600" algn="l"/>
              </a:tabLst>
            </a:pPr>
            <a:endParaRPr lang="el-GR" sz="2500" dirty="0">
              <a:solidFill>
                <a:prstClr val="black"/>
              </a:solidFill>
              <a:latin typeface="Arial"/>
              <a:cs typeface="Arial"/>
            </a:endParaRPr>
          </a:p>
          <a:p>
            <a:pPr marL="354965" marR="116205" lvl="0" indent="-342900">
              <a:lnSpc>
                <a:spcPts val="2400"/>
              </a:lnSpc>
              <a:spcBef>
                <a:spcPts val="600"/>
              </a:spcBef>
              <a:buClr>
                <a:srgbClr val="F05D24"/>
              </a:buClr>
              <a:buFont typeface="Arial"/>
              <a:buChar char="•"/>
              <a:tabLst>
                <a:tab pos="354965" algn="l"/>
                <a:tab pos="355600" algn="l"/>
              </a:tabLst>
            </a:pPr>
            <a:r>
              <a:rPr lang="el-GR" sz="2500" b="1" spc="-5" dirty="0">
                <a:solidFill>
                  <a:prstClr val="black"/>
                </a:solidFill>
                <a:latin typeface="Arial"/>
                <a:cs typeface="Arial"/>
              </a:rPr>
              <a:t>3D εκτύπωση (πρόσθετη κατασκευή) </a:t>
            </a:r>
            <a:r>
              <a:rPr lang="el-GR" sz="2500" spc="-5" dirty="0">
                <a:solidFill>
                  <a:prstClr val="black"/>
                </a:solidFill>
                <a:latin typeface="Arial"/>
                <a:cs typeface="Arial"/>
              </a:rPr>
              <a:t>για να </a:t>
            </a:r>
            <a:r>
              <a:rPr lang="el-GR" sz="2500" spc="-10" dirty="0">
                <a:solidFill>
                  <a:prstClr val="black"/>
                </a:solidFill>
                <a:latin typeface="Arial"/>
                <a:cs typeface="Arial"/>
              </a:rPr>
              <a:t>μπορεί το  </a:t>
            </a:r>
            <a:r>
              <a:rPr lang="el-GR" sz="2500" spc="-5" dirty="0">
                <a:solidFill>
                  <a:prstClr val="black"/>
                </a:solidFill>
                <a:latin typeface="Arial"/>
                <a:cs typeface="Arial"/>
              </a:rPr>
              <a:t>προϊόν να</a:t>
            </a:r>
            <a:r>
              <a:rPr lang="el-GR" sz="2500" dirty="0">
                <a:solidFill>
                  <a:prstClr val="black"/>
                </a:solidFill>
                <a:latin typeface="Arial"/>
                <a:cs typeface="Arial"/>
              </a:rPr>
              <a:t> </a:t>
            </a:r>
            <a:r>
              <a:rPr lang="el-GR" sz="2500" spc="-10" dirty="0">
                <a:solidFill>
                  <a:prstClr val="black"/>
                </a:solidFill>
                <a:latin typeface="Arial"/>
                <a:cs typeface="Arial"/>
              </a:rPr>
              <a:t>επισκευαστεί.</a:t>
            </a:r>
            <a:endParaRPr lang="en-US" sz="2500" spc="-10" dirty="0">
              <a:solidFill>
                <a:prstClr val="black"/>
              </a:solidFill>
              <a:latin typeface="Arial"/>
              <a:cs typeface="Arial"/>
            </a:endParaRPr>
          </a:p>
          <a:p>
            <a:pPr marL="12065" marR="116205" lvl="0" indent="0">
              <a:lnSpc>
                <a:spcPts val="2400"/>
              </a:lnSpc>
              <a:spcBef>
                <a:spcPts val="600"/>
              </a:spcBef>
              <a:buClr>
                <a:srgbClr val="F05D24"/>
              </a:buClr>
              <a:buNone/>
              <a:tabLst>
                <a:tab pos="354965" algn="l"/>
                <a:tab pos="355600" algn="l"/>
              </a:tabLst>
            </a:pPr>
            <a:endParaRPr lang="el-GR" sz="2500" dirty="0">
              <a:solidFill>
                <a:prstClr val="black"/>
              </a:solidFill>
              <a:latin typeface="Arial"/>
              <a:cs typeface="Arial"/>
            </a:endParaRPr>
          </a:p>
          <a:p>
            <a:pPr marL="354965" marR="343535" lvl="0" indent="-342900" algn="just">
              <a:lnSpc>
                <a:spcPts val="2400"/>
              </a:lnSpc>
              <a:spcBef>
                <a:spcPts val="605"/>
              </a:spcBef>
              <a:buClr>
                <a:srgbClr val="F05D24"/>
              </a:buClr>
              <a:buFont typeface="Arial"/>
              <a:buChar char="•"/>
              <a:tabLst>
                <a:tab pos="354965" algn="l"/>
                <a:tab pos="355600" algn="l"/>
              </a:tabLst>
            </a:pPr>
            <a:r>
              <a:rPr lang="el-GR" sz="2500" b="1" spc="-10" dirty="0">
                <a:solidFill>
                  <a:prstClr val="black"/>
                </a:solidFill>
                <a:latin typeface="Arial"/>
                <a:cs typeface="Arial"/>
              </a:rPr>
              <a:t>Εφαρμογές έξυπνων </a:t>
            </a:r>
            <a:r>
              <a:rPr lang="el-GR" sz="2500" b="1" spc="-5" dirty="0">
                <a:solidFill>
                  <a:prstClr val="black"/>
                </a:solidFill>
                <a:latin typeface="Arial"/>
                <a:cs typeface="Arial"/>
              </a:rPr>
              <a:t>συσκευών: </a:t>
            </a:r>
            <a:r>
              <a:rPr lang="el-GR" sz="2500" spc="-5" dirty="0">
                <a:solidFill>
                  <a:prstClr val="black"/>
                </a:solidFill>
                <a:latin typeface="Arial"/>
                <a:cs typeface="Arial"/>
              </a:rPr>
              <a:t>για την κοινή χρήση  </a:t>
            </a:r>
            <a:r>
              <a:rPr lang="el-GR" sz="2500" spc="-10" dirty="0">
                <a:solidFill>
                  <a:prstClr val="black"/>
                </a:solidFill>
                <a:latin typeface="Arial"/>
                <a:cs typeface="Arial"/>
              </a:rPr>
              <a:t>των </a:t>
            </a:r>
            <a:r>
              <a:rPr lang="el-GR" sz="2500" spc="-5" dirty="0">
                <a:solidFill>
                  <a:prstClr val="black"/>
                </a:solidFill>
                <a:latin typeface="Arial"/>
                <a:cs typeface="Arial"/>
              </a:rPr>
              <a:t>πόρων και για τη</a:t>
            </a:r>
            <a:r>
              <a:rPr lang="en-US" sz="2500" spc="-5" dirty="0">
                <a:solidFill>
                  <a:prstClr val="black"/>
                </a:solidFill>
                <a:latin typeface="Arial"/>
                <a:cs typeface="Arial"/>
              </a:rPr>
              <a:t> </a:t>
            </a:r>
            <a:r>
              <a:rPr lang="el-GR" sz="2500" spc="30" dirty="0">
                <a:solidFill>
                  <a:prstClr val="black"/>
                </a:solidFill>
                <a:latin typeface="Arial"/>
                <a:cs typeface="Arial"/>
              </a:rPr>
              <a:t> </a:t>
            </a:r>
            <a:r>
              <a:rPr lang="el-GR" sz="2500" spc="-10" dirty="0">
                <a:solidFill>
                  <a:prstClr val="black"/>
                </a:solidFill>
                <a:latin typeface="Arial"/>
                <a:cs typeface="Arial"/>
              </a:rPr>
              <a:t>μεταπώληση.</a:t>
            </a:r>
            <a:endParaRPr lang="en-US" sz="2500" spc="-10" dirty="0">
              <a:solidFill>
                <a:prstClr val="black"/>
              </a:solidFill>
              <a:latin typeface="Arial"/>
              <a:cs typeface="Arial"/>
            </a:endParaRPr>
          </a:p>
          <a:p>
            <a:pPr marL="12065" marR="343535" lvl="0" indent="0" algn="just">
              <a:lnSpc>
                <a:spcPts val="2400"/>
              </a:lnSpc>
              <a:spcBef>
                <a:spcPts val="605"/>
              </a:spcBef>
              <a:buClr>
                <a:srgbClr val="F05D24"/>
              </a:buClr>
              <a:buNone/>
              <a:tabLst>
                <a:tab pos="354965" algn="l"/>
                <a:tab pos="355600" algn="l"/>
              </a:tabLst>
            </a:pPr>
            <a:endParaRPr lang="el-GR" sz="2500" dirty="0">
              <a:solidFill>
                <a:prstClr val="black"/>
              </a:solidFill>
              <a:latin typeface="Arial"/>
              <a:cs typeface="Arial"/>
            </a:endParaRPr>
          </a:p>
          <a:p>
            <a:pPr marL="354965" marR="378460" lvl="0" indent="-342900" algn="just">
              <a:lnSpc>
                <a:spcPts val="2400"/>
              </a:lnSpc>
              <a:spcBef>
                <a:spcPts val="600"/>
              </a:spcBef>
              <a:buClr>
                <a:srgbClr val="F05D24"/>
              </a:buClr>
              <a:buFont typeface="Arial"/>
              <a:buChar char="•"/>
              <a:tabLst>
                <a:tab pos="354965" algn="l"/>
                <a:tab pos="355600" algn="l"/>
              </a:tabLst>
            </a:pPr>
            <a:r>
              <a:rPr lang="el-GR" sz="2500" b="1" spc="-5" dirty="0">
                <a:solidFill>
                  <a:prstClr val="black"/>
                </a:solidFill>
                <a:latin typeface="Arial"/>
                <a:cs typeface="Arial"/>
              </a:rPr>
              <a:t>Διαδίκτυο </a:t>
            </a:r>
            <a:r>
              <a:rPr lang="el-GR" sz="2500" b="1" spc="-10" dirty="0">
                <a:solidFill>
                  <a:prstClr val="black"/>
                </a:solidFill>
                <a:latin typeface="Arial"/>
                <a:cs typeface="Arial"/>
              </a:rPr>
              <a:t>των </a:t>
            </a:r>
            <a:r>
              <a:rPr lang="el-GR" sz="2500" b="1" spc="-5" dirty="0">
                <a:solidFill>
                  <a:prstClr val="black"/>
                </a:solidFill>
                <a:latin typeface="Arial"/>
                <a:cs typeface="Arial"/>
              </a:rPr>
              <a:t>πραγμάτων: </a:t>
            </a:r>
            <a:r>
              <a:rPr lang="el-GR" sz="2500" spc="-5" dirty="0">
                <a:solidFill>
                  <a:prstClr val="black"/>
                </a:solidFill>
                <a:latin typeface="Arial"/>
                <a:cs typeface="Arial"/>
              </a:rPr>
              <a:t>π.χ. για παρακολούθηση  </a:t>
            </a:r>
            <a:r>
              <a:rPr lang="el-GR" sz="2500" spc="-10" dirty="0">
                <a:solidFill>
                  <a:prstClr val="black"/>
                </a:solidFill>
                <a:latin typeface="Arial"/>
                <a:cs typeface="Arial"/>
              </a:rPr>
              <a:t>των </a:t>
            </a:r>
            <a:r>
              <a:rPr lang="el-GR" sz="2500" spc="-5" dirty="0">
                <a:solidFill>
                  <a:prstClr val="black"/>
                </a:solidFill>
                <a:latin typeface="Arial"/>
                <a:cs typeface="Arial"/>
              </a:rPr>
              <a:t>περιουσιακών</a:t>
            </a:r>
            <a:r>
              <a:rPr lang="el-GR" sz="2500" spc="15" dirty="0">
                <a:solidFill>
                  <a:prstClr val="black"/>
                </a:solidFill>
                <a:latin typeface="Arial"/>
                <a:cs typeface="Arial"/>
              </a:rPr>
              <a:t> </a:t>
            </a:r>
            <a:r>
              <a:rPr lang="el-GR" sz="2500" spc="-10" dirty="0">
                <a:solidFill>
                  <a:prstClr val="black"/>
                </a:solidFill>
                <a:latin typeface="Arial"/>
                <a:cs typeface="Arial"/>
              </a:rPr>
              <a:t>στοιχείων/κατάστασης.</a:t>
            </a:r>
            <a:endParaRPr lang="en-US" sz="2500" spc="-10" dirty="0">
              <a:solidFill>
                <a:prstClr val="black"/>
              </a:solidFill>
              <a:latin typeface="Arial"/>
              <a:cs typeface="Arial"/>
            </a:endParaRPr>
          </a:p>
          <a:p>
            <a:pPr marL="12065" marR="378460" lvl="0" indent="0" algn="just">
              <a:lnSpc>
                <a:spcPts val="2400"/>
              </a:lnSpc>
              <a:spcBef>
                <a:spcPts val="600"/>
              </a:spcBef>
              <a:buClr>
                <a:srgbClr val="F05D24"/>
              </a:buClr>
              <a:buNone/>
              <a:tabLst>
                <a:tab pos="354965" algn="l"/>
                <a:tab pos="355600" algn="l"/>
              </a:tabLst>
            </a:pPr>
            <a:endParaRPr lang="el-GR" sz="2500" dirty="0">
              <a:solidFill>
                <a:prstClr val="black"/>
              </a:solidFill>
              <a:latin typeface="Arial"/>
              <a:cs typeface="Arial"/>
            </a:endParaRPr>
          </a:p>
          <a:p>
            <a:pPr marL="355600" lvl="0" indent="-342900" algn="just">
              <a:lnSpc>
                <a:spcPts val="2700"/>
              </a:lnSpc>
              <a:spcBef>
                <a:spcPts val="20"/>
              </a:spcBef>
              <a:buClr>
                <a:srgbClr val="F05D24"/>
              </a:buClr>
              <a:buFont typeface="Arial"/>
              <a:buChar char="•"/>
              <a:tabLst>
                <a:tab pos="354965" algn="l"/>
                <a:tab pos="355600" algn="l"/>
              </a:tabLst>
            </a:pPr>
            <a:r>
              <a:rPr lang="el-GR" sz="2500" b="1" spc="-10" dirty="0">
                <a:solidFill>
                  <a:prstClr val="black"/>
                </a:solidFill>
                <a:latin typeface="Arial"/>
                <a:cs typeface="Arial"/>
              </a:rPr>
              <a:t>Ανάλυση δεδομένων </a:t>
            </a:r>
            <a:r>
              <a:rPr lang="el-GR" sz="2500" spc="-5" dirty="0">
                <a:solidFill>
                  <a:prstClr val="black"/>
                </a:solidFill>
                <a:latin typeface="Arial"/>
                <a:cs typeface="Arial"/>
              </a:rPr>
              <a:t>για τη </a:t>
            </a:r>
            <a:r>
              <a:rPr lang="el-GR" sz="2500" spc="-10" dirty="0">
                <a:solidFill>
                  <a:prstClr val="black"/>
                </a:solidFill>
                <a:latin typeface="Arial"/>
                <a:cs typeface="Arial"/>
              </a:rPr>
              <a:t>βελτιστοποίηση</a:t>
            </a:r>
            <a:r>
              <a:rPr lang="en-US" sz="2500" spc="-5" dirty="0">
                <a:solidFill>
                  <a:prstClr val="black"/>
                </a:solidFill>
                <a:latin typeface="Arial"/>
                <a:cs typeface="Arial"/>
              </a:rPr>
              <a:t> </a:t>
            </a:r>
            <a:r>
              <a:rPr lang="el-GR" sz="2500" spc="-5" dirty="0">
                <a:solidFill>
                  <a:prstClr val="black"/>
                </a:solidFill>
                <a:latin typeface="Arial"/>
                <a:cs typeface="Arial"/>
              </a:rPr>
              <a:t>διαδικασιών, συμπεριλαμβανομένης </a:t>
            </a:r>
            <a:r>
              <a:rPr lang="el-GR" sz="2500" spc="-10" dirty="0">
                <a:solidFill>
                  <a:prstClr val="black"/>
                </a:solidFill>
                <a:latin typeface="Arial"/>
                <a:cs typeface="Arial"/>
              </a:rPr>
              <a:t>της αξιοποίησης του  </a:t>
            </a:r>
            <a:r>
              <a:rPr lang="el-GR" sz="2500" spc="-5" dirty="0">
                <a:solidFill>
                  <a:prstClr val="black"/>
                </a:solidFill>
                <a:latin typeface="Arial"/>
                <a:cs typeface="Arial"/>
              </a:rPr>
              <a:t>εξοπλισμού.</a:t>
            </a:r>
            <a:endParaRPr lang="el-GR" sz="2500" dirty="0">
              <a:solidFill>
                <a:prstClr val="black"/>
              </a:solidFill>
              <a:latin typeface="Arial"/>
              <a:cs typeface="Arial"/>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Καταλύτες κυκλικής οικονομίας</a:t>
            </a:r>
          </a:p>
        </p:txBody>
      </p:sp>
    </p:spTree>
    <p:extLst>
      <p:ext uri="{BB962C8B-B14F-4D97-AF65-F5344CB8AC3E}">
        <p14:creationId xmlns:p14="http://schemas.microsoft.com/office/powerpoint/2010/main" val="17830657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n-US" sz="4800" b="1" dirty="0">
                <a:solidFill>
                  <a:srgbClr val="00B050"/>
                </a:solidFill>
                <a:effectLst>
                  <a:outerShdw blurRad="38100" dist="38100" dir="2700000" algn="tl">
                    <a:srgbClr val="000000">
                      <a:alpha val="43137"/>
                    </a:srgbClr>
                  </a:outerShdw>
                </a:effectLst>
              </a:rPr>
              <a:t>EU circular economy platform</a:t>
            </a:r>
            <a:endParaRPr lang="el-GR" sz="4800" b="1" dirty="0">
              <a:solidFill>
                <a:srgbClr val="00B050"/>
              </a:solidFill>
              <a:effectLst>
                <a:outerShdw blurRad="38100" dist="38100" dir="2700000" algn="tl">
                  <a:srgbClr val="000000">
                    <a:alpha val="43137"/>
                  </a:srgbClr>
                </a:outerShdw>
              </a:effectLst>
            </a:endParaRPr>
          </a:p>
        </p:txBody>
      </p:sp>
      <p:pic>
        <p:nvPicPr>
          <p:cNvPr id="2" name="Εικόνα 1"/>
          <p:cNvPicPr>
            <a:picLocks noChangeAspect="1"/>
          </p:cNvPicPr>
          <p:nvPr/>
        </p:nvPicPr>
        <p:blipFill>
          <a:blip r:embed="rId2"/>
          <a:stretch>
            <a:fillRect/>
          </a:stretch>
        </p:blipFill>
        <p:spPr>
          <a:xfrm>
            <a:off x="545204" y="888424"/>
            <a:ext cx="11101587" cy="5331854"/>
          </a:xfrm>
          <a:prstGeom prst="rect">
            <a:avLst/>
          </a:prstGeom>
        </p:spPr>
      </p:pic>
    </p:spTree>
    <p:extLst>
      <p:ext uri="{BB962C8B-B14F-4D97-AF65-F5344CB8AC3E}">
        <p14:creationId xmlns:p14="http://schemas.microsoft.com/office/powerpoint/2010/main" val="291829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r>
              <a:rPr lang="en-US" dirty="0">
                <a:latin typeface="Calibri" panose="020F0502020204030204" pitchFamily="34" charset="0"/>
                <a:ea typeface="Times New Roman" panose="02020603050405020304" pitchFamily="18" charset="0"/>
                <a:cs typeface="Times New Roman" panose="02020603050405020304" pitchFamily="18" charset="0"/>
                <a:hlinkClick r:id="rId2"/>
              </a:rPr>
              <a:t>http://reutilizayevitaco2.aeress.org/en/</a:t>
            </a:r>
            <a:endParaRPr lang="el-GR"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l-GR"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i="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Μείωση </a:t>
            </a:r>
            <a:r>
              <a:rPr lang="en-US" sz="4800" b="1" dirty="0">
                <a:solidFill>
                  <a:srgbClr val="00B050"/>
                </a:solidFill>
                <a:effectLst>
                  <a:outerShdw blurRad="38100" dist="38100" dir="2700000" algn="tl">
                    <a:srgbClr val="000000">
                      <a:alpha val="43137"/>
                    </a:srgbClr>
                  </a:outerShdw>
                </a:effectLst>
              </a:rPr>
              <a:t>C0</a:t>
            </a:r>
            <a:r>
              <a:rPr lang="en-US" sz="4800" b="1" baseline="-25000" dirty="0">
                <a:solidFill>
                  <a:srgbClr val="00B050"/>
                </a:solidFill>
                <a:effectLst>
                  <a:outerShdw blurRad="38100" dist="38100" dir="2700000" algn="tl">
                    <a:srgbClr val="000000">
                      <a:alpha val="43137"/>
                    </a:srgbClr>
                  </a:outerShdw>
                </a:effectLst>
              </a:rPr>
              <a:t>2</a:t>
            </a:r>
            <a:r>
              <a:rPr lang="el-GR" sz="4800" b="1" baseline="-25000" dirty="0">
                <a:solidFill>
                  <a:srgbClr val="00B050"/>
                </a:solidFill>
                <a:effectLst>
                  <a:outerShdw blurRad="38100" dist="38100" dir="2700000" algn="tl">
                    <a:srgbClr val="000000">
                      <a:alpha val="43137"/>
                    </a:srgbClr>
                  </a:outerShdw>
                </a:effectLst>
              </a:rPr>
              <a:t> </a:t>
            </a:r>
            <a:r>
              <a:rPr lang="el-GR" sz="4800" b="1" dirty="0">
                <a:solidFill>
                  <a:srgbClr val="00B050"/>
                </a:solidFill>
                <a:effectLst>
                  <a:outerShdw blurRad="38100" dist="38100" dir="2700000" algn="tl">
                    <a:srgbClr val="000000">
                      <a:alpha val="43137"/>
                    </a:srgbClr>
                  </a:outerShdw>
                </a:effectLst>
              </a:rPr>
              <a:t> λόγω επαναχρησιμοποίησης</a:t>
            </a:r>
            <a:endParaRPr lang="el-GR" sz="4800" b="1" baseline="-25000" dirty="0">
              <a:solidFill>
                <a:srgbClr val="00B050"/>
              </a:solidFill>
              <a:effectLst>
                <a:outerShdw blurRad="38100" dist="38100" dir="2700000" algn="tl">
                  <a:srgbClr val="000000">
                    <a:alpha val="43137"/>
                  </a:srgbClr>
                </a:outerShdw>
              </a:effectLst>
            </a:endParaRPr>
          </a:p>
        </p:txBody>
      </p:sp>
      <p:pic>
        <p:nvPicPr>
          <p:cNvPr id="2" name="Εικόνα 1"/>
          <p:cNvPicPr>
            <a:picLocks noChangeAspect="1"/>
          </p:cNvPicPr>
          <p:nvPr/>
        </p:nvPicPr>
        <p:blipFill>
          <a:blip r:embed="rId3"/>
          <a:stretch>
            <a:fillRect/>
          </a:stretch>
        </p:blipFill>
        <p:spPr>
          <a:xfrm>
            <a:off x="1897486" y="1655926"/>
            <a:ext cx="8397024" cy="4700423"/>
          </a:xfrm>
          <a:prstGeom prst="rect">
            <a:avLst/>
          </a:prstGeom>
        </p:spPr>
      </p:pic>
    </p:spTree>
    <p:extLst>
      <p:ext uri="{BB962C8B-B14F-4D97-AF65-F5344CB8AC3E}">
        <p14:creationId xmlns:p14="http://schemas.microsoft.com/office/powerpoint/2010/main" val="2562387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normAutofit/>
          </a:bodyPr>
          <a:lstStyle/>
          <a:p>
            <a:pPr marL="0" indent="0" algn="ctr">
              <a:buNone/>
            </a:pPr>
            <a:endParaRPr lang="en-US" sz="4400" b="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sz="4400" b="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r>
              <a:rPr lang="el-GR" sz="4400" b="1" dirty="0">
                <a:latin typeface="Calibri" panose="020F0502020204030204" pitchFamily="34" charset="0"/>
                <a:ea typeface="Times New Roman" panose="02020603050405020304" pitchFamily="18" charset="0"/>
                <a:cs typeface="Times New Roman" panose="02020603050405020304" pitchFamily="18" charset="0"/>
              </a:rPr>
              <a:t>Η κυκλική οικονομία συνεπάγεται μια πιο διαχειρίσιμη σπατάλη, ανακυκλώσιμους πόρους, κερδοφόρους οργανισμούς και πιο βιώσιμο περιβάλλον</a:t>
            </a:r>
            <a:endParaRPr lang="en-US" sz="44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ΑΝΑΛΥΣΗ SWOT ΓΙΑ ΚΥΚΛΙΚΗ ΟΙΚΟΝΟΜΙΑ</a:t>
            </a:r>
          </a:p>
        </p:txBody>
      </p:sp>
    </p:spTree>
    <p:extLst>
      <p:ext uri="{BB962C8B-B14F-4D97-AF65-F5344CB8AC3E}">
        <p14:creationId xmlns:p14="http://schemas.microsoft.com/office/powerpoint/2010/main" val="3749153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normAutofit fontScale="92500"/>
          </a:bodyPr>
          <a:lstStyle/>
          <a:p>
            <a:pPr marL="0" indent="0" algn="just">
              <a:buNone/>
            </a:pPr>
            <a:r>
              <a:rPr lang="el-GR"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Δυνατά σημεία (</a:t>
            </a:r>
            <a:r>
              <a:rPr lang="en-US" b="1" i="1" u="sng"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S</a:t>
            </a:r>
            <a:r>
              <a:rPr lang="en-US"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trengths)</a:t>
            </a:r>
          </a:p>
          <a:p>
            <a:pPr marL="0" indent="0" algn="just">
              <a:buNone/>
            </a:pPr>
            <a:r>
              <a:rPr lang="el-GR" b="1" dirty="0">
                <a:latin typeface="Calibri" panose="020F0502020204030204" pitchFamily="34" charset="0"/>
                <a:ea typeface="Times New Roman" panose="02020603050405020304" pitchFamily="18" charset="0"/>
                <a:cs typeface="Times New Roman" panose="02020603050405020304" pitchFamily="18" charset="0"/>
              </a:rPr>
              <a:t>•</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b="1" dirty="0">
                <a:latin typeface="Calibri" panose="020F0502020204030204" pitchFamily="34" charset="0"/>
                <a:ea typeface="Times New Roman" panose="02020603050405020304" pitchFamily="18" charset="0"/>
                <a:cs typeface="Times New Roman" panose="02020603050405020304" pitchFamily="18" charset="0"/>
              </a:rPr>
              <a:t>Η επάρκεια στον αντίστροφο κύκλο ροής υλικών.</a:t>
            </a:r>
          </a:p>
          <a:p>
            <a:pPr marL="0" indent="0" algn="just">
              <a:buNone/>
            </a:pPr>
            <a:r>
              <a:rPr lang="el-GR" b="1" dirty="0">
                <a:latin typeface="Calibri" panose="020F0502020204030204" pitchFamily="34" charset="0"/>
                <a:ea typeface="Times New Roman" panose="02020603050405020304" pitchFamily="18" charset="0"/>
                <a:cs typeface="Times New Roman" panose="02020603050405020304" pitchFamily="18" charset="0"/>
              </a:rPr>
              <a:t>•</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b="1" dirty="0">
                <a:latin typeface="Calibri" panose="020F0502020204030204" pitchFamily="34" charset="0"/>
                <a:ea typeface="Times New Roman" panose="02020603050405020304" pitchFamily="18" charset="0"/>
                <a:cs typeface="Times New Roman" panose="02020603050405020304" pitchFamily="18" charset="0"/>
              </a:rPr>
              <a:t>Η εξάλειψη των αποβλήτων από την αλυσίδα αξίας, έχει μετρήσιμο όφελος τη μείωση του συστημικού και άμεσου κόστους υλικών και τη μείωση της εξάρτησης από τους πόρους.</a:t>
            </a:r>
          </a:p>
          <a:p>
            <a:pPr marL="0" indent="0" algn="just">
              <a:buNone/>
            </a:pPr>
            <a:r>
              <a:rPr lang="el-GR" b="1" dirty="0">
                <a:latin typeface="Calibri" panose="020F0502020204030204" pitchFamily="34" charset="0"/>
                <a:ea typeface="Times New Roman" panose="02020603050405020304" pitchFamily="18" charset="0"/>
                <a:cs typeface="Times New Roman" panose="02020603050405020304" pitchFamily="18" charset="0"/>
              </a:rPr>
              <a:t>•</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b="1" dirty="0">
                <a:latin typeface="Calibri" panose="020F0502020204030204" pitchFamily="34" charset="0"/>
                <a:ea typeface="Times New Roman" panose="02020603050405020304" pitchFamily="18" charset="0"/>
                <a:cs typeface="Times New Roman" panose="02020603050405020304" pitchFamily="18" charset="0"/>
              </a:rPr>
              <a:t>Η ενσωμάτωση των χαρακτηριστικών της Κυκλικής Οικονομίας στη φάση Έρευνας και Ανάπτυξης, ωθεί την πρόοδο των επιστημών των υλικών με αποτέλεσμα υψηλότερης ποιότητας και ανθεκτικότερα εξαρτήματα.</a:t>
            </a:r>
          </a:p>
          <a:p>
            <a:pPr marL="0" indent="0" algn="just">
              <a:buNone/>
            </a:pPr>
            <a:r>
              <a:rPr lang="el-GR" b="1" dirty="0">
                <a:latin typeface="Calibri" panose="020F0502020204030204" pitchFamily="34" charset="0"/>
                <a:ea typeface="Times New Roman" panose="02020603050405020304" pitchFamily="18" charset="0"/>
                <a:cs typeface="Times New Roman" panose="02020603050405020304" pitchFamily="18" charset="0"/>
              </a:rPr>
              <a:t>•</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b="1" dirty="0">
                <a:latin typeface="Calibri" panose="020F0502020204030204" pitchFamily="34" charset="0"/>
                <a:ea typeface="Times New Roman" panose="02020603050405020304" pitchFamily="18" charset="0"/>
                <a:cs typeface="Times New Roman" panose="02020603050405020304" pitchFamily="18" charset="0"/>
              </a:rPr>
              <a:t>Λόγω των διαδικασιών κλειστού βρόχου, η οικονομία αναπτύσσεται λιγότερο, εκτεθειμένη στις διακυμάνσεις των τιμών των υλικών, με αποτελεσματικότερη χρήση των πόρων τόσο από την άποψη της αξίας όσο και από την άποψη του όγκου.</a:t>
            </a:r>
          </a:p>
          <a:p>
            <a:pPr marL="0" indent="0" algn="just">
              <a:buNone/>
            </a:pPr>
            <a:r>
              <a:rPr lang="el-GR" b="1" dirty="0">
                <a:latin typeface="Calibri" panose="020F0502020204030204" pitchFamily="34" charset="0"/>
                <a:ea typeface="Times New Roman" panose="02020603050405020304" pitchFamily="18" charset="0"/>
                <a:cs typeface="Times New Roman" panose="02020603050405020304" pitchFamily="18" charset="0"/>
              </a:rPr>
              <a:t>•</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b="1" dirty="0">
                <a:latin typeface="Calibri" panose="020F0502020204030204" pitchFamily="34" charset="0"/>
                <a:ea typeface="Times New Roman" panose="02020603050405020304" pitchFamily="18" charset="0"/>
                <a:cs typeface="Times New Roman" panose="02020603050405020304" pitchFamily="18" charset="0"/>
              </a:rPr>
              <a:t>Οι εξωτερικότητες συνδέονται με τη χρήση και τη ροή των υλικών. Χαμηλότερη κατανάλωση υλικών μειώνει προφανώς και την έκθεση σε εξωτερικότητες.</a:t>
            </a:r>
          </a:p>
          <a:p>
            <a:pPr marL="0" indent="0" algn="just">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ΑΝΑΛΥΣΗ SWOT ΓΙΑ ΚΥΚΛΙΚΗ ΟΙΚΟΝΟΜΙΑ</a:t>
            </a:r>
          </a:p>
        </p:txBody>
      </p:sp>
    </p:spTree>
    <p:extLst>
      <p:ext uri="{BB962C8B-B14F-4D97-AF65-F5344CB8AC3E}">
        <p14:creationId xmlns:p14="http://schemas.microsoft.com/office/powerpoint/2010/main" val="2422459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normAutofit fontScale="92500" lnSpcReduction="20000"/>
          </a:bodyPr>
          <a:lstStyle/>
          <a:p>
            <a:pPr marL="0" indent="0" algn="just">
              <a:buNone/>
            </a:pPr>
            <a:r>
              <a:rPr lang="el-GR"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Αδύνατα σημεία (</a:t>
            </a:r>
            <a:r>
              <a:rPr lang="en-US" b="1" i="1" u="sng"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W</a:t>
            </a:r>
            <a:r>
              <a:rPr lang="en-US"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eaknesses</a:t>
            </a:r>
            <a:r>
              <a:rPr lang="el-GR"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endParaRPr lang="en-US"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r>
              <a:rPr lang="el-GR" b="1" dirty="0">
                <a:latin typeface="Calibri" panose="020F0502020204030204" pitchFamily="34" charset="0"/>
                <a:ea typeface="Times New Roman" panose="02020603050405020304" pitchFamily="18" charset="0"/>
                <a:cs typeface="Times New Roman" panose="02020603050405020304" pitchFamily="18" charset="0"/>
              </a:rPr>
              <a:t>•</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b="1" dirty="0">
                <a:latin typeface="Calibri" panose="020F0502020204030204" pitchFamily="34" charset="0"/>
                <a:ea typeface="Times New Roman" panose="02020603050405020304" pitchFamily="18" charset="0"/>
                <a:cs typeface="Times New Roman" panose="02020603050405020304" pitchFamily="18" charset="0"/>
              </a:rPr>
              <a:t>Η κυκλική οικονομία εξακολουθεί να απαιτεί τη συγχώνευση ολόκληρου του κύκλου ζωής του προϊόντος από την πρώτη ύλη έως τον αφανισμό του.</a:t>
            </a:r>
          </a:p>
          <a:p>
            <a:pPr marL="0" indent="0" algn="just">
              <a:buNone/>
            </a:pPr>
            <a:r>
              <a:rPr lang="el-GR" b="1" dirty="0">
                <a:latin typeface="Calibri" panose="020F0502020204030204" pitchFamily="34" charset="0"/>
                <a:ea typeface="Times New Roman" panose="02020603050405020304" pitchFamily="18" charset="0"/>
                <a:cs typeface="Times New Roman" panose="02020603050405020304" pitchFamily="18" charset="0"/>
              </a:rPr>
              <a:t>•</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b="1" dirty="0">
                <a:latin typeface="Calibri" panose="020F0502020204030204" pitchFamily="34" charset="0"/>
                <a:ea typeface="Times New Roman" panose="02020603050405020304" pitchFamily="18" charset="0"/>
                <a:cs typeface="Times New Roman" panose="02020603050405020304" pitchFamily="18" charset="0"/>
              </a:rPr>
              <a:t>Δεν υπάρχουν ειδικές κατευθυντήριες γραμμές για τους διάφορους κλάδους, σχετικά με τον τρόπο εφαρμογής της κυκλικής οικονομίας.</a:t>
            </a:r>
          </a:p>
          <a:p>
            <a:pPr marL="0" indent="0" algn="just">
              <a:buNone/>
            </a:pPr>
            <a:r>
              <a:rPr lang="el-GR" b="1" dirty="0">
                <a:latin typeface="Calibri" panose="020F0502020204030204" pitchFamily="34" charset="0"/>
                <a:ea typeface="Times New Roman" panose="02020603050405020304" pitchFamily="18" charset="0"/>
                <a:cs typeface="Times New Roman" panose="02020603050405020304" pitchFamily="18" charset="0"/>
              </a:rPr>
              <a:t>•</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b="1" dirty="0">
                <a:latin typeface="Calibri" panose="020F0502020204030204" pitchFamily="34" charset="0"/>
                <a:ea typeface="Times New Roman" panose="02020603050405020304" pitchFamily="18" charset="0"/>
                <a:cs typeface="Times New Roman" panose="02020603050405020304" pitchFamily="18" charset="0"/>
              </a:rPr>
              <a:t>Δεν υπάρχει ακόμη διεθνώς αναγνωρισμένος φορέας τυποποίησης για τη ρύθμιση του τομέα.</a:t>
            </a:r>
          </a:p>
          <a:p>
            <a:pPr marL="0" indent="0" algn="just">
              <a:buNone/>
            </a:pPr>
            <a:r>
              <a:rPr lang="el-GR" b="1" dirty="0">
                <a:latin typeface="Calibri" panose="020F0502020204030204" pitchFamily="34" charset="0"/>
                <a:ea typeface="Times New Roman" panose="02020603050405020304" pitchFamily="18" charset="0"/>
                <a:cs typeface="Times New Roman" panose="02020603050405020304" pitchFamily="18" charset="0"/>
              </a:rPr>
              <a:t>•</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b="1" dirty="0">
                <a:latin typeface="Calibri" panose="020F0502020204030204" pitchFamily="34" charset="0"/>
                <a:ea typeface="Times New Roman" panose="02020603050405020304" pitchFamily="18" charset="0"/>
                <a:cs typeface="Times New Roman" panose="02020603050405020304" pitchFamily="18" charset="0"/>
              </a:rPr>
              <a:t>Η κυκλική οικονομία μπορεί να παραλείψει το χαρακτηριστικό της ημιανακυκλωσιμότητας κατά την επιλογή μιας πρώτης ύλης για τη διαδικασία παραγωγής.</a:t>
            </a:r>
          </a:p>
          <a:p>
            <a:pPr marL="0" indent="0" algn="just">
              <a:buNone/>
            </a:pPr>
            <a:r>
              <a:rPr lang="el-GR" b="1" dirty="0">
                <a:latin typeface="Calibri" panose="020F0502020204030204" pitchFamily="34" charset="0"/>
                <a:ea typeface="Times New Roman" panose="02020603050405020304" pitchFamily="18" charset="0"/>
                <a:cs typeface="Times New Roman" panose="02020603050405020304" pitchFamily="18" charset="0"/>
              </a:rPr>
              <a:t>•</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b="1" dirty="0">
                <a:latin typeface="Calibri" panose="020F0502020204030204" pitchFamily="34" charset="0"/>
                <a:ea typeface="Times New Roman" panose="02020603050405020304" pitchFamily="18" charset="0"/>
                <a:cs typeface="Times New Roman" panose="02020603050405020304" pitchFamily="18" charset="0"/>
              </a:rPr>
              <a:t>Η κοινή γνώμη σχετικά με την Κυκλική Οικονομία, είναι ακόμη αναποτελεσματική, ενώ οι εκστρατείες κοινωνικού μάρκετινγκ, δεν έχουν πρόσβαση σε άτομα διαφόρων παραγωγικών τομέων.</a:t>
            </a:r>
          </a:p>
          <a:p>
            <a:pPr marL="0" indent="0" algn="just">
              <a:buNone/>
            </a:pPr>
            <a:r>
              <a:rPr lang="el-GR" b="1" dirty="0">
                <a:latin typeface="Calibri" panose="020F0502020204030204" pitchFamily="34" charset="0"/>
                <a:ea typeface="Times New Roman" panose="02020603050405020304" pitchFamily="18" charset="0"/>
                <a:cs typeface="Times New Roman" panose="02020603050405020304" pitchFamily="18" charset="0"/>
              </a:rPr>
              <a:t>•</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b="1" dirty="0">
                <a:latin typeface="Calibri" panose="020F0502020204030204" pitchFamily="34" charset="0"/>
                <a:ea typeface="Times New Roman" panose="02020603050405020304" pitchFamily="18" charset="0"/>
                <a:cs typeface="Times New Roman" panose="02020603050405020304" pitchFamily="18" charset="0"/>
              </a:rPr>
              <a:t>Το νομικό πλαίσιο για την Κυκλική Οικονομία είναι υπο ολοκλήρωση.</a:t>
            </a:r>
          </a:p>
          <a:p>
            <a:pPr marL="0" indent="0" algn="just">
              <a:buNone/>
            </a:pPr>
            <a:r>
              <a:rPr lang="el-GR" b="1" dirty="0">
                <a:latin typeface="Calibri" panose="020F0502020204030204" pitchFamily="34" charset="0"/>
                <a:ea typeface="Times New Roman" panose="02020603050405020304" pitchFamily="18" charset="0"/>
                <a:cs typeface="Times New Roman" panose="02020603050405020304" pitchFamily="18" charset="0"/>
              </a:rPr>
              <a:t>•</a:t>
            </a:r>
            <a:r>
              <a:rPr lang="en-US" b="1" dirty="0">
                <a:latin typeface="Calibri" panose="020F0502020204030204" pitchFamily="34" charset="0"/>
                <a:ea typeface="Times New Roman" panose="02020603050405020304" pitchFamily="18" charset="0"/>
                <a:cs typeface="Times New Roman" panose="02020603050405020304" pitchFamily="18" charset="0"/>
              </a:rPr>
              <a:t> </a:t>
            </a:r>
            <a:r>
              <a:rPr lang="el-GR" b="1" dirty="0">
                <a:latin typeface="Calibri" panose="020F0502020204030204" pitchFamily="34" charset="0"/>
                <a:ea typeface="Times New Roman" panose="02020603050405020304" pitchFamily="18" charset="0"/>
                <a:cs typeface="Times New Roman" panose="02020603050405020304" pitchFamily="18" charset="0"/>
              </a:rPr>
              <a:t>Οι επενδύσεις κυκλικής οικονομίας για την εισαγωγή της σε παραγωγικούς τομείς δεν επαρκούν.</a:t>
            </a:r>
          </a:p>
          <a:p>
            <a:pPr marL="0" indent="0" algn="just">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ΑΝΑΛΥΣΗ SWOT ΓΙΑ ΚΥΚΛΙΚΗ ΟΙΚΟΝΟΜΙΑ</a:t>
            </a:r>
          </a:p>
        </p:txBody>
      </p:sp>
    </p:spTree>
    <p:extLst>
      <p:ext uri="{BB962C8B-B14F-4D97-AF65-F5344CB8AC3E}">
        <p14:creationId xmlns:p14="http://schemas.microsoft.com/office/powerpoint/2010/main" val="1927504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just">
              <a:buNone/>
            </a:pPr>
            <a:r>
              <a:rPr lang="el-GR"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Ευκαιρίες (</a:t>
            </a:r>
            <a:r>
              <a:rPr lang="en-US" b="1" i="1" u="sng"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O</a:t>
            </a:r>
            <a:r>
              <a:rPr lang="en-US"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pportunities</a:t>
            </a:r>
            <a:r>
              <a:rPr lang="el-GR"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endParaRPr lang="en-US" b="1"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en-US"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r>
              <a:rPr lang="el-G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lang="en-US"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l-G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Με τη μείωση του επιπέδου των εισροών υλικών που απαιτούνται, η οικονομία μπορεί να εξοικονομήσει δις. δολάρια. Η ΕΕ μπορεί να εξοικονομήσει έως και 600 δις. δολάρια σε δαπάνες υλικών ετησίως.</a:t>
            </a:r>
          </a:p>
          <a:p>
            <a:pPr marL="0" indent="0" algn="just">
              <a:buNone/>
            </a:pPr>
            <a:r>
              <a:rPr lang="el-G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lang="en-US"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l-G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Η ανάπτυξη κυκλικού σχεδιασμού σε τεχνολογικά προϊόντα, έχει ως αποτέλεσμα την εξασφάλιση πρόσβασης σε καλύτερα και φθηνότερα υλικά.</a:t>
            </a:r>
          </a:p>
          <a:p>
            <a:pPr marL="0" indent="0" algn="just">
              <a:buNone/>
            </a:pPr>
            <a:r>
              <a:rPr lang="el-G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lang="en-US"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l-G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Η ανάπτυξη εξειδίκευσης σε νομικές, μηχανικές, λειτουργικές ή διατομεακές προκλήσεις με κυκλικές λύσεις δημιουργεί επιχειρηματικές ευκαιρίες.</a:t>
            </a:r>
          </a:p>
          <a:p>
            <a:pPr marL="0" indent="0" algn="just">
              <a:buNone/>
            </a:pPr>
            <a:r>
              <a:rPr lang="el-G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lang="en-US"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l-G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Η ανάπτυξη εξειδίκευσης σε τομεακές ή διατομεακές παραγωγικές προκλήσεις, σε κυκλικές λύσεις δημιουργεί επιχειρηματικές ευκαιρίες.</a:t>
            </a:r>
          </a:p>
          <a:p>
            <a:pPr marL="0" indent="0" algn="just">
              <a:buNone/>
            </a:pPr>
            <a:endParaRPr lang="en-US"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ΑΝΑΛΥΣΗ SWOT ΓΙΑ ΚΥΚΛΙΚΗ ΟΙΚΟΝΟΜΙΑ</a:t>
            </a:r>
          </a:p>
        </p:txBody>
      </p:sp>
    </p:spTree>
    <p:extLst>
      <p:ext uri="{BB962C8B-B14F-4D97-AF65-F5344CB8AC3E}">
        <p14:creationId xmlns:p14="http://schemas.microsoft.com/office/powerpoint/2010/main" val="1486697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just">
              <a:buNone/>
            </a:pPr>
            <a:endParaRPr lang="en-US"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r>
              <a:rPr lang="el-GR"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Απειλές (</a:t>
            </a:r>
            <a:r>
              <a:rPr lang="en-US" b="1" i="1" u="sng" dirty="0">
                <a:solidFill>
                  <a:srgbClr val="FF0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T</a:t>
            </a:r>
            <a:r>
              <a:rPr lang="en-US"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hre</a:t>
            </a:r>
            <a:r>
              <a:rPr lang="el-GR"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α</a:t>
            </a:r>
            <a:r>
              <a:rPr lang="en-US"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ts</a:t>
            </a:r>
            <a:r>
              <a:rPr lang="el-GR" b="1" i="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endParaRPr lang="en-US" b="1"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en-US"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r>
              <a:rPr lang="el-G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a:t>
            </a:r>
            <a:r>
              <a:rPr lang="en-US"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l-G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Εάν οι εταιρείες μπορούν να ελέγξουν ολόκληρο τον κύκλο ζωής, μπορούν εύκολα να διαμοιράσουν τις διάφορες δραστηριότητες και αυτό μπορεί να προκαλέσει υψηλές τιμές και μειωμένης δυνατότητας προϊόντα.</a:t>
            </a:r>
          </a:p>
          <a:p>
            <a:pPr marL="0" indent="0" algn="just">
              <a:buNone/>
            </a:pPr>
            <a:r>
              <a:rPr lang="el-G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Εάν οι παραγωγοί μπορούσαν να κατευθύνουν τα δικά τους απόβλητα, μπορεί να είναι πιο δύσκολο να επωφεληθούν από τη διαχείριση αποβλήτων για όσα βρίσκονται σε οικονομία κλίμακας.</a:t>
            </a:r>
          </a:p>
          <a:p>
            <a:pPr marL="0" indent="0" algn="just">
              <a:buNone/>
            </a:pPr>
            <a:r>
              <a:rPr lang="el-GR"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Η διαχείριση ολόκληρου του κύκλου ζωής του προϊόντος και οι ισχυρές συνεργασίες μπορούν να προκαλέσουν μονοπωλιακές δομές.</a:t>
            </a:r>
          </a:p>
          <a:p>
            <a:pPr marL="0" indent="0" algn="just">
              <a:buNone/>
            </a:pPr>
            <a:endParaRPr lang="en-US"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ΑΝΑΛΥΣΗ SWOT ΓΙΑ ΚΥΚΛΙΚΗ ΟΙΚΟΝΟΜΙΑ</a:t>
            </a:r>
          </a:p>
        </p:txBody>
      </p:sp>
    </p:spTree>
    <p:extLst>
      <p:ext uri="{BB962C8B-B14F-4D97-AF65-F5344CB8AC3E}">
        <p14:creationId xmlns:p14="http://schemas.microsoft.com/office/powerpoint/2010/main" val="403284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531" y="-2"/>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Τι απομένει;</a:t>
            </a:r>
          </a:p>
        </p:txBody>
      </p:sp>
      <p:pic>
        <p:nvPicPr>
          <p:cNvPr id="2" name="Εικόνα 1"/>
          <p:cNvPicPr>
            <a:picLocks noChangeAspect="1"/>
          </p:cNvPicPr>
          <p:nvPr/>
        </p:nvPicPr>
        <p:blipFill>
          <a:blip r:embed="rId2"/>
          <a:stretch>
            <a:fillRect/>
          </a:stretch>
        </p:blipFill>
        <p:spPr>
          <a:xfrm>
            <a:off x="-529" y="752353"/>
            <a:ext cx="12193057" cy="6105944"/>
          </a:xfrm>
          <a:prstGeom prst="rect">
            <a:avLst/>
          </a:prstGeom>
        </p:spPr>
      </p:pic>
    </p:spTree>
    <p:extLst>
      <p:ext uri="{BB962C8B-B14F-4D97-AF65-F5344CB8AC3E}">
        <p14:creationId xmlns:p14="http://schemas.microsoft.com/office/powerpoint/2010/main" val="676836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n-US"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r>
              <a:rPr lang="el-GR" b="1" i="1" u="sng" dirty="0">
                <a:latin typeface="Calibri" panose="020F0502020204030204" pitchFamily="34" charset="0"/>
                <a:ea typeface="Times New Roman" panose="02020603050405020304" pitchFamily="18" charset="0"/>
                <a:cs typeface="Times New Roman" panose="02020603050405020304" pitchFamily="18" charset="0"/>
              </a:rPr>
              <a:t>αντιπαράθεση μεταξύ των "οπαδών της αφθονίας" και των "πεσιμιστών</a:t>
            </a:r>
            <a:r>
              <a:rPr lang="en-US" b="1" i="1" u="sng" dirty="0">
                <a:latin typeface="Calibri" panose="020F0502020204030204" pitchFamily="34" charset="0"/>
                <a:ea typeface="Times New Roman" panose="02020603050405020304" pitchFamily="18" charset="0"/>
                <a:cs typeface="Times New Roman" panose="02020603050405020304" pitchFamily="18" charset="0"/>
              </a:rPr>
              <a:t>”</a:t>
            </a:r>
            <a:endParaRPr lang="el-GR" b="1" u="sng"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endParaRPr lang="el-GR" b="1" dirty="0">
              <a:latin typeface="Calibri" panose="020F0502020204030204" pitchFamily="34" charset="0"/>
              <a:ea typeface="Times New Roman" panose="02020603050405020304" pitchFamily="18" charset="0"/>
              <a:cs typeface="Times New Roman" panose="02020603050405020304" pitchFamily="18" charset="0"/>
            </a:endParaRPr>
          </a:p>
          <a:p>
            <a:pPr marL="0" indent="0" algn="just">
              <a:buNone/>
            </a:pPr>
            <a:r>
              <a:rPr lang="el-GR" b="1" dirty="0">
                <a:latin typeface="Calibri" panose="020F0502020204030204" pitchFamily="34" charset="0"/>
                <a:ea typeface="Times New Roman" panose="02020603050405020304" pitchFamily="18" charset="0"/>
                <a:cs typeface="Times New Roman" panose="02020603050405020304" pitchFamily="18" charset="0"/>
              </a:rPr>
              <a:t>Σύμφωνα με τους </a:t>
            </a:r>
            <a:r>
              <a:rPr lang="el-GR" sz="36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πεσιμιστές</a:t>
            </a:r>
            <a:r>
              <a:rPr lang="el-GR" b="1" dirty="0">
                <a:latin typeface="Calibri" panose="020F0502020204030204" pitchFamily="34" charset="0"/>
                <a:ea typeface="Times New Roman" panose="02020603050405020304" pitchFamily="18" charset="0"/>
                <a:cs typeface="Times New Roman" panose="02020603050405020304" pitchFamily="18" charset="0"/>
              </a:rPr>
              <a:t>, η έλλειψη πόρων και τα βιοφυσικά όρια θα θέσουν τελικά ένα τέλος στην οικονομική ανάπτυξη. Από την άλλη, οι </a:t>
            </a:r>
            <a:r>
              <a:rPr lang="el-GR" sz="36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οπαδοί της</a:t>
            </a:r>
            <a:r>
              <a:rPr lang="el-GR" b="1" dirty="0">
                <a:latin typeface="Calibri" panose="020F0502020204030204" pitchFamily="34" charset="0"/>
                <a:ea typeface="Times New Roman" panose="02020603050405020304" pitchFamily="18" charset="0"/>
                <a:cs typeface="Times New Roman" panose="02020603050405020304" pitchFamily="18" charset="0"/>
              </a:rPr>
              <a:t> </a:t>
            </a:r>
            <a:r>
              <a:rPr lang="el-GR" sz="3600" b="1"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αφθονίας</a:t>
            </a:r>
            <a:r>
              <a:rPr lang="el-GR" b="1" dirty="0">
                <a:latin typeface="Calibri" panose="020F0502020204030204" pitchFamily="34" charset="0"/>
                <a:ea typeface="Times New Roman" panose="02020603050405020304" pitchFamily="18" charset="0"/>
                <a:cs typeface="Times New Roman" panose="02020603050405020304" pitchFamily="18" charset="0"/>
              </a:rPr>
              <a:t> υποστήριξαν ότι οι περιβαλλοντικοί περιορισμοί θα μπορούσαν να ξεπεραστούν μέσω της τεχνολογικής προόδου και της ανθρώπινης εφευρετικότητας</a:t>
            </a: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fontScale="90000"/>
          </a:bodyPr>
          <a:lstStyle/>
          <a:p>
            <a:pPr algn="ctr"/>
            <a:r>
              <a:rPr lang="el-GR" sz="4800" b="1" dirty="0">
                <a:solidFill>
                  <a:srgbClr val="00B050"/>
                </a:solidFill>
                <a:effectLst>
                  <a:outerShdw blurRad="38100" dist="38100" dir="2700000" algn="tl">
                    <a:srgbClr val="000000">
                      <a:alpha val="43137"/>
                    </a:srgbClr>
                  </a:outerShdw>
                </a:effectLst>
              </a:rPr>
              <a:t>ΕΝΤΑΣΗ ΜΕΤΑΞΥ ΟΙΚΟΝΟΜΙΑΣ ΚΑΙ  ΠΕΡΙΒΑΛΛΟΝΤΟΣ</a:t>
            </a:r>
          </a:p>
        </p:txBody>
      </p:sp>
    </p:spTree>
    <p:extLst>
      <p:ext uri="{BB962C8B-B14F-4D97-AF65-F5344CB8AC3E}">
        <p14:creationId xmlns:p14="http://schemas.microsoft.com/office/powerpoint/2010/main" val="4279786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6"/>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fontScale="90000"/>
          </a:bodyPr>
          <a:lstStyle/>
          <a:p>
            <a:pPr algn="ctr"/>
            <a:r>
              <a:rPr lang="el-GR" sz="4800" b="1" dirty="0">
                <a:solidFill>
                  <a:srgbClr val="00B050"/>
                </a:solidFill>
                <a:effectLst>
                  <a:outerShdw blurRad="38100" dist="38100" dir="2700000" algn="tl">
                    <a:srgbClr val="000000">
                      <a:alpha val="43137"/>
                    </a:srgbClr>
                  </a:outerShdw>
                </a:effectLst>
              </a:rPr>
              <a:t>Χρήση υλικών και εκπομπές αερίων του θερμοκηπίου</a:t>
            </a:r>
          </a:p>
        </p:txBody>
      </p:sp>
      <p:pic>
        <p:nvPicPr>
          <p:cNvPr id="2" name="Εικόνα 1"/>
          <p:cNvPicPr>
            <a:picLocks noChangeAspect="1"/>
          </p:cNvPicPr>
          <p:nvPr/>
        </p:nvPicPr>
        <p:blipFill>
          <a:blip r:embed="rId3"/>
          <a:stretch>
            <a:fillRect/>
          </a:stretch>
        </p:blipFill>
        <p:spPr>
          <a:xfrm>
            <a:off x="-3" y="752353"/>
            <a:ext cx="9912955" cy="5603996"/>
          </a:xfrm>
          <a:prstGeom prst="rect">
            <a:avLst/>
          </a:prstGeom>
        </p:spPr>
      </p:pic>
      <p:pic>
        <p:nvPicPr>
          <p:cNvPr id="6" name="Εικόνα 5"/>
          <p:cNvPicPr>
            <a:picLocks noChangeAspect="1"/>
          </p:cNvPicPr>
          <p:nvPr/>
        </p:nvPicPr>
        <p:blipFill>
          <a:blip r:embed="rId4"/>
          <a:stretch>
            <a:fillRect/>
          </a:stretch>
        </p:blipFill>
        <p:spPr>
          <a:xfrm>
            <a:off x="10046825" y="1018572"/>
            <a:ext cx="1956122" cy="2349661"/>
          </a:xfrm>
          <a:prstGeom prst="rect">
            <a:avLst/>
          </a:prstGeom>
        </p:spPr>
      </p:pic>
      <p:pic>
        <p:nvPicPr>
          <p:cNvPr id="7" name="Εικόνα 6"/>
          <p:cNvPicPr>
            <a:picLocks noChangeAspect="1"/>
          </p:cNvPicPr>
          <p:nvPr/>
        </p:nvPicPr>
        <p:blipFill>
          <a:blip r:embed="rId5">
            <a:duotone>
              <a:prstClr val="black"/>
              <a:schemeClr val="accent2">
                <a:tint val="45000"/>
                <a:satMod val="400000"/>
              </a:schemeClr>
            </a:duotone>
          </a:blip>
          <a:stretch>
            <a:fillRect/>
          </a:stretch>
        </p:blipFill>
        <p:spPr>
          <a:xfrm>
            <a:off x="10161431" y="3820011"/>
            <a:ext cx="1841516" cy="1969179"/>
          </a:xfrm>
          <a:prstGeom prst="rect">
            <a:avLst/>
          </a:prstGeom>
          <a:solidFill>
            <a:srgbClr val="7030A0"/>
          </a:solidFill>
        </p:spPr>
      </p:pic>
    </p:spTree>
    <p:extLst>
      <p:ext uri="{BB962C8B-B14F-4D97-AF65-F5344CB8AC3E}">
        <p14:creationId xmlns:p14="http://schemas.microsoft.com/office/powerpoint/2010/main" val="1460137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Αύξηση του παγκόσμιου πληθυσµού</a:t>
            </a:r>
          </a:p>
        </p:txBody>
      </p:sp>
      <p:pic>
        <p:nvPicPr>
          <p:cNvPr id="2" name="Εικόνα 1"/>
          <p:cNvPicPr>
            <a:picLocks noChangeAspect="1"/>
          </p:cNvPicPr>
          <p:nvPr/>
        </p:nvPicPr>
        <p:blipFill>
          <a:blip r:embed="rId2"/>
          <a:stretch>
            <a:fillRect/>
          </a:stretch>
        </p:blipFill>
        <p:spPr>
          <a:xfrm>
            <a:off x="579346" y="869106"/>
            <a:ext cx="10689464" cy="5370490"/>
          </a:xfrm>
          <a:prstGeom prst="rect">
            <a:avLst/>
          </a:prstGeom>
        </p:spPr>
      </p:pic>
    </p:spTree>
    <p:extLst>
      <p:ext uri="{BB962C8B-B14F-4D97-AF65-F5344CB8AC3E}">
        <p14:creationId xmlns:p14="http://schemas.microsoft.com/office/powerpoint/2010/main" val="4184812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∆ηµιουργία αποβλήτων παγκοσμίως</a:t>
            </a:r>
          </a:p>
        </p:txBody>
      </p:sp>
      <p:pic>
        <p:nvPicPr>
          <p:cNvPr id="7" name="Εικόνα 6">
            <a:extLst>
              <a:ext uri="{FF2B5EF4-FFF2-40B4-BE49-F238E27FC236}">
                <a16:creationId xmlns:a16="http://schemas.microsoft.com/office/drawing/2014/main" id="{530453CB-0711-4D98-991B-5C6B54960C8C}"/>
              </a:ext>
            </a:extLst>
          </p:cNvPr>
          <p:cNvPicPr>
            <a:picLocks noChangeAspect="1"/>
          </p:cNvPicPr>
          <p:nvPr/>
        </p:nvPicPr>
        <p:blipFill>
          <a:blip r:embed="rId2"/>
          <a:stretch>
            <a:fillRect/>
          </a:stretch>
        </p:blipFill>
        <p:spPr>
          <a:xfrm>
            <a:off x="0" y="772885"/>
            <a:ext cx="12192000" cy="5312229"/>
          </a:xfrm>
          <a:prstGeom prst="rect">
            <a:avLst/>
          </a:prstGeom>
        </p:spPr>
      </p:pic>
    </p:spTree>
    <p:extLst>
      <p:ext uri="{BB962C8B-B14F-4D97-AF65-F5344CB8AC3E}">
        <p14:creationId xmlns:p14="http://schemas.microsoft.com/office/powerpoint/2010/main" val="3716429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normAutofit fontScale="92500"/>
          </a:bodyPr>
          <a:lstStyle/>
          <a:p>
            <a:pPr marL="0" indent="0" algn="ctr">
              <a:buNone/>
            </a:pPr>
            <a:endParaRPr lang="el-GR" b="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r>
              <a:rPr lang="el-GR" sz="3200" b="1" i="1" dirty="0">
                <a:latin typeface="Calibri" panose="020F0502020204030204" pitchFamily="34" charset="0"/>
                <a:ea typeface="Times New Roman" panose="02020603050405020304" pitchFamily="18" charset="0"/>
                <a:cs typeface="Times New Roman" panose="02020603050405020304" pitchFamily="18" charset="0"/>
              </a:rPr>
              <a:t>Το πρόβλημα των αποβλήτων είναι οξύ στις αναδυόμενες πόλεις. Χωματερές όπως η Laogang στη Σαγκάη της Κίνας· </a:t>
            </a:r>
            <a:r>
              <a:rPr lang="en-US" sz="3200" b="1" i="1" dirty="0">
                <a:latin typeface="Calibri" panose="020F0502020204030204" pitchFamily="34" charset="0"/>
                <a:ea typeface="Times New Roman" panose="02020603050405020304" pitchFamily="18" charset="0"/>
                <a:cs typeface="Times New Roman" panose="02020603050405020304" pitchFamily="18" charset="0"/>
              </a:rPr>
              <a:t>Sudokwon </a:t>
            </a:r>
            <a:r>
              <a:rPr lang="el-GR" sz="3200" b="1" i="1" dirty="0">
                <a:latin typeface="Calibri" panose="020F0502020204030204" pitchFamily="34" charset="0"/>
                <a:ea typeface="Times New Roman" panose="02020603050405020304" pitchFamily="18" charset="0"/>
                <a:cs typeface="Times New Roman" panose="02020603050405020304" pitchFamily="18" charset="0"/>
              </a:rPr>
              <a:t>στη Σεούλ. ο γεμάτος Jardim Gramacho στο Ρίο ντε Τζανέιρο της Βραζιλίας· και ο Bordo Poniente στην Πόλη του Μεξικού ανταγωνίζονται για τον τίτλο της μεγαλύτερης χωματερής στον κόσμο. Κάθε μία από αυτές λαμβάνει συνήθως περισσότερους από 10.000 τόνους αποβλήτων την ημέρα. Ταχέως αναπτυσσόμενες πόλεις όπως η Shenzhen στην Κίνα προσθέτουν στους 2.000 και πλέον αποτεφρωτήρες αποβλήτων. Με τους μεγαλύτερους να είναι σε θέση να επεξεργάζονται περισσότερους από 5.000 τόνους την ημέρα, αυξάνονται επίσης οι ανησυχίες για τη διάθεση τέφρας, την ατμοσφαιρική ρύπανση και το κόστος</a:t>
            </a:r>
            <a:r>
              <a:rPr lang="el-GR" b="1" i="1" dirty="0">
                <a:latin typeface="Calibri" panose="020F0502020204030204" pitchFamily="34" charset="0"/>
                <a:ea typeface="Times New Roman" panose="02020603050405020304" pitchFamily="18" charset="0"/>
                <a:cs typeface="Times New Roman" panose="02020603050405020304" pitchFamily="18" charset="0"/>
              </a:rPr>
              <a:t>.</a:t>
            </a:r>
            <a:r>
              <a:rPr lang="el-GR" b="1" dirty="0">
                <a:latin typeface="Calibri" panose="020F0502020204030204" pitchFamily="34" charset="0"/>
                <a:ea typeface="Times New Roman" panose="02020603050405020304" pitchFamily="18" charset="0"/>
                <a:cs typeface="Times New Roman" panose="02020603050405020304" pitchFamily="18" charset="0"/>
              </a:rPr>
              <a:t>
</a:t>
            </a:r>
            <a:r>
              <a:rPr lang="en-US" sz="2200" b="1" dirty="0">
                <a:latin typeface="Calibri" panose="020F0502020204030204" pitchFamily="34" charset="0"/>
                <a:ea typeface="Times New Roman" panose="02020603050405020304" pitchFamily="18" charset="0"/>
                <a:cs typeface="Times New Roman" panose="02020603050405020304" pitchFamily="18" charset="0"/>
                <a:hlinkClick r:id="rId2"/>
              </a:rPr>
              <a:t>https://www.nature.com/news/environment-waste-production-must-peak-this-century-1.14032#/peak</a:t>
            </a:r>
            <a:endParaRPr lang="el-GR" sz="2200" b="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sz="2200"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∆ηµιουργία αποβλήτων παγκοσμίως</a:t>
            </a:r>
          </a:p>
        </p:txBody>
      </p:sp>
    </p:spTree>
    <p:extLst>
      <p:ext uri="{BB962C8B-B14F-4D97-AF65-F5344CB8AC3E}">
        <p14:creationId xmlns:p14="http://schemas.microsoft.com/office/powerpoint/2010/main" val="856403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752354"/>
            <a:ext cx="12191999" cy="5603995"/>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752354"/>
          </a:xfrm>
          <a:solidFill>
            <a:srgbClr val="FFC000"/>
          </a:solidFill>
        </p:spPr>
        <p:txBody>
          <a:bodyPr>
            <a:normAutofit/>
          </a:bodyPr>
          <a:lstStyle/>
          <a:p>
            <a:pPr algn="ctr"/>
            <a:r>
              <a:rPr lang="el-GR" sz="4800" b="1" dirty="0">
                <a:solidFill>
                  <a:srgbClr val="00B050"/>
                </a:solidFill>
                <a:effectLst>
                  <a:outerShdw blurRad="38100" dist="38100" dir="2700000" algn="tl">
                    <a:srgbClr val="000000">
                      <a:alpha val="43137"/>
                    </a:srgbClr>
                  </a:outerShdw>
                </a:effectLst>
              </a:rPr>
              <a:t>Μη βιώσιµο µοντέλο κατανάλωσης</a:t>
            </a:r>
          </a:p>
        </p:txBody>
      </p:sp>
      <p:pic>
        <p:nvPicPr>
          <p:cNvPr id="2" name="Εικόνα 1"/>
          <p:cNvPicPr>
            <a:picLocks noChangeAspect="1"/>
          </p:cNvPicPr>
          <p:nvPr/>
        </p:nvPicPr>
        <p:blipFill>
          <a:blip r:embed="rId2"/>
          <a:stretch>
            <a:fillRect/>
          </a:stretch>
        </p:blipFill>
        <p:spPr>
          <a:xfrm>
            <a:off x="207031" y="752353"/>
            <a:ext cx="11777933" cy="5603996"/>
          </a:xfrm>
          <a:prstGeom prst="rect">
            <a:avLst/>
          </a:prstGeom>
        </p:spPr>
      </p:pic>
    </p:spTree>
    <p:extLst>
      <p:ext uri="{BB962C8B-B14F-4D97-AF65-F5344CB8AC3E}">
        <p14:creationId xmlns:p14="http://schemas.microsoft.com/office/powerpoint/2010/main" val="1362831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A2D7B68-C8C3-4B15-9815-0C625F12827B}"/>
              </a:ext>
            </a:extLst>
          </p:cNvPr>
          <p:cNvSpPr>
            <a:spLocks noGrp="1"/>
          </p:cNvSpPr>
          <p:nvPr>
            <p:ph idx="1"/>
          </p:nvPr>
        </p:nvSpPr>
        <p:spPr>
          <a:xfrm>
            <a:off x="1" y="1120461"/>
            <a:ext cx="12191999" cy="5235887"/>
          </a:xfrm>
          <a:solidFill>
            <a:schemeClr val="accent5">
              <a:lumMod val="20000"/>
              <a:lumOff val="80000"/>
            </a:schemeClr>
          </a:solidFill>
        </p:spPr>
        <p:txBody>
          <a:bodyPr/>
          <a:lstStyle/>
          <a:p>
            <a:pPr marL="0" indent="0" algn="ctr">
              <a:buNone/>
            </a:pPr>
            <a:endParaRPr lang="el-GR" b="1" i="1" dirty="0">
              <a:latin typeface="Calibri" panose="020F0502020204030204" pitchFamily="34" charset="0"/>
              <a:ea typeface="Times New Roman" panose="02020603050405020304" pitchFamily="18" charset="0"/>
              <a:cs typeface="Times New Roman" panose="02020603050405020304" pitchFamily="18" charset="0"/>
            </a:endParaRPr>
          </a:p>
          <a:p>
            <a:pPr marL="0" indent="0" algn="ctr">
              <a:buNone/>
            </a:pPr>
            <a:endParaRPr lang="en-US" b="1"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70E47908-6CDB-4549-98FC-CF73854CA21B}"/>
              </a:ext>
            </a:extLst>
          </p:cNvPr>
          <p:cNvSpPr>
            <a:spLocks noGrp="1"/>
          </p:cNvSpPr>
          <p:nvPr>
            <p:ph type="ftr" sz="quarter" idx="11"/>
          </p:nvPr>
        </p:nvSpPr>
        <p:spPr>
          <a:xfrm>
            <a:off x="4087874" y="6356350"/>
            <a:ext cx="3672408"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Πανεπιστήμιο Θεσσαλίας, Τμήμα Περιβάλλοντος, Καθηγητής: Ξενοφών Σπηλιώτης</a:t>
            </a:r>
          </a:p>
        </p:txBody>
      </p:sp>
      <p:sp>
        <p:nvSpPr>
          <p:cNvPr id="5" name="Τίτλος 1">
            <a:extLst>
              <a:ext uri="{FF2B5EF4-FFF2-40B4-BE49-F238E27FC236}">
                <a16:creationId xmlns:a16="http://schemas.microsoft.com/office/drawing/2014/main" id="{50907808-4A28-40FE-B483-476890C17B75}"/>
              </a:ext>
            </a:extLst>
          </p:cNvPr>
          <p:cNvSpPr>
            <a:spLocks noGrp="1"/>
          </p:cNvSpPr>
          <p:nvPr>
            <p:ph type="title"/>
          </p:nvPr>
        </p:nvSpPr>
        <p:spPr>
          <a:xfrm>
            <a:off x="0" y="0"/>
            <a:ext cx="12192000" cy="1120462"/>
          </a:xfrm>
          <a:solidFill>
            <a:srgbClr val="FFC000"/>
          </a:solidFill>
        </p:spPr>
        <p:txBody>
          <a:bodyPr>
            <a:normAutofit fontScale="90000"/>
          </a:bodyPr>
          <a:lstStyle/>
          <a:p>
            <a:pPr algn="ctr"/>
            <a:r>
              <a:rPr lang="el-GR" sz="4800" b="1" dirty="0">
                <a:solidFill>
                  <a:srgbClr val="00B050"/>
                </a:solidFill>
                <a:effectLst>
                  <a:outerShdw blurRad="38100" dist="38100" dir="2700000" algn="tl">
                    <a:srgbClr val="000000">
                      <a:alpha val="43137"/>
                    </a:srgbClr>
                  </a:outerShdw>
                </a:effectLst>
              </a:rPr>
              <a:t>Επισκόπηση των παγκόσµιων ροπών και δυνάµεων που οδηγούν στην αλλαγή σκέψης</a:t>
            </a:r>
          </a:p>
        </p:txBody>
      </p:sp>
      <p:pic>
        <p:nvPicPr>
          <p:cNvPr id="2" name="Εικόνα 1"/>
          <p:cNvPicPr>
            <a:picLocks noChangeAspect="1"/>
          </p:cNvPicPr>
          <p:nvPr/>
        </p:nvPicPr>
        <p:blipFill>
          <a:blip r:embed="rId2"/>
          <a:stretch>
            <a:fillRect/>
          </a:stretch>
        </p:blipFill>
        <p:spPr>
          <a:xfrm>
            <a:off x="1843825" y="1120461"/>
            <a:ext cx="8710408" cy="5235887"/>
          </a:xfrm>
          <a:prstGeom prst="rect">
            <a:avLst/>
          </a:prstGeom>
        </p:spPr>
      </p:pic>
    </p:spTree>
    <p:extLst>
      <p:ext uri="{BB962C8B-B14F-4D97-AF65-F5344CB8AC3E}">
        <p14:creationId xmlns:p14="http://schemas.microsoft.com/office/powerpoint/2010/main" val="276492830"/>
      </p:ext>
    </p:extLst>
  </p:cSld>
  <p:clrMapOvr>
    <a:masterClrMapping/>
  </p:clrMapOvr>
</p:sld>
</file>

<file path=ppt/theme/theme1.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1572</TotalTime>
  <Words>1808</Words>
  <Application>Microsoft Office PowerPoint</Application>
  <PresentationFormat>Ευρεία οθόνη</PresentationFormat>
  <Paragraphs>167</Paragraphs>
  <Slides>30</Slides>
  <Notes>1</Notes>
  <HiddenSlides>0</HiddenSlides>
  <MMClips>0</MMClips>
  <ScaleCrop>false</ScaleCrop>
  <HeadingPairs>
    <vt:vector size="6" baseType="variant">
      <vt:variant>
        <vt:lpstr>Γραμματοσειρές που χρησιμοποιούνται</vt:lpstr>
      </vt:variant>
      <vt:variant>
        <vt:i4>5</vt:i4>
      </vt:variant>
      <vt:variant>
        <vt:lpstr>Θέμα</vt:lpstr>
      </vt:variant>
      <vt:variant>
        <vt:i4>1</vt:i4>
      </vt:variant>
      <vt:variant>
        <vt:lpstr>Τίτλοι διαφανειών</vt:lpstr>
      </vt:variant>
      <vt:variant>
        <vt:i4>30</vt:i4>
      </vt:variant>
    </vt:vector>
  </HeadingPairs>
  <TitlesOfParts>
    <vt:vector size="36" baseType="lpstr">
      <vt:lpstr>Arial</vt:lpstr>
      <vt:lpstr>Calibri</vt:lpstr>
      <vt:lpstr>Calibri Light</vt:lpstr>
      <vt:lpstr>Century Gothic</vt:lpstr>
      <vt:lpstr>Times New Roman</vt:lpstr>
      <vt:lpstr>1_Θέμα του Office</vt:lpstr>
      <vt:lpstr>Που βρισκόμαστε σήμερα;</vt:lpstr>
      <vt:lpstr>Πλαστικά στους ωκεανούς</vt:lpstr>
      <vt:lpstr>Τι απομένει;</vt:lpstr>
      <vt:lpstr>Χρήση υλικών και εκπομπές αερίων του θερμοκηπίου</vt:lpstr>
      <vt:lpstr>Αύξηση του παγκόσμιου πληθυσµού</vt:lpstr>
      <vt:lpstr>∆ηµιουργία αποβλήτων παγκοσμίως</vt:lpstr>
      <vt:lpstr>∆ηµιουργία αποβλήτων παγκοσμίως</vt:lpstr>
      <vt:lpstr>Μη βιώσιµο µοντέλο κατανάλωσης</vt:lpstr>
      <vt:lpstr>Επισκόπηση των παγκόσµιων ροπών και δυνάµεων που οδηγούν στην αλλαγή σκέψης</vt:lpstr>
      <vt:lpstr>Βιώσιμη Ανάπτυξη</vt:lpstr>
      <vt:lpstr>UNEP: Στόχοι Βιώσιμης Ανάπτυξης</vt:lpstr>
      <vt:lpstr>UNEP Στόχος 12:</vt:lpstr>
      <vt:lpstr>Καταπολέμηση της ρύπανσης και της  κλιματικής αλλαγής</vt:lpstr>
      <vt:lpstr>Ορισμός ΕΕ: Αποδοτικότητα των πόρων</vt:lpstr>
      <vt:lpstr>ΚΥΚΛΙΚΗ ΟΙΚΟΝΟΜΙΑ</vt:lpstr>
      <vt:lpstr>ΚΥΚΛΙΚΗ ΟΙΚΟΝΟΜΙΑ</vt:lpstr>
      <vt:lpstr>Κυκλική Οικονομία στην  πράξη</vt:lpstr>
      <vt:lpstr>Οι 5 βασικές αρχές της κυκλικής οικονοµίας </vt:lpstr>
      <vt:lpstr>Οι 5 βασικές αρχές της κυκλικής οικονοµίας </vt:lpstr>
      <vt:lpstr>Οι 5 βασικές αρχές της κυκλικής οικονοµίας </vt:lpstr>
      <vt:lpstr>Οι 5 στρατηγικές κλεισίµατος του κύκλου</vt:lpstr>
      <vt:lpstr>Καταλύτες κυκλικής οικονομίας</vt:lpstr>
      <vt:lpstr>EU circular economy platform</vt:lpstr>
      <vt:lpstr>Μείωση C02  λόγω επαναχρησιμοποίησης</vt:lpstr>
      <vt:lpstr>ΑΝΑΛΥΣΗ SWOT ΓΙΑ ΚΥΚΛΙΚΗ ΟΙΚΟΝΟΜΙΑ</vt:lpstr>
      <vt:lpstr>ΑΝΑΛΥΣΗ SWOT ΓΙΑ ΚΥΚΛΙΚΗ ΟΙΚΟΝΟΜΙΑ</vt:lpstr>
      <vt:lpstr>ΑΝΑΛΥΣΗ SWOT ΓΙΑ ΚΥΚΛΙΚΗ ΟΙΚΟΝΟΜΙΑ</vt:lpstr>
      <vt:lpstr>ΑΝΑΛΥΣΗ SWOT ΓΙΑ ΚΥΚΛΙΚΗ ΟΙΚΟΝΟΜΙΑ</vt:lpstr>
      <vt:lpstr>ΑΝΑΛΥΣΗ SWOT ΓΙΑ ΚΥΚΛΙΚΗ ΟΙΚΟΝΟΜΙΑ</vt:lpstr>
      <vt:lpstr>ΕΝΤΑΣΗ ΜΕΤΑΞΥ ΟΙΚΟΝΟΜΙΑΣ ΚΑΙ  ΠΕΡΙΒΑΛΛΟΝΤΟΣ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ΚΥΚΛΙΚΗ ΟΙΚΟΝΟΜΙΑ</dc:title>
  <dc:creator>ΞΕΝΟΦΩΝ ΣΠΗΛΙΩΤΗΣ</dc:creator>
  <cp:lastModifiedBy>ΞΕΝΟΦΩΝ ΣΠΗΛΙΩΤΗΣ</cp:lastModifiedBy>
  <cp:revision>23</cp:revision>
  <dcterms:created xsi:type="dcterms:W3CDTF">2021-03-03T09:26:57Z</dcterms:created>
  <dcterms:modified xsi:type="dcterms:W3CDTF">2021-03-13T17:44:48Z</dcterms:modified>
</cp:coreProperties>
</file>