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614" r:id="rId3"/>
    <p:sldId id="589" r:id="rId4"/>
    <p:sldId id="599" r:id="rId5"/>
    <p:sldId id="590" r:id="rId6"/>
    <p:sldId id="598" r:id="rId7"/>
    <p:sldId id="610" r:id="rId8"/>
    <p:sldId id="611" r:id="rId9"/>
    <p:sldId id="597" r:id="rId10"/>
    <p:sldId id="613" r:id="rId11"/>
    <p:sldId id="596" r:id="rId12"/>
    <p:sldId id="595" r:id="rId13"/>
    <p:sldId id="594" r:id="rId14"/>
    <p:sldId id="593" r:id="rId15"/>
    <p:sldId id="602" r:id="rId16"/>
    <p:sldId id="601" r:id="rId17"/>
    <p:sldId id="600" r:id="rId18"/>
    <p:sldId id="591" r:id="rId19"/>
    <p:sldId id="605" r:id="rId20"/>
    <p:sldId id="604" r:id="rId21"/>
    <p:sldId id="603" r:id="rId22"/>
    <p:sldId id="609" r:id="rId23"/>
    <p:sldId id="607" r:id="rId24"/>
    <p:sldId id="606" r:id="rId25"/>
    <p:sldId id="608" r:id="rId26"/>
    <p:sldId id="617" r:id="rId27"/>
    <p:sldId id="616" r:id="rId28"/>
    <p:sldId id="615" r:id="rId29"/>
    <p:sldId id="612"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205D0-C57E-464A-AA8F-93CBB6A50A31}" type="datetimeFigureOut">
              <a:rPr lang="el-GR" smtClean="0"/>
              <a:t>16/1/2024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964B9-9375-4457-BE7F-055DA09BBC59}" type="slidenum">
              <a:rPr lang="el-GR" smtClean="0"/>
              <a:t>‹#›</a:t>
            </a:fld>
            <a:endParaRPr lang="el-GR"/>
          </a:p>
        </p:txBody>
      </p:sp>
    </p:spTree>
    <p:extLst>
      <p:ext uri="{BB962C8B-B14F-4D97-AF65-F5344CB8AC3E}">
        <p14:creationId xmlns:p14="http://schemas.microsoft.com/office/powerpoint/2010/main" val="76408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9BF29D1-2703-41F8-AC74-575D8C798D7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FF163-9CDB-4039-A155-552767757182}"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Rectangle 2">
            <a:extLst>
              <a:ext uri="{FF2B5EF4-FFF2-40B4-BE49-F238E27FC236}">
                <a16:creationId xmlns:a16="http://schemas.microsoft.com/office/drawing/2014/main" id="{E22E8267-A69B-4B4E-A4ED-3B936E2CC2C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A5C036B-2782-463A-B38F-93C328203F91}"/>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93920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53698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913509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66731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5487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1777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11811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298169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37824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83721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170605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698792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8911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2722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085789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203622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01405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931011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871293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161755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49966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83569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13757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91258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9723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15634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73455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5FF79590-0512-4898-9145-5E2CC4E7714B}"/>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91B3398E-3821-4B16-90C8-C08F5C28A85C}"/>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F86AB812-5337-4808-830C-665F8DCAB747}"/>
              </a:ext>
            </a:extLst>
          </p:cNvPr>
          <p:cNvSpPr>
            <a:spLocks noGrp="1" noChangeArrowheads="1"/>
          </p:cNvSpPr>
          <p:nvPr>
            <p:ph type="sldNum" sz="quarter" idx="12"/>
          </p:nvPr>
        </p:nvSpPr>
        <p:spPr>
          <a:ln/>
        </p:spPr>
        <p:txBody>
          <a:bodyPr/>
          <a:lstStyle>
            <a:lvl1pPr>
              <a:defRPr/>
            </a:lvl1pPr>
          </a:lstStyle>
          <a:p>
            <a:pPr>
              <a:defRPr/>
            </a:pPr>
            <a:fld id="{3CCCED04-2955-4931-B732-4B57B186BF40}" type="slidenum">
              <a:rPr lang="el-GR" altLang="el-GR"/>
              <a:pPr>
                <a:defRPr/>
              </a:pPr>
              <a:t>‹#›</a:t>
            </a:fld>
            <a:endParaRPr lang="el-GR" altLang="el-GR"/>
          </a:p>
        </p:txBody>
      </p:sp>
    </p:spTree>
    <p:extLst>
      <p:ext uri="{BB962C8B-B14F-4D97-AF65-F5344CB8AC3E}">
        <p14:creationId xmlns:p14="http://schemas.microsoft.com/office/powerpoint/2010/main" val="86801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64600" y="473076"/>
            <a:ext cx="2717800" cy="5394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473076"/>
            <a:ext cx="7950200" cy="5394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CB575A51-23F7-439F-9632-FFC34D3BF69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C6C58C1C-1AC1-436D-88FC-DAA9564E8008}"/>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E91AA5D-87E4-4CDE-BB25-DF0E5EC44B10}"/>
              </a:ext>
            </a:extLst>
          </p:cNvPr>
          <p:cNvSpPr>
            <a:spLocks noGrp="1" noChangeArrowheads="1"/>
          </p:cNvSpPr>
          <p:nvPr>
            <p:ph type="sldNum" sz="quarter" idx="12"/>
          </p:nvPr>
        </p:nvSpPr>
        <p:spPr>
          <a:ln/>
        </p:spPr>
        <p:txBody>
          <a:bodyPr/>
          <a:lstStyle>
            <a:lvl1pPr>
              <a:defRPr/>
            </a:lvl1pPr>
          </a:lstStyle>
          <a:p>
            <a:pPr>
              <a:defRPr/>
            </a:pPr>
            <a:fld id="{1FEE353D-41ED-4DA0-B200-964201096060}" type="slidenum">
              <a:rPr lang="el-GR" altLang="el-GR"/>
              <a:pPr>
                <a:defRPr/>
              </a:pPr>
              <a:t>‹#›</a:t>
            </a:fld>
            <a:endParaRPr lang="el-GR" altLang="el-GR"/>
          </a:p>
        </p:txBody>
      </p:sp>
    </p:spTree>
    <p:extLst>
      <p:ext uri="{BB962C8B-B14F-4D97-AF65-F5344CB8AC3E}">
        <p14:creationId xmlns:p14="http://schemas.microsoft.com/office/powerpoint/2010/main" val="88518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4575B981-0847-4E87-8A9F-ECB95D2EFFDC}"/>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7ABAD019-7A3D-4AEE-8C67-65E27484470F}"/>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C26D3DEA-D2EB-4F6A-9514-9F33BD84C6B8}"/>
              </a:ext>
            </a:extLst>
          </p:cNvPr>
          <p:cNvSpPr>
            <a:spLocks noGrp="1" noChangeArrowheads="1"/>
          </p:cNvSpPr>
          <p:nvPr>
            <p:ph type="sldNum" sz="quarter" idx="12"/>
          </p:nvPr>
        </p:nvSpPr>
        <p:spPr>
          <a:ln/>
        </p:spPr>
        <p:txBody>
          <a:bodyPr/>
          <a:lstStyle>
            <a:lvl1pPr>
              <a:defRPr/>
            </a:lvl1pPr>
          </a:lstStyle>
          <a:p>
            <a:pPr>
              <a:defRPr/>
            </a:pPr>
            <a:fld id="{3D91D651-DFBF-43D1-8AB8-3D246BD79930}" type="slidenum">
              <a:rPr lang="el-GR" altLang="el-GR"/>
              <a:pPr>
                <a:defRPr/>
              </a:pPr>
              <a:t>‹#›</a:t>
            </a:fld>
            <a:endParaRPr lang="el-GR" altLang="el-GR"/>
          </a:p>
        </p:txBody>
      </p:sp>
    </p:spTree>
    <p:extLst>
      <p:ext uri="{BB962C8B-B14F-4D97-AF65-F5344CB8AC3E}">
        <p14:creationId xmlns:p14="http://schemas.microsoft.com/office/powerpoint/2010/main" val="337541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248400" y="18288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248400" y="39243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8">
            <a:extLst>
              <a:ext uri="{FF2B5EF4-FFF2-40B4-BE49-F238E27FC236}">
                <a16:creationId xmlns:a16="http://schemas.microsoft.com/office/drawing/2014/main" id="{B4071801-5A7B-49B1-B5D4-6059A86F8CAC}"/>
              </a:ext>
            </a:extLst>
          </p:cNvPr>
          <p:cNvSpPr>
            <a:spLocks noGrp="1" noChangeArrowheads="1"/>
          </p:cNvSpPr>
          <p:nvPr>
            <p:ph type="dt" sz="half" idx="10"/>
          </p:nvPr>
        </p:nvSpPr>
        <p:spPr>
          <a:ln/>
        </p:spPr>
        <p:txBody>
          <a:bodyPr/>
          <a:lstStyle>
            <a:lvl1pPr>
              <a:defRPr/>
            </a:lvl1pPr>
          </a:lstStyle>
          <a:p>
            <a:pPr>
              <a:defRPr/>
            </a:pPr>
            <a:endParaRPr lang="el-GR"/>
          </a:p>
        </p:txBody>
      </p:sp>
      <p:sp>
        <p:nvSpPr>
          <p:cNvPr id="7" name="Rectangle 9">
            <a:extLst>
              <a:ext uri="{FF2B5EF4-FFF2-40B4-BE49-F238E27FC236}">
                <a16:creationId xmlns:a16="http://schemas.microsoft.com/office/drawing/2014/main" id="{F9F26A1A-E7A2-4CFC-8566-1723A0655307}"/>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8" name="Rectangle 10">
            <a:extLst>
              <a:ext uri="{FF2B5EF4-FFF2-40B4-BE49-F238E27FC236}">
                <a16:creationId xmlns:a16="http://schemas.microsoft.com/office/drawing/2014/main" id="{3994B2A1-70AC-4823-BFC6-140EB3357881}"/>
              </a:ext>
            </a:extLst>
          </p:cNvPr>
          <p:cNvSpPr>
            <a:spLocks noGrp="1" noChangeArrowheads="1"/>
          </p:cNvSpPr>
          <p:nvPr>
            <p:ph type="sldNum" sz="quarter" idx="12"/>
          </p:nvPr>
        </p:nvSpPr>
        <p:spPr>
          <a:ln/>
        </p:spPr>
        <p:txBody>
          <a:bodyPr/>
          <a:lstStyle>
            <a:lvl1pPr>
              <a:defRPr/>
            </a:lvl1pPr>
          </a:lstStyle>
          <a:p>
            <a:pPr>
              <a:defRPr/>
            </a:pPr>
            <a:fld id="{CBD93898-5FD1-4D98-B85C-E1DCE29BD038}" type="slidenum">
              <a:rPr lang="el-GR" altLang="el-GR"/>
              <a:pPr>
                <a:defRPr/>
              </a:pPr>
              <a:t>‹#›</a:t>
            </a:fld>
            <a:endParaRPr lang="el-GR" altLang="el-GR"/>
          </a:p>
        </p:txBody>
      </p:sp>
    </p:spTree>
    <p:extLst>
      <p:ext uri="{BB962C8B-B14F-4D97-AF65-F5344CB8AC3E}">
        <p14:creationId xmlns:p14="http://schemas.microsoft.com/office/powerpoint/2010/main" val="1035702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711200" y="473075"/>
            <a:ext cx="10871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7112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2484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7112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2484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55ADE697-BEAC-4460-AD09-4ED39B2C582D}"/>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9">
            <a:extLst>
              <a:ext uri="{FF2B5EF4-FFF2-40B4-BE49-F238E27FC236}">
                <a16:creationId xmlns:a16="http://schemas.microsoft.com/office/drawing/2014/main" id="{B2CB5EC9-F2A1-47AF-AEA5-E0EA2D13194E}"/>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D973F56B-DFDE-41EE-80D0-8CF923AB0112}"/>
              </a:ext>
            </a:extLst>
          </p:cNvPr>
          <p:cNvSpPr>
            <a:spLocks noGrp="1" noChangeArrowheads="1"/>
          </p:cNvSpPr>
          <p:nvPr>
            <p:ph type="sldNum" sz="quarter" idx="12"/>
          </p:nvPr>
        </p:nvSpPr>
        <p:spPr>
          <a:ln/>
        </p:spPr>
        <p:txBody>
          <a:bodyPr/>
          <a:lstStyle>
            <a:lvl1pPr>
              <a:defRPr/>
            </a:lvl1pPr>
          </a:lstStyle>
          <a:p>
            <a:pPr>
              <a:defRPr/>
            </a:pPr>
            <a:fld id="{E327DBC0-B477-41FC-BA1D-3BAAD884399E}" type="slidenum">
              <a:rPr lang="el-GR" altLang="el-GR"/>
              <a:pPr>
                <a:defRPr/>
              </a:pPr>
              <a:t>‹#›</a:t>
            </a:fld>
            <a:endParaRPr lang="el-GR" altLang="el-GR"/>
          </a:p>
        </p:txBody>
      </p:sp>
    </p:spTree>
    <p:extLst>
      <p:ext uri="{BB962C8B-B14F-4D97-AF65-F5344CB8AC3E}">
        <p14:creationId xmlns:p14="http://schemas.microsoft.com/office/powerpoint/2010/main" val="92554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8">
            <a:extLst>
              <a:ext uri="{FF2B5EF4-FFF2-40B4-BE49-F238E27FC236}">
                <a16:creationId xmlns:a16="http://schemas.microsoft.com/office/drawing/2014/main" id="{BA63B03D-5790-4804-A915-D73F30DC1571}"/>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75AA62D0-2809-445B-9640-F4C3FA62C48C}"/>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647332EF-BFCB-4FDF-8361-46F98AF57531}"/>
              </a:ext>
            </a:extLst>
          </p:cNvPr>
          <p:cNvSpPr>
            <a:spLocks noGrp="1" noChangeArrowheads="1"/>
          </p:cNvSpPr>
          <p:nvPr>
            <p:ph type="sldNum" sz="quarter" idx="12"/>
          </p:nvPr>
        </p:nvSpPr>
        <p:spPr>
          <a:ln/>
        </p:spPr>
        <p:txBody>
          <a:bodyPr/>
          <a:lstStyle>
            <a:lvl1pPr>
              <a:defRPr/>
            </a:lvl1pPr>
          </a:lstStyle>
          <a:p>
            <a:pPr>
              <a:defRPr/>
            </a:pPr>
            <a:fld id="{4B006178-C40A-4240-A4EB-0F785B4B9E43}" type="slidenum">
              <a:rPr lang="el-GR" altLang="el-GR"/>
              <a:pPr>
                <a:defRPr/>
              </a:pPr>
              <a:t>‹#›</a:t>
            </a:fld>
            <a:endParaRPr lang="el-GR" altLang="el-GR"/>
          </a:p>
        </p:txBody>
      </p:sp>
    </p:spTree>
    <p:extLst>
      <p:ext uri="{BB962C8B-B14F-4D97-AF65-F5344CB8AC3E}">
        <p14:creationId xmlns:p14="http://schemas.microsoft.com/office/powerpoint/2010/main" val="109950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7112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A853136B-01F2-4C4A-BC3C-B2CBAC65CCEE}"/>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2573DA63-01C9-4B7F-9DA2-7E4EABDD3991}"/>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B874DCE4-47FB-4C72-AC62-938E30F87A3F}"/>
              </a:ext>
            </a:extLst>
          </p:cNvPr>
          <p:cNvSpPr>
            <a:spLocks noGrp="1" noChangeArrowheads="1"/>
          </p:cNvSpPr>
          <p:nvPr>
            <p:ph type="sldNum" sz="quarter" idx="12"/>
          </p:nvPr>
        </p:nvSpPr>
        <p:spPr>
          <a:ln/>
        </p:spPr>
        <p:txBody>
          <a:bodyPr/>
          <a:lstStyle>
            <a:lvl1pPr>
              <a:defRPr/>
            </a:lvl1pPr>
          </a:lstStyle>
          <a:p>
            <a:pPr>
              <a:defRPr/>
            </a:pPr>
            <a:fld id="{69B536AE-708F-4589-A7CD-F02D7055E6F2}" type="slidenum">
              <a:rPr lang="el-GR" altLang="el-GR"/>
              <a:pPr>
                <a:defRPr/>
              </a:pPr>
              <a:t>‹#›</a:t>
            </a:fld>
            <a:endParaRPr lang="el-GR" altLang="el-GR"/>
          </a:p>
        </p:txBody>
      </p:sp>
    </p:spTree>
    <p:extLst>
      <p:ext uri="{BB962C8B-B14F-4D97-AF65-F5344CB8AC3E}">
        <p14:creationId xmlns:p14="http://schemas.microsoft.com/office/powerpoint/2010/main" val="42446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91313252-093F-4F1F-B907-4AEECF914DED}"/>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9">
            <a:extLst>
              <a:ext uri="{FF2B5EF4-FFF2-40B4-BE49-F238E27FC236}">
                <a16:creationId xmlns:a16="http://schemas.microsoft.com/office/drawing/2014/main" id="{405AC214-73CB-4625-9334-4B504A3AB733}"/>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B3B16DE9-5255-46E1-B0B2-DE4DB78BD7AC}"/>
              </a:ext>
            </a:extLst>
          </p:cNvPr>
          <p:cNvSpPr>
            <a:spLocks noGrp="1" noChangeArrowheads="1"/>
          </p:cNvSpPr>
          <p:nvPr>
            <p:ph type="sldNum" sz="quarter" idx="12"/>
          </p:nvPr>
        </p:nvSpPr>
        <p:spPr>
          <a:ln/>
        </p:spPr>
        <p:txBody>
          <a:bodyPr/>
          <a:lstStyle>
            <a:lvl1pPr>
              <a:defRPr/>
            </a:lvl1pPr>
          </a:lstStyle>
          <a:p>
            <a:pPr>
              <a:defRPr/>
            </a:pPr>
            <a:fld id="{A95D55FF-3B76-4B0D-8695-949B99CF356B}" type="slidenum">
              <a:rPr lang="el-GR" altLang="el-GR"/>
              <a:pPr>
                <a:defRPr/>
              </a:pPr>
              <a:t>‹#›</a:t>
            </a:fld>
            <a:endParaRPr lang="el-GR" altLang="el-GR"/>
          </a:p>
        </p:txBody>
      </p:sp>
    </p:spTree>
    <p:extLst>
      <p:ext uri="{BB962C8B-B14F-4D97-AF65-F5344CB8AC3E}">
        <p14:creationId xmlns:p14="http://schemas.microsoft.com/office/powerpoint/2010/main" val="393693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8">
            <a:extLst>
              <a:ext uri="{FF2B5EF4-FFF2-40B4-BE49-F238E27FC236}">
                <a16:creationId xmlns:a16="http://schemas.microsoft.com/office/drawing/2014/main" id="{E62F51DE-EC03-4AE2-981F-69BD0168AE5A}"/>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9">
            <a:extLst>
              <a:ext uri="{FF2B5EF4-FFF2-40B4-BE49-F238E27FC236}">
                <a16:creationId xmlns:a16="http://schemas.microsoft.com/office/drawing/2014/main" id="{2590183F-C3DD-4961-8B29-0F3165FA8C1B}"/>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5" name="Rectangle 10">
            <a:extLst>
              <a:ext uri="{FF2B5EF4-FFF2-40B4-BE49-F238E27FC236}">
                <a16:creationId xmlns:a16="http://schemas.microsoft.com/office/drawing/2014/main" id="{A8232496-186A-49D4-9131-C2BE06471CA9}"/>
              </a:ext>
            </a:extLst>
          </p:cNvPr>
          <p:cNvSpPr>
            <a:spLocks noGrp="1" noChangeArrowheads="1"/>
          </p:cNvSpPr>
          <p:nvPr>
            <p:ph type="sldNum" sz="quarter" idx="12"/>
          </p:nvPr>
        </p:nvSpPr>
        <p:spPr>
          <a:ln/>
        </p:spPr>
        <p:txBody>
          <a:bodyPr/>
          <a:lstStyle>
            <a:lvl1pPr>
              <a:defRPr/>
            </a:lvl1pPr>
          </a:lstStyle>
          <a:p>
            <a:pPr>
              <a:defRPr/>
            </a:pPr>
            <a:fld id="{F418570A-3E5D-4929-8495-248372289107}" type="slidenum">
              <a:rPr lang="el-GR" altLang="el-GR"/>
              <a:pPr>
                <a:defRPr/>
              </a:pPr>
              <a:t>‹#›</a:t>
            </a:fld>
            <a:endParaRPr lang="el-GR" altLang="el-GR"/>
          </a:p>
        </p:txBody>
      </p:sp>
    </p:spTree>
    <p:extLst>
      <p:ext uri="{BB962C8B-B14F-4D97-AF65-F5344CB8AC3E}">
        <p14:creationId xmlns:p14="http://schemas.microsoft.com/office/powerpoint/2010/main" val="345865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E15A764-5FC2-4BAE-8EEB-6C3BF65B61E9}"/>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9">
            <a:extLst>
              <a:ext uri="{FF2B5EF4-FFF2-40B4-BE49-F238E27FC236}">
                <a16:creationId xmlns:a16="http://schemas.microsoft.com/office/drawing/2014/main" id="{CE4A4A33-356E-4F6F-AE25-E67D23A047B4}"/>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4" name="Rectangle 10">
            <a:extLst>
              <a:ext uri="{FF2B5EF4-FFF2-40B4-BE49-F238E27FC236}">
                <a16:creationId xmlns:a16="http://schemas.microsoft.com/office/drawing/2014/main" id="{1EC78C2B-3F1B-48BC-82D6-AA49EDDC021E}"/>
              </a:ext>
            </a:extLst>
          </p:cNvPr>
          <p:cNvSpPr>
            <a:spLocks noGrp="1" noChangeArrowheads="1"/>
          </p:cNvSpPr>
          <p:nvPr>
            <p:ph type="sldNum" sz="quarter" idx="12"/>
          </p:nvPr>
        </p:nvSpPr>
        <p:spPr>
          <a:ln/>
        </p:spPr>
        <p:txBody>
          <a:bodyPr/>
          <a:lstStyle>
            <a:lvl1pPr>
              <a:defRPr/>
            </a:lvl1pPr>
          </a:lstStyle>
          <a:p>
            <a:pPr>
              <a:defRPr/>
            </a:pPr>
            <a:fld id="{7FF47D5A-121C-44E6-978B-9226BDEA06D6}" type="slidenum">
              <a:rPr lang="el-GR" altLang="el-GR"/>
              <a:pPr>
                <a:defRPr/>
              </a:pPr>
              <a:t>‹#›</a:t>
            </a:fld>
            <a:endParaRPr lang="el-GR" altLang="el-GR"/>
          </a:p>
        </p:txBody>
      </p:sp>
    </p:spTree>
    <p:extLst>
      <p:ext uri="{BB962C8B-B14F-4D97-AF65-F5344CB8AC3E}">
        <p14:creationId xmlns:p14="http://schemas.microsoft.com/office/powerpoint/2010/main" val="261350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050352AA-234A-43B0-9295-5B150A927E57}"/>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D68B048C-F5D3-4FFC-ACA1-B2A609CB0319}"/>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24BF5290-2545-41DA-9B80-D986ADFAEDE5}"/>
              </a:ext>
            </a:extLst>
          </p:cNvPr>
          <p:cNvSpPr>
            <a:spLocks noGrp="1" noChangeArrowheads="1"/>
          </p:cNvSpPr>
          <p:nvPr>
            <p:ph type="sldNum" sz="quarter" idx="12"/>
          </p:nvPr>
        </p:nvSpPr>
        <p:spPr>
          <a:ln/>
        </p:spPr>
        <p:txBody>
          <a:bodyPr/>
          <a:lstStyle>
            <a:lvl1pPr>
              <a:defRPr/>
            </a:lvl1pPr>
          </a:lstStyle>
          <a:p>
            <a:pPr>
              <a:defRPr/>
            </a:pPr>
            <a:fld id="{2224A47F-9165-43AB-ABC1-FCCCE05098CB}" type="slidenum">
              <a:rPr lang="el-GR" altLang="el-GR"/>
              <a:pPr>
                <a:defRPr/>
              </a:pPr>
              <a:t>‹#›</a:t>
            </a:fld>
            <a:endParaRPr lang="el-GR" altLang="el-GR"/>
          </a:p>
        </p:txBody>
      </p:sp>
    </p:spTree>
    <p:extLst>
      <p:ext uri="{BB962C8B-B14F-4D97-AF65-F5344CB8AC3E}">
        <p14:creationId xmlns:p14="http://schemas.microsoft.com/office/powerpoint/2010/main" val="15960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43E4C943-6E41-4727-91AE-4D39776DE40D}"/>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9">
            <a:extLst>
              <a:ext uri="{FF2B5EF4-FFF2-40B4-BE49-F238E27FC236}">
                <a16:creationId xmlns:a16="http://schemas.microsoft.com/office/drawing/2014/main" id="{72A61416-C528-44C9-B10D-DE4EECD94096}"/>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B525353C-C334-465C-8646-CD2FC787D7B0}"/>
              </a:ext>
            </a:extLst>
          </p:cNvPr>
          <p:cNvSpPr>
            <a:spLocks noGrp="1" noChangeArrowheads="1"/>
          </p:cNvSpPr>
          <p:nvPr>
            <p:ph type="sldNum" sz="quarter" idx="12"/>
          </p:nvPr>
        </p:nvSpPr>
        <p:spPr>
          <a:ln/>
        </p:spPr>
        <p:txBody>
          <a:bodyPr/>
          <a:lstStyle>
            <a:lvl1pPr>
              <a:defRPr/>
            </a:lvl1pPr>
          </a:lstStyle>
          <a:p>
            <a:pPr>
              <a:defRPr/>
            </a:pPr>
            <a:fld id="{5425DA67-02C5-4062-843D-704222EE882A}" type="slidenum">
              <a:rPr lang="el-GR" altLang="el-GR"/>
              <a:pPr>
                <a:defRPr/>
              </a:pPr>
              <a:t>‹#›</a:t>
            </a:fld>
            <a:endParaRPr lang="el-GR" altLang="el-GR"/>
          </a:p>
        </p:txBody>
      </p:sp>
    </p:spTree>
    <p:extLst>
      <p:ext uri="{BB962C8B-B14F-4D97-AF65-F5344CB8AC3E}">
        <p14:creationId xmlns:p14="http://schemas.microsoft.com/office/powerpoint/2010/main" val="11972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8AE51ED6-9E90-453F-A1B6-2CE9E9879086}"/>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9">
            <a:extLst>
              <a:ext uri="{FF2B5EF4-FFF2-40B4-BE49-F238E27FC236}">
                <a16:creationId xmlns:a16="http://schemas.microsoft.com/office/drawing/2014/main" id="{8890CA89-5214-4D5F-8C31-D0DEF81767D6}"/>
              </a:ext>
            </a:extLst>
          </p:cNvPr>
          <p:cNvSpPr>
            <a:spLocks noGrp="1" noChangeArrowheads="1"/>
          </p:cNvSpPr>
          <p:nvPr>
            <p:ph type="ftr" sz="quarter" idx="11"/>
          </p:nvPr>
        </p:nvSpPr>
        <p:spPr>
          <a:ln/>
        </p:spPr>
        <p:txBody>
          <a:bodyPr/>
          <a:lstStyle>
            <a:lvl1pPr>
              <a:defRPr/>
            </a:lvl1pPr>
          </a:lstStyle>
          <a:p>
            <a:pPr>
              <a:defRPr/>
            </a:pPr>
            <a:r>
              <a:rPr lang="el-G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45B5512-E6EA-4F0B-B4B9-DFBD8569731F}"/>
              </a:ext>
            </a:extLst>
          </p:cNvPr>
          <p:cNvSpPr>
            <a:spLocks noGrp="1" noChangeArrowheads="1"/>
          </p:cNvSpPr>
          <p:nvPr>
            <p:ph type="sldNum" sz="quarter" idx="12"/>
          </p:nvPr>
        </p:nvSpPr>
        <p:spPr>
          <a:ln/>
        </p:spPr>
        <p:txBody>
          <a:bodyPr/>
          <a:lstStyle>
            <a:lvl1pPr>
              <a:defRPr/>
            </a:lvl1pPr>
          </a:lstStyle>
          <a:p>
            <a:pPr>
              <a:defRPr/>
            </a:pPr>
            <a:fld id="{78F17647-1241-493C-8563-451DA132E272}" type="slidenum">
              <a:rPr lang="el-GR" altLang="el-GR"/>
              <a:pPr>
                <a:defRPr/>
              </a:pPr>
              <a:t>‹#›</a:t>
            </a:fld>
            <a:endParaRPr lang="el-GR" altLang="el-GR"/>
          </a:p>
        </p:txBody>
      </p:sp>
    </p:spTree>
    <p:extLst>
      <p:ext uri="{BB962C8B-B14F-4D97-AF65-F5344CB8AC3E}">
        <p14:creationId xmlns:p14="http://schemas.microsoft.com/office/powerpoint/2010/main" val="308003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DFEA8D7-37F7-431E-9A4B-77B67D433103}"/>
              </a:ext>
            </a:extLst>
          </p:cNvPr>
          <p:cNvGrpSpPr>
            <a:grpSpLocks/>
          </p:cNvGrpSpPr>
          <p:nvPr/>
        </p:nvGrpSpPr>
        <p:grpSpPr bwMode="auto">
          <a:xfrm>
            <a:off x="304800" y="228600"/>
            <a:ext cx="11582400" cy="5943600"/>
            <a:chOff x="144" y="144"/>
            <a:chExt cx="5472" cy="3744"/>
          </a:xfrm>
        </p:grpSpPr>
        <p:sp>
          <p:nvSpPr>
            <p:cNvPr id="1032" name="Rectangle 3">
              <a:extLst>
                <a:ext uri="{FF2B5EF4-FFF2-40B4-BE49-F238E27FC236}">
                  <a16:creationId xmlns:a16="http://schemas.microsoft.com/office/drawing/2014/main" id="{355DFA48-5B02-4D12-B5F2-CEBC8C7EA815}"/>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l-GR" altLang="el-GR" sz="2400">
                <a:latin typeface="Times New Roman" pitchFamily="18" charset="0"/>
              </a:endParaRPr>
            </a:p>
          </p:txBody>
        </p:sp>
        <p:sp>
          <p:nvSpPr>
            <p:cNvPr id="1033" name="Rectangle 4">
              <a:extLst>
                <a:ext uri="{FF2B5EF4-FFF2-40B4-BE49-F238E27FC236}">
                  <a16:creationId xmlns:a16="http://schemas.microsoft.com/office/drawing/2014/main" id="{AE1134D5-EBA0-4A0C-8467-F4932C539FAB}"/>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l-GR" altLang="el-GR" sz="2400">
                <a:latin typeface="Times New Roman" pitchFamily="18" charset="0"/>
              </a:endParaRPr>
            </a:p>
          </p:txBody>
        </p:sp>
        <p:sp>
          <p:nvSpPr>
            <p:cNvPr id="1034" name="Line 5">
              <a:extLst>
                <a:ext uri="{FF2B5EF4-FFF2-40B4-BE49-F238E27FC236}">
                  <a16:creationId xmlns:a16="http://schemas.microsoft.com/office/drawing/2014/main" id="{F785A4F5-27C3-4B53-BCAC-A0159CCBB85C}"/>
                </a:ext>
              </a:extLst>
            </p:cNvPr>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l-GR" sz="1800"/>
            </a:p>
          </p:txBody>
        </p:sp>
      </p:grpSp>
      <p:sp>
        <p:nvSpPr>
          <p:cNvPr id="1027" name="Rectangle 6">
            <a:extLst>
              <a:ext uri="{FF2B5EF4-FFF2-40B4-BE49-F238E27FC236}">
                <a16:creationId xmlns:a16="http://schemas.microsoft.com/office/drawing/2014/main" id="{4F36A4AE-7CE6-42F0-8010-6B7904C8F64D}"/>
              </a:ext>
            </a:extLst>
          </p:cNvPr>
          <p:cNvSpPr>
            <a:spLocks noGrp="1" noChangeArrowheads="1"/>
          </p:cNvSpPr>
          <p:nvPr>
            <p:ph type="title"/>
          </p:nvPr>
        </p:nvSpPr>
        <p:spPr bwMode="auto">
          <a:xfrm>
            <a:off x="711200" y="473075"/>
            <a:ext cx="1087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028" name="Rectangle 7">
            <a:extLst>
              <a:ext uri="{FF2B5EF4-FFF2-40B4-BE49-F238E27FC236}">
                <a16:creationId xmlns:a16="http://schemas.microsoft.com/office/drawing/2014/main" id="{A29FB3CD-CE54-4D66-A685-CD8A931F4892}"/>
              </a:ext>
            </a:extLst>
          </p:cNvPr>
          <p:cNvSpPr>
            <a:spLocks noGrp="1" noChangeArrowheads="1"/>
          </p:cNvSpPr>
          <p:nvPr>
            <p:ph type="body" idx="1"/>
          </p:nvPr>
        </p:nvSpPr>
        <p:spPr bwMode="auto">
          <a:xfrm>
            <a:off x="711200" y="1828800"/>
            <a:ext cx="1087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355336" name="Rectangle 8">
            <a:extLst>
              <a:ext uri="{FF2B5EF4-FFF2-40B4-BE49-F238E27FC236}">
                <a16:creationId xmlns:a16="http://schemas.microsoft.com/office/drawing/2014/main" id="{7FFF5FDD-63F8-4DB9-A3CB-02B5B998B340}"/>
              </a:ext>
            </a:extLst>
          </p:cNvPr>
          <p:cNvSpPr>
            <a:spLocks noGrp="1" noChangeArrowheads="1"/>
          </p:cNvSpPr>
          <p:nvPr>
            <p:ph type="dt" sz="half" idx="2"/>
          </p:nvPr>
        </p:nvSpPr>
        <p:spPr bwMode="auto">
          <a:xfrm>
            <a:off x="711200" y="6248400"/>
            <a:ext cx="2743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Arial" charset="0"/>
              </a:defRPr>
            </a:lvl1pPr>
          </a:lstStyle>
          <a:p>
            <a:pPr>
              <a:defRPr/>
            </a:pPr>
            <a:endParaRPr lang="el-GR"/>
          </a:p>
        </p:txBody>
      </p:sp>
      <p:sp>
        <p:nvSpPr>
          <p:cNvPr id="355337" name="Rectangle 9">
            <a:extLst>
              <a:ext uri="{FF2B5EF4-FFF2-40B4-BE49-F238E27FC236}">
                <a16:creationId xmlns:a16="http://schemas.microsoft.com/office/drawing/2014/main" id="{5701D318-00A6-4B3E-954B-800804176DA4}"/>
              </a:ext>
            </a:extLst>
          </p:cNvPr>
          <p:cNvSpPr>
            <a:spLocks noGrp="1" noChangeArrowheads="1"/>
          </p:cNvSpPr>
          <p:nvPr>
            <p:ph type="ftr" sz="quarter" idx="3"/>
          </p:nvPr>
        </p:nvSpPr>
        <p:spPr bwMode="auto">
          <a:xfrm>
            <a:off x="43180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Arial" charset="0"/>
              </a:defRPr>
            </a:lvl1pPr>
          </a:lstStyle>
          <a:p>
            <a:pPr>
              <a:defRPr/>
            </a:pPr>
            <a:r>
              <a:rPr lang="el-GR"/>
              <a:t>Εργαστήριο Υδρομηχανικής και Περιβαλλοντικής Τεχνικής, Τμήμα Πολιτικών Μηχανικών Π.Θ.</a:t>
            </a:r>
          </a:p>
        </p:txBody>
      </p:sp>
      <p:sp>
        <p:nvSpPr>
          <p:cNvPr id="355338" name="Rectangle 10">
            <a:extLst>
              <a:ext uri="{FF2B5EF4-FFF2-40B4-BE49-F238E27FC236}">
                <a16:creationId xmlns:a16="http://schemas.microsoft.com/office/drawing/2014/main" id="{C081DAF7-86B8-4D36-AAD1-4B8BCB3B1136}"/>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F92D9B6-4268-47A9-95DB-D5BB2F6B2C43}" type="slidenum">
              <a:rPr lang="el-GR" altLang="el-GR"/>
              <a:pPr>
                <a:defRPr/>
              </a:pPr>
              <a:t>‹#›</a:t>
            </a:fld>
            <a:endParaRPr lang="el-GR" altLang="el-GR"/>
          </a:p>
        </p:txBody>
      </p:sp>
    </p:spTree>
    <p:extLst>
      <p:ext uri="{BB962C8B-B14F-4D97-AF65-F5344CB8AC3E}">
        <p14:creationId xmlns:p14="http://schemas.microsoft.com/office/powerpoint/2010/main" val="3202960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esgthereport.com/what-is-esg/the-g-in-esg/what-is-sustainable-finance-and-account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EL/TXT/PDF/?uri=CELEX:32020R0852"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elinyae.gr/sites/default/files/2019-07/383b_06.1152697467738.pdf" TargetMode="External"/><Relationship Id="rId5" Type="http://schemas.openxmlformats.org/officeDocument/2006/relationships/hyperlink" Target="https://www.elinyae.gr/sites/default/files/2019-07/190a_09.1254831742421.pdf" TargetMode="Externa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eur-lex.europa.eu/legal-content/EL/TXT/PDF/?uri=CELEX:32008L009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eur-lex.europa.eu/legal-content/EL/TXT/PDF/?uri=CELEX:32022L246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eur-lex.europa.eu/resource.html?uri=cellar:b828d165-1c22-11ea-8c1f-01aa75ed71a1.0001.02/DOC_1&amp;forma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eur-lex.europa.eu/resource.html?uri=cellar:b828d165-1c22-11ea-8c1f-01aa75ed71a1.0001.02/DOC_1&amp;forma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nucleareurope.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undp.org/blog/identifying-greeniu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05">
            <a:extLst>
              <a:ext uri="{FF2B5EF4-FFF2-40B4-BE49-F238E27FC236}">
                <a16:creationId xmlns:a16="http://schemas.microsoft.com/office/drawing/2014/main" id="{0ADB35EE-3418-4ADF-B204-871DB5569A74}"/>
              </a:ext>
            </a:extLst>
          </p:cNvPr>
          <p:cNvSpPr>
            <a:spLocks noChangeArrowheads="1"/>
          </p:cNvSpPr>
          <p:nvPr/>
        </p:nvSpPr>
        <p:spPr bwMode="auto">
          <a:xfrm>
            <a:off x="2057400" y="2819400"/>
            <a:ext cx="8115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0"/>
              </a:spcBef>
              <a:spcAft>
                <a:spcPct val="0"/>
              </a:spcAft>
              <a:buClrTx/>
              <a:buSzTx/>
              <a:buNone/>
            </a:pPr>
            <a:r>
              <a:rPr lang="el-GR" altLang="el-GR" sz="2400" b="1" dirty="0">
                <a:solidFill>
                  <a:srgbClr val="002060"/>
                </a:solidFill>
                <a:ea typeface="宋体" panose="02010600030101010101" pitchFamily="2" charset="-122"/>
              </a:rPr>
              <a:t>Σχολή Τεχνολογίας, Τμήμα Περιβάλλοντος</a:t>
            </a:r>
            <a:endParaRPr lang="en-US" altLang="el-GR" sz="2400" b="1" dirty="0">
              <a:solidFill>
                <a:srgbClr val="002060"/>
              </a:solidFill>
              <a:ea typeface="宋体" panose="02010600030101010101" pitchFamily="2" charset="-122"/>
            </a:endParaRPr>
          </a:p>
          <a:p>
            <a:pPr algn="ctr" fontAlgn="base">
              <a:spcBef>
                <a:spcPct val="0"/>
              </a:spcBef>
              <a:spcAft>
                <a:spcPct val="0"/>
              </a:spcAft>
              <a:buClrTx/>
              <a:buSzTx/>
              <a:buNone/>
            </a:pPr>
            <a:endParaRPr lang="en-US" altLang="el-GR" sz="2400" b="1" dirty="0">
              <a:solidFill>
                <a:srgbClr val="002060"/>
              </a:solidFill>
              <a:ea typeface="宋体" panose="02010600030101010101" pitchFamily="2" charset="-122"/>
            </a:endParaRPr>
          </a:p>
          <a:p>
            <a:pPr algn="ctr" fontAlgn="base">
              <a:spcBef>
                <a:spcPct val="0"/>
              </a:spcBef>
              <a:spcAft>
                <a:spcPct val="0"/>
              </a:spcAft>
              <a:buClrTx/>
              <a:buSzTx/>
              <a:buNone/>
            </a:pPr>
            <a:r>
              <a:rPr lang="el-GR" altLang="el-GR" sz="2000" b="1" dirty="0">
                <a:solidFill>
                  <a:srgbClr val="002060"/>
                </a:solidFill>
                <a:ea typeface="宋体" panose="02010600030101010101" pitchFamily="2" charset="-122"/>
              </a:rPr>
              <a:t>Τίτλος μαθήματος: Διαχείριση Φυσικών Πόρων και Κυκλική Οικονομία</a:t>
            </a:r>
            <a:endParaRPr lang="en-US" altLang="el-GR" sz="2000" b="1" dirty="0">
              <a:solidFill>
                <a:srgbClr val="002060"/>
              </a:solidFill>
              <a:ea typeface="宋体" panose="02010600030101010101" pitchFamily="2" charset="-122"/>
            </a:endParaRPr>
          </a:p>
          <a:p>
            <a:pPr algn="ctr" fontAlgn="base">
              <a:spcBef>
                <a:spcPct val="0"/>
              </a:spcBef>
              <a:spcAft>
                <a:spcPct val="0"/>
              </a:spcAft>
              <a:buClrTx/>
              <a:buSzTx/>
              <a:buNone/>
            </a:pPr>
            <a:endParaRPr lang="el-GR" altLang="el-GR" sz="2400" b="1" dirty="0">
              <a:solidFill>
                <a:srgbClr val="002060"/>
              </a:solidFill>
              <a:ea typeface="宋体" panose="02010600030101010101" pitchFamily="2" charset="-122"/>
            </a:endParaRPr>
          </a:p>
          <a:p>
            <a:pPr algn="ctr" fontAlgn="base">
              <a:spcBef>
                <a:spcPct val="0"/>
              </a:spcBef>
              <a:spcAft>
                <a:spcPct val="0"/>
              </a:spcAft>
              <a:buClrTx/>
              <a:buSzTx/>
              <a:buNone/>
            </a:pPr>
            <a:r>
              <a:rPr lang="el-GR" altLang="el-GR" sz="1800" b="1" dirty="0">
                <a:solidFill>
                  <a:srgbClr val="002060"/>
                </a:solidFill>
                <a:ea typeface="宋体" panose="02010600030101010101" pitchFamily="2" charset="-122"/>
              </a:rPr>
              <a:t>Τίτλος θεματικής ενότητας: </a:t>
            </a:r>
            <a:r>
              <a:rPr lang="en-US" altLang="el-GR" sz="1800" b="1" dirty="0">
                <a:solidFill>
                  <a:srgbClr val="002060"/>
                </a:solidFill>
                <a:ea typeface="宋体" panose="02010600030101010101" pitchFamily="2" charset="-122"/>
              </a:rPr>
              <a:t>TAXONOMY</a:t>
            </a:r>
            <a:endParaRPr lang="el-GR" altLang="el-GR" sz="1800" dirty="0">
              <a:solidFill>
                <a:srgbClr val="C00000"/>
              </a:solidFill>
            </a:endParaRPr>
          </a:p>
          <a:p>
            <a:pPr algn="ctr" fontAlgn="base">
              <a:spcBef>
                <a:spcPct val="0"/>
              </a:spcBef>
              <a:spcAft>
                <a:spcPct val="0"/>
              </a:spcAft>
              <a:buClrTx/>
              <a:buSzTx/>
              <a:buNone/>
            </a:pPr>
            <a:r>
              <a:rPr lang="el-GR" altLang="el-GR" sz="1800" dirty="0">
                <a:solidFill>
                  <a:srgbClr val="C00000"/>
                </a:solidFill>
              </a:rPr>
              <a:t>Διδάσκοντες: Δρ Ξενοφών Σπηλιώτης </a:t>
            </a:r>
          </a:p>
          <a:p>
            <a:pPr algn="ctr" fontAlgn="base">
              <a:spcBef>
                <a:spcPct val="0"/>
              </a:spcBef>
              <a:spcAft>
                <a:spcPct val="0"/>
              </a:spcAft>
              <a:buClrTx/>
              <a:buSzTx/>
              <a:buNone/>
            </a:pPr>
            <a:r>
              <a:rPr lang="el-GR" altLang="el-GR" sz="1800" dirty="0">
                <a:solidFill>
                  <a:srgbClr val="C00000"/>
                </a:solidFill>
              </a:rPr>
              <a:t>                               </a:t>
            </a:r>
            <a:r>
              <a:rPr lang="el-GR" altLang="el-GR" sz="1800" dirty="0" smtClean="0">
                <a:solidFill>
                  <a:srgbClr val="C00000"/>
                </a:solidFill>
              </a:rPr>
              <a:t> </a:t>
            </a:r>
            <a:endParaRPr lang="el-GR" altLang="el-GR" sz="1800" dirty="0">
              <a:solidFill>
                <a:srgbClr val="C00000"/>
              </a:solidFill>
            </a:endParaRPr>
          </a:p>
          <a:p>
            <a:pPr algn="ctr" fontAlgn="base">
              <a:spcBef>
                <a:spcPct val="0"/>
              </a:spcBef>
              <a:spcAft>
                <a:spcPct val="0"/>
              </a:spcAft>
              <a:buClrTx/>
              <a:buSzTx/>
              <a:buNone/>
            </a:pPr>
            <a:endParaRPr lang="el-GR" altLang="el-GR" sz="1800" b="1" i="1" dirty="0">
              <a:solidFill>
                <a:srgbClr val="002060"/>
              </a:solidFill>
              <a:ea typeface="宋体" panose="02010600030101010101" pitchFamily="2" charset="-122"/>
            </a:endParaRPr>
          </a:p>
          <a:p>
            <a:pPr algn="ctr" fontAlgn="base">
              <a:spcBef>
                <a:spcPct val="0"/>
              </a:spcBef>
              <a:spcAft>
                <a:spcPct val="0"/>
              </a:spcAft>
              <a:buClrTx/>
              <a:buSzTx/>
              <a:buNone/>
            </a:pPr>
            <a:endParaRPr lang="el-GR" altLang="el-GR" sz="1800" b="1" i="1" dirty="0">
              <a:solidFill>
                <a:srgbClr val="002060"/>
              </a:solidFill>
              <a:ea typeface="宋体" panose="02010600030101010101" pitchFamily="2" charset="-122"/>
            </a:endParaRPr>
          </a:p>
          <a:p>
            <a:pPr algn="ctr" fontAlgn="base">
              <a:spcBef>
                <a:spcPct val="0"/>
              </a:spcBef>
              <a:spcAft>
                <a:spcPct val="0"/>
              </a:spcAft>
              <a:buClrTx/>
              <a:buSzTx/>
              <a:buNone/>
            </a:pPr>
            <a:endParaRPr lang="el-GR" altLang="el-GR" sz="1800" b="1" i="1" dirty="0">
              <a:solidFill>
                <a:srgbClr val="002060"/>
              </a:solidFill>
              <a:ea typeface="宋体" panose="02010600030101010101" pitchFamily="2" charset="-122"/>
            </a:endParaRPr>
          </a:p>
        </p:txBody>
      </p:sp>
      <p:sp>
        <p:nvSpPr>
          <p:cNvPr id="8195" name="Rectangle 307">
            <a:extLst>
              <a:ext uri="{FF2B5EF4-FFF2-40B4-BE49-F238E27FC236}">
                <a16:creationId xmlns:a16="http://schemas.microsoft.com/office/drawing/2014/main" id="{54B8C261-F5BF-4617-AC27-D4656EC0AFD9}"/>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Aft>
                <a:spcPct val="0"/>
              </a:spcAft>
              <a:buClr>
                <a:srgbClr val="FFFFFF"/>
              </a:buClr>
              <a:buNone/>
            </a:pPr>
            <a:endParaRPr lang="el-GR" altLang="el-GR" sz="1600" i="1">
              <a:solidFill>
                <a:srgbClr val="000066"/>
              </a:solidFill>
            </a:endParaRPr>
          </a:p>
        </p:txBody>
      </p:sp>
      <p:sp>
        <p:nvSpPr>
          <p:cNvPr id="8196" name="Ορθογώνιο 2">
            <a:extLst>
              <a:ext uri="{FF2B5EF4-FFF2-40B4-BE49-F238E27FC236}">
                <a16:creationId xmlns:a16="http://schemas.microsoft.com/office/drawing/2014/main" id="{BBF60F03-D72B-4010-B611-48F56C693BFF}"/>
              </a:ext>
            </a:extLst>
          </p:cNvPr>
          <p:cNvSpPr>
            <a:spLocks noChangeArrowheads="1"/>
          </p:cNvSpPr>
          <p:nvPr/>
        </p:nvSpPr>
        <p:spPr bwMode="auto">
          <a:xfrm>
            <a:off x="1846264" y="5759450"/>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lnSpc>
                <a:spcPct val="107000"/>
              </a:lnSpc>
              <a:spcBef>
                <a:spcPct val="0"/>
              </a:spcBef>
              <a:spcAft>
                <a:spcPct val="0"/>
              </a:spcAft>
              <a:buClrTx/>
              <a:buSzTx/>
              <a:buNone/>
            </a:pPr>
            <a:r>
              <a:rPr lang="el-GR" altLang="el-GR" sz="1600" dirty="0">
                <a:solidFill>
                  <a:srgbClr val="002060"/>
                </a:solidFill>
              </a:rPr>
              <a:t>ΕΞΑΜΗΝΟ: ΧΕΙΜΕΡΙΝΟ </a:t>
            </a:r>
            <a:r>
              <a:rPr lang="el-GR" altLang="el-GR" sz="1600" dirty="0" smtClean="0">
                <a:solidFill>
                  <a:srgbClr val="002060"/>
                </a:solidFill>
              </a:rPr>
              <a:t>2023-2024</a:t>
            </a:r>
            <a:endParaRPr lang="el-GR" altLang="el-GR" sz="1600" dirty="0">
              <a:solidFill>
                <a:srgbClr val="002060"/>
              </a:solidFill>
            </a:endParaRPr>
          </a:p>
        </p:txBody>
      </p:sp>
      <p:pic>
        <p:nvPicPr>
          <p:cNvPr id="8197" name="Εικόνα 7" descr="http://www.uth.gr/images/logos/UTH-logo-greek.jpg">
            <a:extLst>
              <a:ext uri="{FF2B5EF4-FFF2-40B4-BE49-F238E27FC236}">
                <a16:creationId xmlns:a16="http://schemas.microsoft.com/office/drawing/2014/main" id="{43F46E15-D092-4754-A0E1-00AB737E7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6508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Εικόνα 8">
            <a:extLst>
              <a:ext uri="{FF2B5EF4-FFF2-40B4-BE49-F238E27FC236}">
                <a16:creationId xmlns:a16="http://schemas.microsoft.com/office/drawing/2014/main" id="{989C9151-7783-4262-A78E-7285C4124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508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Ορθογώνιο 3">
            <a:extLst>
              <a:ext uri="{FF2B5EF4-FFF2-40B4-BE49-F238E27FC236}">
                <a16:creationId xmlns:a16="http://schemas.microsoft.com/office/drawing/2014/main" id="{8A0ACB0F-BE52-4338-B015-24D63EC27F2B}"/>
              </a:ext>
            </a:extLst>
          </p:cNvPr>
          <p:cNvSpPr>
            <a:spLocks noChangeArrowheads="1"/>
          </p:cNvSpPr>
          <p:nvPr/>
        </p:nvSpPr>
        <p:spPr bwMode="auto">
          <a:xfrm>
            <a:off x="2930526" y="693738"/>
            <a:ext cx="6442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r>
              <a:rPr lang="el-GR" altLang="el-GR" sz="1600" b="1">
                <a:solidFill>
                  <a:srgbClr val="002060"/>
                </a:solidFill>
                <a:latin typeface="Calibri" panose="020F0502020204030204" pitchFamily="34" charset="0"/>
                <a:ea typeface="Cambria" panose="02040503050406030204" pitchFamily="18" charset="0"/>
                <a:cs typeface="Cambria" panose="02040503050406030204" pitchFamily="18" charset="0"/>
              </a:rPr>
              <a:t>ΠANEΠIΣTHMIO ΘEΣΣAΛIAΣ</a:t>
            </a:r>
            <a:endParaRPr lang="el-GR" altLang="el-GR" sz="1600">
              <a:solidFill>
                <a:srgbClr val="00206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Tx/>
              <a:buSzTx/>
              <a:buNone/>
            </a:pPr>
            <a:r>
              <a:rPr lang="el-GR" altLang="el-GR" sz="1600" b="1">
                <a:solidFill>
                  <a:srgbClr val="002060"/>
                </a:solidFill>
                <a:latin typeface="Calibri" panose="020F0502020204030204" pitchFamily="34" charset="0"/>
                <a:ea typeface="Cambria" panose="02040503050406030204" pitchFamily="18" charset="0"/>
                <a:cs typeface="Cambria" panose="02040503050406030204" pitchFamily="18" charset="0"/>
              </a:rPr>
              <a:t>Πρόγραμμα Μεταπτυχιακών Σπουδών «Διαχείριση Περιβάλλοντος»</a:t>
            </a:r>
            <a:endParaRPr lang="el-GR" altLang="el-GR" sz="160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33376"/>
            <a:ext cx="11326761" cy="593725"/>
          </a:xfrm>
          <a:solidFill>
            <a:srgbClr val="66FFCC"/>
          </a:solidFill>
        </p:spPr>
        <p:txBody>
          <a:bodyPr/>
          <a:lstStyle/>
          <a:p>
            <a:pPr marL="342900" indent="-342900" algn="ctr">
              <a:lnSpc>
                <a:spcPct val="115000"/>
              </a:lnSpc>
              <a:spcBef>
                <a:spcPts val="1000"/>
              </a:spcBef>
            </a:pPr>
            <a:r>
              <a:rPr lang="el-GR" altLang="el-GR" sz="3600" b="1" dirty="0" smtClean="0">
                <a:solidFill>
                  <a:srgbClr val="FF0000"/>
                </a:solidFill>
                <a:effectLst>
                  <a:outerShdw blurRad="38100" dist="38100" dir="2700000" algn="tl">
                    <a:srgbClr val="000000">
                      <a:alpha val="43137"/>
                    </a:srgbClr>
                  </a:outerShdw>
                </a:effectLst>
              </a:rPr>
              <a:t>Τα επιμέρους στοιχεία του</a:t>
            </a:r>
            <a:r>
              <a:rPr lang="en-US" altLang="el-GR" sz="3600" b="1" dirty="0" smtClean="0">
                <a:solidFill>
                  <a:srgbClr val="FF0000"/>
                </a:solidFill>
                <a:effectLst>
                  <a:outerShdw blurRad="38100" dist="38100" dir="2700000" algn="tl">
                    <a:srgbClr val="000000">
                      <a:alpha val="43137"/>
                    </a:srgbClr>
                  </a:outerShdw>
                </a:effectLst>
              </a:rPr>
              <a:t> ESG</a:t>
            </a:r>
            <a:endParaRPr lang="el-GR" altLang="el-GR" sz="3600" b="1" dirty="0">
              <a:solidFill>
                <a:srgbClr val="FF0000"/>
              </a:solidFill>
              <a:effectLst>
                <a:outerShdw blurRad="38100" dist="38100" dir="2700000" algn="tl">
                  <a:srgbClr val="000000">
                    <a:alpha val="43137"/>
                  </a:srgbClr>
                </a:outerShdw>
              </a:effectLst>
            </a:endParaRPr>
          </a:p>
        </p:txBody>
      </p:sp>
      <p:sp>
        <p:nvSpPr>
          <p:cNvPr id="2" name="Ορθογώνιο 1"/>
          <p:cNvSpPr/>
          <p:nvPr/>
        </p:nvSpPr>
        <p:spPr>
          <a:xfrm>
            <a:off x="452014" y="927101"/>
            <a:ext cx="11262572" cy="5201424"/>
          </a:xfrm>
          <a:prstGeom prst="rect">
            <a:avLst/>
          </a:prstGeom>
          <a:blipFill>
            <a:blip r:embed="rId3"/>
            <a:tile tx="0" ty="0" sx="100000" sy="100000" flip="none" algn="tl"/>
          </a:blipFill>
        </p:spPr>
        <p:txBody>
          <a:bodyPr wrap="square">
            <a:spAutoFit/>
          </a:bodyPr>
          <a:lstStyle/>
          <a:p>
            <a:pPr algn="just"/>
            <a:r>
              <a:rPr lang="en-US" sz="2000" dirty="0">
                <a:solidFill>
                  <a:srgbClr val="231F20"/>
                </a:solidFill>
                <a:latin typeface="TheinhardtPan-Light"/>
              </a:rPr>
              <a:t>• </a:t>
            </a:r>
            <a:r>
              <a:rPr lang="el-GR" sz="2400" b="1" i="1" dirty="0" smtClean="0">
                <a:solidFill>
                  <a:srgbClr val="00B050"/>
                </a:solidFill>
                <a:latin typeface="TheinhardtPan-Light"/>
              </a:rPr>
              <a:t>Το E (</a:t>
            </a:r>
            <a:r>
              <a:rPr lang="en-US" sz="2400" b="1" i="1" dirty="0">
                <a:solidFill>
                  <a:srgbClr val="00B050"/>
                </a:solidFill>
                <a:latin typeface="TheinhardtPan-Light"/>
              </a:rPr>
              <a:t>environmental criteria</a:t>
            </a:r>
            <a:r>
              <a:rPr lang="el-GR" sz="2400" b="1" i="1" dirty="0" smtClean="0">
                <a:solidFill>
                  <a:srgbClr val="00B050"/>
                </a:solidFill>
                <a:latin typeface="TheinhardtPan-Light"/>
              </a:rPr>
              <a:t>)</a:t>
            </a:r>
            <a:r>
              <a:rPr lang="el-GR" sz="2400" dirty="0" smtClean="0">
                <a:solidFill>
                  <a:srgbClr val="231F20"/>
                </a:solidFill>
                <a:latin typeface="TheinhardtPan-Light"/>
              </a:rPr>
              <a:t> </a:t>
            </a:r>
            <a:r>
              <a:rPr lang="el-GR" sz="2000" dirty="0" smtClean="0">
                <a:solidFill>
                  <a:srgbClr val="231F20"/>
                </a:solidFill>
                <a:latin typeface="TheinhardtPan-Light"/>
              </a:rPr>
              <a:t>στο ESG, περιλαμβάνει την ενέργεια που λαμβάνει η εταιρεία και τα απόβλητα που απορρίπτει, τους πόρους που χρειάζεται και τις συνέπειες για τα έμβια όντα ως αποτέλεσμα. Επιπλέον, το </a:t>
            </a:r>
            <a:r>
              <a:rPr lang="el-GR" sz="2000" b="1" i="1" dirty="0" smtClean="0">
                <a:solidFill>
                  <a:srgbClr val="00B050"/>
                </a:solidFill>
                <a:latin typeface="TheinhardtPan-Light"/>
              </a:rPr>
              <a:t>Ε</a:t>
            </a:r>
            <a:r>
              <a:rPr lang="el-GR" sz="2000" dirty="0" smtClean="0">
                <a:solidFill>
                  <a:srgbClr val="231F20"/>
                </a:solidFill>
                <a:latin typeface="TheinhardtPan-Light"/>
              </a:rPr>
              <a:t> περιλαμβάνει τις εκπομπές άνθρακα και την κλιματική αλλαγή. Κάθε εταιρεία χρησιμοποιεί ενέργεια και πόρους, επηρεάζει και επηρεάζεται από το περιβάλλον</a:t>
            </a:r>
            <a:r>
              <a:rPr lang="en-US" sz="2000" dirty="0" smtClean="0">
                <a:solidFill>
                  <a:srgbClr val="231F20"/>
                </a:solidFill>
                <a:latin typeface="TheinhardtPan-Light"/>
              </a:rPr>
              <a:t>.</a:t>
            </a:r>
          </a:p>
          <a:p>
            <a:pPr algn="just"/>
            <a:r>
              <a:rPr lang="en-US" sz="2000" dirty="0">
                <a:solidFill>
                  <a:srgbClr val="231F20"/>
                </a:solidFill>
                <a:latin typeface="TheinhardtPan-Light"/>
              </a:rPr>
              <a:t/>
            </a:r>
            <a:br>
              <a:rPr lang="en-US" sz="2000" dirty="0">
                <a:solidFill>
                  <a:srgbClr val="231F20"/>
                </a:solidFill>
                <a:latin typeface="TheinhardtPan-Light"/>
              </a:rPr>
            </a:br>
            <a:r>
              <a:rPr lang="en-US" sz="2000" dirty="0">
                <a:solidFill>
                  <a:srgbClr val="231F20"/>
                </a:solidFill>
                <a:latin typeface="TheinhardtPan-Light"/>
              </a:rPr>
              <a:t>• </a:t>
            </a:r>
            <a:r>
              <a:rPr lang="el-GR" sz="2400" b="1" i="1" dirty="0" smtClean="0">
                <a:solidFill>
                  <a:srgbClr val="00B0F0"/>
                </a:solidFill>
                <a:latin typeface="TheinhardtPan-Light"/>
              </a:rPr>
              <a:t>Το </a:t>
            </a:r>
            <a:r>
              <a:rPr lang="el-GR" sz="2400" b="1" i="1" dirty="0" smtClean="0">
                <a:solidFill>
                  <a:srgbClr val="00B0F0"/>
                </a:solidFill>
                <a:latin typeface="TheinhardtPan-LightItalic"/>
              </a:rPr>
              <a:t>S (</a:t>
            </a:r>
            <a:r>
              <a:rPr lang="en-US" sz="2400" b="1" i="1" dirty="0">
                <a:solidFill>
                  <a:srgbClr val="00B0F0"/>
                </a:solidFill>
                <a:latin typeface="TheinhardtPan-LightItalic"/>
              </a:rPr>
              <a:t>social criteria</a:t>
            </a:r>
            <a:r>
              <a:rPr lang="el-GR" sz="2400" b="1" i="1" dirty="0" smtClean="0">
                <a:solidFill>
                  <a:srgbClr val="00B0F0"/>
                </a:solidFill>
                <a:latin typeface="TheinhardtPan-LightItalic"/>
              </a:rPr>
              <a:t>)</a:t>
            </a:r>
            <a:r>
              <a:rPr lang="el-GR" sz="2400" dirty="0" smtClean="0">
                <a:solidFill>
                  <a:srgbClr val="231F20"/>
                </a:solidFill>
                <a:latin typeface="TheinhardtPan-LightItalic"/>
              </a:rPr>
              <a:t> </a:t>
            </a:r>
            <a:r>
              <a:rPr lang="el-GR" sz="2000" dirty="0" smtClean="0">
                <a:solidFill>
                  <a:srgbClr val="231F20"/>
                </a:solidFill>
                <a:latin typeface="TheinhardtPan-LightItalic"/>
              </a:rPr>
              <a:t>στο </a:t>
            </a:r>
            <a:r>
              <a:rPr lang="en-US" sz="2000" dirty="0" smtClean="0">
                <a:solidFill>
                  <a:srgbClr val="231F20"/>
                </a:solidFill>
                <a:latin typeface="TheinhardtPan-LightItalic"/>
              </a:rPr>
              <a:t>ESG</a:t>
            </a:r>
            <a:r>
              <a:rPr lang="el-GR" sz="2000" dirty="0" smtClean="0">
                <a:solidFill>
                  <a:srgbClr val="231F20"/>
                </a:solidFill>
                <a:latin typeface="TheinhardtPan-LightItalic"/>
              </a:rPr>
              <a:t>, αντιμετωπίζει τις σχέσεις που έχει η εταιρεία και τη φήμη που καλλιεργεί με άτομα και ιδρύματα στις κοινότητες όπου δραστηριοποιείται. Το </a:t>
            </a:r>
            <a:r>
              <a:rPr lang="el-GR" sz="2000" b="1" i="1" dirty="0" smtClean="0">
                <a:solidFill>
                  <a:srgbClr val="00B0F0"/>
                </a:solidFill>
                <a:latin typeface="TheinhardtPan-LightItalic"/>
              </a:rPr>
              <a:t>S</a:t>
            </a:r>
            <a:r>
              <a:rPr lang="el-GR" sz="2000" dirty="0" smtClean="0">
                <a:solidFill>
                  <a:srgbClr val="231F20"/>
                </a:solidFill>
                <a:latin typeface="TheinhardtPan-LightItalic"/>
              </a:rPr>
              <a:t> περιλαμβάνει τις εργασιακές σχέσεις, τη διαφορετικότητα και την ένταξη, καθώς </a:t>
            </a:r>
            <a:r>
              <a:rPr lang="el-GR" sz="2000" dirty="0">
                <a:solidFill>
                  <a:srgbClr val="231F20"/>
                </a:solidFill>
                <a:latin typeface="TheinhardtPan-LightItalic"/>
              </a:rPr>
              <a:t>κ</a:t>
            </a:r>
            <a:r>
              <a:rPr lang="el-GR" sz="2000" dirty="0" smtClean="0">
                <a:solidFill>
                  <a:srgbClr val="231F20"/>
                </a:solidFill>
                <a:latin typeface="TheinhardtPan-LightItalic"/>
              </a:rPr>
              <a:t>άθε εταιρεία λειτουργεί μέσα σε μια ευρύτερη, ποικιλόμορφη κοινωνία</a:t>
            </a:r>
            <a:r>
              <a:rPr lang="el-GR" sz="2000" i="1" dirty="0" smtClean="0">
                <a:solidFill>
                  <a:srgbClr val="231F20"/>
                </a:solidFill>
                <a:latin typeface="TheinhardtPan-LightItalic"/>
              </a:rPr>
              <a:t>.</a:t>
            </a:r>
          </a:p>
          <a:p>
            <a:pPr algn="just"/>
            <a:r>
              <a:rPr lang="en-US" sz="2000" dirty="0">
                <a:solidFill>
                  <a:srgbClr val="231F20"/>
                </a:solidFill>
                <a:latin typeface="TheinhardtPan-Light"/>
              </a:rPr>
              <a:t/>
            </a:r>
            <a:br>
              <a:rPr lang="en-US" sz="2000" dirty="0">
                <a:solidFill>
                  <a:srgbClr val="231F20"/>
                </a:solidFill>
                <a:latin typeface="TheinhardtPan-Light"/>
              </a:rPr>
            </a:br>
            <a:r>
              <a:rPr lang="en-US" sz="2000" dirty="0">
                <a:solidFill>
                  <a:srgbClr val="231F20"/>
                </a:solidFill>
                <a:latin typeface="TheinhardtPan-Light"/>
              </a:rPr>
              <a:t>• </a:t>
            </a:r>
            <a:r>
              <a:rPr lang="el-GR" sz="2400" b="1" i="1" dirty="0" smtClean="0">
                <a:solidFill>
                  <a:srgbClr val="C00000"/>
                </a:solidFill>
                <a:latin typeface="TheinhardtPan-Light"/>
              </a:rPr>
              <a:t>Το </a:t>
            </a:r>
            <a:r>
              <a:rPr lang="el-GR" sz="2400" b="1" i="1" dirty="0" smtClean="0">
                <a:solidFill>
                  <a:srgbClr val="C00000"/>
                </a:solidFill>
                <a:latin typeface="TheinhardtPan-LightItalic"/>
              </a:rPr>
              <a:t>G (</a:t>
            </a:r>
            <a:r>
              <a:rPr lang="en-US" sz="2400" b="1" i="1" dirty="0">
                <a:solidFill>
                  <a:srgbClr val="C00000"/>
                </a:solidFill>
                <a:latin typeface="TheinhardtPan-LightItalic"/>
              </a:rPr>
              <a:t>governance</a:t>
            </a:r>
            <a:r>
              <a:rPr lang="el-GR" sz="2400" b="1" i="1" dirty="0" smtClean="0">
                <a:solidFill>
                  <a:srgbClr val="C00000"/>
                </a:solidFill>
                <a:latin typeface="TheinhardtPan-LightItalic"/>
              </a:rPr>
              <a:t>)</a:t>
            </a:r>
            <a:r>
              <a:rPr lang="en-US" sz="2400" dirty="0" smtClean="0">
                <a:solidFill>
                  <a:srgbClr val="231F20"/>
                </a:solidFill>
                <a:latin typeface="TheinhardtPan-LightItalic"/>
              </a:rPr>
              <a:t> </a:t>
            </a:r>
            <a:r>
              <a:rPr lang="el-GR" sz="2000" dirty="0">
                <a:solidFill>
                  <a:srgbClr val="231F20"/>
                </a:solidFill>
                <a:latin typeface="TheinhardtPan-LightItalic"/>
              </a:rPr>
              <a:t>στο </a:t>
            </a:r>
            <a:r>
              <a:rPr lang="en-US" sz="2000" dirty="0">
                <a:solidFill>
                  <a:srgbClr val="231F20"/>
                </a:solidFill>
                <a:latin typeface="TheinhardtPan-LightItalic"/>
              </a:rPr>
              <a:t>ESG</a:t>
            </a:r>
            <a:r>
              <a:rPr lang="el-GR" sz="2000" dirty="0" smtClean="0">
                <a:solidFill>
                  <a:srgbClr val="231F20"/>
                </a:solidFill>
                <a:latin typeface="TheinhardtPan-LightItalic"/>
              </a:rPr>
              <a:t>, είναι το εσωτερικό σύστημα πρακτικών, ελέγχων και διαδικασιών που υιοθετεί η εταιρεία, προκειμένου να διοικείται, να λαμβάνει αποτελεσματικές αποφάσεις, να συμμορφώνεται με το νόμο και να ανταποκρίνεται στις ανάγκες εξωτερικών ενδιαφερόμενων μερών. Κάθε εταιρεία, η οποία είναι από μόνη της ένα νομικό δημιούργημα, απαιτεί διακυβέρνηση.</a:t>
            </a:r>
            <a:endParaRPr lang="el-GR" sz="2000" dirty="0"/>
          </a:p>
        </p:txBody>
      </p:sp>
    </p:spTree>
    <p:extLst>
      <p:ext uri="{BB962C8B-B14F-4D97-AF65-F5344CB8AC3E}">
        <p14:creationId xmlns:p14="http://schemas.microsoft.com/office/powerpoint/2010/main" val="332239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066800"/>
            <a:ext cx="11326761" cy="4832092"/>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800" dirty="0">
                <a:solidFill>
                  <a:srgbClr val="E7E7E7">
                    <a:lumMod val="10000"/>
                  </a:srgbClr>
                </a:solidFill>
              </a:rPr>
              <a:t>H «</a:t>
            </a:r>
            <a:r>
              <a:rPr lang="el-GR" altLang="el-GR" sz="2800" b="1" i="1" dirty="0">
                <a:solidFill>
                  <a:srgbClr val="E7E7E7">
                    <a:lumMod val="10000"/>
                  </a:srgbClr>
                </a:solidFill>
              </a:rPr>
              <a:t>Ευρωπαϊκή Πράσινη Συμφωνία</a:t>
            </a:r>
            <a:r>
              <a:rPr lang="el-GR" altLang="el-GR" sz="2800" dirty="0">
                <a:solidFill>
                  <a:srgbClr val="E7E7E7">
                    <a:lumMod val="10000"/>
                  </a:srgbClr>
                </a:solidFill>
              </a:rPr>
              <a:t>» ενδυναμώνει την περιβαλλοντική ευθύνη και επιβάλει την εφαρμογή</a:t>
            </a:r>
            <a:r>
              <a:rPr lang="en-US" altLang="el-GR" sz="2800" dirty="0">
                <a:solidFill>
                  <a:srgbClr val="E7E7E7">
                    <a:lumMod val="10000"/>
                  </a:srgbClr>
                </a:solidFill>
              </a:rPr>
              <a:t> </a:t>
            </a:r>
            <a:r>
              <a:rPr lang="el-GR" altLang="el-GR" sz="2800" dirty="0">
                <a:solidFill>
                  <a:srgbClr val="E7E7E7">
                    <a:lumMod val="10000"/>
                  </a:srgbClr>
                </a:solidFill>
              </a:rPr>
              <a:t>κριτηρίων ESG</a:t>
            </a:r>
            <a:r>
              <a:rPr lang="en-US" altLang="el-GR" sz="2800" dirty="0">
                <a:solidFill>
                  <a:srgbClr val="E7E7E7">
                    <a:lumMod val="10000"/>
                  </a:srgbClr>
                </a:solidFill>
              </a:rPr>
              <a:t>.</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800" dirty="0">
                <a:solidFill>
                  <a:srgbClr val="E7E7E7">
                    <a:lumMod val="10000"/>
                  </a:srgbClr>
                </a:solidFill>
              </a:rPr>
              <a:t>Αποτελεί αναπόσπαστο τμήμα της στρατηγικής της </a:t>
            </a:r>
            <a:r>
              <a:rPr lang="el-GR" altLang="el-GR" sz="2800" dirty="0" smtClean="0">
                <a:solidFill>
                  <a:srgbClr val="E7E7E7">
                    <a:lumMod val="10000"/>
                  </a:srgbClr>
                </a:solidFill>
              </a:rPr>
              <a:t>Ευρωπαϊκής </a:t>
            </a:r>
            <a:r>
              <a:rPr lang="el-GR" altLang="el-GR" sz="2800" dirty="0">
                <a:solidFill>
                  <a:srgbClr val="E7E7E7">
                    <a:lumMod val="10000"/>
                  </a:srgbClr>
                </a:solidFill>
              </a:rPr>
              <a:t>Επιτροπής για την υλοποίηση του Θεματολογίου των Ηνωμένων Εθνών για το</a:t>
            </a:r>
            <a:r>
              <a:rPr lang="en-US" altLang="el-GR" sz="2800" dirty="0">
                <a:solidFill>
                  <a:srgbClr val="E7E7E7">
                    <a:lumMod val="10000"/>
                  </a:srgbClr>
                </a:solidFill>
              </a:rPr>
              <a:t> </a:t>
            </a:r>
            <a:r>
              <a:rPr lang="el-GR" altLang="el-GR" sz="2800" dirty="0">
                <a:solidFill>
                  <a:srgbClr val="E7E7E7">
                    <a:lumMod val="10000"/>
                  </a:srgbClr>
                </a:solidFill>
              </a:rPr>
              <a:t>2030 και των στόχων βιώσιμης ανάπτυξης και άλλων προτεραιοτήτων, θέτοντας τη βιωσιμότητα και την ευημερία των πολιτών στο</a:t>
            </a:r>
            <a:r>
              <a:rPr lang="en-US" altLang="el-GR" sz="2800" dirty="0">
                <a:solidFill>
                  <a:srgbClr val="E7E7E7">
                    <a:lumMod val="10000"/>
                  </a:srgbClr>
                </a:solidFill>
              </a:rPr>
              <a:t> </a:t>
            </a:r>
            <a:r>
              <a:rPr lang="el-GR" altLang="el-GR" sz="2800" dirty="0">
                <a:solidFill>
                  <a:srgbClr val="E7E7E7">
                    <a:lumMod val="10000"/>
                  </a:srgbClr>
                </a:solidFill>
              </a:rPr>
              <a:t>επίκεντρο της οικονομικής πολιτικής και τους στόχους βιώσιμης ανάπτυξης στο επίκεντρο της χάραξης πολιτικής και της δράσης της ΕΕ.</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800" dirty="0">
                <a:solidFill>
                  <a:srgbClr val="E7E7E7">
                    <a:lumMod val="10000"/>
                  </a:srgbClr>
                </a:solidFill>
              </a:rPr>
              <a:t>Αποτελεί τη βάση για την </a:t>
            </a:r>
            <a:r>
              <a:rPr lang="el-GR" altLang="el-GR" sz="2800" dirty="0" smtClean="0">
                <a:solidFill>
                  <a:srgbClr val="E7E7E7">
                    <a:lumMod val="10000"/>
                  </a:srgbClr>
                </a:solidFill>
              </a:rPr>
              <a:t>ΤΑΞΟΝΟΜΙΑ</a:t>
            </a:r>
            <a:r>
              <a:rPr lang="el-GR" altLang="el-GR" sz="2800" dirty="0">
                <a:solidFill>
                  <a:srgbClr val="E7E7E7">
                    <a:lumMod val="10000"/>
                  </a:srgbClr>
                </a:solidFill>
              </a:rPr>
              <a:t>, την πράσινη οικονομία και τις βιώσιμες χρηματοδοτήσεις.</a:t>
            </a:r>
            <a:endParaRPr kumimoji="0" lang="el-GR" altLang="el-GR" sz="28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n-US" altLang="el-GR" sz="3600" b="1" dirty="0">
                <a:solidFill>
                  <a:srgbClr val="FF0000"/>
                </a:solidFill>
                <a:effectLst>
                  <a:outerShdw blurRad="38100" dist="38100" dir="2700000" algn="tl">
                    <a:srgbClr val="000000">
                      <a:alpha val="43137"/>
                    </a:srgbClr>
                  </a:outerShdw>
                </a:effectLst>
              </a:rPr>
              <a:t>Taxonomy – </a:t>
            </a:r>
            <a:r>
              <a:rPr lang="el-GR" altLang="el-GR" sz="3600" b="1" dirty="0">
                <a:solidFill>
                  <a:srgbClr val="FF0000"/>
                </a:solidFill>
                <a:effectLst>
                  <a:outerShdw blurRad="38100" dist="38100" dir="2700000" algn="tl">
                    <a:srgbClr val="000000">
                      <a:alpha val="43137"/>
                    </a:srgbClr>
                  </a:outerShdw>
                </a:effectLst>
              </a:rPr>
              <a:t>Κριτήρια </a:t>
            </a:r>
            <a:r>
              <a:rPr lang="en-US" altLang="el-GR" sz="3600" b="1" dirty="0">
                <a:solidFill>
                  <a:srgbClr val="FF0000"/>
                </a:solidFill>
                <a:effectLst>
                  <a:outerShdw blurRad="38100" dist="38100" dir="2700000" algn="tl">
                    <a:srgbClr val="000000">
                      <a:alpha val="43137"/>
                    </a:srgbClr>
                  </a:outerShdw>
                </a:effectLst>
              </a:rPr>
              <a:t>ESG</a:t>
            </a:r>
            <a:endParaRPr lang="el-GR" altLang="el-G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190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066800"/>
            <a:ext cx="11326761" cy="707886"/>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000" dirty="0">
                <a:solidFill>
                  <a:srgbClr val="E7E7E7">
                    <a:lumMod val="10000"/>
                  </a:srgbClr>
                </a:solidFill>
              </a:rPr>
              <a:t>Το 2020, το Ευρωπαϊκό Κοινοβούλιο ενέκρινε την Ευρωπαϊκή Πράσινη Συμφωνία, με φιλόδοξους στόχους για τη διασφάλιση βιώσιμης ανάπτυξης και προστασίας του περιβάλλοντος. </a:t>
            </a:r>
            <a:endParaRPr kumimoji="0" lang="el-GR" altLang="el-GR" sz="20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Ευρωπαϊκή Πράσινη Συμφωνία</a:t>
            </a:r>
          </a:p>
        </p:txBody>
      </p:sp>
      <p:pic>
        <p:nvPicPr>
          <p:cNvPr id="2" name="Εικόνα 1">
            <a:extLst>
              <a:ext uri="{FF2B5EF4-FFF2-40B4-BE49-F238E27FC236}">
                <a16:creationId xmlns:a16="http://schemas.microsoft.com/office/drawing/2014/main" id="{B9975F9C-71A2-4FF1-9494-B53143D5EBD2}"/>
              </a:ext>
            </a:extLst>
          </p:cNvPr>
          <p:cNvPicPr>
            <a:picLocks noChangeAspect="1"/>
          </p:cNvPicPr>
          <p:nvPr/>
        </p:nvPicPr>
        <p:blipFill rotWithShape="1">
          <a:blip r:embed="rId4"/>
          <a:srcRect l="3837" t="30537" r="3212"/>
          <a:stretch/>
        </p:blipFill>
        <p:spPr>
          <a:xfrm>
            <a:off x="470719" y="1774686"/>
            <a:ext cx="11326761" cy="4286387"/>
          </a:xfrm>
          <a:prstGeom prst="rect">
            <a:avLst/>
          </a:prstGeom>
        </p:spPr>
      </p:pic>
    </p:spTree>
    <p:extLst>
      <p:ext uri="{BB962C8B-B14F-4D97-AF65-F5344CB8AC3E}">
        <p14:creationId xmlns:p14="http://schemas.microsoft.com/office/powerpoint/2010/main" val="352958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893920"/>
            <a:ext cx="11210004" cy="5170646"/>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200" dirty="0">
                <a:solidFill>
                  <a:srgbClr val="E7E7E7">
                    <a:lumMod val="10000"/>
                  </a:srgbClr>
                </a:solidFill>
              </a:rPr>
              <a:t>Η «τάση» προς ESG πρακτικές οδηγεί στην ανάγκη</a:t>
            </a:r>
            <a:r>
              <a:rPr lang="en-US" altLang="el-GR" sz="2200" dirty="0">
                <a:solidFill>
                  <a:srgbClr val="E7E7E7">
                    <a:lumMod val="10000"/>
                  </a:srgbClr>
                </a:solidFill>
              </a:rPr>
              <a:t> </a:t>
            </a:r>
            <a:r>
              <a:rPr lang="el-GR" altLang="el-GR" sz="2200" dirty="0">
                <a:solidFill>
                  <a:srgbClr val="E7E7E7">
                    <a:lumMod val="10000"/>
                  </a:srgbClr>
                </a:solidFill>
              </a:rPr>
              <a:t>διάθεσης ικανών εργαλείων για τη συμμόρφωση των επιχειρήσεων, αλλά και στην</a:t>
            </a:r>
            <a:r>
              <a:rPr lang="en-US" altLang="el-GR" sz="2200" dirty="0">
                <a:solidFill>
                  <a:srgbClr val="E7E7E7">
                    <a:lumMod val="10000"/>
                  </a:srgbClr>
                </a:solidFill>
              </a:rPr>
              <a:t> </a:t>
            </a:r>
            <a:r>
              <a:rPr lang="el-GR" altLang="el-GR" sz="2200" dirty="0">
                <a:solidFill>
                  <a:srgbClr val="E7E7E7">
                    <a:lumMod val="10000"/>
                  </a:srgbClr>
                </a:solidFill>
              </a:rPr>
              <a:t>αυστηρότερη τήρηση της περιβαλλοντικής νομοθεσίας</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200" dirty="0" smtClean="0">
                <a:solidFill>
                  <a:srgbClr val="E7E7E7">
                    <a:lumMod val="10000"/>
                  </a:srgbClr>
                </a:solidFill>
              </a:rPr>
              <a:t>Συνολικά</a:t>
            </a:r>
            <a:r>
              <a:rPr lang="el-GR" altLang="el-GR" sz="2200" dirty="0">
                <a:solidFill>
                  <a:srgbClr val="E7E7E7">
                    <a:lumMod val="10000"/>
                  </a:srgbClr>
                </a:solidFill>
              </a:rPr>
              <a:t>, ο όρος ESG καλύπτει ευρύ φάσμα θεμάτων στη λειτουργία των οργανισμών, </a:t>
            </a:r>
            <a:r>
              <a:rPr lang="el-GR" altLang="el-GR" sz="2200" b="1" i="1" dirty="0">
                <a:solidFill>
                  <a:srgbClr val="E7E7E7">
                    <a:lumMod val="10000"/>
                  </a:srgbClr>
                </a:solidFill>
              </a:rPr>
              <a:t>δημόσιων και ιδιωτικών</a:t>
            </a:r>
            <a:r>
              <a:rPr lang="el-GR" altLang="el-GR" sz="2200" dirty="0">
                <a:solidFill>
                  <a:srgbClr val="E7E7E7">
                    <a:lumMod val="10000"/>
                  </a:srgbClr>
                </a:solidFill>
              </a:rPr>
              <a:t>, με βάση τις αρχές της βιωσιμότητας (sustainability).</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200" dirty="0">
                <a:solidFill>
                  <a:srgbClr val="E7E7E7">
                    <a:lumMod val="10000"/>
                  </a:srgbClr>
                </a:solidFill>
              </a:rPr>
              <a:t>Έχει – όλο και περισσότερο – ουσιαστική επίδραση στην κοινωνία και όχι μόνο σε σχέση με την ποιότητα ζωής, αλλά και με τις οικονομικές και επενδυτικές δραστηριότητες καθορίζοντας και το αποτύπωμα κάθε επιχείρησης.</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200" dirty="0">
                <a:solidFill>
                  <a:srgbClr val="E7E7E7">
                    <a:lumMod val="10000"/>
                  </a:srgbClr>
                </a:solidFill>
              </a:rPr>
              <a:t>Κυρίαρχο ρόλο παίζουν τα </a:t>
            </a:r>
            <a:r>
              <a:rPr lang="el-GR" altLang="el-GR" sz="2200" b="1" i="1" dirty="0">
                <a:solidFill>
                  <a:srgbClr val="E7E7E7">
                    <a:lumMod val="10000"/>
                  </a:srgbClr>
                </a:solidFill>
              </a:rPr>
              <a:t>περιβαλλοντικά κριτήρια</a:t>
            </a:r>
            <a:r>
              <a:rPr lang="el-GR" altLang="el-GR" sz="2200" dirty="0">
                <a:solidFill>
                  <a:srgbClr val="E7E7E7">
                    <a:lumMod val="10000"/>
                  </a:srgbClr>
                </a:solidFill>
              </a:rPr>
              <a:t> που έχουν προσελκύσει το έντονο ενδιαφέρον της κοινωνίας, των ρυθμιστικών και εποπτικών αρχών, καθώς και της επενδυτικής κοινότητας.</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200" dirty="0">
                <a:solidFill>
                  <a:srgbClr val="E7E7E7">
                    <a:lumMod val="10000"/>
                  </a:srgbClr>
                </a:solidFill>
              </a:rPr>
              <a:t>Μέτοχοι και επενδυτές χρησιμοποιούν τις πρακτικές αυτές ως μέσο διαχείρισης κινδύνων. Οι επιχειρήσεις τις μετατρέπουν ως μέρος της ανταγωνιστικής τους στρατηγικής. </a:t>
            </a:r>
            <a:endParaRPr kumimoji="0" lang="el-GR" altLang="el-GR" sz="2200" b="0" i="0" u="none" strike="noStrike" kern="1200" cap="none" spc="0" normalizeH="0" baseline="0" noProof="0" dirty="0">
              <a:ln>
                <a:noFill/>
              </a:ln>
              <a:solidFill>
                <a:srgbClr val="E7E7E7">
                  <a:lumMod val="10000"/>
                </a:srgbClr>
              </a:solidFill>
              <a:effectLst/>
              <a:uLnTx/>
              <a:uFillTx/>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39214"/>
            <a:ext cx="11326761" cy="554706"/>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Κριτήρια </a:t>
            </a:r>
            <a:r>
              <a:rPr lang="en-US" altLang="el-GR" sz="3600" b="1" dirty="0">
                <a:solidFill>
                  <a:srgbClr val="FF0000"/>
                </a:solidFill>
                <a:effectLst>
                  <a:outerShdw blurRad="38100" dist="38100" dir="2700000" algn="tl">
                    <a:srgbClr val="000000">
                      <a:alpha val="43137"/>
                    </a:srgbClr>
                  </a:outerShdw>
                </a:effectLst>
              </a:rPr>
              <a:t>ESG</a:t>
            </a:r>
            <a:r>
              <a:rPr lang="el-GR" altLang="el-GR" sz="3600" b="1" dirty="0">
                <a:solidFill>
                  <a:srgbClr val="FF0000"/>
                </a:solidFill>
                <a:effectLst>
                  <a:outerShdw blurRad="38100" dist="38100" dir="2700000" algn="tl">
                    <a:srgbClr val="000000">
                      <a:alpha val="43137"/>
                    </a:srgbClr>
                  </a:outerShdw>
                </a:effectLst>
              </a:rPr>
              <a:t> </a:t>
            </a:r>
            <a:r>
              <a:rPr lang="en-US" altLang="el-GR" sz="3600" b="1" dirty="0">
                <a:solidFill>
                  <a:srgbClr val="FF0000"/>
                </a:solidFill>
                <a:effectLst>
                  <a:outerShdw blurRad="38100" dist="38100" dir="2700000" algn="tl">
                    <a:srgbClr val="000000">
                      <a:alpha val="43137"/>
                    </a:srgbClr>
                  </a:outerShdw>
                </a:effectLst>
              </a:rPr>
              <a:t>(</a:t>
            </a:r>
            <a:r>
              <a:rPr lang="en-US" altLang="el-GR" sz="3600" b="1" i="1" dirty="0">
                <a:solidFill>
                  <a:srgbClr val="FF0000"/>
                </a:solidFill>
                <a:effectLst>
                  <a:outerShdw blurRad="38100" dist="38100" dir="2700000" algn="tl">
                    <a:srgbClr val="000000">
                      <a:alpha val="43137"/>
                    </a:srgbClr>
                  </a:outerShdw>
                </a:effectLst>
              </a:rPr>
              <a:t>Environment</a:t>
            </a:r>
            <a:r>
              <a:rPr lang="en-US" altLang="el-GR" sz="3600" b="1" dirty="0">
                <a:solidFill>
                  <a:srgbClr val="FF0000"/>
                </a:solidFill>
                <a:effectLst>
                  <a:outerShdw blurRad="38100" dist="38100" dir="2700000" algn="tl">
                    <a:srgbClr val="000000">
                      <a:alpha val="43137"/>
                    </a:srgbClr>
                  </a:outerShdw>
                </a:effectLst>
              </a:rPr>
              <a:t>, </a:t>
            </a:r>
            <a:r>
              <a:rPr lang="en-US" altLang="el-GR" sz="3600" b="1" i="1" dirty="0">
                <a:solidFill>
                  <a:srgbClr val="FF0000"/>
                </a:solidFill>
                <a:effectLst>
                  <a:outerShdw blurRad="38100" dist="38100" dir="2700000" algn="tl">
                    <a:srgbClr val="000000">
                      <a:alpha val="43137"/>
                    </a:srgbClr>
                  </a:outerShdw>
                </a:effectLst>
              </a:rPr>
              <a:t>Social</a:t>
            </a:r>
            <a:r>
              <a:rPr lang="en-US" altLang="el-GR" sz="3600" b="1" dirty="0">
                <a:solidFill>
                  <a:srgbClr val="FF0000"/>
                </a:solidFill>
                <a:effectLst>
                  <a:outerShdw blurRad="38100" dist="38100" dir="2700000" algn="tl">
                    <a:srgbClr val="000000">
                      <a:alpha val="43137"/>
                    </a:srgbClr>
                  </a:outerShdw>
                </a:effectLst>
              </a:rPr>
              <a:t>, </a:t>
            </a:r>
            <a:r>
              <a:rPr lang="en-US" altLang="el-GR" sz="3600" b="1" i="1" dirty="0">
                <a:solidFill>
                  <a:srgbClr val="FF0000"/>
                </a:solidFill>
                <a:effectLst>
                  <a:outerShdw blurRad="38100" dist="38100" dir="2700000" algn="tl">
                    <a:srgbClr val="000000">
                      <a:alpha val="43137"/>
                    </a:srgbClr>
                  </a:outerShdw>
                </a:effectLst>
              </a:rPr>
              <a:t>Governance</a:t>
            </a:r>
            <a:r>
              <a:rPr lang="en-US" altLang="el-GR" sz="3600" b="1" dirty="0">
                <a:solidFill>
                  <a:srgbClr val="FF0000"/>
                </a:solidFill>
                <a:effectLst>
                  <a:outerShdw blurRad="38100" dist="38100" dir="2700000" algn="tl">
                    <a:srgbClr val="000000">
                      <a:alpha val="43137"/>
                    </a:srgbClr>
                  </a:outerShdw>
                </a:effectLst>
              </a:rPr>
              <a:t>)</a:t>
            </a:r>
            <a:endParaRPr lang="el-GR" altLang="el-G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21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066800"/>
            <a:ext cx="11326761" cy="5016758"/>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r>
              <a:rPr lang="el-GR" altLang="el-GR" sz="3200" b="1" i="1" dirty="0">
                <a:solidFill>
                  <a:srgbClr val="E7E7E7">
                    <a:lumMod val="10000"/>
                  </a:srgbClr>
                </a:solidFill>
              </a:rPr>
              <a:t>Πράσινη οικονομία </a:t>
            </a:r>
            <a:r>
              <a:rPr lang="el-GR" altLang="el-GR" sz="3200" dirty="0">
                <a:solidFill>
                  <a:srgbClr val="E7E7E7">
                    <a:lumMod val="10000"/>
                  </a:srgbClr>
                </a:solidFill>
              </a:rPr>
              <a:t>ορίζεται ως η οικονομία που στοχεύει στη μείωση των περιβαλλοντικών κινδύνων και των οικονομικών ελλείψεων, και έχει ως στόχο την αειφόρο ανάπτυξη, χωρίς να υποβαθμίζει το περιβάλλον.</a:t>
            </a:r>
          </a:p>
          <a:p>
            <a:pPr marL="342900" lvl="0" indent="-342900" algn="just" eaLnBrk="0" fontAlgn="base" hangingPunct="0">
              <a:spcBef>
                <a:spcPct val="0"/>
              </a:spcBef>
              <a:spcAft>
                <a:spcPct val="0"/>
              </a:spcAft>
              <a:buClrTx/>
              <a:buSzTx/>
              <a:buFont typeface="Arial" panose="020B0604020202020204" pitchFamily="34" charset="0"/>
              <a:buChar char="•"/>
            </a:pPr>
            <a:endParaRPr lang="el-GR" altLang="el-GR" sz="3200" dirty="0">
              <a:solidFill>
                <a:srgbClr val="E7E7E7">
                  <a:lumMod val="10000"/>
                </a:srgbClr>
              </a:solidFill>
            </a:endParaRP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3200" b="1" i="1" dirty="0">
                <a:solidFill>
                  <a:srgbClr val="E7E7E7">
                    <a:lumMod val="10000"/>
                  </a:srgbClr>
                </a:solidFill>
              </a:rPr>
              <a:t>Πράσινη χρηματοδότηση </a:t>
            </a:r>
            <a:r>
              <a:rPr lang="el-GR" altLang="el-GR" sz="3200" dirty="0">
                <a:solidFill>
                  <a:srgbClr val="E7E7E7">
                    <a:lumMod val="10000"/>
                  </a:srgbClr>
                </a:solidFill>
              </a:rPr>
              <a:t>θεωρείται κάθε μορφή χρηματοδότησης που καλύπτει βασικούς τομείς για ένα βιώσιμο μέλλον όπως για παράδειγμα τις ανανεώσιμες πηγές ενέργειας (ΑΠΕ), τα πράσινα κτίρια, τη διαχείριση υδάτων και αποβλήτων.</a:t>
            </a:r>
            <a:endParaRPr kumimoji="0" lang="el-GR" altLang="el-GR" sz="32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Πράσινη Βιώσιμη Χρηματοδότηση</a:t>
            </a:r>
          </a:p>
        </p:txBody>
      </p:sp>
    </p:spTree>
    <p:extLst>
      <p:ext uri="{BB962C8B-B14F-4D97-AF65-F5344CB8AC3E}">
        <p14:creationId xmlns:p14="http://schemas.microsoft.com/office/powerpoint/2010/main" val="399582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066800"/>
            <a:ext cx="11326761" cy="461665"/>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l-GR" altLang="el-GR" sz="24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Πράσινη Βιώσιμη Χρηματοδότηση</a:t>
            </a:r>
          </a:p>
        </p:txBody>
      </p:sp>
      <p:graphicFrame>
        <p:nvGraphicFramePr>
          <p:cNvPr id="2" name="Πίνακας 1">
            <a:extLst>
              <a:ext uri="{FF2B5EF4-FFF2-40B4-BE49-F238E27FC236}">
                <a16:creationId xmlns:a16="http://schemas.microsoft.com/office/drawing/2014/main" id="{43BAFAF3-41DA-4BD1-A7CD-F4DF6D15C47E}"/>
              </a:ext>
            </a:extLst>
          </p:cNvPr>
          <p:cNvGraphicFramePr>
            <a:graphicFrameLocks noGrp="1"/>
          </p:cNvGraphicFramePr>
          <p:nvPr>
            <p:extLst>
              <p:ext uri="{D42A27DB-BD31-4B8C-83A1-F6EECF244321}">
                <p14:modId xmlns:p14="http://schemas.microsoft.com/office/powerpoint/2010/main" val="1157947336"/>
              </p:ext>
            </p:extLst>
          </p:nvPr>
        </p:nvGraphicFramePr>
        <p:xfrm>
          <a:off x="604683" y="1066800"/>
          <a:ext cx="11116598" cy="5029200"/>
        </p:xfrm>
        <a:graphic>
          <a:graphicData uri="http://schemas.openxmlformats.org/drawingml/2006/table">
            <a:tbl>
              <a:tblPr firstRow="1" bandRow="1">
                <a:tableStyleId>{5C22544A-7EE6-4342-B048-85BDC9FD1C3A}</a:tableStyleId>
              </a:tblPr>
              <a:tblGrid>
                <a:gridCol w="4527756">
                  <a:extLst>
                    <a:ext uri="{9D8B030D-6E8A-4147-A177-3AD203B41FA5}">
                      <a16:colId xmlns:a16="http://schemas.microsoft.com/office/drawing/2014/main" val="2596552209"/>
                    </a:ext>
                  </a:extLst>
                </a:gridCol>
                <a:gridCol w="6588842">
                  <a:extLst>
                    <a:ext uri="{9D8B030D-6E8A-4147-A177-3AD203B41FA5}">
                      <a16:colId xmlns:a16="http://schemas.microsoft.com/office/drawing/2014/main" val="2175900788"/>
                    </a:ext>
                  </a:extLst>
                </a:gridCol>
              </a:tblGrid>
              <a:tr h="370840">
                <a:tc>
                  <a:txBody>
                    <a:bodyPr/>
                    <a:lstStyle/>
                    <a:p>
                      <a:pPr algn="ctr"/>
                      <a:endParaRPr lang="el-GR" sz="2400" b="1" i="0" dirty="0">
                        <a:solidFill>
                          <a:srgbClr val="7030A0"/>
                        </a:solidFill>
                        <a:effectLst/>
                        <a:latin typeface="Open Sans"/>
                      </a:endParaRPr>
                    </a:p>
                    <a:p>
                      <a:pPr algn="ctr"/>
                      <a:r>
                        <a:rPr lang="el-GR" sz="2400" b="1" i="0" dirty="0">
                          <a:solidFill>
                            <a:srgbClr val="7030A0"/>
                          </a:solidFill>
                          <a:effectLst/>
                          <a:latin typeface="Open Sans"/>
                        </a:rPr>
                        <a:t>Περιβαλλοντικά κριτήρια</a:t>
                      </a:r>
                      <a:r>
                        <a:rPr lang="el-GR" sz="2400" i="0" dirty="0">
                          <a:solidFill>
                            <a:srgbClr val="212529"/>
                          </a:solidFill>
                          <a:effectLst/>
                          <a:latin typeface="Open Sans"/>
                        </a:rPr>
                        <a:t/>
                      </a:r>
                      <a:br>
                        <a:rPr lang="el-GR" sz="2400" i="0" dirty="0">
                          <a:solidFill>
                            <a:srgbClr val="212529"/>
                          </a:solidFill>
                          <a:effectLst/>
                          <a:latin typeface="Open Sans"/>
                        </a:rPr>
                      </a:br>
                      <a:endParaRPr lang="el-GR" sz="2400" i="0" dirty="0">
                        <a:solidFill>
                          <a:srgbClr val="212529"/>
                        </a:solidFill>
                        <a:effectLst/>
                        <a:latin typeface="Open Sans"/>
                      </a:endParaRPr>
                    </a:p>
                    <a:p>
                      <a:pPr algn="ctr"/>
                      <a:r>
                        <a:rPr lang="el-GR" sz="1800" i="0" dirty="0">
                          <a:solidFill>
                            <a:srgbClr val="212529"/>
                          </a:solidFill>
                          <a:effectLst/>
                          <a:latin typeface="Open Sans"/>
                        </a:rPr>
                        <a:t/>
                      </a:r>
                      <a:br>
                        <a:rPr lang="el-GR" sz="1800" i="0" dirty="0">
                          <a:solidFill>
                            <a:srgbClr val="212529"/>
                          </a:solidFill>
                          <a:effectLst/>
                          <a:latin typeface="Open Sans"/>
                        </a:rPr>
                      </a:br>
                      <a:r>
                        <a:rPr lang="el-GR" sz="1800" i="0" dirty="0">
                          <a:solidFill>
                            <a:srgbClr val="212529"/>
                          </a:solidFill>
                          <a:effectLst/>
                          <a:latin typeface="Open Sans"/>
                        </a:rPr>
                        <a:t>Τα περιβαλλοντικά κριτήρια</a:t>
                      </a:r>
                      <a:br>
                        <a:rPr lang="el-GR" sz="1800" i="0" dirty="0">
                          <a:solidFill>
                            <a:srgbClr val="212529"/>
                          </a:solidFill>
                          <a:effectLst/>
                          <a:latin typeface="Open Sans"/>
                        </a:rPr>
                      </a:br>
                      <a:r>
                        <a:rPr lang="el-GR" sz="1800" i="0" dirty="0">
                          <a:solidFill>
                            <a:srgbClr val="212529"/>
                          </a:solidFill>
                          <a:effectLst/>
                          <a:latin typeface="Open Sans"/>
                        </a:rPr>
                        <a:t>εξετάζουν τον τρόπο με τον οποίο</a:t>
                      </a:r>
                      <a:br>
                        <a:rPr lang="el-GR" sz="1800" i="0" dirty="0">
                          <a:solidFill>
                            <a:srgbClr val="212529"/>
                          </a:solidFill>
                          <a:effectLst/>
                          <a:latin typeface="Open Sans"/>
                        </a:rPr>
                      </a:br>
                      <a:r>
                        <a:rPr lang="el-GR" sz="1800" i="0" dirty="0">
                          <a:solidFill>
                            <a:srgbClr val="212529"/>
                          </a:solidFill>
                          <a:effectLst/>
                          <a:latin typeface="Open Sans"/>
                        </a:rPr>
                        <a:t>μια επιχείρηση ενεργεί ως</a:t>
                      </a:r>
                      <a:br>
                        <a:rPr lang="el-GR" sz="1800" i="0" dirty="0">
                          <a:solidFill>
                            <a:srgbClr val="212529"/>
                          </a:solidFill>
                          <a:effectLst/>
                          <a:latin typeface="Open Sans"/>
                        </a:rPr>
                      </a:br>
                      <a:r>
                        <a:rPr lang="el-GR" sz="1800" i="0" dirty="0">
                          <a:solidFill>
                            <a:srgbClr val="212529"/>
                          </a:solidFill>
                          <a:effectLst/>
                          <a:latin typeface="Open Sans"/>
                        </a:rPr>
                        <a:t>διαχειριστής του φυσικού</a:t>
                      </a:r>
                      <a:br>
                        <a:rPr lang="el-GR" sz="1800" i="0" dirty="0">
                          <a:solidFill>
                            <a:srgbClr val="212529"/>
                          </a:solidFill>
                          <a:effectLst/>
                          <a:latin typeface="Open Sans"/>
                        </a:rPr>
                      </a:br>
                      <a:r>
                        <a:rPr lang="el-GR" sz="1800" i="0" dirty="0">
                          <a:solidFill>
                            <a:srgbClr val="212529"/>
                          </a:solidFill>
                          <a:effectLst/>
                          <a:latin typeface="Open Sans"/>
                        </a:rPr>
                        <a:t>περιβάλλοντος.</a:t>
                      </a:r>
                      <a:br>
                        <a:rPr lang="el-GR" sz="1800" i="0" dirty="0">
                          <a:solidFill>
                            <a:srgbClr val="212529"/>
                          </a:solidFill>
                          <a:effectLst/>
                          <a:latin typeface="Open Sans"/>
                        </a:rPr>
                      </a:br>
                      <a:endParaRPr lang="el-GR" sz="1800" i="0" dirty="0">
                        <a:solidFill>
                          <a:srgbClr val="212529"/>
                        </a:solidFill>
                        <a:effectLst/>
                        <a:latin typeface="Open Sans"/>
                      </a:endParaRPr>
                    </a:p>
                    <a:p>
                      <a:pPr algn="ctr"/>
                      <a:endParaRPr lang="el-GR" sz="1800" i="0" dirty="0">
                        <a:solidFill>
                          <a:srgbClr val="212529"/>
                        </a:solidFill>
                        <a:effectLst/>
                        <a:latin typeface="Open Sans"/>
                      </a:endParaRPr>
                    </a:p>
                    <a:p>
                      <a:pPr algn="ctr"/>
                      <a:r>
                        <a:rPr lang="el-GR" sz="1800" i="0" dirty="0">
                          <a:solidFill>
                            <a:srgbClr val="212529"/>
                          </a:solidFill>
                          <a:effectLst/>
                          <a:latin typeface="Open Sans"/>
                        </a:rPr>
                        <a:t>Σεβασμός στο Περιβάλλον,</a:t>
                      </a:r>
                      <a:br>
                        <a:rPr lang="el-GR" sz="1800" i="0" dirty="0">
                          <a:solidFill>
                            <a:srgbClr val="212529"/>
                          </a:solidFill>
                          <a:effectLst/>
                          <a:latin typeface="Open Sans"/>
                        </a:rPr>
                      </a:br>
                      <a:r>
                        <a:rPr lang="el-GR" sz="1800" i="0" dirty="0">
                          <a:solidFill>
                            <a:srgbClr val="212529"/>
                          </a:solidFill>
                          <a:effectLst/>
                          <a:latin typeface="Open Sans"/>
                        </a:rPr>
                        <a:t>αντιμετώπιση της Κλιματικής</a:t>
                      </a:r>
                      <a:br>
                        <a:rPr lang="el-GR" sz="1800" i="0" dirty="0">
                          <a:solidFill>
                            <a:srgbClr val="212529"/>
                          </a:solidFill>
                          <a:effectLst/>
                          <a:latin typeface="Open Sans"/>
                        </a:rPr>
                      </a:br>
                      <a:r>
                        <a:rPr lang="el-GR" sz="1800" i="0" dirty="0">
                          <a:solidFill>
                            <a:srgbClr val="212529"/>
                          </a:solidFill>
                          <a:effectLst/>
                          <a:latin typeface="Open Sans"/>
                        </a:rPr>
                        <a:t>αλλαγής, εκλύσεις CO</a:t>
                      </a:r>
                      <a:r>
                        <a:rPr lang="el-GR" sz="1800" i="0" baseline="-25000" dirty="0">
                          <a:solidFill>
                            <a:srgbClr val="212529"/>
                          </a:solidFill>
                          <a:effectLst/>
                          <a:latin typeface="Open Sans"/>
                        </a:rPr>
                        <a:t>2</a:t>
                      </a:r>
                      <a:r>
                        <a:rPr lang="el-GR" sz="1800" i="0" dirty="0">
                          <a:solidFill>
                            <a:srgbClr val="212529"/>
                          </a:solidFill>
                          <a:effectLst/>
                          <a:latin typeface="Open Sans"/>
                        </a:rPr>
                        <a:t>, ρύπανση,</a:t>
                      </a:r>
                      <a:br>
                        <a:rPr lang="el-GR" sz="1800" i="0" dirty="0">
                          <a:solidFill>
                            <a:srgbClr val="212529"/>
                          </a:solidFill>
                          <a:effectLst/>
                          <a:latin typeface="Open Sans"/>
                        </a:rPr>
                      </a:br>
                      <a:r>
                        <a:rPr lang="el-GR" sz="1800" i="0" dirty="0">
                          <a:solidFill>
                            <a:srgbClr val="212529"/>
                          </a:solidFill>
                          <a:effectLst/>
                          <a:latin typeface="Open Sans"/>
                        </a:rPr>
                        <a:t>ενεργειακή αποδοτικότητα είναι</a:t>
                      </a:r>
                      <a:br>
                        <a:rPr lang="el-GR" sz="1800" i="0" dirty="0">
                          <a:solidFill>
                            <a:srgbClr val="212529"/>
                          </a:solidFill>
                          <a:effectLst/>
                          <a:latin typeface="Open Sans"/>
                        </a:rPr>
                      </a:br>
                      <a:r>
                        <a:rPr lang="el-GR" sz="1800" i="0" dirty="0">
                          <a:solidFill>
                            <a:srgbClr val="212529"/>
                          </a:solidFill>
                          <a:effectLst/>
                          <a:latin typeface="Open Sans"/>
                        </a:rPr>
                        <a:t>μερικά από αυτά που εξετάζονται.</a:t>
                      </a:r>
                      <a:br>
                        <a:rPr lang="el-GR" sz="1800" i="0" dirty="0">
                          <a:solidFill>
                            <a:srgbClr val="212529"/>
                          </a:solidFill>
                          <a:effectLst/>
                          <a:latin typeface="Open Sans"/>
                        </a:rPr>
                      </a:br>
                      <a:endParaRPr lang="el-GR" dirty="0"/>
                    </a:p>
                  </a:txBody>
                  <a:tcPr>
                    <a:blipFill>
                      <a:blip r:embed="rId3"/>
                      <a:tile tx="0" ty="0" sx="100000" sy="100000" flip="none" algn="tl"/>
                    </a:blipFill>
                  </a:tcPr>
                </a:tc>
                <a:tc>
                  <a:txBody>
                    <a:bodyPr/>
                    <a:lstStyle/>
                    <a:p>
                      <a:pPr algn="ctr"/>
                      <a:endParaRPr lang="el-GR" sz="2400" b="1" i="0" dirty="0">
                        <a:solidFill>
                          <a:srgbClr val="7030A0"/>
                        </a:solidFill>
                        <a:effectLst/>
                        <a:latin typeface="Open Sans"/>
                      </a:endParaRPr>
                    </a:p>
                    <a:p>
                      <a:pPr algn="ctr"/>
                      <a:r>
                        <a:rPr lang="el-GR" sz="2400" b="1" i="0" dirty="0">
                          <a:solidFill>
                            <a:srgbClr val="7030A0"/>
                          </a:solidFill>
                          <a:effectLst/>
                          <a:latin typeface="Open Sans"/>
                        </a:rPr>
                        <a:t>Ενσωμάτωση των κλιματικών και περιβαλλοντικών κινδύνων</a:t>
                      </a:r>
                      <a:r>
                        <a:rPr lang="el-GR" sz="1800" i="0" dirty="0">
                          <a:solidFill>
                            <a:srgbClr val="7030A0"/>
                          </a:solidFill>
                          <a:effectLst/>
                          <a:latin typeface="Open Sans"/>
                        </a:rPr>
                        <a:t/>
                      </a:r>
                      <a:br>
                        <a:rPr lang="el-GR" sz="1800" i="0" dirty="0">
                          <a:solidFill>
                            <a:srgbClr val="7030A0"/>
                          </a:solidFill>
                          <a:effectLst/>
                          <a:latin typeface="Open Sans"/>
                        </a:rPr>
                      </a:br>
                      <a:endParaRPr lang="el-GR" sz="1800" i="0" dirty="0">
                        <a:solidFill>
                          <a:srgbClr val="7030A0"/>
                        </a:solidFill>
                        <a:effectLst/>
                        <a:latin typeface="Open Sans"/>
                      </a:endParaRPr>
                    </a:p>
                    <a:p>
                      <a:pPr algn="ctr"/>
                      <a:endParaRPr lang="el-GR" sz="1800" i="0" dirty="0">
                        <a:solidFill>
                          <a:srgbClr val="212529"/>
                        </a:solidFill>
                        <a:effectLst/>
                        <a:latin typeface="Open Sans"/>
                      </a:endParaRPr>
                    </a:p>
                    <a:p>
                      <a:pPr algn="ctr"/>
                      <a:r>
                        <a:rPr lang="el-GR" sz="1800" i="0" dirty="0">
                          <a:solidFill>
                            <a:srgbClr val="212529"/>
                          </a:solidFill>
                          <a:effectLst/>
                          <a:latin typeface="Open Sans"/>
                        </a:rPr>
                        <a:t>Το ενδιαφέρον για βιώσιμα χρηματοπιστωτικά</a:t>
                      </a:r>
                      <a:br>
                        <a:rPr lang="el-GR" sz="1800" i="0" dirty="0">
                          <a:solidFill>
                            <a:srgbClr val="212529"/>
                          </a:solidFill>
                          <a:effectLst/>
                          <a:latin typeface="Open Sans"/>
                        </a:rPr>
                      </a:br>
                      <a:r>
                        <a:rPr lang="el-GR" sz="1800" i="0" dirty="0">
                          <a:solidFill>
                            <a:srgbClr val="212529"/>
                          </a:solidFill>
                          <a:effectLst/>
                          <a:latin typeface="Open Sans"/>
                        </a:rPr>
                        <a:t>προϊόντα και η ανάγκη για καλύτερη παρακολούθηση</a:t>
                      </a:r>
                      <a:br>
                        <a:rPr lang="el-GR" sz="1800" i="0" dirty="0">
                          <a:solidFill>
                            <a:srgbClr val="212529"/>
                          </a:solidFill>
                          <a:effectLst/>
                          <a:latin typeface="Open Sans"/>
                        </a:rPr>
                      </a:br>
                      <a:r>
                        <a:rPr lang="el-GR" sz="1800" i="0" dirty="0">
                          <a:solidFill>
                            <a:srgbClr val="212529"/>
                          </a:solidFill>
                          <a:effectLst/>
                          <a:latin typeface="Open Sans"/>
                        </a:rPr>
                        <a:t>των συντελεστών εταιρικής διακυβέρνησης έχει</a:t>
                      </a:r>
                      <a:br>
                        <a:rPr lang="el-GR" sz="1800" i="0" dirty="0">
                          <a:solidFill>
                            <a:srgbClr val="212529"/>
                          </a:solidFill>
                          <a:effectLst/>
                          <a:latin typeface="Open Sans"/>
                        </a:rPr>
                      </a:br>
                      <a:r>
                        <a:rPr lang="el-GR" sz="1800" i="0" dirty="0">
                          <a:solidFill>
                            <a:srgbClr val="212529"/>
                          </a:solidFill>
                          <a:effectLst/>
                          <a:latin typeface="Open Sans"/>
                        </a:rPr>
                        <a:t>οδηγήσει στην αναθεώρηση των μεθοδολογιών για</a:t>
                      </a:r>
                      <a:br>
                        <a:rPr lang="el-GR" sz="1800" i="0" dirty="0">
                          <a:solidFill>
                            <a:srgbClr val="212529"/>
                          </a:solidFill>
                          <a:effectLst/>
                          <a:latin typeface="Open Sans"/>
                        </a:rPr>
                      </a:br>
                      <a:r>
                        <a:rPr lang="el-GR" sz="1800" i="0" dirty="0">
                          <a:solidFill>
                            <a:srgbClr val="212529"/>
                          </a:solidFill>
                          <a:effectLst/>
                          <a:latin typeface="Open Sans"/>
                        </a:rPr>
                        <a:t>την πιστοληπτική αξιολόγηση (credit ratings) με</a:t>
                      </a:r>
                      <a:br>
                        <a:rPr lang="el-GR" sz="1800" i="0" dirty="0">
                          <a:solidFill>
                            <a:srgbClr val="212529"/>
                          </a:solidFill>
                          <a:effectLst/>
                          <a:latin typeface="Open Sans"/>
                        </a:rPr>
                      </a:br>
                      <a:r>
                        <a:rPr lang="el-GR" sz="1800" i="0" dirty="0">
                          <a:solidFill>
                            <a:srgbClr val="212529"/>
                          </a:solidFill>
                          <a:effectLst/>
                          <a:latin typeface="Open Sans"/>
                        </a:rPr>
                        <a:t>σκοπό την ενσωμάτωση των κλιματικών και</a:t>
                      </a:r>
                      <a:br>
                        <a:rPr lang="el-GR" sz="1800" i="0" dirty="0">
                          <a:solidFill>
                            <a:srgbClr val="212529"/>
                          </a:solidFill>
                          <a:effectLst/>
                          <a:latin typeface="Open Sans"/>
                        </a:rPr>
                      </a:br>
                      <a:r>
                        <a:rPr lang="el-GR" sz="1800" i="0" dirty="0">
                          <a:solidFill>
                            <a:srgbClr val="212529"/>
                          </a:solidFill>
                          <a:effectLst/>
                          <a:latin typeface="Open Sans"/>
                        </a:rPr>
                        <a:t>περιβαλλοντικών κινδύνων.</a:t>
                      </a:r>
                      <a:br>
                        <a:rPr lang="el-GR" sz="1800" i="0" dirty="0">
                          <a:solidFill>
                            <a:srgbClr val="212529"/>
                          </a:solidFill>
                          <a:effectLst/>
                          <a:latin typeface="Open Sans"/>
                        </a:rPr>
                      </a:br>
                      <a:endParaRPr lang="el-GR" dirty="0"/>
                    </a:p>
                  </a:txBody>
                  <a:tcPr>
                    <a:blipFill>
                      <a:blip r:embed="rId3"/>
                      <a:tile tx="0" ty="0" sx="100000" sy="100000" flip="none" algn="tl"/>
                    </a:blipFill>
                  </a:tcPr>
                </a:tc>
                <a:extLst>
                  <a:ext uri="{0D108BD9-81ED-4DB2-BD59-A6C34878D82A}">
                    <a16:rowId xmlns:a16="http://schemas.microsoft.com/office/drawing/2014/main" val="796125473"/>
                  </a:ext>
                </a:extLst>
              </a:tr>
            </a:tbl>
          </a:graphicData>
        </a:graphic>
      </p:graphicFrame>
    </p:spTree>
    <p:extLst>
      <p:ext uri="{BB962C8B-B14F-4D97-AF65-F5344CB8AC3E}">
        <p14:creationId xmlns:p14="http://schemas.microsoft.com/office/powerpoint/2010/main" val="298018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496122" y="3687097"/>
            <a:ext cx="5237622" cy="228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20" y="1066800"/>
            <a:ext cx="11250562" cy="461665"/>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buNone/>
              <a:tabLst/>
              <a:defRPr/>
            </a:pPr>
            <a:endParaRPr kumimoji="0" lang="el-GR" altLang="el-GR" sz="24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0"/>
            <a:ext cx="11250562" cy="59372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Επιχειρήσεις και Βιωσιμότητα: Σύγχρονες τάσεις</a:t>
            </a:r>
          </a:p>
        </p:txBody>
      </p:sp>
      <p:graphicFrame>
        <p:nvGraphicFramePr>
          <p:cNvPr id="2" name="Πίνακας 1">
            <a:extLst>
              <a:ext uri="{FF2B5EF4-FFF2-40B4-BE49-F238E27FC236}">
                <a16:creationId xmlns:a16="http://schemas.microsoft.com/office/drawing/2014/main" id="{EFCC6B3D-B66B-499A-8DE1-CB13E8A95406}"/>
              </a:ext>
            </a:extLst>
          </p:cNvPr>
          <p:cNvGraphicFramePr>
            <a:graphicFrameLocks noGrp="1"/>
          </p:cNvGraphicFramePr>
          <p:nvPr>
            <p:extLst>
              <p:ext uri="{D42A27DB-BD31-4B8C-83A1-F6EECF244321}">
                <p14:modId xmlns:p14="http://schemas.microsoft.com/office/powerpoint/2010/main" val="3430328394"/>
              </p:ext>
            </p:extLst>
          </p:nvPr>
        </p:nvGraphicFramePr>
        <p:xfrm>
          <a:off x="470718" y="1066800"/>
          <a:ext cx="11250562" cy="448883"/>
        </p:xfrm>
        <a:graphic>
          <a:graphicData uri="http://schemas.openxmlformats.org/drawingml/2006/table">
            <a:tbl>
              <a:tblPr firstRow="1" bandRow="1">
                <a:tableStyleId>{5C22544A-7EE6-4342-B048-85BDC9FD1C3A}</a:tableStyleId>
              </a:tblPr>
              <a:tblGrid>
                <a:gridCol w="5625281">
                  <a:extLst>
                    <a:ext uri="{9D8B030D-6E8A-4147-A177-3AD203B41FA5}">
                      <a16:colId xmlns:a16="http://schemas.microsoft.com/office/drawing/2014/main" val="442484717"/>
                    </a:ext>
                  </a:extLst>
                </a:gridCol>
                <a:gridCol w="5625281">
                  <a:extLst>
                    <a:ext uri="{9D8B030D-6E8A-4147-A177-3AD203B41FA5}">
                      <a16:colId xmlns:a16="http://schemas.microsoft.com/office/drawing/2014/main" val="976916253"/>
                    </a:ext>
                  </a:extLst>
                </a:gridCol>
              </a:tblGrid>
              <a:tr h="448883">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065722712"/>
                  </a:ext>
                </a:extLst>
              </a:tr>
            </a:tbl>
          </a:graphicData>
        </a:graphic>
      </p:graphicFrame>
      <p:pic>
        <p:nvPicPr>
          <p:cNvPr id="3" name="Εικόνα 2">
            <a:extLst>
              <a:ext uri="{FF2B5EF4-FFF2-40B4-BE49-F238E27FC236}">
                <a16:creationId xmlns:a16="http://schemas.microsoft.com/office/drawing/2014/main" id="{9F84F781-20DC-4E5A-9527-3240C1A17037}"/>
              </a:ext>
            </a:extLst>
          </p:cNvPr>
          <p:cNvPicPr>
            <a:picLocks noChangeAspect="1"/>
          </p:cNvPicPr>
          <p:nvPr/>
        </p:nvPicPr>
        <p:blipFill>
          <a:blip r:embed="rId4"/>
          <a:stretch>
            <a:fillRect/>
          </a:stretch>
        </p:blipFill>
        <p:spPr>
          <a:xfrm>
            <a:off x="571757" y="1083469"/>
            <a:ext cx="5562343" cy="2420127"/>
          </a:xfrm>
          <a:prstGeom prst="rect">
            <a:avLst/>
          </a:prstGeom>
        </p:spPr>
      </p:pic>
      <p:pic>
        <p:nvPicPr>
          <p:cNvPr id="4" name="Εικόνα 3">
            <a:extLst>
              <a:ext uri="{FF2B5EF4-FFF2-40B4-BE49-F238E27FC236}">
                <a16:creationId xmlns:a16="http://schemas.microsoft.com/office/drawing/2014/main" id="{A0CA46C5-B544-4933-8920-AFD571CA484D}"/>
              </a:ext>
            </a:extLst>
          </p:cNvPr>
          <p:cNvPicPr>
            <a:picLocks noChangeAspect="1"/>
          </p:cNvPicPr>
          <p:nvPr/>
        </p:nvPicPr>
        <p:blipFill>
          <a:blip r:embed="rId5"/>
          <a:stretch>
            <a:fillRect/>
          </a:stretch>
        </p:blipFill>
        <p:spPr>
          <a:xfrm>
            <a:off x="6238568" y="1066800"/>
            <a:ext cx="5457311" cy="2322577"/>
          </a:xfrm>
          <a:prstGeom prst="rect">
            <a:avLst/>
          </a:prstGeom>
        </p:spPr>
      </p:pic>
      <p:sp>
        <p:nvSpPr>
          <p:cNvPr id="6" name="Ορθογώνιο 5">
            <a:extLst>
              <a:ext uri="{FF2B5EF4-FFF2-40B4-BE49-F238E27FC236}">
                <a16:creationId xmlns:a16="http://schemas.microsoft.com/office/drawing/2014/main" id="{9C464793-62A7-4343-9FF5-8CB96A63F120}"/>
              </a:ext>
            </a:extLst>
          </p:cNvPr>
          <p:cNvSpPr/>
          <p:nvPr/>
        </p:nvSpPr>
        <p:spPr>
          <a:xfrm>
            <a:off x="625785" y="3666376"/>
            <a:ext cx="5560549" cy="2308324"/>
          </a:xfrm>
          <a:prstGeom prst="rect">
            <a:avLst/>
          </a:prstGeom>
          <a:blipFill>
            <a:blip r:embed="rId3"/>
            <a:tile tx="0" ty="0" sx="100000" sy="100000" flip="none" algn="tl"/>
          </a:blipFill>
        </p:spPr>
        <p:txBody>
          <a:bodyPr wrap="square">
            <a:spAutoFit/>
          </a:bodyPr>
          <a:lstStyle/>
          <a:p>
            <a:pPr algn="just"/>
            <a:r>
              <a:rPr lang="el-GR" dirty="0">
                <a:solidFill>
                  <a:srgbClr val="3B3838"/>
                </a:solidFill>
                <a:latin typeface="Calibri" panose="020F0502020204030204" pitchFamily="34" charset="0"/>
              </a:rPr>
              <a:t>Η έννοια της «αειφόρου ανάπτυξης» και της</a:t>
            </a:r>
            <a:br>
              <a:rPr lang="el-GR" dirty="0">
                <a:solidFill>
                  <a:srgbClr val="3B3838"/>
                </a:solidFill>
                <a:latin typeface="Calibri" panose="020F0502020204030204" pitchFamily="34" charset="0"/>
              </a:rPr>
            </a:br>
            <a:r>
              <a:rPr lang="el-GR" b="1" dirty="0">
                <a:solidFill>
                  <a:srgbClr val="181717"/>
                </a:solidFill>
                <a:latin typeface="Calibri-Bold"/>
              </a:rPr>
              <a:t>περιβαλλοντικής συμμόρφωσης </a:t>
            </a:r>
            <a:r>
              <a:rPr lang="el-GR" dirty="0">
                <a:solidFill>
                  <a:srgbClr val="3B3838"/>
                </a:solidFill>
                <a:latin typeface="Calibri" panose="020F0502020204030204" pitchFamily="34" charset="0"/>
              </a:rPr>
              <a:t>αποτελεί σήμερα </a:t>
            </a:r>
            <a:r>
              <a:rPr lang="el-GR" dirty="0" smtClean="0">
                <a:solidFill>
                  <a:srgbClr val="3B3838"/>
                </a:solidFill>
                <a:latin typeface="Calibri" panose="020F0502020204030204" pitchFamily="34" charset="0"/>
              </a:rPr>
              <a:t>το κλειδί </a:t>
            </a:r>
            <a:r>
              <a:rPr lang="el-GR" dirty="0">
                <a:solidFill>
                  <a:srgbClr val="3B3838"/>
                </a:solidFill>
                <a:latin typeface="Calibri" panose="020F0502020204030204" pitchFamily="34" charset="0"/>
              </a:rPr>
              <a:t>για μία ολοκληρωμένη επιχειρηματική προσέγγιση, που έχει στόχο τη </a:t>
            </a:r>
            <a:r>
              <a:rPr lang="el-GR" b="1" dirty="0">
                <a:solidFill>
                  <a:srgbClr val="181717"/>
                </a:solidFill>
                <a:latin typeface="Calibri-Bold"/>
              </a:rPr>
              <a:t>δημιουργία αξίας για όλα τα ενδιαφερόμενα μέρη </a:t>
            </a:r>
            <a:r>
              <a:rPr lang="el-GR" dirty="0">
                <a:solidFill>
                  <a:srgbClr val="3B3838"/>
                </a:solidFill>
                <a:latin typeface="Calibri" panose="020F0502020204030204" pitchFamily="34" charset="0"/>
              </a:rPr>
              <a:t>(μετόχους, εργαζόμενους, πελάτες, προμηθευτές, τοπική κοινωνία, κράτος-αρχές κλπ.) </a:t>
            </a:r>
            <a:r>
              <a:rPr lang="el-GR" b="1" dirty="0">
                <a:solidFill>
                  <a:srgbClr val="181717"/>
                </a:solidFill>
                <a:latin typeface="Calibri-Bold"/>
              </a:rPr>
              <a:t>με ταυτόχρονη </a:t>
            </a:r>
            <a:r>
              <a:rPr lang="el-GR" b="1" dirty="0" smtClean="0">
                <a:solidFill>
                  <a:srgbClr val="181717"/>
                </a:solidFill>
                <a:latin typeface="Calibri-Bold"/>
              </a:rPr>
              <a:t>δημιουργία</a:t>
            </a:r>
            <a:r>
              <a:rPr lang="en-US" b="1" dirty="0" smtClean="0">
                <a:solidFill>
                  <a:srgbClr val="181717"/>
                </a:solidFill>
                <a:latin typeface="Calibri-Bold"/>
              </a:rPr>
              <a:t> </a:t>
            </a:r>
            <a:r>
              <a:rPr lang="el-GR" b="1" dirty="0" smtClean="0">
                <a:solidFill>
                  <a:srgbClr val="181717"/>
                </a:solidFill>
                <a:latin typeface="Calibri-Bold"/>
              </a:rPr>
              <a:t>καινοτόμου </a:t>
            </a:r>
            <a:r>
              <a:rPr lang="el-GR" b="1" dirty="0">
                <a:solidFill>
                  <a:srgbClr val="181717"/>
                </a:solidFill>
                <a:latin typeface="Calibri-Bold"/>
              </a:rPr>
              <a:t>ανταγωνιστικού πλεονεκτήματος.</a:t>
            </a:r>
            <a:endParaRPr lang="el-GR" dirty="0"/>
          </a:p>
        </p:txBody>
      </p:sp>
      <p:sp>
        <p:nvSpPr>
          <p:cNvPr id="8" name="Ορθογώνιο 7">
            <a:extLst>
              <a:ext uri="{FF2B5EF4-FFF2-40B4-BE49-F238E27FC236}">
                <a16:creationId xmlns:a16="http://schemas.microsoft.com/office/drawing/2014/main" id="{0CFC55DF-5802-4E4A-9021-A9CE05A0CD4A}"/>
              </a:ext>
            </a:extLst>
          </p:cNvPr>
          <p:cNvSpPr/>
          <p:nvPr/>
        </p:nvSpPr>
        <p:spPr>
          <a:xfrm>
            <a:off x="6457028" y="3389377"/>
            <a:ext cx="5237621" cy="2585323"/>
          </a:xfrm>
          <a:prstGeom prst="rect">
            <a:avLst/>
          </a:prstGeom>
          <a:blipFill>
            <a:blip r:embed="rId3"/>
            <a:tile tx="0" ty="0" sx="100000" sy="100000" flip="none" algn="tl"/>
          </a:blipFill>
        </p:spPr>
        <p:txBody>
          <a:bodyPr wrap="square">
            <a:spAutoFit/>
          </a:bodyPr>
          <a:lstStyle/>
          <a:p>
            <a:pPr algn="just"/>
            <a:r>
              <a:rPr lang="el-GR" dirty="0">
                <a:solidFill>
                  <a:schemeClr val="accent6">
                    <a:lumMod val="10000"/>
                  </a:schemeClr>
                </a:solidFill>
              </a:rPr>
              <a:t>Ένα νέο μοντέλο βιώσιμης και υπεύθυνης επιχειρηματικής δραστηριότητας υποχρεούνται να ακολουθήσουν οι εταιρείες. Αποτελείται από σειρά κρίσιμων ζητημάτων όπως, η προστασία του περιβάλλοντος, η κοινωνική δικαιοσύνη, η καταπολέμηση της φτώχειας και της πείνας, </a:t>
            </a:r>
            <a:r>
              <a:rPr lang="el-GR" dirty="0" smtClean="0">
                <a:solidFill>
                  <a:schemeClr val="accent6">
                    <a:lumMod val="10000"/>
                  </a:schemeClr>
                </a:solidFill>
              </a:rPr>
              <a:t>οι</a:t>
            </a:r>
            <a:r>
              <a:rPr lang="en-US" dirty="0" smtClean="0">
                <a:solidFill>
                  <a:schemeClr val="accent6">
                    <a:lumMod val="10000"/>
                  </a:schemeClr>
                </a:solidFill>
              </a:rPr>
              <a:t> </a:t>
            </a:r>
            <a:r>
              <a:rPr lang="el-GR" dirty="0" smtClean="0">
                <a:solidFill>
                  <a:schemeClr val="accent6">
                    <a:lumMod val="10000"/>
                  </a:schemeClr>
                </a:solidFill>
              </a:rPr>
              <a:t>δημογραφικές </a:t>
            </a:r>
            <a:r>
              <a:rPr lang="el-GR" dirty="0">
                <a:solidFill>
                  <a:schemeClr val="accent6">
                    <a:lumMod val="10000"/>
                  </a:schemeClr>
                </a:solidFill>
              </a:rPr>
              <a:t>πιέσεις, η αυξανόμενη γεωπολιτική</a:t>
            </a:r>
          </a:p>
          <a:p>
            <a:r>
              <a:rPr lang="el-GR" dirty="0">
                <a:solidFill>
                  <a:schemeClr val="accent6">
                    <a:lumMod val="10000"/>
                  </a:schemeClr>
                </a:solidFill>
              </a:rPr>
              <a:t>αβεβαιότητα που δημιουργούν τα </a:t>
            </a:r>
            <a:r>
              <a:rPr lang="el-GR" dirty="0" smtClean="0">
                <a:solidFill>
                  <a:schemeClr val="accent6">
                    <a:lumMod val="10000"/>
                  </a:schemeClr>
                </a:solidFill>
              </a:rPr>
              <a:t>μεταναστευτικά</a:t>
            </a:r>
            <a:r>
              <a:rPr lang="en-US" dirty="0" smtClean="0">
                <a:solidFill>
                  <a:schemeClr val="accent6">
                    <a:lumMod val="10000"/>
                  </a:schemeClr>
                </a:solidFill>
              </a:rPr>
              <a:t> </a:t>
            </a:r>
            <a:r>
              <a:rPr lang="el-GR" dirty="0" smtClean="0">
                <a:solidFill>
                  <a:schemeClr val="accent6">
                    <a:lumMod val="10000"/>
                  </a:schemeClr>
                </a:solidFill>
              </a:rPr>
              <a:t>κύματα</a:t>
            </a:r>
            <a:r>
              <a:rPr lang="el-GR" dirty="0">
                <a:solidFill>
                  <a:schemeClr val="accent6">
                    <a:lumMod val="10000"/>
                  </a:schemeClr>
                </a:solidFill>
              </a:rPr>
              <a:t>, κλπ.</a:t>
            </a:r>
          </a:p>
        </p:txBody>
      </p:sp>
    </p:spTree>
    <p:extLst>
      <p:ext uri="{BB962C8B-B14F-4D97-AF65-F5344CB8AC3E}">
        <p14:creationId xmlns:p14="http://schemas.microsoft.com/office/powerpoint/2010/main" val="168833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20" y="1066800"/>
            <a:ext cx="11250562" cy="461665"/>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l-GR" altLang="el-GR" sz="24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l-GR" altLang="el-GR" sz="3200" b="1" dirty="0">
                <a:solidFill>
                  <a:srgbClr val="FF0000"/>
                </a:solidFill>
                <a:effectLst>
                  <a:outerShdw blurRad="38100" dist="38100" dir="2700000" algn="tl">
                    <a:srgbClr val="000000">
                      <a:alpha val="43137"/>
                    </a:srgbClr>
                  </a:outerShdw>
                </a:effectLst>
              </a:rPr>
              <a:t>Η συμβολή ESG στην προώθηση της βιώσιμης ανάπτυξης</a:t>
            </a:r>
          </a:p>
        </p:txBody>
      </p:sp>
      <p:pic>
        <p:nvPicPr>
          <p:cNvPr id="2" name="Εικόνα 1">
            <a:extLst>
              <a:ext uri="{FF2B5EF4-FFF2-40B4-BE49-F238E27FC236}">
                <a16:creationId xmlns:a16="http://schemas.microsoft.com/office/drawing/2014/main" id="{5F0D5899-7DC4-4ECD-897A-DBA363DF5F93}"/>
              </a:ext>
            </a:extLst>
          </p:cNvPr>
          <p:cNvPicPr>
            <a:picLocks noChangeAspect="1"/>
          </p:cNvPicPr>
          <p:nvPr/>
        </p:nvPicPr>
        <p:blipFill>
          <a:blip r:embed="rId4"/>
          <a:stretch>
            <a:fillRect/>
          </a:stretch>
        </p:blipFill>
        <p:spPr>
          <a:xfrm>
            <a:off x="470719" y="1066801"/>
            <a:ext cx="11250561" cy="4919662"/>
          </a:xfrm>
          <a:prstGeom prst="rect">
            <a:avLst/>
          </a:prstGeom>
        </p:spPr>
      </p:pic>
    </p:spTree>
    <p:extLst>
      <p:ext uri="{BB962C8B-B14F-4D97-AF65-F5344CB8AC3E}">
        <p14:creationId xmlns:p14="http://schemas.microsoft.com/office/powerpoint/2010/main" val="361806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98373" y="1066800"/>
            <a:ext cx="11195254" cy="4832092"/>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endParaRPr lang="el-GR" altLang="el-GR" sz="2800" dirty="0">
              <a:solidFill>
                <a:srgbClr val="E7E7E7">
                  <a:lumMod val="10000"/>
                </a:srgbClr>
              </a:solidFill>
            </a:endParaRP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800" dirty="0">
                <a:solidFill>
                  <a:srgbClr val="E7E7E7">
                    <a:lumMod val="10000"/>
                  </a:srgbClr>
                </a:solidFill>
              </a:rPr>
              <a:t>Οι διαχειριστές κεφαλαίων να επενδύουν ολοένα και περισσότερα κεφάλαια σε οργανισμούς που επιδεικνύουν σαφή προσανατολισμό προς τρεις κατευθύνσεις:</a:t>
            </a:r>
          </a:p>
          <a:p>
            <a:pPr marL="342900" lvl="0" indent="-342900" algn="just" eaLnBrk="0" fontAlgn="base" hangingPunct="0">
              <a:spcBef>
                <a:spcPct val="0"/>
              </a:spcBef>
              <a:spcAft>
                <a:spcPct val="0"/>
              </a:spcAft>
              <a:buClrTx/>
              <a:buSzTx/>
              <a:buFont typeface="Arial" panose="020B0604020202020204" pitchFamily="34" charset="0"/>
              <a:buChar char="•"/>
            </a:pPr>
            <a:endParaRPr lang="el-GR" altLang="el-GR" sz="2800" dirty="0">
              <a:solidFill>
                <a:srgbClr val="E7E7E7">
                  <a:lumMod val="10000"/>
                </a:srgbClr>
              </a:solidFill>
            </a:endParaRPr>
          </a:p>
          <a:p>
            <a:pPr lvl="0" algn="just" eaLnBrk="0" fontAlgn="base" hangingPunct="0">
              <a:spcBef>
                <a:spcPct val="0"/>
              </a:spcBef>
              <a:spcAft>
                <a:spcPct val="0"/>
              </a:spcAft>
              <a:buClrTx/>
              <a:buSzTx/>
              <a:buNone/>
            </a:pPr>
            <a:r>
              <a:rPr lang="el-GR" altLang="el-GR" sz="2800" dirty="0">
                <a:solidFill>
                  <a:srgbClr val="FF0000"/>
                </a:solidFill>
              </a:rPr>
              <a:t>❑</a:t>
            </a:r>
            <a:r>
              <a:rPr lang="el-GR" altLang="el-GR" sz="2800" dirty="0">
                <a:solidFill>
                  <a:srgbClr val="E7E7E7">
                    <a:lumMod val="10000"/>
                  </a:srgbClr>
                </a:solidFill>
              </a:rPr>
              <a:t> σεβασμό στο περιβάλλον,</a:t>
            </a:r>
          </a:p>
          <a:p>
            <a:pPr marL="342900" lvl="0" indent="-342900" algn="just" eaLnBrk="0" fontAlgn="base" hangingPunct="0">
              <a:spcBef>
                <a:spcPct val="0"/>
              </a:spcBef>
              <a:spcAft>
                <a:spcPct val="0"/>
              </a:spcAft>
              <a:buClrTx/>
              <a:buSzTx/>
              <a:buFont typeface="Arial" panose="020B0604020202020204" pitchFamily="34" charset="0"/>
              <a:buChar char="•"/>
            </a:pPr>
            <a:endParaRPr lang="el-GR" altLang="el-GR" sz="2800" dirty="0">
              <a:solidFill>
                <a:srgbClr val="E7E7E7">
                  <a:lumMod val="10000"/>
                </a:srgbClr>
              </a:solidFill>
            </a:endParaRPr>
          </a:p>
          <a:p>
            <a:pPr lvl="0" algn="just" eaLnBrk="0" fontAlgn="base" hangingPunct="0">
              <a:spcBef>
                <a:spcPct val="0"/>
              </a:spcBef>
              <a:spcAft>
                <a:spcPct val="0"/>
              </a:spcAft>
              <a:buClrTx/>
              <a:buSzTx/>
              <a:buNone/>
            </a:pPr>
            <a:r>
              <a:rPr lang="el-GR" altLang="el-GR" sz="2800" dirty="0">
                <a:solidFill>
                  <a:srgbClr val="FF0000"/>
                </a:solidFill>
              </a:rPr>
              <a:t>❑</a:t>
            </a:r>
            <a:r>
              <a:rPr lang="el-GR" altLang="el-GR" sz="2800" dirty="0">
                <a:solidFill>
                  <a:srgbClr val="E7E7E7">
                    <a:lumMod val="10000"/>
                  </a:srgbClr>
                </a:solidFill>
              </a:rPr>
              <a:t> ζητήματα κοινωνικού χαρακτήρα με έμφαση στα εργασιακά, τα ανθρώπινα δικαιώματα την ισότητα ισότητα των φύλων καθώς και</a:t>
            </a:r>
          </a:p>
          <a:p>
            <a:pPr lvl="0" algn="just" eaLnBrk="0" fontAlgn="base" hangingPunct="0">
              <a:spcBef>
                <a:spcPct val="0"/>
              </a:spcBef>
              <a:spcAft>
                <a:spcPct val="0"/>
              </a:spcAft>
              <a:buClrTx/>
              <a:buSzTx/>
              <a:buNone/>
            </a:pPr>
            <a:endParaRPr lang="el-GR" altLang="el-GR" sz="2800" dirty="0">
              <a:solidFill>
                <a:srgbClr val="E7E7E7">
                  <a:lumMod val="10000"/>
                </a:srgbClr>
              </a:solidFill>
            </a:endParaRPr>
          </a:p>
          <a:p>
            <a:pPr lvl="0" algn="just" eaLnBrk="0" fontAlgn="base" hangingPunct="0">
              <a:spcBef>
                <a:spcPct val="0"/>
              </a:spcBef>
              <a:spcAft>
                <a:spcPct val="0"/>
              </a:spcAft>
              <a:buClrTx/>
              <a:buSzTx/>
              <a:buNone/>
            </a:pPr>
            <a:r>
              <a:rPr lang="el-GR" altLang="el-GR" sz="2800" dirty="0">
                <a:solidFill>
                  <a:srgbClr val="FF0000"/>
                </a:solidFill>
              </a:rPr>
              <a:t>❑</a:t>
            </a:r>
            <a:r>
              <a:rPr lang="el-GR" altLang="el-GR" sz="2800" dirty="0">
                <a:solidFill>
                  <a:srgbClr val="E7E7E7">
                    <a:lumMod val="10000"/>
                  </a:srgbClr>
                </a:solidFill>
              </a:rPr>
              <a:t> ορθή εταιρική διακυβέρνηση.</a:t>
            </a:r>
            <a:endParaRPr kumimoji="0" lang="el-GR" altLang="el-GR" sz="28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79692"/>
          </a:xfrm>
          <a:solidFill>
            <a:srgbClr val="66FFCC"/>
          </a:solidFill>
        </p:spPr>
        <p:txBody>
          <a:bodyPr/>
          <a:lstStyle/>
          <a:p>
            <a:pPr marL="342900" indent="-342900" algn="ctr">
              <a:lnSpc>
                <a:spcPct val="115000"/>
              </a:lnSpc>
              <a:spcBef>
                <a:spcPts val="1000"/>
              </a:spcBef>
            </a:pPr>
            <a:r>
              <a:rPr lang="el-GR" altLang="el-GR" sz="3200" b="1" dirty="0">
                <a:solidFill>
                  <a:srgbClr val="FF0000"/>
                </a:solidFill>
                <a:effectLst>
                  <a:outerShdw blurRad="38100" dist="38100" dir="2700000" algn="tl">
                    <a:srgbClr val="000000">
                      <a:alpha val="43137"/>
                    </a:srgbClr>
                  </a:outerShdw>
                </a:effectLst>
              </a:rPr>
              <a:t>Η συμβολή ESG στην προώθηση της βιώσιμης ανάπτυξης</a:t>
            </a:r>
          </a:p>
        </p:txBody>
      </p:sp>
    </p:spTree>
    <p:extLst>
      <p:ext uri="{BB962C8B-B14F-4D97-AF65-F5344CB8AC3E}">
        <p14:creationId xmlns:p14="http://schemas.microsoft.com/office/powerpoint/2010/main" val="120065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90998" y="1138297"/>
            <a:ext cx="11210004" cy="4647426"/>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ClrTx/>
              <a:buSzTx/>
              <a:buNone/>
            </a:pPr>
            <a:r>
              <a:rPr lang="el-GR" sz="4400" b="1" u="sng" dirty="0">
                <a:solidFill>
                  <a:srgbClr val="262626"/>
                </a:solidFill>
                <a:latin typeface="Arial-BoldMT"/>
              </a:rPr>
              <a:t>Σε κάθε περίπτωση η «πράσινη» δραστηριότητα αποτελεί τομέα αιχμής για τις οικονομίες.</a:t>
            </a:r>
          </a:p>
          <a:p>
            <a:pPr lvl="0" algn="ctr" eaLnBrk="0" fontAlgn="base" hangingPunct="0">
              <a:spcBef>
                <a:spcPct val="0"/>
              </a:spcBef>
              <a:spcAft>
                <a:spcPct val="0"/>
              </a:spcAft>
              <a:buClrTx/>
              <a:buSzTx/>
              <a:buNone/>
            </a:pPr>
            <a:endParaRPr lang="el-GR" sz="3600" b="1" u="sng" dirty="0">
              <a:solidFill>
                <a:srgbClr val="262626"/>
              </a:solidFill>
              <a:latin typeface="Arial-BoldMT"/>
            </a:endParaRPr>
          </a:p>
          <a:p>
            <a:pPr algn="just" eaLnBrk="0" fontAlgn="base" hangingPunct="0">
              <a:spcBef>
                <a:spcPct val="0"/>
              </a:spcBef>
              <a:spcAft>
                <a:spcPct val="0"/>
              </a:spcAft>
              <a:buClrTx/>
              <a:buSzTx/>
              <a:buNone/>
            </a:pPr>
            <a:r>
              <a:rPr lang="el-GR" sz="3200" b="1" i="1" dirty="0">
                <a:solidFill>
                  <a:srgbClr val="00B050"/>
                </a:solidFill>
                <a:latin typeface="Calibri-Light"/>
                <a:hlinkClick r:id="rId4"/>
              </a:rPr>
              <a:t>Αειφόρος Χρηματοοικονομική και </a:t>
            </a:r>
            <a:r>
              <a:rPr lang="el-GR" sz="3200" b="1" i="1" dirty="0" smtClean="0">
                <a:solidFill>
                  <a:srgbClr val="00B050"/>
                </a:solidFill>
                <a:latin typeface="Calibri-Light"/>
                <a:hlinkClick r:id="rId4"/>
              </a:rPr>
              <a:t>Λογιστική</a:t>
            </a:r>
            <a:r>
              <a:rPr lang="el-GR" sz="3200" b="1" dirty="0" smtClean="0">
                <a:solidFill>
                  <a:srgbClr val="0D0D0D"/>
                </a:solidFill>
                <a:latin typeface="Calibri-Light"/>
              </a:rPr>
              <a:t> </a:t>
            </a:r>
            <a:r>
              <a:rPr lang="el-GR" sz="3200" b="1" dirty="0">
                <a:solidFill>
                  <a:srgbClr val="0D0D0D"/>
                </a:solidFill>
                <a:latin typeface="Calibri-Light"/>
              </a:rPr>
              <a:t>(Sustainable Finance &amp; Accounting): Ενσωματώνοντας Περιβαλλοντικές και Κοινωνικές Παραμέτρους στα Χρηματοοικονομικά και τη Λογιστική</a:t>
            </a:r>
            <a:endParaRPr kumimoji="0" lang="el-GR" altLang="el-GR" sz="32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210005" cy="593725"/>
          </a:xfrm>
          <a:solidFill>
            <a:srgbClr val="66FFCC"/>
          </a:solidFill>
        </p:spPr>
        <p:txBody>
          <a:bodyPr/>
          <a:lstStyle/>
          <a:p>
            <a:pPr marL="342900" indent="-342900" algn="ctr">
              <a:lnSpc>
                <a:spcPct val="115000"/>
              </a:lnSpc>
              <a:spcBef>
                <a:spcPts val="1000"/>
              </a:spcBef>
            </a:pPr>
            <a:r>
              <a:rPr lang="el-GR" altLang="el-GR" sz="3200" b="1" dirty="0">
                <a:solidFill>
                  <a:srgbClr val="FF0000"/>
                </a:solidFill>
                <a:effectLst>
                  <a:outerShdw blurRad="38100" dist="38100" dir="2700000" algn="tl">
                    <a:srgbClr val="000000">
                      <a:alpha val="43137"/>
                    </a:srgbClr>
                  </a:outerShdw>
                </a:effectLst>
              </a:rPr>
              <a:t>Η συμβολή ESG στην προώθηση της βιώσιμης ανάπτυξης</a:t>
            </a:r>
            <a:endParaRPr lang="el-GR" altLang="el-G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735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326761"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Η </a:t>
            </a:r>
            <a:r>
              <a:rPr lang="el-GR" altLang="el-GR" sz="2800" b="1" dirty="0" smtClean="0">
                <a:solidFill>
                  <a:srgbClr val="FF0000"/>
                </a:solidFill>
                <a:effectLst>
                  <a:outerShdw blurRad="38100" dist="38100" dir="2700000" algn="tl">
                    <a:srgbClr val="000000">
                      <a:alpha val="43137"/>
                    </a:srgbClr>
                  </a:outerShdw>
                </a:effectLst>
                <a:hlinkClick r:id="rId3"/>
              </a:rPr>
              <a:t>ταξονομία</a:t>
            </a:r>
            <a:r>
              <a:rPr lang="el-GR" altLang="el-GR" sz="2800" b="1" dirty="0" smtClean="0">
                <a:solidFill>
                  <a:srgbClr val="FF0000"/>
                </a:solidFill>
                <a:effectLst>
                  <a:outerShdw blurRad="38100" dist="38100" dir="2700000" algn="tl">
                    <a:srgbClr val="000000">
                      <a:alpha val="43137"/>
                    </a:srgbClr>
                  </a:outerShdw>
                </a:effectLst>
              </a:rPr>
              <a:t> </a:t>
            </a:r>
            <a:r>
              <a:rPr lang="el-GR" altLang="el-GR" sz="2800" b="1" dirty="0" smtClean="0">
                <a:solidFill>
                  <a:srgbClr val="FF0000"/>
                </a:solidFill>
                <a:effectLst>
                  <a:outerShdw blurRad="38100" dist="38100" dir="2700000" algn="tl">
                    <a:srgbClr val="000000">
                      <a:alpha val="43137"/>
                    </a:srgbClr>
                  </a:outerShdw>
                </a:effectLst>
              </a:rPr>
              <a:t>της ΕΕ: η απάντηση στο ερώτημα «τι είναι πράσινο;»</a:t>
            </a:r>
            <a:endParaRPr lang="el-GR" altLang="el-GR" sz="2800" b="1" dirty="0">
              <a:solidFill>
                <a:srgbClr val="FF0000"/>
              </a:solidFill>
              <a:effectLst>
                <a:outerShdw blurRad="38100" dist="38100" dir="2700000" algn="tl">
                  <a:srgbClr val="000000">
                    <a:alpha val="43137"/>
                  </a:srgbClr>
                </a:outerShdw>
              </a:effectLst>
            </a:endParaRPr>
          </a:p>
        </p:txBody>
      </p:sp>
      <p:sp>
        <p:nvSpPr>
          <p:cNvPr id="2" name="Ορθογώνιο 1"/>
          <p:cNvSpPr/>
          <p:nvPr/>
        </p:nvSpPr>
        <p:spPr>
          <a:xfrm>
            <a:off x="470719" y="1085195"/>
            <a:ext cx="11045228" cy="4647426"/>
          </a:xfrm>
          <a:prstGeom prst="rect">
            <a:avLst/>
          </a:prstGeom>
          <a:blipFill>
            <a:blip r:embed="rId4"/>
            <a:tile tx="0" ty="0" sx="100000" sy="100000" flip="none" algn="tl"/>
          </a:blipFill>
        </p:spPr>
        <p:txBody>
          <a:bodyPr wrap="square">
            <a:spAutoFit/>
          </a:bodyPr>
          <a:lstStyle/>
          <a:p>
            <a:pPr algn="just"/>
            <a:r>
              <a:rPr lang="el-GR" sz="2800" b="1" dirty="0" smtClean="0">
                <a:solidFill>
                  <a:srgbClr val="000000"/>
                </a:solidFill>
                <a:latin typeface="UniversLTW02-65Bold"/>
              </a:rPr>
              <a:t>Η </a:t>
            </a:r>
            <a:r>
              <a:rPr lang="el-GR" sz="2800" b="1" dirty="0" smtClean="0">
                <a:solidFill>
                  <a:srgbClr val="000000"/>
                </a:solidFill>
                <a:latin typeface="UniversLTW02-65Bold"/>
              </a:rPr>
              <a:t>ταξονομία </a:t>
            </a:r>
            <a:r>
              <a:rPr lang="el-GR" sz="2800" b="1" dirty="0" smtClean="0">
                <a:solidFill>
                  <a:srgbClr val="000000"/>
                </a:solidFill>
                <a:latin typeface="UniversLTW02-65Bold"/>
              </a:rPr>
              <a:t>της ΕΕ αποτελεί ορόσημο </a:t>
            </a:r>
            <a:r>
              <a:rPr lang="el-GR" sz="2800" b="1" dirty="0">
                <a:solidFill>
                  <a:srgbClr val="000000"/>
                </a:solidFill>
                <a:latin typeface="UniversLTW02-65Bold"/>
              </a:rPr>
              <a:t>στην αγορά βιώσιμων χρηματοπιστωτικών </a:t>
            </a:r>
            <a:r>
              <a:rPr lang="el-GR" sz="2800" b="1" dirty="0" smtClean="0">
                <a:solidFill>
                  <a:srgbClr val="000000"/>
                </a:solidFill>
                <a:latin typeface="UniversLTW02-65Bold"/>
              </a:rPr>
              <a:t>υπηρεσιών και εργαλείο </a:t>
            </a:r>
            <a:r>
              <a:rPr lang="el-GR" sz="2800" b="1" dirty="0" smtClean="0">
                <a:solidFill>
                  <a:srgbClr val="000000"/>
                </a:solidFill>
                <a:latin typeface="UniversLTW02-65Bold"/>
              </a:rPr>
              <a:t>ταξονομίας </a:t>
            </a:r>
            <a:r>
              <a:rPr lang="el-GR" sz="2800" b="1" dirty="0" smtClean="0">
                <a:solidFill>
                  <a:srgbClr val="000000"/>
                </a:solidFill>
                <a:latin typeface="UniversLTW02-65Bold"/>
              </a:rPr>
              <a:t>που απευθύνεται σε επενδυτές, εταιρείες και χρηματοπιστωτικά ιδρύματα για τον καθορισμό των περιβαλλοντικών επιδόσεων των οικονομικών δραστηριοτήτων σε ευρύ φάσμα κλάδων θέτοντας απαιτήσεις που πρέπει να πληρούν οι εταιρικές δραστηριότητες για να θεωρούνται βιώσιμες. </a:t>
            </a:r>
          </a:p>
          <a:p>
            <a:pPr algn="just"/>
            <a:endParaRPr lang="el-GR" sz="2800" dirty="0">
              <a:solidFill>
                <a:srgbClr val="000000"/>
              </a:solidFill>
              <a:latin typeface="UniversLTW02-65Bold"/>
            </a:endParaRPr>
          </a:p>
          <a:p>
            <a:pPr algn="ctr"/>
            <a:r>
              <a:rPr lang="el-GR" sz="2800" b="1" i="1" dirty="0" smtClean="0">
                <a:solidFill>
                  <a:srgbClr val="000000"/>
                </a:solidFill>
                <a:effectLst>
                  <a:outerShdw blurRad="38100" dist="38100" dir="2700000" algn="tl">
                    <a:srgbClr val="000000">
                      <a:alpha val="43137"/>
                    </a:srgbClr>
                  </a:outerShdw>
                </a:effectLst>
                <a:latin typeface="UniversLTW02-65Bold"/>
              </a:rPr>
              <a:t>Η </a:t>
            </a:r>
            <a:r>
              <a:rPr lang="el-GR" sz="2800" b="1" i="1" dirty="0" smtClean="0">
                <a:solidFill>
                  <a:srgbClr val="000000"/>
                </a:solidFill>
                <a:effectLst>
                  <a:outerShdw blurRad="38100" dist="38100" dir="2700000" algn="tl">
                    <a:srgbClr val="000000">
                      <a:alpha val="43137"/>
                    </a:srgbClr>
                  </a:outerShdw>
                </a:effectLst>
                <a:latin typeface="UniversLTW02-65Bold"/>
              </a:rPr>
              <a:t>ταξονομία </a:t>
            </a:r>
            <a:r>
              <a:rPr lang="el-GR" sz="2800" b="1" i="1" dirty="0" smtClean="0">
                <a:solidFill>
                  <a:srgbClr val="000000"/>
                </a:solidFill>
                <a:effectLst>
                  <a:outerShdw blurRad="38100" dist="38100" dir="2700000" algn="tl">
                    <a:srgbClr val="000000">
                      <a:alpha val="43137"/>
                    </a:srgbClr>
                  </a:outerShdw>
                </a:effectLst>
                <a:latin typeface="UniversLTW02-65Bold"/>
              </a:rPr>
              <a:t>της ΕΕ είναι η απάντηση της ΕΕ στο ερώτημα </a:t>
            </a:r>
          </a:p>
          <a:p>
            <a:pPr algn="ctr"/>
            <a:r>
              <a:rPr lang="el-GR" sz="4400" b="1" dirty="0" smtClean="0">
                <a:solidFill>
                  <a:srgbClr val="00B050"/>
                </a:solidFill>
                <a:latin typeface="UniversLTW02-65Bold"/>
              </a:rPr>
              <a:t>«τι είναι πράσινο;»</a:t>
            </a:r>
            <a:endParaRPr lang="el-GR" sz="4400" b="1" dirty="0">
              <a:solidFill>
                <a:srgbClr val="00B050"/>
              </a:solidFill>
            </a:endParaRPr>
          </a:p>
        </p:txBody>
      </p:sp>
    </p:spTree>
    <p:extLst>
      <p:ext uri="{BB962C8B-B14F-4D97-AF65-F5344CB8AC3E}">
        <p14:creationId xmlns:p14="http://schemas.microsoft.com/office/powerpoint/2010/main" val="396728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20" y="1066800"/>
            <a:ext cx="11250562" cy="461665"/>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l-GR" altLang="el-GR" sz="24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0"/>
            <a:ext cx="11250562" cy="593725"/>
          </a:xfrm>
          <a:solidFill>
            <a:srgbClr val="66FFCC"/>
          </a:solidFill>
        </p:spPr>
        <p:txBody>
          <a:bodyPr/>
          <a:lstStyle/>
          <a:p>
            <a:pPr marL="342900" indent="-342900" algn="ctr">
              <a:lnSpc>
                <a:spcPct val="115000"/>
              </a:lnSpc>
              <a:spcBef>
                <a:spcPts val="1000"/>
              </a:spcBef>
            </a:pPr>
            <a:r>
              <a:rPr lang="el-GR" altLang="el-GR" sz="3200" b="1" dirty="0">
                <a:solidFill>
                  <a:srgbClr val="FF0000"/>
                </a:solidFill>
                <a:effectLst>
                  <a:outerShdw blurRad="38100" dist="38100" dir="2700000" algn="tl">
                    <a:srgbClr val="000000">
                      <a:alpha val="43137"/>
                    </a:srgbClr>
                  </a:outerShdw>
                </a:effectLst>
              </a:rPr>
              <a:t>Η συμβολή ESG στην προώθηση της βιώσιμης ανάπτυξης</a:t>
            </a:r>
            <a:endParaRPr lang="el-GR" altLang="el-GR" sz="3600" b="1" dirty="0">
              <a:solidFill>
                <a:srgbClr val="FF0000"/>
              </a:solidFill>
              <a:effectLst>
                <a:outerShdw blurRad="38100" dist="38100" dir="2700000" algn="tl">
                  <a:srgbClr val="000000">
                    <a:alpha val="43137"/>
                  </a:srgbClr>
                </a:outerShdw>
              </a:effectLst>
            </a:endParaRPr>
          </a:p>
        </p:txBody>
      </p:sp>
      <p:pic>
        <p:nvPicPr>
          <p:cNvPr id="2" name="Εικόνα 1">
            <a:extLst>
              <a:ext uri="{FF2B5EF4-FFF2-40B4-BE49-F238E27FC236}">
                <a16:creationId xmlns:a16="http://schemas.microsoft.com/office/drawing/2014/main" id="{E9053DF6-C64A-46D5-9F4F-AF5DCBD7CD2B}"/>
              </a:ext>
            </a:extLst>
          </p:cNvPr>
          <p:cNvPicPr>
            <a:picLocks noChangeAspect="1"/>
          </p:cNvPicPr>
          <p:nvPr/>
        </p:nvPicPr>
        <p:blipFill rotWithShape="1">
          <a:blip r:embed="rId4"/>
          <a:srcRect l="2031" r="16879" b="10166"/>
          <a:stretch/>
        </p:blipFill>
        <p:spPr>
          <a:xfrm>
            <a:off x="470719" y="982665"/>
            <a:ext cx="11250562" cy="4994273"/>
          </a:xfrm>
          <a:prstGeom prst="rect">
            <a:avLst/>
          </a:prstGeom>
        </p:spPr>
      </p:pic>
    </p:spTree>
    <p:extLst>
      <p:ext uri="{BB962C8B-B14F-4D97-AF65-F5344CB8AC3E}">
        <p14:creationId xmlns:p14="http://schemas.microsoft.com/office/powerpoint/2010/main" val="399723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066800"/>
            <a:ext cx="11326761" cy="4893647"/>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lvl="0" algn="just" eaLnBrk="0" fontAlgn="base" hangingPunct="0">
              <a:spcBef>
                <a:spcPct val="0"/>
              </a:spcBef>
              <a:spcAft>
                <a:spcPct val="0"/>
              </a:spcAft>
              <a:buClrTx/>
              <a:buSzTx/>
              <a:buNone/>
            </a:pPr>
            <a:r>
              <a:rPr lang="el-GR" altLang="el-GR" sz="2400" dirty="0">
                <a:solidFill>
                  <a:srgbClr val="E7E7E7">
                    <a:lumMod val="10000"/>
                  </a:srgbClr>
                </a:solidFill>
              </a:rPr>
              <a:t>• Ανάπτυξη Συστημάτων Περιβαλλοντικής Διαχείρισης και Συστημάτων Ασφάλειας και Υγείας για σημαντικά περιβαλλοντικά, οικονομικά και ανταγωνιστικά οφέλη.</a:t>
            </a:r>
          </a:p>
          <a:p>
            <a:pPr lvl="0" algn="just" eaLnBrk="0" fontAlgn="base" hangingPunct="0">
              <a:spcBef>
                <a:spcPct val="0"/>
              </a:spcBef>
              <a:spcAft>
                <a:spcPct val="0"/>
              </a:spcAft>
              <a:buClrTx/>
              <a:buSzTx/>
              <a:buNone/>
            </a:pPr>
            <a:r>
              <a:rPr lang="el-GR" altLang="el-GR" sz="2400" dirty="0">
                <a:solidFill>
                  <a:srgbClr val="E7E7E7">
                    <a:lumMod val="10000"/>
                  </a:srgbClr>
                </a:solidFill>
              </a:rPr>
              <a:t>• Απαιτήσεις της αγοράς για την ανάπτυξη εκ μέρους των βιομηχανιών ενός βελτιωμένου περιβαλλοντικού προφίλ</a:t>
            </a:r>
          </a:p>
          <a:p>
            <a:pPr lvl="0" algn="just" eaLnBrk="0" fontAlgn="base" hangingPunct="0">
              <a:spcBef>
                <a:spcPct val="0"/>
              </a:spcBef>
              <a:spcAft>
                <a:spcPct val="0"/>
              </a:spcAft>
              <a:buClrTx/>
              <a:buSzTx/>
              <a:buNone/>
            </a:pPr>
            <a:r>
              <a:rPr lang="el-GR" altLang="el-GR" sz="2400" dirty="0">
                <a:solidFill>
                  <a:srgbClr val="E7E7E7">
                    <a:lumMod val="10000"/>
                  </a:srgbClr>
                </a:solidFill>
              </a:rPr>
              <a:t>• Πιέσεις που ανακύπτουν από την εφαρμογή της νομοθεσίας για το περιβάλλον και την ασφάλεια και υγεία.</a:t>
            </a:r>
          </a:p>
          <a:p>
            <a:pPr lvl="0" algn="just" eaLnBrk="0" fontAlgn="base" hangingPunct="0">
              <a:spcBef>
                <a:spcPct val="0"/>
              </a:spcBef>
              <a:spcAft>
                <a:spcPct val="0"/>
              </a:spcAft>
              <a:buClrTx/>
              <a:buSzTx/>
              <a:buNone/>
            </a:pPr>
            <a:r>
              <a:rPr lang="el-GR" altLang="el-GR" sz="2400" dirty="0">
                <a:solidFill>
                  <a:srgbClr val="E7E7E7">
                    <a:lumMod val="10000"/>
                  </a:srgbClr>
                </a:solidFill>
              </a:rPr>
              <a:t>• Σωστός σχεδιασμός και εφαρμογή για ορθολογική διαχείριση και </a:t>
            </a:r>
            <a:r>
              <a:rPr lang="el-GR" altLang="el-GR" sz="2400" dirty="0" smtClean="0">
                <a:solidFill>
                  <a:srgbClr val="E7E7E7">
                    <a:lumMod val="10000"/>
                  </a:srgbClr>
                </a:solidFill>
              </a:rPr>
              <a:t>εξοικονόμηση φυσικών </a:t>
            </a:r>
            <a:r>
              <a:rPr lang="el-GR" altLang="el-GR" sz="2400" dirty="0">
                <a:solidFill>
                  <a:srgbClr val="E7E7E7">
                    <a:lumMod val="10000"/>
                  </a:srgbClr>
                </a:solidFill>
              </a:rPr>
              <a:t>πόρων και πρώτων υλών, αλλά και:</a:t>
            </a:r>
          </a:p>
          <a:p>
            <a:pPr lvl="0" algn="just" eaLnBrk="0" fontAlgn="base" hangingPunct="0">
              <a:spcBef>
                <a:spcPct val="0"/>
              </a:spcBef>
              <a:spcAft>
                <a:spcPct val="0"/>
              </a:spcAft>
              <a:buClrTx/>
              <a:buSzTx/>
              <a:buNone/>
            </a:pPr>
            <a:endParaRPr lang="el-GR" altLang="el-GR" sz="2400" dirty="0">
              <a:solidFill>
                <a:srgbClr val="E7E7E7">
                  <a:lumMod val="10000"/>
                </a:srgbClr>
              </a:solidFill>
            </a:endParaRPr>
          </a:p>
          <a:p>
            <a:pPr lvl="0" algn="just" eaLnBrk="0" fontAlgn="base" hangingPunct="0">
              <a:spcBef>
                <a:spcPct val="0"/>
              </a:spcBef>
              <a:spcAft>
                <a:spcPct val="0"/>
              </a:spcAft>
              <a:buClrTx/>
              <a:buSzTx/>
              <a:buNone/>
            </a:pPr>
            <a:r>
              <a:rPr lang="el-GR" altLang="el-GR" sz="2400" dirty="0">
                <a:solidFill>
                  <a:srgbClr val="E7E7E7">
                    <a:lumMod val="10000"/>
                  </a:srgbClr>
                </a:solidFill>
              </a:rPr>
              <a:t>• </a:t>
            </a:r>
            <a:r>
              <a:rPr lang="el-GR" altLang="el-GR" sz="2400" i="1" dirty="0">
                <a:solidFill>
                  <a:srgbClr val="E7E7E7">
                    <a:lumMod val="10000"/>
                  </a:srgbClr>
                </a:solidFill>
              </a:rPr>
              <a:t>μείωση λειτουργικού κόστους,</a:t>
            </a:r>
          </a:p>
          <a:p>
            <a:pPr lvl="0" algn="just" eaLnBrk="0" fontAlgn="base" hangingPunct="0">
              <a:spcBef>
                <a:spcPct val="0"/>
              </a:spcBef>
              <a:spcAft>
                <a:spcPct val="0"/>
              </a:spcAft>
              <a:buClrTx/>
              <a:buSzTx/>
              <a:buNone/>
            </a:pPr>
            <a:r>
              <a:rPr lang="el-GR" altLang="el-GR" sz="2400" i="1" dirty="0">
                <a:solidFill>
                  <a:srgbClr val="E7E7E7">
                    <a:lumMod val="10000"/>
                  </a:srgbClr>
                </a:solidFill>
              </a:rPr>
              <a:t>• μείωση περιβαλλοντικών επιπτώσεων,</a:t>
            </a:r>
          </a:p>
          <a:p>
            <a:pPr lvl="0" algn="just" eaLnBrk="0" fontAlgn="base" hangingPunct="0">
              <a:spcBef>
                <a:spcPct val="0"/>
              </a:spcBef>
              <a:spcAft>
                <a:spcPct val="0"/>
              </a:spcAft>
              <a:buClrTx/>
              <a:buSzTx/>
              <a:buNone/>
            </a:pPr>
            <a:r>
              <a:rPr lang="el-GR" altLang="el-GR" sz="2400" i="1" dirty="0">
                <a:solidFill>
                  <a:srgbClr val="E7E7E7">
                    <a:lumMod val="10000"/>
                  </a:srgbClr>
                </a:solidFill>
              </a:rPr>
              <a:t>• μείωση όγκου παραγόμενων αποβλήτων</a:t>
            </a:r>
          </a:p>
          <a:p>
            <a:pPr lvl="0" algn="just" eaLnBrk="0" fontAlgn="base" hangingPunct="0">
              <a:spcBef>
                <a:spcPct val="0"/>
              </a:spcBef>
              <a:spcAft>
                <a:spcPct val="0"/>
              </a:spcAft>
              <a:buClrTx/>
              <a:buSzTx/>
              <a:buNone/>
            </a:pPr>
            <a:r>
              <a:rPr lang="el-GR" altLang="el-GR" sz="2400" i="1" dirty="0">
                <a:solidFill>
                  <a:srgbClr val="E7E7E7">
                    <a:lumMod val="10000"/>
                  </a:srgbClr>
                </a:solidFill>
              </a:rPr>
              <a:t>• Περιορισμός περιβαλλοντικών επιπτώσεων, κινδύνων και ατυχημάτων.</a:t>
            </a:r>
            <a:endParaRPr kumimoji="0" lang="el-GR" altLang="el-GR" sz="2400" b="0" i="1"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Οι υποχρεώσεις των εταιριών σήμερα</a:t>
            </a:r>
          </a:p>
        </p:txBody>
      </p:sp>
    </p:spTree>
    <p:extLst>
      <p:ext uri="{BB962C8B-B14F-4D97-AF65-F5344CB8AC3E}">
        <p14:creationId xmlns:p14="http://schemas.microsoft.com/office/powerpoint/2010/main" val="243659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066800"/>
            <a:ext cx="11253519" cy="461665"/>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l-GR" altLang="el-GR" sz="24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Περιβαλλοντική ευθύνη / Περιβαλλοντικό έγκλημα</a:t>
            </a:r>
          </a:p>
        </p:txBody>
      </p:sp>
      <p:pic>
        <p:nvPicPr>
          <p:cNvPr id="3" name="Εικόνα 2"/>
          <p:cNvPicPr>
            <a:picLocks noChangeAspect="1"/>
          </p:cNvPicPr>
          <p:nvPr/>
        </p:nvPicPr>
        <p:blipFill>
          <a:blip r:embed="rId4"/>
          <a:stretch>
            <a:fillRect/>
          </a:stretch>
        </p:blipFill>
        <p:spPr>
          <a:xfrm>
            <a:off x="470718" y="982665"/>
            <a:ext cx="11253519" cy="4994273"/>
          </a:xfrm>
          <a:prstGeom prst="rect">
            <a:avLst/>
          </a:prstGeom>
        </p:spPr>
      </p:pic>
    </p:spTree>
    <p:extLst>
      <p:ext uri="{BB962C8B-B14F-4D97-AF65-F5344CB8AC3E}">
        <p14:creationId xmlns:p14="http://schemas.microsoft.com/office/powerpoint/2010/main" val="71418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38176" y="375444"/>
            <a:ext cx="11326761" cy="59372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Περιβαλλοντική ευθύνη / Περιβαλλοντικό έγκλημα</a:t>
            </a:r>
          </a:p>
        </p:txBody>
      </p:sp>
      <p:pic>
        <p:nvPicPr>
          <p:cNvPr id="2" name="Εικόνα 1"/>
          <p:cNvPicPr>
            <a:picLocks noChangeAspect="1"/>
          </p:cNvPicPr>
          <p:nvPr/>
        </p:nvPicPr>
        <p:blipFill>
          <a:blip r:embed="rId3"/>
          <a:stretch>
            <a:fillRect/>
          </a:stretch>
        </p:blipFill>
        <p:spPr>
          <a:xfrm>
            <a:off x="6888137" y="969169"/>
            <a:ext cx="4876800" cy="5132867"/>
          </a:xfrm>
          <a:prstGeom prst="rect">
            <a:avLst/>
          </a:prstGeom>
        </p:spPr>
      </p:pic>
      <p:sp>
        <p:nvSpPr>
          <p:cNvPr id="4" name="Ορθογώνιο 3"/>
          <p:cNvSpPr/>
          <p:nvPr/>
        </p:nvSpPr>
        <p:spPr>
          <a:xfrm>
            <a:off x="334767" y="969169"/>
            <a:ext cx="7061914" cy="3000821"/>
          </a:xfrm>
          <a:prstGeom prst="rect">
            <a:avLst/>
          </a:prstGeom>
          <a:blipFill>
            <a:blip r:embed="rId4"/>
            <a:tile tx="0" ty="0" sx="100000" sy="100000" flip="none" algn="tl"/>
          </a:blipFill>
        </p:spPr>
        <p:txBody>
          <a:bodyPr wrap="square">
            <a:spAutoFit/>
          </a:bodyPr>
          <a:lstStyle/>
          <a:p>
            <a:r>
              <a:rPr lang="el-GR" b="1" dirty="0">
                <a:solidFill>
                  <a:srgbClr val="000000"/>
                </a:solidFill>
                <a:latin typeface="ArialNarrow-Bold"/>
              </a:rPr>
              <a:t>Η ΟΠΕ και το </a:t>
            </a:r>
            <a:r>
              <a:rPr lang="el-GR" b="1" dirty="0">
                <a:solidFill>
                  <a:srgbClr val="000000"/>
                </a:solidFill>
                <a:latin typeface="ArialNarrow-Bold"/>
                <a:hlinkClick r:id="rId5"/>
              </a:rPr>
              <a:t>Π.Δ. 148/2009 </a:t>
            </a:r>
            <a:r>
              <a:rPr lang="el-GR" b="1" dirty="0">
                <a:solidFill>
                  <a:srgbClr val="000000"/>
                </a:solidFill>
                <a:latin typeface="ArialNarrow-Bold"/>
              </a:rPr>
              <a:t>προβλέπει την </a:t>
            </a:r>
            <a:r>
              <a:rPr lang="el-GR" b="1" dirty="0" smtClean="0">
                <a:solidFill>
                  <a:srgbClr val="000000"/>
                </a:solidFill>
                <a:latin typeface="ArialNarrow-Bold"/>
              </a:rPr>
              <a:t>υποχρεωτική</a:t>
            </a:r>
            <a:r>
              <a:rPr lang="en-US" b="1" dirty="0" smtClean="0">
                <a:solidFill>
                  <a:srgbClr val="000000"/>
                </a:solidFill>
                <a:latin typeface="ArialNarrow-Bold"/>
              </a:rPr>
              <a:t> </a:t>
            </a:r>
            <a:r>
              <a:rPr lang="el-GR" b="1" dirty="0" smtClean="0">
                <a:solidFill>
                  <a:srgbClr val="000000"/>
                </a:solidFill>
                <a:latin typeface="ArialNarrow-Bold"/>
              </a:rPr>
              <a:t>χρηματοοικονομική </a:t>
            </a:r>
            <a:r>
              <a:rPr lang="el-GR" b="1" dirty="0">
                <a:solidFill>
                  <a:srgbClr val="000000"/>
                </a:solidFill>
                <a:latin typeface="ArialNarrow-Bold"/>
              </a:rPr>
              <a:t>ασφάλεια</a:t>
            </a:r>
            <a:r>
              <a:rPr lang="el-GR" b="1" dirty="0" smtClean="0">
                <a:solidFill>
                  <a:srgbClr val="000000"/>
                </a:solidFill>
                <a:latin typeface="ArialNarrow-Bold"/>
              </a:rPr>
              <a:t>.</a:t>
            </a:r>
            <a:r>
              <a:rPr lang="el-GR" dirty="0">
                <a:solidFill>
                  <a:srgbClr val="000000"/>
                </a:solidFill>
                <a:latin typeface="ArialNarrow-Bold"/>
              </a:rPr>
              <a:t/>
            </a:r>
            <a:br>
              <a:rPr lang="el-GR" dirty="0">
                <a:solidFill>
                  <a:srgbClr val="000000"/>
                </a:solidFill>
                <a:latin typeface="ArialNarrow-Bold"/>
              </a:rPr>
            </a:br>
            <a:r>
              <a:rPr lang="el-GR" b="1" dirty="0">
                <a:solidFill>
                  <a:srgbClr val="000000"/>
                </a:solidFill>
                <a:latin typeface="ArialNarrow-Bold"/>
              </a:rPr>
              <a:t>Η εφαρμογή της διάταξης αυτής έχει διττά αποτελέσματα</a:t>
            </a:r>
            <a:r>
              <a:rPr lang="el-GR" b="1" dirty="0" smtClean="0">
                <a:solidFill>
                  <a:srgbClr val="000000"/>
                </a:solidFill>
                <a:latin typeface="ArialNarrow-Bold"/>
              </a:rPr>
              <a:t>:</a:t>
            </a:r>
            <a:endParaRPr lang="en-US" b="1" dirty="0" smtClean="0">
              <a:solidFill>
                <a:srgbClr val="000000"/>
              </a:solidFill>
              <a:latin typeface="ArialNarrow-Bold"/>
            </a:endParaRPr>
          </a:p>
          <a:p>
            <a:r>
              <a:rPr lang="el-GR" sz="1500" dirty="0">
                <a:solidFill>
                  <a:srgbClr val="000000"/>
                </a:solidFill>
                <a:latin typeface="ArialNarrow-Bold"/>
              </a:rPr>
              <a:t/>
            </a:r>
            <a:br>
              <a:rPr lang="el-GR" sz="1500" dirty="0">
                <a:solidFill>
                  <a:srgbClr val="000000"/>
                </a:solidFill>
                <a:latin typeface="ArialNarrow-Bold"/>
              </a:rPr>
            </a:br>
            <a:r>
              <a:rPr lang="el-GR" sz="1500" dirty="0">
                <a:solidFill>
                  <a:srgbClr val="FF0000"/>
                </a:solidFill>
                <a:latin typeface="Wingdings-Regular"/>
              </a:rPr>
              <a:t>❑</a:t>
            </a:r>
            <a:r>
              <a:rPr lang="el-GR" sz="1500" dirty="0">
                <a:solidFill>
                  <a:srgbClr val="000000"/>
                </a:solidFill>
                <a:latin typeface="Wingdings-Regular"/>
              </a:rPr>
              <a:t> </a:t>
            </a:r>
            <a:r>
              <a:rPr lang="el-GR" sz="1500" b="1" dirty="0">
                <a:solidFill>
                  <a:srgbClr val="000000"/>
                </a:solidFill>
                <a:latin typeface="ArialNarrow-Bold"/>
              </a:rPr>
              <a:t>Ελαχιστοποιείται ο κίνδυνος περιβαλλοντικής ζημιάς </a:t>
            </a:r>
            <a:r>
              <a:rPr lang="el-GR" sz="1500" b="1" dirty="0" smtClean="0">
                <a:solidFill>
                  <a:srgbClr val="000000"/>
                </a:solidFill>
                <a:latin typeface="ArialNarrow-Bold"/>
              </a:rPr>
              <a:t>των</a:t>
            </a:r>
            <a:r>
              <a:rPr lang="en-US" sz="1500" b="1" dirty="0" smtClean="0">
                <a:solidFill>
                  <a:srgbClr val="000000"/>
                </a:solidFill>
                <a:latin typeface="ArialNarrow-Bold"/>
              </a:rPr>
              <a:t> </a:t>
            </a:r>
            <a:r>
              <a:rPr lang="el-GR" sz="1500" b="1" dirty="0" smtClean="0">
                <a:solidFill>
                  <a:srgbClr val="000000"/>
                </a:solidFill>
                <a:latin typeface="ArialNarrow-Bold"/>
              </a:rPr>
              <a:t>δραστηριοτήτων</a:t>
            </a:r>
            <a:r>
              <a:rPr lang="el-GR" sz="1500" b="1" dirty="0">
                <a:solidFill>
                  <a:srgbClr val="000000"/>
                </a:solidFill>
                <a:latin typeface="ArialNarrow-Bold"/>
              </a:rPr>
              <a:t>, καθώς λαμβάνονται προληπτικά μέτρα </a:t>
            </a:r>
            <a:r>
              <a:rPr lang="el-GR" sz="1500" b="1" dirty="0" smtClean="0">
                <a:solidFill>
                  <a:srgbClr val="000000"/>
                </a:solidFill>
                <a:latin typeface="ArialNarrow-Bold"/>
              </a:rPr>
              <a:t>από</a:t>
            </a:r>
            <a:r>
              <a:rPr lang="en-US" sz="1500" b="1" dirty="0" smtClean="0">
                <a:solidFill>
                  <a:srgbClr val="000000"/>
                </a:solidFill>
                <a:latin typeface="ArialNarrow-Bold"/>
              </a:rPr>
              <a:t> </a:t>
            </a:r>
            <a:r>
              <a:rPr lang="el-GR" sz="1500" b="1" dirty="0" smtClean="0">
                <a:solidFill>
                  <a:srgbClr val="000000"/>
                </a:solidFill>
                <a:latin typeface="ArialNarrow-Bold"/>
              </a:rPr>
              <a:t>τους </a:t>
            </a:r>
            <a:r>
              <a:rPr lang="el-GR" sz="1500" b="1" dirty="0">
                <a:solidFill>
                  <a:srgbClr val="000000"/>
                </a:solidFill>
                <a:latin typeface="ArialNarrow-Bold"/>
              </a:rPr>
              <a:t>υπόχρεους φορείς εκμετάλλευσης,</a:t>
            </a:r>
            <a:r>
              <a:rPr lang="el-GR" sz="1500" dirty="0">
                <a:solidFill>
                  <a:srgbClr val="000000"/>
                </a:solidFill>
                <a:latin typeface="ArialNarrow-Bold"/>
              </a:rPr>
              <a:t/>
            </a:r>
            <a:br>
              <a:rPr lang="el-GR" sz="1500" dirty="0">
                <a:solidFill>
                  <a:srgbClr val="000000"/>
                </a:solidFill>
                <a:latin typeface="ArialNarrow-Bold"/>
              </a:rPr>
            </a:br>
            <a:r>
              <a:rPr lang="el-GR" sz="1500" dirty="0">
                <a:solidFill>
                  <a:srgbClr val="FF0000"/>
                </a:solidFill>
                <a:latin typeface="Wingdings-Regular"/>
              </a:rPr>
              <a:t>❑</a:t>
            </a:r>
            <a:r>
              <a:rPr lang="el-GR" sz="1500" dirty="0">
                <a:solidFill>
                  <a:srgbClr val="000000"/>
                </a:solidFill>
                <a:latin typeface="Wingdings-Regular"/>
              </a:rPr>
              <a:t> </a:t>
            </a:r>
            <a:r>
              <a:rPr lang="el-GR" sz="1500" b="1" dirty="0">
                <a:solidFill>
                  <a:srgbClr val="000000"/>
                </a:solidFill>
                <a:latin typeface="ArialNarrow-Bold"/>
              </a:rPr>
              <a:t>Κατά το συμβάν ο φορέας εκμετάλλευσης και η </a:t>
            </a:r>
            <a:r>
              <a:rPr lang="el-GR" sz="1500" b="1" dirty="0" smtClean="0">
                <a:solidFill>
                  <a:srgbClr val="000000"/>
                </a:solidFill>
                <a:latin typeface="ArialNarrow-Bold"/>
              </a:rPr>
              <a:t>διοίκηση</a:t>
            </a:r>
            <a:r>
              <a:rPr lang="en-US" sz="1500" b="1" dirty="0" smtClean="0">
                <a:solidFill>
                  <a:srgbClr val="000000"/>
                </a:solidFill>
                <a:latin typeface="ArialNarrow-Bold"/>
              </a:rPr>
              <a:t> </a:t>
            </a:r>
            <a:r>
              <a:rPr lang="el-GR" sz="1500" b="1" dirty="0" smtClean="0">
                <a:solidFill>
                  <a:srgbClr val="000000"/>
                </a:solidFill>
                <a:latin typeface="ArialNarrow-Bold"/>
              </a:rPr>
              <a:t>έχουν </a:t>
            </a:r>
            <a:r>
              <a:rPr lang="el-GR" sz="1500" b="1" dirty="0">
                <a:solidFill>
                  <a:srgbClr val="000000"/>
                </a:solidFill>
                <a:latin typeface="ArialNarrow-Bold"/>
              </a:rPr>
              <a:t>διαθέσιμους τους απαραίτητους οικονομικούς </a:t>
            </a:r>
            <a:r>
              <a:rPr lang="el-GR" sz="1500" b="1" dirty="0" smtClean="0">
                <a:solidFill>
                  <a:srgbClr val="000000"/>
                </a:solidFill>
                <a:latin typeface="ArialNarrow-Bold"/>
              </a:rPr>
              <a:t>πόρους</a:t>
            </a:r>
            <a:r>
              <a:rPr lang="en-US" sz="1500" b="1" dirty="0" smtClean="0">
                <a:solidFill>
                  <a:srgbClr val="000000"/>
                </a:solidFill>
                <a:latin typeface="ArialNarrow-Bold"/>
              </a:rPr>
              <a:t> </a:t>
            </a:r>
            <a:r>
              <a:rPr lang="el-GR" sz="1500" b="1" dirty="0" smtClean="0">
                <a:solidFill>
                  <a:srgbClr val="000000"/>
                </a:solidFill>
                <a:latin typeface="ArialNarrow-Bold"/>
              </a:rPr>
              <a:t>για </a:t>
            </a:r>
            <a:r>
              <a:rPr lang="el-GR" sz="1500" b="1" dirty="0">
                <a:solidFill>
                  <a:srgbClr val="000000"/>
                </a:solidFill>
                <a:latin typeface="ArialNarrow-Bold"/>
              </a:rPr>
              <a:t>τη λήψη των μέτρων αποκατάστασης,</a:t>
            </a:r>
            <a:r>
              <a:rPr lang="el-GR" sz="1500" dirty="0">
                <a:solidFill>
                  <a:srgbClr val="000000"/>
                </a:solidFill>
                <a:latin typeface="ArialNarrow-Bold"/>
              </a:rPr>
              <a:t/>
            </a:r>
            <a:br>
              <a:rPr lang="el-GR" sz="1500" dirty="0">
                <a:solidFill>
                  <a:srgbClr val="000000"/>
                </a:solidFill>
                <a:latin typeface="ArialNarrow-Bold"/>
              </a:rPr>
            </a:br>
            <a:r>
              <a:rPr lang="el-GR" sz="1500" dirty="0">
                <a:solidFill>
                  <a:srgbClr val="FF0000"/>
                </a:solidFill>
                <a:latin typeface="Wingdings-Regular"/>
              </a:rPr>
              <a:t>❑</a:t>
            </a:r>
            <a:r>
              <a:rPr lang="el-GR" sz="1500" dirty="0">
                <a:solidFill>
                  <a:srgbClr val="000000"/>
                </a:solidFill>
                <a:latin typeface="Wingdings-Regular"/>
              </a:rPr>
              <a:t> </a:t>
            </a:r>
            <a:r>
              <a:rPr lang="el-GR" sz="1500" b="1" dirty="0">
                <a:solidFill>
                  <a:srgbClr val="000000"/>
                </a:solidFill>
                <a:latin typeface="ArialNarrow-Bold"/>
              </a:rPr>
              <a:t>Ο θεσμός ήδη εφαρμόζεται στο πλαίσιο της </a:t>
            </a:r>
            <a:r>
              <a:rPr lang="el-GR" sz="1500" b="1" dirty="0" smtClean="0">
                <a:solidFill>
                  <a:srgbClr val="000000"/>
                </a:solidFill>
                <a:latin typeface="ArialNarrow-Bold"/>
                <a:hlinkClick r:id="rId6"/>
              </a:rPr>
              <a:t>ΚΥΑ</a:t>
            </a:r>
            <a:r>
              <a:rPr lang="en-US" sz="1500" b="1" dirty="0" smtClean="0">
                <a:solidFill>
                  <a:srgbClr val="000000"/>
                </a:solidFill>
                <a:latin typeface="ArialNarrow-Bold"/>
                <a:hlinkClick r:id="rId6"/>
              </a:rPr>
              <a:t> </a:t>
            </a:r>
            <a:r>
              <a:rPr lang="el-GR" sz="1500" b="1" dirty="0" smtClean="0">
                <a:solidFill>
                  <a:srgbClr val="000000"/>
                </a:solidFill>
                <a:latin typeface="ArialNarrow-Bold"/>
                <a:hlinkClick r:id="rId6"/>
              </a:rPr>
              <a:t>13588/725/2006 </a:t>
            </a:r>
            <a:r>
              <a:rPr lang="el-GR" sz="1500" b="1" dirty="0">
                <a:solidFill>
                  <a:srgbClr val="000000"/>
                </a:solidFill>
                <a:latin typeface="ArialNarrow-Bold"/>
              </a:rPr>
              <a:t>για τα επικίνδυνα απόβλητα.</a:t>
            </a:r>
            <a:endParaRPr lang="el-GR" dirty="0"/>
          </a:p>
        </p:txBody>
      </p:sp>
      <p:pic>
        <p:nvPicPr>
          <p:cNvPr id="5" name="Εικόνα 4"/>
          <p:cNvPicPr>
            <a:picLocks noChangeAspect="1"/>
          </p:cNvPicPr>
          <p:nvPr/>
        </p:nvPicPr>
        <p:blipFill>
          <a:blip r:embed="rId7"/>
          <a:stretch>
            <a:fillRect/>
          </a:stretch>
        </p:blipFill>
        <p:spPr>
          <a:xfrm>
            <a:off x="2127458" y="3969990"/>
            <a:ext cx="3476532" cy="2069497"/>
          </a:xfrm>
          <a:prstGeom prst="rect">
            <a:avLst/>
          </a:prstGeom>
        </p:spPr>
      </p:pic>
    </p:spTree>
    <p:extLst>
      <p:ext uri="{BB962C8B-B14F-4D97-AF65-F5344CB8AC3E}">
        <p14:creationId xmlns:p14="http://schemas.microsoft.com/office/powerpoint/2010/main" val="27363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0"/>
            <a:ext cx="11262572" cy="59372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Περιβαλλοντική ευθύνη / Περιβαλλοντικό έγκλημα</a:t>
            </a:r>
          </a:p>
        </p:txBody>
      </p:sp>
      <p:sp>
        <p:nvSpPr>
          <p:cNvPr id="4" name="Ορθογώνιο 3"/>
          <p:cNvSpPr/>
          <p:nvPr/>
        </p:nvSpPr>
        <p:spPr>
          <a:xfrm>
            <a:off x="452014" y="1008063"/>
            <a:ext cx="11262572" cy="914400"/>
          </a:xfrm>
          <a:prstGeom prst="rect">
            <a:avLst/>
          </a:prstGeom>
          <a:blipFill>
            <a:blip r:embed="rId3"/>
            <a:tile tx="0" ty="0" sx="100000" sy="100000" flip="none" algn="tl"/>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400" b="1" dirty="0">
                <a:solidFill>
                  <a:schemeClr val="accent6">
                    <a:lumMod val="10000"/>
                  </a:schemeClr>
                </a:solidFill>
                <a:effectLst>
                  <a:outerShdw blurRad="38100" dist="38100" dir="2700000" algn="tl">
                    <a:srgbClr val="000000">
                      <a:alpha val="43137"/>
                    </a:srgbClr>
                  </a:outerShdw>
                </a:effectLst>
              </a:rPr>
              <a:t>Ο φορέας εκμετάλλευσης καθίσταται και οικονομικά υπεύθυνος για την υλοποίηση των </a:t>
            </a:r>
            <a:r>
              <a:rPr lang="el-GR" sz="2400" b="1" dirty="0" smtClean="0">
                <a:solidFill>
                  <a:schemeClr val="accent6">
                    <a:lumMod val="10000"/>
                  </a:schemeClr>
                </a:solidFill>
                <a:effectLst>
                  <a:outerShdw blurRad="38100" dist="38100" dir="2700000" algn="tl">
                    <a:srgbClr val="000000">
                      <a:alpha val="43137"/>
                    </a:srgbClr>
                  </a:outerShdw>
                </a:effectLst>
              </a:rPr>
              <a:t>μέτρων</a:t>
            </a:r>
            <a:r>
              <a:rPr lang="en-US" sz="2400" b="1" dirty="0" smtClean="0">
                <a:solidFill>
                  <a:schemeClr val="accent6">
                    <a:lumMod val="10000"/>
                  </a:schemeClr>
                </a:solidFill>
                <a:effectLst>
                  <a:outerShdw blurRad="38100" dist="38100" dir="2700000" algn="tl">
                    <a:srgbClr val="000000">
                      <a:alpha val="43137"/>
                    </a:srgbClr>
                  </a:outerShdw>
                </a:effectLst>
              </a:rPr>
              <a:t> </a:t>
            </a:r>
            <a:r>
              <a:rPr lang="el-GR" sz="2400" b="1" dirty="0" smtClean="0">
                <a:solidFill>
                  <a:schemeClr val="accent6">
                    <a:lumMod val="10000"/>
                  </a:schemeClr>
                </a:solidFill>
                <a:effectLst>
                  <a:outerShdw blurRad="38100" dist="38100" dir="2700000" algn="tl">
                    <a:srgbClr val="000000">
                      <a:alpha val="43137"/>
                    </a:srgbClr>
                  </a:outerShdw>
                </a:effectLst>
              </a:rPr>
              <a:t>πρόληψης </a:t>
            </a:r>
            <a:r>
              <a:rPr lang="el-GR" sz="2400" b="1" dirty="0">
                <a:solidFill>
                  <a:schemeClr val="accent6">
                    <a:lumMod val="10000"/>
                  </a:schemeClr>
                </a:solidFill>
                <a:effectLst>
                  <a:outerShdw blurRad="38100" dist="38100" dir="2700000" algn="tl">
                    <a:srgbClr val="000000">
                      <a:alpha val="43137"/>
                    </a:srgbClr>
                  </a:outerShdw>
                </a:effectLst>
              </a:rPr>
              <a:t>και </a:t>
            </a:r>
            <a:r>
              <a:rPr lang="el-GR" sz="2400" b="1" dirty="0" smtClean="0">
                <a:solidFill>
                  <a:schemeClr val="accent6">
                    <a:lumMod val="10000"/>
                  </a:schemeClr>
                </a:solidFill>
                <a:effectLst>
                  <a:outerShdw blurRad="38100" dist="38100" dir="2700000" algn="tl">
                    <a:srgbClr val="000000">
                      <a:alpha val="43137"/>
                    </a:srgbClr>
                  </a:outerShdw>
                </a:effectLst>
              </a:rPr>
              <a:t>αποκατάστασης</a:t>
            </a:r>
            <a:endParaRPr lang="el-GR" sz="2400" b="1" dirty="0">
              <a:solidFill>
                <a:schemeClr val="accent6">
                  <a:lumMod val="10000"/>
                </a:schemeClr>
              </a:solidFill>
              <a:effectLst>
                <a:outerShdw blurRad="38100" dist="38100" dir="2700000" algn="tl">
                  <a:srgbClr val="000000">
                    <a:alpha val="43137"/>
                  </a:srgbClr>
                </a:outerShdw>
              </a:effectLst>
            </a:endParaRPr>
          </a:p>
        </p:txBody>
      </p:sp>
      <p:sp>
        <p:nvSpPr>
          <p:cNvPr id="11" name="Ορθογώνιο 10"/>
          <p:cNvSpPr/>
          <p:nvPr/>
        </p:nvSpPr>
        <p:spPr>
          <a:xfrm>
            <a:off x="452014" y="4715093"/>
            <a:ext cx="11262572" cy="1287243"/>
          </a:xfrm>
          <a:prstGeom prst="rect">
            <a:avLst/>
          </a:prstGeom>
          <a:blipFill>
            <a:blip r:embed="rId3"/>
            <a:tile tx="0" ty="0" sx="100000" sy="100000" flip="none" algn="tl"/>
          </a:bli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400" b="1" dirty="0">
                <a:solidFill>
                  <a:schemeClr val="accent6">
                    <a:lumMod val="10000"/>
                  </a:schemeClr>
                </a:solidFill>
                <a:effectLst>
                  <a:outerShdw blurRad="38100" dist="38100" dir="2700000" algn="tl">
                    <a:srgbClr val="000000">
                      <a:alpha val="43137"/>
                    </a:srgbClr>
                  </a:outerShdw>
                </a:effectLst>
              </a:rPr>
              <a:t>σε κάθε περίπτωση που δεν εντοπίζεται ο υπεύθυνος για τη ρύπανση είτε αδυνατεί </a:t>
            </a:r>
            <a:r>
              <a:rPr lang="el-GR" sz="2400" b="1" dirty="0" smtClean="0">
                <a:solidFill>
                  <a:schemeClr val="accent6">
                    <a:lumMod val="10000"/>
                  </a:schemeClr>
                </a:solidFill>
                <a:effectLst>
                  <a:outerShdw blurRad="38100" dist="38100" dir="2700000" algn="tl">
                    <a:srgbClr val="000000">
                      <a:alpha val="43137"/>
                    </a:srgbClr>
                  </a:outerShdw>
                </a:effectLst>
              </a:rPr>
              <a:t>να</a:t>
            </a:r>
            <a:r>
              <a:rPr lang="en-US" sz="2400" b="1" dirty="0" smtClean="0">
                <a:solidFill>
                  <a:schemeClr val="accent6">
                    <a:lumMod val="10000"/>
                  </a:schemeClr>
                </a:solidFill>
                <a:effectLst>
                  <a:outerShdw blurRad="38100" dist="38100" dir="2700000" algn="tl">
                    <a:srgbClr val="000000">
                      <a:alpha val="43137"/>
                    </a:srgbClr>
                  </a:outerShdw>
                </a:effectLst>
              </a:rPr>
              <a:t> </a:t>
            </a:r>
            <a:r>
              <a:rPr lang="el-GR" sz="2400" b="1" dirty="0" smtClean="0">
                <a:solidFill>
                  <a:schemeClr val="accent6">
                    <a:lumMod val="10000"/>
                  </a:schemeClr>
                </a:solidFill>
                <a:effectLst>
                  <a:outerShdw blurRad="38100" dist="38100" dir="2700000" algn="tl">
                    <a:srgbClr val="000000">
                      <a:alpha val="43137"/>
                    </a:srgbClr>
                  </a:outerShdw>
                </a:effectLst>
              </a:rPr>
              <a:t>καλύψει </a:t>
            </a:r>
            <a:r>
              <a:rPr lang="el-GR" sz="2400" b="1" dirty="0">
                <a:solidFill>
                  <a:schemeClr val="accent6">
                    <a:lumMod val="10000"/>
                  </a:schemeClr>
                </a:solidFill>
                <a:effectLst>
                  <a:outerShdw blurRad="38100" dist="38100" dir="2700000" algn="tl">
                    <a:srgbClr val="000000">
                      <a:alpha val="43137"/>
                    </a:srgbClr>
                  </a:outerShdw>
                </a:effectLst>
              </a:rPr>
              <a:t>αυτός το κόστος η χρηματοδότηση εφαρμογής μέτρων αποκατάστασης της </a:t>
            </a:r>
            <a:r>
              <a:rPr lang="el-GR" sz="2400" b="1" dirty="0" smtClean="0">
                <a:solidFill>
                  <a:schemeClr val="accent6">
                    <a:lumMod val="10000"/>
                  </a:schemeClr>
                </a:solidFill>
                <a:effectLst>
                  <a:outerShdw blurRad="38100" dist="38100" dir="2700000" algn="tl">
                    <a:srgbClr val="000000">
                      <a:alpha val="43137"/>
                    </a:srgbClr>
                  </a:outerShdw>
                </a:effectLst>
              </a:rPr>
              <a:t>ζημιάς</a:t>
            </a:r>
            <a:r>
              <a:rPr lang="en-US" sz="2400" b="1" dirty="0" smtClean="0">
                <a:solidFill>
                  <a:schemeClr val="accent6">
                    <a:lumMod val="10000"/>
                  </a:schemeClr>
                </a:solidFill>
                <a:effectLst>
                  <a:outerShdw blurRad="38100" dist="38100" dir="2700000" algn="tl">
                    <a:srgbClr val="000000">
                      <a:alpha val="43137"/>
                    </a:srgbClr>
                  </a:outerShdw>
                </a:effectLst>
              </a:rPr>
              <a:t> </a:t>
            </a:r>
            <a:r>
              <a:rPr lang="el-GR" sz="2400" b="1" dirty="0" smtClean="0">
                <a:solidFill>
                  <a:schemeClr val="accent6">
                    <a:lumMod val="10000"/>
                  </a:schemeClr>
                </a:solidFill>
                <a:effectLst>
                  <a:outerShdw blurRad="38100" dist="38100" dir="2700000" algn="tl">
                    <a:srgbClr val="000000">
                      <a:alpha val="43137"/>
                    </a:srgbClr>
                  </a:outerShdw>
                </a:effectLst>
              </a:rPr>
              <a:t>ανήκει </a:t>
            </a:r>
            <a:r>
              <a:rPr lang="el-GR" sz="2400" b="1" dirty="0">
                <a:solidFill>
                  <a:schemeClr val="accent6">
                    <a:lumMod val="10000"/>
                  </a:schemeClr>
                </a:solidFill>
                <a:effectLst>
                  <a:outerShdw blurRad="38100" dist="38100" dir="2700000" algn="tl">
                    <a:srgbClr val="000000">
                      <a:alpha val="43137"/>
                    </a:srgbClr>
                  </a:outerShdw>
                </a:effectLst>
              </a:rPr>
              <a:t>νομικά στο κράτος.</a:t>
            </a:r>
          </a:p>
        </p:txBody>
      </p:sp>
      <p:pic>
        <p:nvPicPr>
          <p:cNvPr id="6" name="Εικόνα 5"/>
          <p:cNvPicPr>
            <a:picLocks noChangeAspect="1"/>
          </p:cNvPicPr>
          <p:nvPr/>
        </p:nvPicPr>
        <p:blipFill>
          <a:blip r:embed="rId4"/>
          <a:stretch>
            <a:fillRect/>
          </a:stretch>
        </p:blipFill>
        <p:spPr>
          <a:xfrm>
            <a:off x="452013" y="1947862"/>
            <a:ext cx="11281279" cy="2676526"/>
          </a:xfrm>
          <a:prstGeom prst="rect">
            <a:avLst/>
          </a:prstGeom>
        </p:spPr>
      </p:pic>
    </p:spTree>
    <p:extLst>
      <p:ext uri="{BB962C8B-B14F-4D97-AF65-F5344CB8AC3E}">
        <p14:creationId xmlns:p14="http://schemas.microsoft.com/office/powerpoint/2010/main" val="3820622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407765"/>
          </a:xfrm>
          <a:solidFill>
            <a:srgbClr val="66FFCC"/>
          </a:solidFill>
        </p:spPr>
        <p:txBody>
          <a:bodyPr/>
          <a:lstStyle/>
          <a:p>
            <a:pPr marL="342900" indent="-342900" algn="ctr">
              <a:lnSpc>
                <a:spcPct val="115000"/>
              </a:lnSpc>
              <a:spcBef>
                <a:spcPts val="1000"/>
              </a:spcBef>
            </a:pPr>
            <a:r>
              <a:rPr lang="el-GR" altLang="el-GR" sz="2000" b="1" dirty="0">
                <a:solidFill>
                  <a:srgbClr val="FF0000"/>
                </a:solidFill>
                <a:effectLst>
                  <a:outerShdw blurRad="38100" dist="38100" dir="2700000" algn="tl">
                    <a:srgbClr val="000000">
                      <a:alpha val="43137"/>
                    </a:srgbClr>
                  </a:outerShdw>
                </a:effectLst>
              </a:rPr>
              <a:t>ΕΠΙΠΤΩΣΕΙΣ </a:t>
            </a:r>
            <a:r>
              <a:rPr lang="el-GR" altLang="el-GR" sz="2000" b="1" dirty="0" smtClean="0">
                <a:solidFill>
                  <a:srgbClr val="FF0000"/>
                </a:solidFill>
                <a:effectLst>
                  <a:outerShdw blurRad="38100" dist="38100" dir="2700000" algn="tl">
                    <a:srgbClr val="000000">
                      <a:alpha val="43137"/>
                    </a:srgbClr>
                  </a:outerShdw>
                </a:effectLst>
              </a:rPr>
              <a:t>ΑΠΟ </a:t>
            </a:r>
            <a:r>
              <a:rPr lang="el-GR" altLang="el-GR" sz="2000" b="1" dirty="0">
                <a:solidFill>
                  <a:srgbClr val="FF0000"/>
                </a:solidFill>
                <a:effectLst>
                  <a:outerShdw blurRad="38100" dist="38100" dir="2700000" algn="tl">
                    <a:srgbClr val="000000">
                      <a:alpha val="43137"/>
                    </a:srgbClr>
                  </a:outerShdw>
                </a:effectLst>
              </a:rPr>
              <a:t>ΤΗΝ ΕΦΑΡΜΟΓΗ ΤΗΣ ΟΔΗΓΙΑΣ ΓΙΑ ΤΗΝ ΠΕΡΙΒΑΛΛΟΝΤΙΚΗ ΕΥΘΥΝΗ</a:t>
            </a:r>
          </a:p>
        </p:txBody>
      </p:sp>
      <p:graphicFrame>
        <p:nvGraphicFramePr>
          <p:cNvPr id="2" name="Πίνακας 1"/>
          <p:cNvGraphicFramePr>
            <a:graphicFrameLocks noGrp="1"/>
          </p:cNvGraphicFramePr>
          <p:nvPr>
            <p:extLst>
              <p:ext uri="{D42A27DB-BD31-4B8C-83A1-F6EECF244321}">
                <p14:modId xmlns:p14="http://schemas.microsoft.com/office/powerpoint/2010/main" val="248767134"/>
              </p:ext>
            </p:extLst>
          </p:nvPr>
        </p:nvGraphicFramePr>
        <p:xfrm>
          <a:off x="465593" y="2598159"/>
          <a:ext cx="11235414" cy="3566160"/>
        </p:xfrm>
        <a:graphic>
          <a:graphicData uri="http://schemas.openxmlformats.org/drawingml/2006/table">
            <a:tbl>
              <a:tblPr firstRow="1" bandRow="1">
                <a:tableStyleId>{5C22544A-7EE6-4342-B048-85BDC9FD1C3A}</a:tableStyleId>
              </a:tblPr>
              <a:tblGrid>
                <a:gridCol w="5884814">
                  <a:extLst>
                    <a:ext uri="{9D8B030D-6E8A-4147-A177-3AD203B41FA5}">
                      <a16:colId xmlns:a16="http://schemas.microsoft.com/office/drawing/2014/main" val="2191295221"/>
                    </a:ext>
                  </a:extLst>
                </a:gridCol>
                <a:gridCol w="5350600">
                  <a:extLst>
                    <a:ext uri="{9D8B030D-6E8A-4147-A177-3AD203B41FA5}">
                      <a16:colId xmlns:a16="http://schemas.microsoft.com/office/drawing/2014/main" val="3840921547"/>
                    </a:ext>
                  </a:extLst>
                </a:gridCol>
              </a:tblGrid>
              <a:tr h="3446964">
                <a:tc>
                  <a:txBody>
                    <a:bodyPr/>
                    <a:lstStyle/>
                    <a:p>
                      <a:pPr algn="ctr"/>
                      <a:r>
                        <a:rPr lang="el-GR" sz="2400" b="1" i="1" u="sng" dirty="0" smtClean="0">
                          <a:solidFill>
                            <a:srgbClr val="7030A0"/>
                          </a:solidFill>
                          <a:effectLst/>
                          <a:latin typeface="Calibri-Bold"/>
                        </a:rPr>
                        <a:t>Περιβαλλοντική ευθύνη</a:t>
                      </a:r>
                      <a:endParaRPr lang="en-US" sz="2400" b="1" i="1" u="sng" dirty="0" smtClean="0">
                        <a:solidFill>
                          <a:srgbClr val="7030A0"/>
                        </a:solidFill>
                        <a:effectLst/>
                        <a:latin typeface="Calibri-Bold"/>
                      </a:endParaRPr>
                    </a:p>
                    <a:p>
                      <a:pPr algn="ctr"/>
                      <a:endParaRPr lang="en-US" sz="1800" b="1" i="0" dirty="0" smtClean="0">
                        <a:solidFill>
                          <a:srgbClr val="000000"/>
                        </a:solidFill>
                        <a:effectLst/>
                        <a:latin typeface="Calibri-Bold"/>
                      </a:endParaRPr>
                    </a:p>
                    <a:p>
                      <a:pPr algn="ctr"/>
                      <a:r>
                        <a:rPr lang="el-GR" sz="1800" i="0" dirty="0" smtClean="0">
                          <a:solidFill>
                            <a:srgbClr val="000000"/>
                          </a:solidFill>
                          <a:effectLst/>
                          <a:latin typeface="ArialMT"/>
                        </a:rPr>
                        <a:t>• </a:t>
                      </a:r>
                      <a:r>
                        <a:rPr lang="el-GR" sz="1800" i="0" dirty="0" smtClean="0">
                          <a:solidFill>
                            <a:srgbClr val="000000"/>
                          </a:solidFill>
                          <a:effectLst/>
                          <a:latin typeface="Calibri" panose="020F0502020204030204" pitchFamily="34" charset="0"/>
                        </a:rPr>
                        <a:t>Η Οδηγία καθιστά τους Φορείς</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εκμετάλλευσης επαγγελματικών</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δραστηριοτήτων οι οποίες προκαλούν</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Calibri" panose="020F0502020204030204" pitchFamily="34" charset="0"/>
                        </a:rPr>
                        <a:t>περιβαλλοντική ζημία ως οικονομικά</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υπόχρεους για την αποκατάσταση της</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ζημίας.</a:t>
                      </a:r>
                      <a:endParaRPr lang="en-US" sz="1800" i="0" dirty="0" smtClean="0">
                        <a:solidFill>
                          <a:srgbClr val="000000"/>
                        </a:solidFill>
                        <a:effectLst/>
                        <a:latin typeface="Calibri" panose="020F0502020204030204" pitchFamily="34" charset="0"/>
                      </a:endParaRPr>
                    </a:p>
                    <a:p>
                      <a:pPr algn="ctr"/>
                      <a:r>
                        <a:rPr lang="el-GR" sz="1800" i="0" dirty="0" smtClean="0">
                          <a:solidFill>
                            <a:srgbClr val="000000"/>
                          </a:solidFill>
                          <a:effectLst/>
                          <a:latin typeface="Calibri" panose="020F0502020204030204" pitchFamily="34" charset="0"/>
                        </a:rPr>
                        <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ArialMT"/>
                        </a:rPr>
                        <a:t>• </a:t>
                      </a:r>
                      <a:r>
                        <a:rPr lang="el-GR" sz="1800" i="0" dirty="0" smtClean="0">
                          <a:solidFill>
                            <a:srgbClr val="000000"/>
                          </a:solidFill>
                          <a:effectLst/>
                          <a:latin typeface="Calibri" panose="020F0502020204030204" pitchFamily="34" charset="0"/>
                        </a:rPr>
                        <a:t>Επίσης, οι φορείς εκμετάλλευσης των</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οποίων οι δραστηριότητες συνιστούν</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επικείμενη απειλή για την πρόκληση</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περιβαλλοντικής ζημίας καθίστανται</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Calibri" panose="020F0502020204030204" pitchFamily="34" charset="0"/>
                        </a:rPr>
                        <a:t>υπόχρεοι για την λήψη των</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απαραίτητων προληπτικών μέτρων.</a:t>
                      </a:r>
                      <a:endParaRPr lang="el-GR" dirty="0"/>
                    </a:p>
                  </a:txBody>
                  <a:tcPr>
                    <a:blipFill>
                      <a:blip r:embed="rId3"/>
                      <a:tile tx="0" ty="0" sx="100000" sy="100000" flip="none" algn="tl"/>
                    </a:blipFill>
                  </a:tcPr>
                </a:tc>
                <a:tc>
                  <a:txBody>
                    <a:bodyPr/>
                    <a:lstStyle/>
                    <a:p>
                      <a:pPr algn="ctr"/>
                      <a:r>
                        <a:rPr lang="el-GR" sz="2400" b="1" i="1" u="sng" dirty="0" smtClean="0">
                          <a:solidFill>
                            <a:srgbClr val="7030A0"/>
                          </a:solidFill>
                          <a:effectLst/>
                          <a:latin typeface="Calibri-Bold"/>
                        </a:rPr>
                        <a:t>Περιβαλλοντική ζημιά</a:t>
                      </a:r>
                      <a:r>
                        <a:rPr lang="el-GR" sz="2400" i="1" u="sng" dirty="0" smtClean="0">
                          <a:solidFill>
                            <a:srgbClr val="7030A0"/>
                          </a:solidFill>
                          <a:effectLst/>
                          <a:latin typeface="Calibri-Bold"/>
                        </a:rPr>
                        <a:t/>
                      </a:r>
                      <a:br>
                        <a:rPr lang="el-GR" sz="2400" i="1" u="sng" dirty="0" smtClean="0">
                          <a:solidFill>
                            <a:srgbClr val="7030A0"/>
                          </a:solidFill>
                          <a:effectLst/>
                          <a:latin typeface="Calibri-Bold"/>
                        </a:rPr>
                      </a:br>
                      <a:endParaRPr lang="en-US" sz="2400" i="1" u="sng" dirty="0" smtClean="0">
                        <a:solidFill>
                          <a:srgbClr val="7030A0"/>
                        </a:solidFill>
                        <a:effectLst/>
                        <a:latin typeface="Calibri-Bold"/>
                      </a:endParaRPr>
                    </a:p>
                    <a:p>
                      <a:pPr algn="ctr"/>
                      <a:r>
                        <a:rPr lang="el-GR" sz="1800" i="0" dirty="0" smtClean="0">
                          <a:solidFill>
                            <a:srgbClr val="000000"/>
                          </a:solidFill>
                          <a:effectLst/>
                          <a:latin typeface="ArialMT"/>
                        </a:rPr>
                        <a:t>• </a:t>
                      </a:r>
                      <a:r>
                        <a:rPr lang="el-GR" sz="1800" i="0" dirty="0" smtClean="0">
                          <a:solidFill>
                            <a:srgbClr val="000000"/>
                          </a:solidFill>
                          <a:effectLst/>
                          <a:latin typeface="Calibri" panose="020F0502020204030204" pitchFamily="34" charset="0"/>
                        </a:rPr>
                        <a:t>Ως «ζημία» νοείται η μετρήσιμη δυσμενής</a:t>
                      </a:r>
                      <a:r>
                        <a:rPr lang="en-US" sz="1800" i="0" dirty="0" smtClean="0">
                          <a:solidFill>
                            <a:srgbClr val="000000"/>
                          </a:solidFill>
                          <a:effectLst/>
                          <a:latin typeface="Calibri" panose="020F0502020204030204" pitchFamily="34" charset="0"/>
                        </a:rPr>
                        <a:t> </a:t>
                      </a:r>
                      <a:r>
                        <a:rPr lang="el-GR" sz="1800" i="0" dirty="0" smtClean="0">
                          <a:solidFill>
                            <a:srgbClr val="000000"/>
                          </a:solidFill>
                          <a:effectLst/>
                          <a:latin typeface="Calibri" panose="020F0502020204030204" pitchFamily="34" charset="0"/>
                        </a:rPr>
                        <a:t>μεταβολή φυσικού πόρου ή η μετρήσιμη</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Calibri" panose="020F0502020204030204" pitchFamily="34" charset="0"/>
                        </a:rPr>
                        <a:t>υποβάθμιση υπηρεσίας συνδεδεμένη με φυσικό</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Calibri" panose="020F0502020204030204" pitchFamily="34" charset="0"/>
                        </a:rPr>
                        <a:t>πόρο, που μπορεί να επέλθει άμεσα ή έμμεσα</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Calibri" panose="020F0502020204030204" pitchFamily="34" charset="0"/>
                        </a:rPr>
                        <a:t>(άρθρο 2 παρ. 2 του ΠΔ)</a:t>
                      </a:r>
                      <a:endParaRPr lang="en-US" sz="1800" i="0" dirty="0" smtClean="0">
                        <a:solidFill>
                          <a:srgbClr val="000000"/>
                        </a:solidFill>
                        <a:effectLst/>
                        <a:latin typeface="Calibri" panose="020F0502020204030204" pitchFamily="34" charset="0"/>
                      </a:endParaRPr>
                    </a:p>
                    <a:p>
                      <a:pPr algn="ctr"/>
                      <a:r>
                        <a:rPr lang="el-GR" sz="1800" i="0" dirty="0" smtClean="0">
                          <a:solidFill>
                            <a:srgbClr val="000000"/>
                          </a:solidFill>
                          <a:effectLst/>
                          <a:latin typeface="Calibri" panose="020F0502020204030204" pitchFamily="34" charset="0"/>
                        </a:rPr>
                        <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ArialMT"/>
                        </a:rPr>
                        <a:t>• </a:t>
                      </a:r>
                      <a:r>
                        <a:rPr lang="el-GR" sz="1800" i="0" dirty="0" smtClean="0">
                          <a:solidFill>
                            <a:srgbClr val="000000"/>
                          </a:solidFill>
                          <a:effectLst/>
                          <a:latin typeface="Calibri" panose="020F0502020204030204" pitchFamily="34" charset="0"/>
                        </a:rPr>
                        <a:t>Για να προσδιοριστεί οποιαδήποτε μεταβολή</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Calibri" panose="020F0502020204030204" pitchFamily="34" charset="0"/>
                        </a:rPr>
                        <a:t>απαιτείται ενδελεχής και εμπεριστατωμένη γνώση</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Calibri" panose="020F0502020204030204" pitchFamily="34" charset="0"/>
                        </a:rPr>
                        <a:t>της υφιστάμενης κατάστασης. Συνεπώς μελέτες</a:t>
                      </a:r>
                      <a:br>
                        <a:rPr lang="el-GR" sz="1800" i="0" dirty="0" smtClean="0">
                          <a:solidFill>
                            <a:srgbClr val="000000"/>
                          </a:solidFill>
                          <a:effectLst/>
                          <a:latin typeface="Calibri" panose="020F0502020204030204" pitchFamily="34" charset="0"/>
                        </a:rPr>
                      </a:br>
                      <a:r>
                        <a:rPr lang="el-GR" sz="1800" i="0" dirty="0" smtClean="0">
                          <a:solidFill>
                            <a:srgbClr val="000000"/>
                          </a:solidFill>
                          <a:effectLst/>
                          <a:latin typeface="Calibri" panose="020F0502020204030204" pitchFamily="34" charset="0"/>
                        </a:rPr>
                        <a:t>υποβάθρου και δυναμικά συστήματα μετρήσεων.</a:t>
                      </a:r>
                      <a:endParaRPr lang="el-GR" dirty="0"/>
                    </a:p>
                  </a:txBody>
                  <a:tcPr>
                    <a:blipFill>
                      <a:blip r:embed="rId4"/>
                      <a:tile tx="0" ty="0" sx="100000" sy="100000" flip="none" algn="tl"/>
                    </a:blipFill>
                  </a:tcPr>
                </a:tc>
                <a:extLst>
                  <a:ext uri="{0D108BD9-81ED-4DB2-BD59-A6C34878D82A}">
                    <a16:rowId xmlns:a16="http://schemas.microsoft.com/office/drawing/2014/main" val="899316463"/>
                  </a:ext>
                </a:extLst>
              </a:tr>
            </a:tbl>
          </a:graphicData>
        </a:graphic>
      </p:graphicFrame>
      <p:pic>
        <p:nvPicPr>
          <p:cNvPr id="3" name="Εικόνα 2"/>
          <p:cNvPicPr>
            <a:picLocks noChangeAspect="1"/>
          </p:cNvPicPr>
          <p:nvPr/>
        </p:nvPicPr>
        <p:blipFill>
          <a:blip r:embed="rId5"/>
          <a:stretch>
            <a:fillRect/>
          </a:stretch>
        </p:blipFill>
        <p:spPr>
          <a:xfrm>
            <a:off x="483850" y="803353"/>
            <a:ext cx="11235414" cy="1794806"/>
          </a:xfrm>
          <a:prstGeom prst="rect">
            <a:avLst/>
          </a:prstGeom>
        </p:spPr>
      </p:pic>
    </p:spTree>
    <p:extLst>
      <p:ext uri="{BB962C8B-B14F-4D97-AF65-F5344CB8AC3E}">
        <p14:creationId xmlns:p14="http://schemas.microsoft.com/office/powerpoint/2010/main" val="322530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l-GR" altLang="el-GR" sz="3600" b="1" dirty="0" smtClean="0">
                <a:solidFill>
                  <a:srgbClr val="FF0000"/>
                </a:solidFill>
                <a:effectLst>
                  <a:outerShdw blurRad="38100" dist="38100" dir="2700000" algn="tl">
                    <a:srgbClr val="000000">
                      <a:alpha val="43137"/>
                    </a:srgbClr>
                  </a:outerShdw>
                </a:effectLst>
              </a:rPr>
              <a:t>Εμπλεκόμενοι</a:t>
            </a:r>
            <a:r>
              <a:rPr lang="en-US" altLang="el-GR" sz="3600" b="1" dirty="0" smtClean="0">
                <a:solidFill>
                  <a:srgbClr val="FF0000"/>
                </a:solidFill>
                <a:effectLst>
                  <a:outerShdw blurRad="38100" dist="38100" dir="2700000" algn="tl">
                    <a:srgbClr val="000000">
                      <a:alpha val="43137"/>
                    </a:srgbClr>
                  </a:outerShdw>
                </a:effectLst>
              </a:rPr>
              <a:t> </a:t>
            </a:r>
            <a:r>
              <a:rPr lang="el-GR" altLang="el-GR" sz="3600" b="1" dirty="0" smtClean="0">
                <a:solidFill>
                  <a:srgbClr val="FF0000"/>
                </a:solidFill>
                <a:effectLst>
                  <a:outerShdw blurRad="38100" dist="38100" dir="2700000" algn="tl">
                    <a:srgbClr val="000000">
                      <a:alpha val="43137"/>
                    </a:srgbClr>
                  </a:outerShdw>
                </a:effectLst>
              </a:rPr>
              <a:t>φορείς</a:t>
            </a:r>
            <a:endParaRPr lang="el-GR" altLang="el-GR" sz="36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19" y="982665"/>
            <a:ext cx="11326762" cy="5074104"/>
          </a:xfrm>
          <a:prstGeom prst="rect">
            <a:avLst/>
          </a:prstGeom>
        </p:spPr>
      </p:pic>
      <p:sp>
        <p:nvSpPr>
          <p:cNvPr id="2" name="Ορθογώνιο 1"/>
          <p:cNvSpPr/>
          <p:nvPr/>
        </p:nvSpPr>
        <p:spPr>
          <a:xfrm>
            <a:off x="545228" y="1095931"/>
            <a:ext cx="2281394" cy="369332"/>
          </a:xfrm>
          <a:prstGeom prst="rect">
            <a:avLst/>
          </a:prstGeom>
        </p:spPr>
        <p:txBody>
          <a:bodyPr wrap="none">
            <a:spAutoFit/>
          </a:bodyPr>
          <a:lstStyle/>
          <a:p>
            <a:r>
              <a:rPr lang="el-GR" dirty="0">
                <a:solidFill>
                  <a:schemeClr val="accent6">
                    <a:lumMod val="10000"/>
                  </a:schemeClr>
                </a:solidFill>
                <a:hlinkClick r:id="rId4"/>
              </a:rPr>
              <a:t>ΟΔΗΓΙΑ 2008/99/ΕΚ</a:t>
            </a:r>
            <a:endParaRPr lang="el-GR" dirty="0">
              <a:solidFill>
                <a:schemeClr val="accent6">
                  <a:lumMod val="10000"/>
                </a:schemeClr>
              </a:solidFill>
            </a:endParaRPr>
          </a:p>
        </p:txBody>
      </p:sp>
    </p:spTree>
    <p:extLst>
      <p:ext uri="{BB962C8B-B14F-4D97-AF65-F5344CB8AC3E}">
        <p14:creationId xmlns:p14="http://schemas.microsoft.com/office/powerpoint/2010/main" val="2977367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16871"/>
            <a:ext cx="11271626" cy="554668"/>
          </a:xfrm>
          <a:solidFill>
            <a:srgbClr val="66FFCC"/>
          </a:solidFill>
        </p:spPr>
        <p:txBody>
          <a:bodyPr/>
          <a:lstStyle/>
          <a:p>
            <a:pPr marL="342900" indent="-342900" algn="ctr">
              <a:lnSpc>
                <a:spcPct val="115000"/>
              </a:lnSpc>
              <a:spcBef>
                <a:spcPts val="1000"/>
              </a:spcBef>
            </a:pPr>
            <a:r>
              <a:rPr lang="el-GR" altLang="el-GR" sz="3600" b="1" dirty="0" smtClean="0">
                <a:solidFill>
                  <a:srgbClr val="FF0000"/>
                </a:solidFill>
                <a:effectLst>
                  <a:outerShdw blurRad="38100" dist="38100" dir="2700000" algn="tl">
                    <a:srgbClr val="000000">
                      <a:alpha val="43137"/>
                    </a:srgbClr>
                  </a:outerShdw>
                </a:effectLst>
              </a:rPr>
              <a:t>Τρέχουσες πρακτικές</a:t>
            </a:r>
            <a:endParaRPr lang="el-GR" altLang="el-GR" sz="3600" b="1" dirty="0">
              <a:solidFill>
                <a:srgbClr val="FF0000"/>
              </a:solidFill>
              <a:effectLst>
                <a:outerShdw blurRad="38100" dist="38100" dir="2700000" algn="tl">
                  <a:srgbClr val="000000">
                    <a:alpha val="43137"/>
                  </a:srgbClr>
                </a:outerShdw>
              </a:effectLst>
            </a:endParaRPr>
          </a:p>
        </p:txBody>
      </p:sp>
      <p:sp>
        <p:nvSpPr>
          <p:cNvPr id="3" name="Ορθογώνιο 2"/>
          <p:cNvSpPr/>
          <p:nvPr/>
        </p:nvSpPr>
        <p:spPr>
          <a:xfrm>
            <a:off x="470720" y="871537"/>
            <a:ext cx="11199198" cy="5170646"/>
          </a:xfrm>
          <a:prstGeom prst="rect">
            <a:avLst/>
          </a:prstGeom>
          <a:blipFill>
            <a:blip r:embed="rId3"/>
            <a:tile tx="0" ty="0" sx="100000" sy="100000" flip="none" algn="tl"/>
          </a:blipFill>
        </p:spPr>
        <p:txBody>
          <a:bodyPr wrap="square">
            <a:spAutoFit/>
          </a:bodyPr>
          <a:lstStyle/>
          <a:p>
            <a:pPr marL="285750" indent="-285750" algn="just">
              <a:buFont typeface="Arial" panose="020B0604020202020204" pitchFamily="34" charset="0"/>
              <a:buChar char="•"/>
            </a:pPr>
            <a:r>
              <a:rPr lang="el-GR" sz="1500" b="1" dirty="0" smtClean="0">
                <a:solidFill>
                  <a:srgbClr val="000000"/>
                </a:solidFill>
              </a:rPr>
              <a:t>Οι </a:t>
            </a:r>
            <a:r>
              <a:rPr lang="el-GR" sz="1500" b="1" i="1" u="sng" dirty="0" smtClean="0">
                <a:solidFill>
                  <a:srgbClr val="C00000"/>
                </a:solidFill>
              </a:rPr>
              <a:t>τρέχουσες </a:t>
            </a:r>
            <a:r>
              <a:rPr lang="el-GR" sz="1500" b="1" i="1" u="sng" dirty="0">
                <a:solidFill>
                  <a:srgbClr val="C00000"/>
                </a:solidFill>
              </a:rPr>
              <a:t>πρακτικές</a:t>
            </a:r>
            <a:r>
              <a:rPr lang="el-GR" sz="1500" b="1" dirty="0">
                <a:solidFill>
                  <a:srgbClr val="000000"/>
                </a:solidFill>
              </a:rPr>
              <a:t> στα επενδυτικά </a:t>
            </a:r>
            <a:r>
              <a:rPr lang="el-GR" sz="1500" b="1" dirty="0" smtClean="0">
                <a:solidFill>
                  <a:srgbClr val="000000"/>
                </a:solidFill>
              </a:rPr>
              <a:t>χαρτοφυλάκια προσαρμόζονται </a:t>
            </a:r>
            <a:r>
              <a:rPr lang="el-GR" sz="1500" b="1" dirty="0">
                <a:solidFill>
                  <a:srgbClr val="000000"/>
                </a:solidFill>
              </a:rPr>
              <a:t>ώστε κατά την επιλογή </a:t>
            </a:r>
            <a:r>
              <a:rPr lang="el-GR" sz="1500" b="1" dirty="0" smtClean="0">
                <a:solidFill>
                  <a:srgbClr val="000000"/>
                </a:solidFill>
              </a:rPr>
              <a:t>των επενδυτικών </a:t>
            </a:r>
            <a:r>
              <a:rPr lang="el-GR" sz="1500" b="1" dirty="0">
                <a:solidFill>
                  <a:srgbClr val="000000"/>
                </a:solidFill>
              </a:rPr>
              <a:t>θέσεων να αποδίδεται </a:t>
            </a:r>
            <a:r>
              <a:rPr lang="el-GR" sz="1500" b="1" i="1" u="sng" dirty="0">
                <a:solidFill>
                  <a:srgbClr val="000000"/>
                </a:solidFill>
              </a:rPr>
              <a:t>αυξημένη </a:t>
            </a:r>
            <a:r>
              <a:rPr lang="el-GR" sz="1500" b="1" i="1" u="sng" dirty="0" smtClean="0">
                <a:solidFill>
                  <a:srgbClr val="000000"/>
                </a:solidFill>
              </a:rPr>
              <a:t>βαρύτητα στα </a:t>
            </a:r>
            <a:r>
              <a:rPr lang="el-GR" sz="1500" b="1" i="1" u="sng" dirty="0">
                <a:solidFill>
                  <a:srgbClr val="000000"/>
                </a:solidFill>
              </a:rPr>
              <a:t>κριτήρια ESG</a:t>
            </a:r>
            <a:r>
              <a:rPr lang="el-GR" sz="1500" b="1" dirty="0">
                <a:solidFill>
                  <a:srgbClr val="000000"/>
                </a:solidFill>
              </a:rPr>
              <a:t>, με σκοπό τόσο τη </a:t>
            </a:r>
            <a:r>
              <a:rPr lang="el-GR" sz="1500" b="1" i="1" dirty="0">
                <a:solidFill>
                  <a:srgbClr val="00B050"/>
                </a:solidFill>
              </a:rPr>
              <a:t>διαχείριση </a:t>
            </a:r>
            <a:r>
              <a:rPr lang="el-GR" sz="1500" b="1" i="1" dirty="0" smtClean="0">
                <a:solidFill>
                  <a:srgbClr val="00B050"/>
                </a:solidFill>
              </a:rPr>
              <a:t>του κινδύνου </a:t>
            </a:r>
            <a:r>
              <a:rPr lang="el-GR" sz="1500" b="1" i="1" dirty="0">
                <a:solidFill>
                  <a:srgbClr val="00B050"/>
                </a:solidFill>
              </a:rPr>
              <a:t>από την κλιματική κρίση όσο και </a:t>
            </a:r>
            <a:r>
              <a:rPr lang="el-GR" sz="1500" b="1" i="1" dirty="0" smtClean="0">
                <a:solidFill>
                  <a:srgbClr val="00B050"/>
                </a:solidFill>
              </a:rPr>
              <a:t>τη βελτίωση του </a:t>
            </a:r>
            <a:r>
              <a:rPr lang="el-GR" sz="1500" b="1" i="1" dirty="0">
                <a:solidFill>
                  <a:srgbClr val="00B050"/>
                </a:solidFill>
              </a:rPr>
              <a:t>περιβαλλοντικού τους αποτυπώματος και </a:t>
            </a:r>
            <a:r>
              <a:rPr lang="el-GR" sz="1500" b="1" i="1" dirty="0" smtClean="0">
                <a:solidFill>
                  <a:srgbClr val="00B050"/>
                </a:solidFill>
              </a:rPr>
              <a:t>τη δημιουργία </a:t>
            </a:r>
            <a:r>
              <a:rPr lang="el-GR" sz="1500" b="1" i="1" dirty="0">
                <a:solidFill>
                  <a:srgbClr val="00B050"/>
                </a:solidFill>
              </a:rPr>
              <a:t>αξίας για την κοινωνία</a:t>
            </a:r>
            <a:r>
              <a:rPr lang="el-GR" sz="1500" b="1" dirty="0">
                <a:solidFill>
                  <a:srgbClr val="000000"/>
                </a:solidFill>
              </a:rPr>
              <a:t>. </a:t>
            </a:r>
            <a:endParaRPr lang="el-GR" sz="1500" b="1" dirty="0" smtClean="0">
              <a:solidFill>
                <a:srgbClr val="000000"/>
              </a:solidFill>
            </a:endParaRPr>
          </a:p>
          <a:p>
            <a:pPr marL="285750" indent="-285750" algn="just">
              <a:buFont typeface="Arial" panose="020B0604020202020204" pitchFamily="34" charset="0"/>
              <a:buChar char="•"/>
            </a:pPr>
            <a:endParaRPr lang="el-GR" sz="1500" b="1" dirty="0" smtClean="0">
              <a:solidFill>
                <a:srgbClr val="000000"/>
              </a:solidFill>
            </a:endParaRPr>
          </a:p>
          <a:p>
            <a:pPr marL="285750" indent="-285750" algn="just">
              <a:buFont typeface="Arial" panose="020B0604020202020204" pitchFamily="34" charset="0"/>
              <a:buChar char="•"/>
            </a:pPr>
            <a:r>
              <a:rPr lang="el-GR" sz="1500" b="1" dirty="0" smtClean="0">
                <a:solidFill>
                  <a:srgbClr val="000000"/>
                </a:solidFill>
              </a:rPr>
              <a:t>Για </a:t>
            </a:r>
            <a:r>
              <a:rPr lang="el-GR" sz="1500" b="1" dirty="0">
                <a:solidFill>
                  <a:srgbClr val="000000"/>
                </a:solidFill>
              </a:rPr>
              <a:t>το λόγο αυτό, </a:t>
            </a:r>
            <a:r>
              <a:rPr lang="el-GR" sz="1500" b="1" dirty="0" smtClean="0">
                <a:solidFill>
                  <a:srgbClr val="000000"/>
                </a:solidFill>
              </a:rPr>
              <a:t>οι επιχειρήσεις </a:t>
            </a:r>
            <a:r>
              <a:rPr lang="el-GR" sz="1500" b="1" dirty="0">
                <a:solidFill>
                  <a:srgbClr val="000000"/>
                </a:solidFill>
              </a:rPr>
              <a:t>καλούνται να προβούν στη </a:t>
            </a:r>
            <a:r>
              <a:rPr lang="el-GR" sz="1500" b="1" i="1" u="sng" dirty="0">
                <a:solidFill>
                  <a:srgbClr val="000000"/>
                </a:solidFill>
              </a:rPr>
              <a:t>μέτρηση</a:t>
            </a:r>
            <a:r>
              <a:rPr lang="el-GR" sz="1500" b="1" dirty="0">
                <a:solidFill>
                  <a:srgbClr val="000000"/>
                </a:solidFill>
              </a:rPr>
              <a:t>, </a:t>
            </a:r>
            <a:r>
              <a:rPr lang="el-GR" sz="1500" b="1" dirty="0" smtClean="0">
                <a:solidFill>
                  <a:srgbClr val="000000"/>
                </a:solidFill>
              </a:rPr>
              <a:t>τη </a:t>
            </a:r>
            <a:r>
              <a:rPr lang="el-GR" sz="1500" b="1" i="1" u="sng" dirty="0" smtClean="0">
                <a:solidFill>
                  <a:srgbClr val="000000"/>
                </a:solidFill>
              </a:rPr>
              <a:t>δημοσιοποίηση</a:t>
            </a:r>
            <a:r>
              <a:rPr lang="el-GR" sz="1500" b="1" dirty="0" smtClean="0">
                <a:solidFill>
                  <a:srgbClr val="000000"/>
                </a:solidFill>
              </a:rPr>
              <a:t> </a:t>
            </a:r>
            <a:r>
              <a:rPr lang="el-GR" sz="1500" b="1" dirty="0">
                <a:solidFill>
                  <a:srgbClr val="000000"/>
                </a:solidFill>
              </a:rPr>
              <a:t>και τη </a:t>
            </a:r>
            <a:r>
              <a:rPr lang="el-GR" sz="1500" b="1" i="1" u="sng" dirty="0">
                <a:solidFill>
                  <a:srgbClr val="000000"/>
                </a:solidFill>
              </a:rPr>
              <a:t>διαχείριση των κινδύνων</a:t>
            </a:r>
            <a:r>
              <a:rPr lang="el-GR" sz="1500" b="1" dirty="0">
                <a:solidFill>
                  <a:srgbClr val="000000"/>
                </a:solidFill>
              </a:rPr>
              <a:t> και των </a:t>
            </a:r>
            <a:r>
              <a:rPr lang="el-GR" sz="1500" b="1" i="1" u="sng" dirty="0">
                <a:solidFill>
                  <a:srgbClr val="000000"/>
                </a:solidFill>
              </a:rPr>
              <a:t>ευκαιριών</a:t>
            </a:r>
            <a:r>
              <a:rPr lang="el-GR" sz="1500" b="1" dirty="0">
                <a:solidFill>
                  <a:srgbClr val="000000"/>
                </a:solidFill>
              </a:rPr>
              <a:t> που αφορούν τη βιώσιμη ανάπτυξη, και </a:t>
            </a:r>
            <a:r>
              <a:rPr lang="el-GR" sz="1500" b="1" dirty="0" smtClean="0">
                <a:solidFill>
                  <a:srgbClr val="000000"/>
                </a:solidFill>
              </a:rPr>
              <a:t>να επιλέξουν </a:t>
            </a:r>
            <a:r>
              <a:rPr lang="el-GR" sz="1500" b="1" dirty="0">
                <a:solidFill>
                  <a:srgbClr val="000000"/>
                </a:solidFill>
              </a:rPr>
              <a:t>την </a:t>
            </a:r>
            <a:r>
              <a:rPr lang="el-GR" sz="1500" b="1" u="sng" dirty="0">
                <a:solidFill>
                  <a:srgbClr val="C00000"/>
                </a:solidFill>
                <a:effectLst>
                  <a:outerShdw blurRad="38100" dist="38100" dir="2700000" algn="tl">
                    <a:srgbClr val="000000">
                      <a:alpha val="43137"/>
                    </a:srgbClr>
                  </a:outerShdw>
                </a:effectLst>
              </a:rPr>
              <a:t>ενσωμάτωση των κριτηρίων ESG </a:t>
            </a:r>
            <a:r>
              <a:rPr lang="el-GR" sz="1500" b="1" dirty="0">
                <a:solidFill>
                  <a:srgbClr val="000000"/>
                </a:solidFill>
              </a:rPr>
              <a:t>για </a:t>
            </a:r>
            <a:r>
              <a:rPr lang="el-GR" sz="1500" b="1" dirty="0" smtClean="0">
                <a:solidFill>
                  <a:srgbClr val="000000"/>
                </a:solidFill>
              </a:rPr>
              <a:t>να ενισχύσουν </a:t>
            </a:r>
            <a:r>
              <a:rPr lang="el-GR" sz="1500" b="1" dirty="0">
                <a:solidFill>
                  <a:srgbClr val="000000"/>
                </a:solidFill>
              </a:rPr>
              <a:t>την αξιοπιστία τους και να προβάλουν </a:t>
            </a:r>
            <a:r>
              <a:rPr lang="el-GR" sz="1500" b="1" dirty="0" smtClean="0">
                <a:solidFill>
                  <a:srgbClr val="000000"/>
                </a:solidFill>
              </a:rPr>
              <a:t>μια θετική </a:t>
            </a:r>
            <a:r>
              <a:rPr lang="el-GR" sz="1500" b="1" dirty="0">
                <a:solidFill>
                  <a:srgbClr val="000000"/>
                </a:solidFill>
              </a:rPr>
              <a:t>δημόσια εικόνα</a:t>
            </a:r>
            <a:r>
              <a:rPr lang="el-GR" sz="1500" b="1" dirty="0" smtClean="0">
                <a:solidFill>
                  <a:srgbClr val="000000"/>
                </a:solidFill>
              </a:rPr>
              <a:t>.</a:t>
            </a:r>
          </a:p>
          <a:p>
            <a:pPr marL="285750" indent="-285750" algn="just">
              <a:buFont typeface="Arial" panose="020B0604020202020204" pitchFamily="34" charset="0"/>
              <a:buChar char="•"/>
            </a:pPr>
            <a:endParaRPr lang="el-GR" sz="1500" b="1" dirty="0" smtClean="0">
              <a:solidFill>
                <a:srgbClr val="000000"/>
              </a:solidFill>
            </a:endParaRPr>
          </a:p>
          <a:p>
            <a:pPr marL="285750" indent="-285750" algn="just">
              <a:buFont typeface="Arial" panose="020B0604020202020204" pitchFamily="34" charset="0"/>
              <a:buChar char="•"/>
            </a:pPr>
            <a:r>
              <a:rPr lang="el-GR" sz="1500" b="1" dirty="0">
                <a:solidFill>
                  <a:srgbClr val="000000"/>
                </a:solidFill>
              </a:rPr>
              <a:t>Ακόμη και επιχειρήσεις που η παραδοσιακή </a:t>
            </a:r>
            <a:r>
              <a:rPr lang="el-GR" sz="1500" b="1" dirty="0" smtClean="0">
                <a:solidFill>
                  <a:srgbClr val="000000"/>
                </a:solidFill>
              </a:rPr>
              <a:t>τους ενασχόληση </a:t>
            </a:r>
            <a:r>
              <a:rPr lang="el-GR" sz="1500" b="1" dirty="0">
                <a:solidFill>
                  <a:srgbClr val="000000"/>
                </a:solidFill>
              </a:rPr>
              <a:t>εναντιώνεται στις αρχές της αειφορίας</a:t>
            </a:r>
            <a:r>
              <a:rPr lang="el-GR" sz="1500" b="1" dirty="0" smtClean="0">
                <a:solidFill>
                  <a:srgbClr val="000000"/>
                </a:solidFill>
              </a:rPr>
              <a:t>, όπως </a:t>
            </a:r>
            <a:r>
              <a:rPr lang="el-GR" sz="1500" b="1" dirty="0">
                <a:solidFill>
                  <a:srgbClr val="000000"/>
                </a:solidFill>
              </a:rPr>
              <a:t>π.χ. η </a:t>
            </a:r>
            <a:r>
              <a:rPr lang="el-GR" sz="1500" b="1" i="1" u="sng" dirty="0">
                <a:solidFill>
                  <a:srgbClr val="000000"/>
                </a:solidFill>
              </a:rPr>
              <a:t>εξόρυξη καυσίμων</a:t>
            </a:r>
            <a:r>
              <a:rPr lang="el-GR" sz="1500" b="1" dirty="0">
                <a:solidFill>
                  <a:srgbClr val="000000"/>
                </a:solidFill>
              </a:rPr>
              <a:t>, προσπαθούν </a:t>
            </a:r>
            <a:r>
              <a:rPr lang="el-GR" sz="1500" b="1" dirty="0" smtClean="0">
                <a:solidFill>
                  <a:srgbClr val="000000"/>
                </a:solidFill>
              </a:rPr>
              <a:t>να υιοθετήσουν </a:t>
            </a:r>
            <a:r>
              <a:rPr lang="el-GR" sz="1500" b="1" dirty="0">
                <a:solidFill>
                  <a:srgbClr val="000000"/>
                </a:solidFill>
              </a:rPr>
              <a:t>επιχειρηματικά μοντέλα </a:t>
            </a:r>
            <a:r>
              <a:rPr lang="el-GR" sz="1500" b="1" dirty="0" smtClean="0">
                <a:solidFill>
                  <a:srgbClr val="000000"/>
                </a:solidFill>
              </a:rPr>
              <a:t>προσανατολισμένα στη </a:t>
            </a:r>
            <a:r>
              <a:rPr lang="el-GR" sz="1500" b="1" dirty="0">
                <a:solidFill>
                  <a:srgbClr val="000000"/>
                </a:solidFill>
              </a:rPr>
              <a:t>βιωσιμότητα, προς όφελος της ίδιας της εταιρίας</a:t>
            </a:r>
            <a:r>
              <a:rPr lang="el-GR" sz="1500" b="1" dirty="0" smtClean="0">
                <a:solidFill>
                  <a:srgbClr val="000000"/>
                </a:solidFill>
              </a:rPr>
              <a:t>, των </a:t>
            </a:r>
            <a:r>
              <a:rPr lang="el-GR" sz="1500" b="1" dirty="0">
                <a:solidFill>
                  <a:srgbClr val="000000"/>
                </a:solidFill>
              </a:rPr>
              <a:t>μετόχων και του πλανήτη</a:t>
            </a:r>
            <a:r>
              <a:rPr lang="el-GR" sz="1500" b="1" dirty="0" smtClean="0">
                <a:solidFill>
                  <a:srgbClr val="000000"/>
                </a:solidFill>
              </a:rPr>
              <a:t>.</a:t>
            </a:r>
          </a:p>
          <a:p>
            <a:pPr marL="285750" indent="-285750" algn="just">
              <a:buFont typeface="Arial" panose="020B0604020202020204" pitchFamily="34" charset="0"/>
              <a:buChar char="•"/>
            </a:pPr>
            <a:endParaRPr lang="el-GR" sz="1500" b="1" dirty="0" smtClean="0">
              <a:solidFill>
                <a:srgbClr val="000000"/>
              </a:solidFill>
            </a:endParaRPr>
          </a:p>
          <a:p>
            <a:pPr marL="285750" indent="-285750" algn="just">
              <a:buFont typeface="Arial" panose="020B0604020202020204" pitchFamily="34" charset="0"/>
              <a:buChar char="•"/>
            </a:pPr>
            <a:r>
              <a:rPr lang="el-GR" sz="1500" b="1" dirty="0">
                <a:solidFill>
                  <a:srgbClr val="000000"/>
                </a:solidFill>
              </a:rPr>
              <a:t>Παράλληλα, η πανδημία έχει επιταχύνει </a:t>
            </a:r>
            <a:r>
              <a:rPr lang="el-GR" sz="1500" b="1" dirty="0" smtClean="0">
                <a:solidFill>
                  <a:srgbClr val="000000"/>
                </a:solidFill>
              </a:rPr>
              <a:t>τη σημασία </a:t>
            </a:r>
            <a:r>
              <a:rPr lang="el-GR" sz="1500" b="1" dirty="0">
                <a:solidFill>
                  <a:srgbClr val="000000"/>
                </a:solidFill>
              </a:rPr>
              <a:t>ιδίως της κοινωνικής συνιστώσας, λόγω </a:t>
            </a:r>
            <a:r>
              <a:rPr lang="el-GR" sz="1500" b="1" dirty="0" smtClean="0">
                <a:solidFill>
                  <a:srgbClr val="000000"/>
                </a:solidFill>
              </a:rPr>
              <a:t>των επιπτώσεων </a:t>
            </a:r>
            <a:r>
              <a:rPr lang="el-GR" sz="1500" b="1" dirty="0">
                <a:solidFill>
                  <a:srgbClr val="000000"/>
                </a:solidFill>
              </a:rPr>
              <a:t>της κρίσης στους εργαζόμενους και </a:t>
            </a:r>
            <a:r>
              <a:rPr lang="el-GR" sz="1500" b="1" dirty="0" smtClean="0">
                <a:solidFill>
                  <a:srgbClr val="000000"/>
                </a:solidFill>
              </a:rPr>
              <a:t>την κοινωνία </a:t>
            </a:r>
            <a:r>
              <a:rPr lang="el-GR" sz="1500" b="1" dirty="0">
                <a:solidFill>
                  <a:srgbClr val="000000"/>
                </a:solidFill>
              </a:rPr>
              <a:t>των πολιτών</a:t>
            </a:r>
            <a:r>
              <a:rPr lang="el-GR" sz="1500" b="1" dirty="0" smtClean="0">
                <a:solidFill>
                  <a:srgbClr val="000000"/>
                </a:solidFill>
              </a:rPr>
              <a:t>.</a:t>
            </a:r>
          </a:p>
          <a:p>
            <a:pPr marL="285750" indent="-285750" algn="just">
              <a:buFont typeface="Arial" panose="020B0604020202020204" pitchFamily="34" charset="0"/>
              <a:buChar char="•"/>
            </a:pPr>
            <a:endParaRPr lang="el-GR" sz="1500" b="1" dirty="0" smtClean="0">
              <a:solidFill>
                <a:srgbClr val="000000"/>
              </a:solidFill>
            </a:endParaRPr>
          </a:p>
          <a:p>
            <a:pPr marL="285750" indent="-285750" algn="just">
              <a:buFont typeface="Arial" panose="020B0604020202020204" pitchFamily="34" charset="0"/>
              <a:buChar char="•"/>
            </a:pPr>
            <a:r>
              <a:rPr lang="el-GR" sz="1500" b="1" dirty="0">
                <a:solidFill>
                  <a:srgbClr val="000000"/>
                </a:solidFill>
              </a:rPr>
              <a:t>Οι νομικές οντότητες (κράτη και επιχειρήσεις</a:t>
            </a:r>
            <a:r>
              <a:rPr lang="el-GR" sz="1500" b="1" dirty="0" smtClean="0">
                <a:solidFill>
                  <a:srgbClr val="000000"/>
                </a:solidFill>
              </a:rPr>
              <a:t>) που </a:t>
            </a:r>
            <a:r>
              <a:rPr lang="el-GR" sz="1500" b="1" dirty="0">
                <a:solidFill>
                  <a:srgbClr val="000000"/>
                </a:solidFill>
              </a:rPr>
              <a:t>διαχειρίζονται καλύτερα τα περιβαλλοντικά </a:t>
            </a:r>
            <a:r>
              <a:rPr lang="el-GR" sz="1500" b="1" dirty="0" smtClean="0">
                <a:solidFill>
                  <a:srgbClr val="000000"/>
                </a:solidFill>
              </a:rPr>
              <a:t>θέματα χαρακτηρίζονται </a:t>
            </a:r>
            <a:r>
              <a:rPr lang="el-GR" sz="1500" b="1" dirty="0">
                <a:solidFill>
                  <a:srgbClr val="000000"/>
                </a:solidFill>
              </a:rPr>
              <a:t>ως πιο ανθεκτικές </a:t>
            </a:r>
            <a:r>
              <a:rPr lang="el-GR" sz="1500" b="1" dirty="0" smtClean="0">
                <a:solidFill>
                  <a:srgbClr val="000000"/>
                </a:solidFill>
              </a:rPr>
              <a:t>σε μακροπρόθεσμους </a:t>
            </a:r>
            <a:r>
              <a:rPr lang="el-GR" sz="1500" b="1" dirty="0">
                <a:solidFill>
                  <a:srgbClr val="000000"/>
                </a:solidFill>
              </a:rPr>
              <a:t>κινδύνους</a:t>
            </a:r>
            <a:r>
              <a:rPr lang="el-GR" sz="1500" b="1" dirty="0" smtClean="0">
                <a:solidFill>
                  <a:srgbClr val="000000"/>
                </a:solidFill>
              </a:rPr>
              <a:t>.</a:t>
            </a:r>
          </a:p>
          <a:p>
            <a:pPr marL="285750" indent="-285750" algn="just">
              <a:buFont typeface="Arial" panose="020B0604020202020204" pitchFamily="34" charset="0"/>
              <a:buChar char="•"/>
            </a:pPr>
            <a:endParaRPr lang="el-GR" sz="1500" b="1" dirty="0" smtClean="0">
              <a:solidFill>
                <a:srgbClr val="000000"/>
              </a:solidFill>
            </a:endParaRPr>
          </a:p>
          <a:p>
            <a:pPr marL="285750" indent="-285750" algn="just">
              <a:buFont typeface="Arial" panose="020B0604020202020204" pitchFamily="34" charset="0"/>
              <a:buChar char="•"/>
            </a:pPr>
            <a:r>
              <a:rPr lang="el-GR" sz="1500" b="1" dirty="0">
                <a:solidFill>
                  <a:srgbClr val="000000"/>
                </a:solidFill>
              </a:rPr>
              <a:t>Είναι σαφές ότι </a:t>
            </a:r>
            <a:r>
              <a:rPr lang="el-GR" sz="1500" b="1" dirty="0" smtClean="0">
                <a:solidFill>
                  <a:srgbClr val="000000"/>
                </a:solidFill>
              </a:rPr>
              <a:t>το αξιόχρεο </a:t>
            </a:r>
            <a:r>
              <a:rPr lang="el-GR" sz="1500" b="1" dirty="0">
                <a:solidFill>
                  <a:srgbClr val="000000"/>
                </a:solidFill>
              </a:rPr>
              <a:t>μιας κυβέρνησης επηρεάζεται από </a:t>
            </a:r>
            <a:r>
              <a:rPr lang="el-GR" sz="1500" b="1" dirty="0" smtClean="0">
                <a:solidFill>
                  <a:srgbClr val="000000"/>
                </a:solidFill>
              </a:rPr>
              <a:t>την ικανότητά </a:t>
            </a:r>
            <a:r>
              <a:rPr lang="el-GR" sz="1500" b="1" dirty="0">
                <a:solidFill>
                  <a:srgbClr val="000000"/>
                </a:solidFill>
              </a:rPr>
              <a:t>της να ανταπεξέλθει σε </a:t>
            </a:r>
            <a:r>
              <a:rPr lang="el-GR" sz="1500" b="1" dirty="0" smtClean="0">
                <a:solidFill>
                  <a:srgbClr val="000000"/>
                </a:solidFill>
              </a:rPr>
              <a:t>περιβαλλοντικούς κινδύνους</a:t>
            </a:r>
            <a:r>
              <a:rPr lang="el-GR" sz="1500" b="1" dirty="0">
                <a:solidFill>
                  <a:srgbClr val="000000"/>
                </a:solidFill>
              </a:rPr>
              <a:t>, όπως είναι οι φυσικές καταστροφές αλλά </a:t>
            </a:r>
            <a:r>
              <a:rPr lang="el-GR" sz="1500" b="1" dirty="0" smtClean="0">
                <a:solidFill>
                  <a:srgbClr val="000000"/>
                </a:solidFill>
              </a:rPr>
              <a:t>και οι </a:t>
            </a:r>
            <a:r>
              <a:rPr lang="el-GR" sz="1500" b="1" dirty="0">
                <a:solidFill>
                  <a:srgbClr val="000000"/>
                </a:solidFill>
              </a:rPr>
              <a:t>μακροπρόθεσμοι κίνδυνοι λόγω της </a:t>
            </a:r>
            <a:r>
              <a:rPr lang="el-GR" sz="1500" b="1" dirty="0" smtClean="0">
                <a:solidFill>
                  <a:srgbClr val="000000"/>
                </a:solidFill>
              </a:rPr>
              <a:t>κλιματικής αλλαγής.</a:t>
            </a:r>
            <a:endParaRPr lang="el-GR" b="1" dirty="0"/>
          </a:p>
        </p:txBody>
      </p:sp>
    </p:spTree>
    <p:extLst>
      <p:ext uri="{BB962C8B-B14F-4D97-AF65-F5344CB8AC3E}">
        <p14:creationId xmlns:p14="http://schemas.microsoft.com/office/powerpoint/2010/main" val="100692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l-GR" altLang="el-GR" sz="3600" b="1" dirty="0" smtClean="0">
                <a:solidFill>
                  <a:srgbClr val="FF0000"/>
                </a:solidFill>
                <a:effectLst>
                  <a:outerShdw blurRad="38100" dist="38100" dir="2700000" algn="tl">
                    <a:srgbClr val="000000">
                      <a:alpha val="43137"/>
                    </a:srgbClr>
                  </a:outerShdw>
                </a:effectLst>
              </a:rPr>
              <a:t>Λύσεις πολιτικής: πέντε τρόποι για να προχωρήσουμε</a:t>
            </a:r>
            <a:endParaRPr lang="el-GR" altLang="el-GR" sz="3600" b="1" dirty="0">
              <a:solidFill>
                <a:srgbClr val="FF0000"/>
              </a:solidFill>
              <a:effectLst>
                <a:outerShdw blurRad="38100" dist="38100" dir="2700000" algn="tl">
                  <a:srgbClr val="000000">
                    <a:alpha val="43137"/>
                  </a:srgbClr>
                </a:outerShdw>
              </a:effectLst>
            </a:endParaRPr>
          </a:p>
        </p:txBody>
      </p:sp>
      <p:sp>
        <p:nvSpPr>
          <p:cNvPr id="2" name="Ορθογώνιο 1"/>
          <p:cNvSpPr/>
          <p:nvPr/>
        </p:nvSpPr>
        <p:spPr>
          <a:xfrm>
            <a:off x="551632" y="1065283"/>
            <a:ext cx="11063335" cy="5001369"/>
          </a:xfrm>
          <a:prstGeom prst="rect">
            <a:avLst/>
          </a:prstGeom>
          <a:blipFill>
            <a:blip r:embed="rId3"/>
            <a:tile tx="0" ty="0" sx="100000" sy="100000" flip="none" algn="tl"/>
          </a:blipFill>
        </p:spPr>
        <p:txBody>
          <a:bodyPr wrap="square">
            <a:spAutoFit/>
          </a:bodyPr>
          <a:lstStyle/>
          <a:p>
            <a:pPr marL="285750" indent="-285750" algn="just">
              <a:buFont typeface="Arial" panose="020B0604020202020204" pitchFamily="34" charset="0"/>
              <a:buChar char="•"/>
            </a:pPr>
            <a:r>
              <a:rPr lang="el-GR" dirty="0" smtClean="0">
                <a:solidFill>
                  <a:schemeClr val="accent6">
                    <a:lumMod val="10000"/>
                  </a:schemeClr>
                </a:solidFill>
                <a:latin typeface="Calibri-Light"/>
              </a:rPr>
              <a:t>Ο κανονισμός για την </a:t>
            </a:r>
            <a:r>
              <a:rPr lang="el-GR" dirty="0" smtClean="0">
                <a:solidFill>
                  <a:schemeClr val="accent6">
                    <a:lumMod val="10000"/>
                  </a:schemeClr>
                </a:solidFill>
                <a:latin typeface="Calibri-Light"/>
              </a:rPr>
              <a:t>ταξονομία </a:t>
            </a:r>
            <a:r>
              <a:rPr lang="el-GR" dirty="0" smtClean="0">
                <a:solidFill>
                  <a:schemeClr val="accent6">
                    <a:lumMod val="10000"/>
                  </a:schemeClr>
                </a:solidFill>
                <a:latin typeface="Calibri-Light"/>
              </a:rPr>
              <a:t>θα πρέπει να βασίζεται σε επιστημονικά κριτήρια, να εφαρμόζεται εξαντλητικά και να καλύπτει όλες τις κοινωνικές και σχετικές με τη διακυβέρνηση συνιστώσες, αντί να εξετάζει μόνο την (κρίσιμη) περιβαλλοντική διάσταση.</a:t>
            </a:r>
          </a:p>
          <a:p>
            <a:pPr algn="just"/>
            <a:endParaRPr lang="el-GR" dirty="0">
              <a:solidFill>
                <a:schemeClr val="accent6">
                  <a:lumMod val="10000"/>
                </a:schemeClr>
              </a:solidFill>
              <a:latin typeface="Calibri-Light"/>
            </a:endParaRPr>
          </a:p>
          <a:p>
            <a:pPr marL="285750" indent="-285750" algn="just">
              <a:buFont typeface="Arial" panose="020B0604020202020204" pitchFamily="34" charset="0"/>
              <a:buChar char="•"/>
            </a:pPr>
            <a:r>
              <a:rPr lang="el-GR" dirty="0" smtClean="0">
                <a:solidFill>
                  <a:schemeClr val="accent6">
                    <a:lumMod val="10000"/>
                  </a:schemeClr>
                </a:solidFill>
                <a:latin typeface="Calibri-Light"/>
              </a:rPr>
              <a:t>Ανάπτυξη αξιόπιστων προτύπων υποβολής εκθέσεων βιωσιμότητας και αποσαφήνιση των ρυθμίσεων συμμόρφωσης και επιβολής στο πλαίσιο της επικείμενης Οδηγίας Απολογισμού Εταιρικής Βιωσιμότητας (</a:t>
            </a:r>
            <a:r>
              <a:rPr lang="el-GR" dirty="0" smtClean="0">
                <a:solidFill>
                  <a:schemeClr val="accent6">
                    <a:lumMod val="10000"/>
                  </a:schemeClr>
                </a:solidFill>
                <a:latin typeface="Calibri-Light"/>
                <a:hlinkClick r:id="rId4"/>
              </a:rPr>
              <a:t>CSRD</a:t>
            </a:r>
            <a:r>
              <a:rPr lang="el-GR" dirty="0" smtClean="0">
                <a:solidFill>
                  <a:schemeClr val="accent6">
                    <a:lumMod val="10000"/>
                  </a:schemeClr>
                </a:solidFill>
                <a:latin typeface="Calibri-Light"/>
              </a:rPr>
              <a:t>).</a:t>
            </a:r>
          </a:p>
          <a:p>
            <a:pPr algn="just"/>
            <a:endParaRPr lang="el-GR" dirty="0">
              <a:solidFill>
                <a:schemeClr val="accent6">
                  <a:lumMod val="10000"/>
                </a:schemeClr>
              </a:solidFill>
              <a:latin typeface="Calibri-Light"/>
            </a:endParaRPr>
          </a:p>
          <a:p>
            <a:pPr marL="285750" indent="-285750" algn="just">
              <a:buFont typeface="Arial" panose="020B0604020202020204" pitchFamily="34" charset="0"/>
              <a:buChar char="•"/>
            </a:pPr>
            <a:r>
              <a:rPr lang="el-GR" dirty="0" smtClean="0">
                <a:solidFill>
                  <a:schemeClr val="accent6">
                    <a:lumMod val="10000"/>
                  </a:schemeClr>
                </a:solidFill>
                <a:latin typeface="Calibri-Light"/>
              </a:rPr>
              <a:t>Επιβολή ελάχιστων απαιτήσεων διαφάνειας, οργάνωσης και απαιτήσεων σύγκρουσης συμφερόντων στους παρόχους αξιολόγησης </a:t>
            </a:r>
            <a:r>
              <a:rPr lang="en-US" dirty="0" smtClean="0">
                <a:solidFill>
                  <a:schemeClr val="accent6">
                    <a:lumMod val="10000"/>
                  </a:schemeClr>
                </a:solidFill>
                <a:latin typeface="Calibri-Light"/>
              </a:rPr>
              <a:t>ESG</a:t>
            </a:r>
            <a:r>
              <a:rPr lang="el-GR" dirty="0" smtClean="0">
                <a:solidFill>
                  <a:schemeClr val="accent6">
                    <a:lumMod val="10000"/>
                  </a:schemeClr>
                </a:solidFill>
                <a:latin typeface="Calibri-Light"/>
              </a:rPr>
              <a:t>.</a:t>
            </a:r>
          </a:p>
          <a:p>
            <a:pPr algn="just"/>
            <a:endParaRPr lang="en-US" dirty="0" smtClean="0">
              <a:solidFill>
                <a:schemeClr val="accent6">
                  <a:lumMod val="10000"/>
                </a:schemeClr>
              </a:solidFill>
              <a:latin typeface="Calibri-Light"/>
            </a:endParaRPr>
          </a:p>
          <a:p>
            <a:pPr marL="285750" indent="-285750" algn="just">
              <a:buFont typeface="Arial" panose="020B0604020202020204" pitchFamily="34" charset="0"/>
              <a:buChar char="•"/>
            </a:pPr>
            <a:r>
              <a:rPr lang="el-GR" dirty="0" smtClean="0">
                <a:solidFill>
                  <a:schemeClr val="accent6">
                    <a:lumMod val="10000"/>
                  </a:schemeClr>
                </a:solidFill>
                <a:latin typeface="Calibri-Light"/>
              </a:rPr>
              <a:t>Ενδυνάμωση των τελικών επενδυτών μέσω της ενίσχυσης της γνώσης βιώσιμων χρηματοοικονομικών.</a:t>
            </a:r>
            <a:r>
              <a:rPr lang="en-US" dirty="0">
                <a:solidFill>
                  <a:schemeClr val="accent6">
                    <a:lumMod val="10000"/>
                  </a:schemeClr>
                </a:solidFill>
                <a:latin typeface="Calibri-Light"/>
              </a:rPr>
              <a:t/>
            </a:r>
            <a:br>
              <a:rPr lang="en-US" dirty="0">
                <a:solidFill>
                  <a:schemeClr val="accent6">
                    <a:lumMod val="10000"/>
                  </a:schemeClr>
                </a:solidFill>
                <a:latin typeface="Calibri-Light"/>
              </a:rPr>
            </a:br>
            <a:r>
              <a:rPr lang="en-US" dirty="0">
                <a:solidFill>
                  <a:schemeClr val="accent6">
                    <a:lumMod val="10000"/>
                  </a:schemeClr>
                </a:solidFill>
                <a:latin typeface="Calibri-Light"/>
              </a:rPr>
              <a:t/>
            </a:r>
            <a:br>
              <a:rPr lang="en-US" dirty="0">
                <a:solidFill>
                  <a:schemeClr val="accent6">
                    <a:lumMod val="10000"/>
                  </a:schemeClr>
                </a:solidFill>
                <a:latin typeface="Calibri-Light"/>
              </a:rPr>
            </a:br>
            <a:endParaRPr lang="el-GR" sz="1300" dirty="0">
              <a:solidFill>
                <a:schemeClr val="accent6">
                  <a:lumMod val="10000"/>
                </a:schemeClr>
              </a:solidFill>
              <a:latin typeface="Calibri-Light"/>
            </a:endParaRPr>
          </a:p>
          <a:p>
            <a:pPr marL="285750" indent="-285750" algn="just">
              <a:buFont typeface="Arial" panose="020B0604020202020204" pitchFamily="34" charset="0"/>
              <a:buChar char="•"/>
            </a:pPr>
            <a:r>
              <a:rPr lang="el-GR" dirty="0">
                <a:solidFill>
                  <a:schemeClr val="accent6">
                    <a:lumMod val="10000"/>
                  </a:schemeClr>
                </a:solidFill>
                <a:latin typeface="Calibri-Light"/>
              </a:rPr>
              <a:t>Ο</a:t>
            </a:r>
            <a:r>
              <a:rPr lang="el-GR" dirty="0" smtClean="0">
                <a:solidFill>
                  <a:schemeClr val="accent6">
                    <a:lumMod val="10000"/>
                  </a:schemeClr>
                </a:solidFill>
                <a:latin typeface="Calibri-Light"/>
              </a:rPr>
              <a:t>ι εταιρείες μπορεί να είναι πρόθυμες να ενσωματώσουν παράγοντες </a:t>
            </a:r>
            <a:r>
              <a:rPr lang="en-US" dirty="0" smtClean="0">
                <a:solidFill>
                  <a:schemeClr val="accent6">
                    <a:lumMod val="10000"/>
                  </a:schemeClr>
                </a:solidFill>
                <a:latin typeface="Calibri-Light"/>
              </a:rPr>
              <a:t>ESG</a:t>
            </a:r>
            <a:r>
              <a:rPr lang="el-GR" dirty="0" smtClean="0">
                <a:solidFill>
                  <a:schemeClr val="accent6">
                    <a:lumMod val="10000"/>
                  </a:schemeClr>
                </a:solidFill>
                <a:latin typeface="Calibri-Light"/>
              </a:rPr>
              <a:t> στις επενδυτικές τους αποφάσεις μόνο στον βαθμό που αυτό δεν θέτει σε κίνδυνο τις οικονομικές επιδόσεις και τα </a:t>
            </a:r>
            <a:r>
              <a:rPr lang="el-GR" dirty="0" smtClean="0">
                <a:solidFill>
                  <a:srgbClr val="000000"/>
                </a:solidFill>
                <a:latin typeface="Calibri-Light"/>
              </a:rPr>
              <a:t>κέρδη.</a:t>
            </a:r>
            <a:endParaRPr lang="en-US" dirty="0" smtClean="0">
              <a:solidFill>
                <a:srgbClr val="000000"/>
              </a:solidFill>
              <a:latin typeface="Calibri-Light"/>
            </a:endParaRPr>
          </a:p>
          <a:p>
            <a:pPr algn="just"/>
            <a:endParaRPr lang="en-US" dirty="0">
              <a:solidFill>
                <a:srgbClr val="000000"/>
              </a:solidFill>
              <a:latin typeface="Calibri-Light"/>
            </a:endParaRPr>
          </a:p>
          <a:p>
            <a:pPr algn="just"/>
            <a:endParaRPr lang="el-GR" dirty="0"/>
          </a:p>
        </p:txBody>
      </p:sp>
    </p:spTree>
    <p:extLst>
      <p:ext uri="{BB962C8B-B14F-4D97-AF65-F5344CB8AC3E}">
        <p14:creationId xmlns:p14="http://schemas.microsoft.com/office/powerpoint/2010/main" val="1149292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534093" y="528221"/>
            <a:ext cx="11090557" cy="5262979"/>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buNone/>
              <a:tabLst/>
              <a:defRPr/>
            </a:pPr>
            <a:endParaRPr lang="el-GR" altLang="el-GR" sz="2400" dirty="0" smtClean="0">
              <a:solidFill>
                <a:srgbClr val="E7E7E7">
                  <a:lumMod val="10000"/>
                </a:srgbClr>
              </a:solidFill>
            </a:endParaRPr>
          </a:p>
          <a:p>
            <a:pPr marR="0" lvl="0" algn="just" defTabSz="914400" rtl="0" eaLnBrk="0" fontAlgn="base" latinLnBrk="0" hangingPunct="0">
              <a:lnSpc>
                <a:spcPct val="100000"/>
              </a:lnSpc>
              <a:spcBef>
                <a:spcPct val="0"/>
              </a:spcBef>
              <a:spcAft>
                <a:spcPct val="0"/>
              </a:spcAft>
              <a:buClrTx/>
              <a:buSzTx/>
              <a:buNone/>
              <a:tabLst/>
              <a:defRPr/>
            </a:pPr>
            <a:endParaRPr lang="el-GR" altLang="el-GR" sz="2400" dirty="0">
              <a:solidFill>
                <a:srgbClr val="E7E7E7">
                  <a:lumMod val="10000"/>
                </a:srgbClr>
              </a:solidFill>
            </a:endParaRPr>
          </a:p>
          <a:p>
            <a:pPr marR="0" lvl="0" algn="just" defTabSz="914400" rtl="0" eaLnBrk="0" fontAlgn="base" latinLnBrk="0" hangingPunct="0">
              <a:lnSpc>
                <a:spcPct val="100000"/>
              </a:lnSpc>
              <a:spcBef>
                <a:spcPct val="0"/>
              </a:spcBef>
              <a:spcAft>
                <a:spcPct val="0"/>
              </a:spcAft>
              <a:buClrTx/>
              <a:buSzTx/>
              <a:buNone/>
              <a:tabLst/>
              <a:defRPr/>
            </a:pPr>
            <a:endParaRPr lang="el-GR" altLang="el-GR" sz="2400" dirty="0" smtClean="0">
              <a:solidFill>
                <a:srgbClr val="E7E7E7">
                  <a:lumMod val="10000"/>
                </a:srgbClr>
              </a:solidFill>
            </a:endParaRPr>
          </a:p>
          <a:p>
            <a:pPr marR="0" lvl="0" algn="just" defTabSz="914400" rtl="0" eaLnBrk="0" fontAlgn="base" latinLnBrk="0" hangingPunct="0">
              <a:lnSpc>
                <a:spcPct val="100000"/>
              </a:lnSpc>
              <a:spcBef>
                <a:spcPct val="0"/>
              </a:spcBef>
              <a:spcAft>
                <a:spcPct val="0"/>
              </a:spcAft>
              <a:buClrTx/>
              <a:buSzTx/>
              <a:buNone/>
              <a:tabLst/>
              <a:defRPr/>
            </a:pPr>
            <a:endParaRPr lang="el-GR" altLang="el-GR" sz="2400" dirty="0">
              <a:solidFill>
                <a:srgbClr val="E7E7E7">
                  <a:lumMod val="10000"/>
                </a:srgbClr>
              </a:solidFill>
            </a:endParaRPr>
          </a:p>
          <a:p>
            <a:pPr marR="0" lvl="0" algn="ctr" defTabSz="914400" rtl="0" eaLnBrk="0" fontAlgn="base" latinLnBrk="0" hangingPunct="0">
              <a:lnSpc>
                <a:spcPct val="100000"/>
              </a:lnSpc>
              <a:spcBef>
                <a:spcPct val="0"/>
              </a:spcBef>
              <a:spcAft>
                <a:spcPct val="0"/>
              </a:spcAft>
              <a:buClrTx/>
              <a:buSzTx/>
              <a:buNone/>
              <a:tabLst/>
              <a:defRPr/>
            </a:pPr>
            <a:r>
              <a:rPr lang="el-GR" altLang="el-GR" sz="8000" dirty="0" smtClean="0">
                <a:solidFill>
                  <a:srgbClr val="E7E7E7">
                    <a:lumMod val="10000"/>
                  </a:srgbClr>
                </a:solidFill>
              </a:rPr>
              <a:t>Ευχαριστώ</a:t>
            </a:r>
          </a:p>
          <a:p>
            <a:pPr marR="0" lvl="0" algn="ctr" defTabSz="914400" rtl="0" eaLnBrk="0" fontAlgn="base" latinLnBrk="0" hangingPunct="0">
              <a:lnSpc>
                <a:spcPct val="100000"/>
              </a:lnSpc>
              <a:spcBef>
                <a:spcPct val="0"/>
              </a:spcBef>
              <a:spcAft>
                <a:spcPct val="0"/>
              </a:spcAft>
              <a:buClrTx/>
              <a:buSzTx/>
              <a:buNone/>
              <a:tabLst/>
              <a:defRPr/>
            </a:pPr>
            <a:endParaRPr kumimoji="0" lang="el-GR" altLang="el-GR" sz="8000" b="0" i="0" u="none" strike="noStrike" kern="1200" cap="none" spc="0" normalizeH="0" baseline="0" noProof="0" dirty="0">
              <a:ln>
                <a:noFill/>
              </a:ln>
              <a:solidFill>
                <a:srgbClr val="E7E7E7">
                  <a:lumMod val="10000"/>
                </a:srgbClr>
              </a:solidFill>
              <a:effectLst/>
              <a:uLnTx/>
              <a:uFillTx/>
            </a:endParaRPr>
          </a:p>
          <a:p>
            <a:pPr marR="0" lvl="0" algn="ctr" defTabSz="914400" rtl="0" eaLnBrk="0" fontAlgn="base" latinLnBrk="0" hangingPunct="0">
              <a:lnSpc>
                <a:spcPct val="100000"/>
              </a:lnSpc>
              <a:spcBef>
                <a:spcPct val="0"/>
              </a:spcBef>
              <a:spcAft>
                <a:spcPct val="0"/>
              </a:spcAft>
              <a:buClrTx/>
              <a:buSzTx/>
              <a:buNone/>
              <a:tabLst/>
              <a:defRPr/>
            </a:pPr>
            <a:endParaRPr kumimoji="0" lang="el-GR" altLang="el-GR" sz="8000" b="0" i="0" u="none" strike="noStrike" kern="1200" cap="none" spc="0" normalizeH="0" baseline="0" noProof="0" dirty="0">
              <a:ln>
                <a:noFill/>
              </a:ln>
              <a:solidFill>
                <a:srgbClr val="E7E7E7">
                  <a:lumMod val="10000"/>
                </a:srgbClr>
              </a:solidFill>
              <a:effectLst/>
              <a:uLnTx/>
              <a:uFillTx/>
            </a:endParaRPr>
          </a:p>
        </p:txBody>
      </p:sp>
    </p:spTree>
    <p:extLst>
      <p:ext uri="{BB962C8B-B14F-4D97-AF65-F5344CB8AC3E}">
        <p14:creationId xmlns:p14="http://schemas.microsoft.com/office/powerpoint/2010/main" val="183597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just" fontAlgn="base">
              <a:spcBef>
                <a:spcPct val="0"/>
              </a:spcBef>
              <a:spcAft>
                <a:spcPct val="0"/>
              </a:spcAft>
              <a:buClrTx/>
              <a:buSzTx/>
              <a:buNone/>
            </a:pPr>
            <a:r>
              <a:rPr lang="el-GR" altLang="el-GR" sz="1600">
                <a:solidFill>
                  <a:srgbClr val="FFFFFF"/>
                </a:solidFill>
                <a:latin typeface="Calibri" panose="020F0502020204030204" pitchFamily="34" charset="0"/>
                <a:cs typeface="Times New Roman" panose="02020603050405020304" pitchFamily="18" charset="0"/>
              </a:rPr>
              <a:t>πακέτου για την κυκλική οικονομία στις 2 Δεκεμβρίου του 2015</a:t>
            </a:r>
            <a:endParaRPr lang="el-GR" altLang="el-GR" sz="1800" i="1">
              <a:solidFill>
                <a:srgbClr val="002060"/>
              </a:solidFill>
              <a:ea typeface="宋体" panose="02010600030101010101" pitchFamily="2" charset="-122"/>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Aft>
                <a:spcPct val="0"/>
              </a:spcAft>
              <a:buClr>
                <a:srgbClr val="FFFFFF"/>
              </a:buClr>
              <a:buNone/>
            </a:pPr>
            <a:endParaRPr lang="el-GR" altLang="el-GR" sz="1600" i="1">
              <a:solidFill>
                <a:srgbClr val="000066"/>
              </a:solidFill>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lnSpc>
                <a:spcPct val="107000"/>
              </a:lnSpc>
              <a:spcBef>
                <a:spcPct val="0"/>
              </a:spcBef>
              <a:spcAft>
                <a:spcPct val="0"/>
              </a:spcAft>
              <a:buClrTx/>
              <a:buSzTx/>
              <a:buNone/>
            </a:pPr>
            <a:r>
              <a:rPr lang="el-GR" altLang="el-GR" sz="1600" dirty="0">
                <a:solidFill>
                  <a:srgbClr val="002060"/>
                </a:solidFill>
              </a:rPr>
              <a:t>ΕΞΑΜΗΝΟ: ΧΕΙΜΕΡΙΝΟ </a:t>
            </a:r>
            <a:r>
              <a:rPr lang="el-GR" altLang="el-GR" sz="1600" dirty="0" smtClean="0">
                <a:solidFill>
                  <a:srgbClr val="002060"/>
                </a:solidFill>
              </a:rPr>
              <a:t>2023-2024</a:t>
            </a:r>
            <a:endParaRPr lang="el-GR" altLang="el-GR" sz="1600" dirty="0">
              <a:solidFill>
                <a:srgbClr val="002060"/>
              </a:solidFill>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125311"/>
            <a:ext cx="11326761" cy="4708981"/>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indent="-342900" algn="just" eaLnBrk="0" fontAlgn="base" hangingPunct="0">
              <a:spcBef>
                <a:spcPct val="0"/>
              </a:spcBef>
              <a:spcAft>
                <a:spcPct val="0"/>
              </a:spcAft>
              <a:buClrTx/>
              <a:buSzTx/>
              <a:buFont typeface="Arial" panose="020B0604020202020204" pitchFamily="34" charset="0"/>
              <a:buChar char="•"/>
            </a:pPr>
            <a:r>
              <a:rPr lang="el-GR" altLang="el-GR" sz="2000" dirty="0">
                <a:solidFill>
                  <a:schemeClr val="accent6">
                    <a:lumMod val="10000"/>
                  </a:schemeClr>
                </a:solidFill>
              </a:rPr>
              <a:t>Η Ευρωπαϊκή </a:t>
            </a:r>
            <a:r>
              <a:rPr lang="el-GR" altLang="el-GR" sz="2000" dirty="0" smtClean="0">
                <a:solidFill>
                  <a:schemeClr val="accent6">
                    <a:lumMod val="10000"/>
                  </a:schemeClr>
                </a:solidFill>
              </a:rPr>
              <a:t>ταξονομία </a:t>
            </a:r>
            <a:r>
              <a:rPr lang="el-GR" altLang="el-GR" sz="2000" dirty="0">
                <a:solidFill>
                  <a:schemeClr val="accent6">
                    <a:lumMod val="10000"/>
                  </a:schemeClr>
                </a:solidFill>
              </a:rPr>
              <a:t>της Βιώσιμης Χρηματοδότησης είναι μια νέα </a:t>
            </a:r>
            <a:r>
              <a:rPr lang="el-GR" altLang="el-GR" sz="2000" dirty="0" smtClean="0">
                <a:solidFill>
                  <a:schemeClr val="accent6">
                    <a:lumMod val="10000"/>
                  </a:schemeClr>
                </a:solidFill>
              </a:rPr>
              <a:t>ταξονομία </a:t>
            </a:r>
            <a:r>
              <a:rPr lang="el-GR" altLang="el-GR" sz="2000" dirty="0">
                <a:solidFill>
                  <a:schemeClr val="accent6">
                    <a:lumMod val="10000"/>
                  </a:schemeClr>
                </a:solidFill>
              </a:rPr>
              <a:t>οικονομικών δραστηριοτήτων που συμβάλλει στους περιβαλλοντικούς στόχους της Ευρωπαϊκής Ένωσης, όπως </a:t>
            </a:r>
            <a:r>
              <a:rPr lang="el-GR" altLang="el-GR" sz="2000" dirty="0" smtClean="0">
                <a:solidFill>
                  <a:schemeClr val="accent6">
                    <a:lumMod val="10000"/>
                  </a:schemeClr>
                </a:solidFill>
              </a:rPr>
              <a:t>είναι ο </a:t>
            </a:r>
            <a:r>
              <a:rPr lang="el-GR" altLang="el-GR" sz="2000" dirty="0">
                <a:solidFill>
                  <a:schemeClr val="accent6">
                    <a:lumMod val="10000"/>
                  </a:schemeClr>
                </a:solidFill>
              </a:rPr>
              <a:t>μετριασμός και η προσαρμογή στην κλιματική αλλαγή. Αυτή η καταχώριση </a:t>
            </a:r>
            <a:r>
              <a:rPr lang="el-GR" altLang="el-GR" sz="2000" dirty="0" smtClean="0">
                <a:solidFill>
                  <a:schemeClr val="accent6">
                    <a:lumMod val="10000"/>
                  </a:schemeClr>
                </a:solidFill>
              </a:rPr>
              <a:t>προσόντων </a:t>
            </a:r>
            <a:r>
              <a:rPr lang="el-GR" altLang="el-GR" sz="2000" dirty="0">
                <a:solidFill>
                  <a:schemeClr val="accent6">
                    <a:lumMod val="10000"/>
                  </a:schemeClr>
                </a:solidFill>
              </a:rPr>
              <a:t>δίνει τη δυνατότητα στους επενδυτές να γνωρίζουν αντικειμενικά εάν μια δραστηριότητα συμβάλλει σημαντικά στους στόχους βιωσιμότητας της Ευρώπης. </a:t>
            </a:r>
            <a:endParaRPr lang="el-GR" altLang="el-GR" sz="2000" dirty="0" smtClean="0">
              <a:solidFill>
                <a:schemeClr val="accent6">
                  <a:lumMod val="10000"/>
                </a:schemeClr>
              </a:solidFill>
            </a:endParaRPr>
          </a:p>
          <a:p>
            <a:pPr marL="342900" indent="-342900" algn="just" eaLnBrk="0" fontAlgn="base" hangingPunct="0">
              <a:spcBef>
                <a:spcPct val="0"/>
              </a:spcBef>
              <a:spcAft>
                <a:spcPct val="0"/>
              </a:spcAft>
              <a:buClrTx/>
              <a:buSzTx/>
              <a:buFont typeface="Arial" panose="020B0604020202020204" pitchFamily="34" charset="0"/>
              <a:buChar char="•"/>
            </a:pPr>
            <a:r>
              <a:rPr lang="el-GR" altLang="el-GR" sz="2000" dirty="0">
                <a:solidFill>
                  <a:schemeClr val="accent6">
                    <a:lumMod val="10000"/>
                  </a:schemeClr>
                </a:solidFill>
              </a:rPr>
              <a:t>Στόχος αυτής της νέας </a:t>
            </a:r>
            <a:r>
              <a:rPr lang="el-GR" altLang="el-GR" sz="2000" dirty="0" smtClean="0">
                <a:solidFill>
                  <a:schemeClr val="accent6">
                    <a:lumMod val="10000"/>
                  </a:schemeClr>
                </a:solidFill>
              </a:rPr>
              <a:t>ταξονομίας </a:t>
            </a:r>
            <a:r>
              <a:rPr lang="el-GR" altLang="el-GR" sz="2000" dirty="0">
                <a:solidFill>
                  <a:schemeClr val="accent6">
                    <a:lumMod val="10000"/>
                  </a:schemeClr>
                </a:solidFill>
              </a:rPr>
              <a:t>είναι να αυξήσει την εμπιστοσύνη στις πράσινες επενδύσεις και να διασφαλίσει ότι πληρούν υγιή και διαφανή κριτήρια που ευθυγραμμίζονται με την </a:t>
            </a:r>
            <a:r>
              <a:rPr lang="el-GR" altLang="el-GR" sz="2000" dirty="0">
                <a:solidFill>
                  <a:schemeClr val="accent6">
                    <a:lumMod val="10000"/>
                  </a:schemeClr>
                </a:solidFill>
                <a:hlinkClick r:id="rId4"/>
              </a:rPr>
              <a:t>Ευρωπαϊκή Πράσινη Συμφωνία</a:t>
            </a:r>
            <a:r>
              <a:rPr lang="el-GR" altLang="el-GR" sz="2000" dirty="0">
                <a:solidFill>
                  <a:schemeClr val="accent6">
                    <a:lumMod val="10000"/>
                  </a:schemeClr>
                </a:solidFill>
              </a:rPr>
              <a:t> και τις δεσμεύσεις βάσει της Συμφωνίας του Παρισιού και των Στόχων Βιώσιμης Ανάπτυξης των Ηνωμένων Εθνών. Με την εισαγωγή της </a:t>
            </a:r>
            <a:r>
              <a:rPr lang="el-GR" altLang="el-GR" sz="2000" dirty="0" smtClean="0">
                <a:solidFill>
                  <a:schemeClr val="accent6">
                    <a:lumMod val="10000"/>
                  </a:schemeClr>
                </a:solidFill>
              </a:rPr>
              <a:t>ταξονομίας</a:t>
            </a:r>
            <a:r>
              <a:rPr lang="el-GR" altLang="el-GR" sz="2000" dirty="0">
                <a:solidFill>
                  <a:schemeClr val="accent6">
                    <a:lumMod val="10000"/>
                  </a:schemeClr>
                </a:solidFill>
              </a:rPr>
              <a:t>, κάθε επενδυτής που επενδύει σε εταιρείες και περιουσιακά στοιχεία που χαρακτηρίζονται πράσινα θα μπορεί να γνωρίζει τον βαθμό στον οποίο είναι πραγματικά πράσινα</a:t>
            </a:r>
            <a:r>
              <a:rPr lang="el-GR" altLang="el-GR" sz="2000" dirty="0" smtClean="0">
                <a:solidFill>
                  <a:schemeClr val="accent6">
                    <a:lumMod val="10000"/>
                  </a:schemeClr>
                </a:solidFill>
              </a:rPr>
              <a:t>.</a:t>
            </a:r>
          </a:p>
          <a:p>
            <a:pPr marL="342900" indent="-342900" algn="just" eaLnBrk="0" fontAlgn="base" hangingPunct="0">
              <a:spcBef>
                <a:spcPct val="0"/>
              </a:spcBef>
              <a:spcAft>
                <a:spcPct val="0"/>
              </a:spcAft>
              <a:buClrTx/>
              <a:buSzTx/>
              <a:buFont typeface="Arial" panose="020B0604020202020204" pitchFamily="34" charset="0"/>
              <a:buChar char="•"/>
            </a:pPr>
            <a:r>
              <a:rPr lang="el-GR" altLang="el-GR" sz="2000" dirty="0">
                <a:solidFill>
                  <a:schemeClr val="accent6">
                    <a:lumMod val="10000"/>
                  </a:schemeClr>
                </a:solidFill>
              </a:rPr>
              <a:t>Η </a:t>
            </a:r>
            <a:r>
              <a:rPr lang="el-GR" altLang="el-GR" sz="2000" dirty="0" smtClean="0">
                <a:solidFill>
                  <a:schemeClr val="accent6">
                    <a:lumMod val="10000"/>
                  </a:schemeClr>
                </a:solidFill>
              </a:rPr>
              <a:t>ταξονομία </a:t>
            </a:r>
            <a:r>
              <a:rPr lang="el-GR" altLang="el-GR" sz="2000" dirty="0">
                <a:solidFill>
                  <a:schemeClr val="accent6">
                    <a:lumMod val="10000"/>
                  </a:schemeClr>
                </a:solidFill>
              </a:rPr>
              <a:t>που επικεντρώθηκε στον μετριασμό και την προσαρμογή στην κλιματική αλλαγή εγκρίθηκε από το Ευρωπαϊκό Συμβούλιο τον Ιούνιο του 2020, με πρόσφατη έγκριση από το Ευρωπαϊκό Κοινοβούλιο και την υποστήριξη της Ομάδας Τεχνικών Εμπειρογνωμόνων της Επιτροπής για τη Βιώσιμη Χρηματοδότηση. </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n-US" altLang="el-GR" sz="1800" b="1" i="1" u="sng" dirty="0">
                <a:solidFill>
                  <a:srgbClr val="FF0000"/>
                </a:solidFill>
                <a:effectLst>
                  <a:outerShdw blurRad="38100" dist="38100" dir="2700000" algn="tl">
                    <a:srgbClr val="000000">
                      <a:alpha val="43137"/>
                    </a:srgbClr>
                  </a:outerShdw>
                </a:effectLst>
              </a:rPr>
              <a:t>Taxonomy</a:t>
            </a:r>
            <a:r>
              <a:rPr lang="en-US" altLang="el-GR" sz="2800" b="1" dirty="0">
                <a:solidFill>
                  <a:srgbClr val="FF0000"/>
                </a:solidFill>
                <a:effectLst>
                  <a:outerShdw blurRad="38100" dist="38100" dir="2700000" algn="tl">
                    <a:srgbClr val="000000">
                      <a:alpha val="43137"/>
                    </a:srgbClr>
                  </a:outerShdw>
                </a:effectLst>
              </a:rPr>
              <a:t> – </a:t>
            </a:r>
            <a:r>
              <a:rPr lang="el-GR" altLang="el-GR" sz="1800" b="1" dirty="0" smtClean="0">
                <a:solidFill>
                  <a:srgbClr val="FF0000"/>
                </a:solidFill>
                <a:effectLst>
                  <a:outerShdw blurRad="38100" dist="38100" dir="2700000" algn="tl">
                    <a:srgbClr val="000000">
                      <a:alpha val="43137"/>
                    </a:srgbClr>
                  </a:outerShdw>
                </a:effectLst>
              </a:rPr>
              <a:t>ΕΡΓΑΛΕΊΟ ΓΙΑ ΤΗΝ ΑΠΑΛΛΑΓΉ ΤΗΣ ΟΙΚΟΝΟΜΊΑΣ ΑΠΌ ΤΙΣ ΕΚΠΟΜΠΈΣ ΑΝΘΡΑΚΑ</a:t>
            </a:r>
            <a:endParaRPr lang="el-GR" altLang="el-GR" sz="18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066800"/>
            <a:ext cx="11326761" cy="4893647"/>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400" dirty="0">
                <a:solidFill>
                  <a:srgbClr val="E7E7E7">
                    <a:lumMod val="10000"/>
                  </a:srgbClr>
                </a:solidFill>
              </a:rPr>
              <a:t>Ο στόχος είναι η ανίχνευση ή η καταγραφή των χρηματοοικονομικών ροών που επενδύονται σε οικονομικές δραστηριότητες που συμβάλλουν θετικά στις περιβαλλοντικές προκλήσεις, όπως η καταπολέμηση της κλιματικής αλλαγής ή η προστασία της βιοποικιλότητας. </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400" dirty="0">
                <a:solidFill>
                  <a:srgbClr val="E7E7E7">
                    <a:lumMod val="10000"/>
                  </a:srgbClr>
                </a:solidFill>
              </a:rPr>
              <a:t>Η </a:t>
            </a:r>
            <a:r>
              <a:rPr lang="el-GR" altLang="el-GR" sz="2400" dirty="0" smtClean="0">
                <a:solidFill>
                  <a:srgbClr val="E7E7E7">
                    <a:lumMod val="10000"/>
                  </a:srgbClr>
                </a:solidFill>
              </a:rPr>
              <a:t>ταξονομία </a:t>
            </a:r>
            <a:r>
              <a:rPr lang="el-GR" altLang="el-GR" sz="2400" dirty="0">
                <a:solidFill>
                  <a:srgbClr val="E7E7E7">
                    <a:lumMod val="10000"/>
                  </a:srgbClr>
                </a:solidFill>
              </a:rPr>
              <a:t>επιτρέπει στους παράγοντες της αγοράς να εντοπίζουν και να ευνοούν επενδύσεις που είναι επωφελείς για τον πλανήτη εις βάρος εκείνων που είναι επιβλαβείς για αυτόν, σύμφωνα με τη δική τους βούληση και τους περιορισμούς που επιβάλλονται από τα ενδιαφερόμενα μέρη.</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400" dirty="0">
                <a:solidFill>
                  <a:srgbClr val="E7E7E7">
                    <a:lumMod val="10000"/>
                  </a:srgbClr>
                </a:solidFill>
              </a:rPr>
              <a:t>Κάνοντας διάκριση μεταξύ του τι είναι πράσινο και τι όχι, η </a:t>
            </a:r>
            <a:r>
              <a:rPr lang="el-GR" altLang="el-GR" sz="2400" dirty="0" smtClean="0">
                <a:solidFill>
                  <a:srgbClr val="E7E7E7">
                    <a:lumMod val="10000"/>
                  </a:srgbClr>
                </a:solidFill>
              </a:rPr>
              <a:t>ταξονομία </a:t>
            </a:r>
            <a:r>
              <a:rPr lang="el-GR" altLang="el-GR" sz="2400" dirty="0">
                <a:solidFill>
                  <a:srgbClr val="E7E7E7">
                    <a:lumMod val="10000"/>
                  </a:srgbClr>
                </a:solidFill>
              </a:rPr>
              <a:t>λειτουργεί ως εργαλείο που προάγει τη διαφάνεια, τις συγκρίσεις και την τυποποίηση για τους οικονομικούς παράγοντες.</a:t>
            </a: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400" dirty="0">
                <a:solidFill>
                  <a:srgbClr val="E7E7E7">
                    <a:lumMod val="10000"/>
                  </a:srgbClr>
                </a:solidFill>
              </a:rPr>
              <a:t>Μακροπρόθεσμα συντελεί στη καταπολέμηση ορισμένων καταχρήσεων, όπως η προβολή ψευδοοοικολογικής ταυτότητας.</a:t>
            </a: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n-US" altLang="el-GR" sz="3600" b="1" dirty="0">
                <a:solidFill>
                  <a:srgbClr val="FF0000"/>
                </a:solidFill>
                <a:effectLst>
                  <a:outerShdw blurRad="38100" dist="38100" dir="2700000" algn="tl">
                    <a:srgbClr val="000000">
                      <a:alpha val="43137"/>
                    </a:srgbClr>
                  </a:outerShdw>
                </a:effectLst>
              </a:rPr>
              <a:t>Taxonomy – </a:t>
            </a:r>
            <a:r>
              <a:rPr lang="el-GR" altLang="el-GR" sz="3600" b="1" dirty="0">
                <a:solidFill>
                  <a:srgbClr val="FF0000"/>
                </a:solidFill>
                <a:effectLst>
                  <a:outerShdw blurRad="38100" dist="38100" dir="2700000" algn="tl">
                    <a:srgbClr val="000000">
                      <a:alpha val="43137"/>
                    </a:srgbClr>
                  </a:outerShdw>
                </a:effectLst>
              </a:rPr>
              <a:t>Τι είναι;</a:t>
            </a:r>
          </a:p>
        </p:txBody>
      </p:sp>
    </p:spTree>
    <p:extLst>
      <p:ext uri="{BB962C8B-B14F-4D97-AF65-F5344CB8AC3E}">
        <p14:creationId xmlns:p14="http://schemas.microsoft.com/office/powerpoint/2010/main" val="177286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470719" y="5444074"/>
            <a:ext cx="11199198" cy="34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20" y="982665"/>
            <a:ext cx="11262572" cy="400110"/>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lvl="0" algn="ctr" eaLnBrk="0" fontAlgn="base" hangingPunct="0">
              <a:spcBef>
                <a:spcPct val="0"/>
              </a:spcBef>
              <a:spcAft>
                <a:spcPct val="0"/>
              </a:spcAft>
              <a:buClrTx/>
              <a:buSzTx/>
              <a:buNone/>
            </a:pPr>
            <a:r>
              <a:rPr lang="el-GR" altLang="el-GR" sz="2000" dirty="0">
                <a:solidFill>
                  <a:srgbClr val="E7E7E7">
                    <a:lumMod val="10000"/>
                  </a:srgbClr>
                </a:solidFill>
              </a:rPr>
              <a:t>Το σύστημα </a:t>
            </a:r>
            <a:r>
              <a:rPr lang="el-GR" altLang="el-GR" sz="2000" dirty="0" smtClean="0">
                <a:solidFill>
                  <a:srgbClr val="E7E7E7">
                    <a:lumMod val="10000"/>
                  </a:srgbClr>
                </a:solidFill>
              </a:rPr>
              <a:t>της </a:t>
            </a:r>
            <a:r>
              <a:rPr lang="el-GR" altLang="el-GR" sz="2000" dirty="0">
                <a:solidFill>
                  <a:srgbClr val="E7E7E7">
                    <a:lumMod val="10000"/>
                  </a:srgbClr>
                </a:solidFill>
              </a:rPr>
              <a:t>ευρωπαϊκής </a:t>
            </a:r>
            <a:r>
              <a:rPr lang="el-GR" altLang="el-GR" sz="2000" dirty="0" smtClean="0">
                <a:solidFill>
                  <a:srgbClr val="E7E7E7">
                    <a:lumMod val="10000"/>
                  </a:srgbClr>
                </a:solidFill>
              </a:rPr>
              <a:t>ταξονομίας </a:t>
            </a:r>
            <a:r>
              <a:rPr lang="el-GR" altLang="el-GR" sz="2000" dirty="0">
                <a:solidFill>
                  <a:srgbClr val="E7E7E7">
                    <a:lumMod val="10000"/>
                  </a:srgbClr>
                </a:solidFill>
              </a:rPr>
              <a:t>καλύπτει έξι περιβαλλοντικούς στόχους</a:t>
            </a:r>
            <a:r>
              <a:rPr lang="el-GR" altLang="el-GR" sz="2000" dirty="0" smtClean="0">
                <a:solidFill>
                  <a:srgbClr val="E7E7E7">
                    <a:lumMod val="10000"/>
                  </a:srgbClr>
                </a:solidFill>
              </a:rPr>
              <a:t>:</a:t>
            </a:r>
            <a:endParaRPr kumimoji="0" lang="el-GR" altLang="el-GR" sz="24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262573" cy="593725"/>
          </a:xfrm>
          <a:solidFill>
            <a:srgbClr val="66FFCC"/>
          </a:solidFill>
        </p:spPr>
        <p:txBody>
          <a:bodyPr/>
          <a:lstStyle/>
          <a:p>
            <a:pPr marL="342900" indent="-342900" algn="ctr">
              <a:lnSpc>
                <a:spcPct val="115000"/>
              </a:lnSpc>
              <a:spcBef>
                <a:spcPts val="1000"/>
              </a:spcBef>
            </a:pPr>
            <a:r>
              <a:rPr lang="en-US" altLang="el-GR" sz="3600" b="1" dirty="0">
                <a:solidFill>
                  <a:srgbClr val="FF0000"/>
                </a:solidFill>
                <a:effectLst>
                  <a:outerShdw blurRad="38100" dist="38100" dir="2700000" algn="tl">
                    <a:srgbClr val="000000">
                      <a:alpha val="43137"/>
                    </a:srgbClr>
                  </a:outerShdw>
                </a:effectLst>
              </a:rPr>
              <a:t>Taxonomy </a:t>
            </a:r>
            <a:r>
              <a:rPr lang="el-GR" altLang="el-GR" sz="3600" b="1" dirty="0" smtClean="0">
                <a:solidFill>
                  <a:srgbClr val="FF0000"/>
                </a:solidFill>
                <a:effectLst>
                  <a:outerShdw blurRad="38100" dist="38100" dir="2700000" algn="tl">
                    <a:srgbClr val="000000">
                      <a:alpha val="43137"/>
                    </a:srgbClr>
                  </a:outerShdw>
                </a:effectLst>
              </a:rPr>
              <a:t>- Βιώσιμες δραστηριότητες</a:t>
            </a:r>
            <a:endParaRPr lang="el-GR" altLang="el-GR" sz="3600" b="1" dirty="0">
              <a:solidFill>
                <a:srgbClr val="FF0000"/>
              </a:solidFill>
              <a:effectLst>
                <a:outerShdw blurRad="38100" dist="38100" dir="2700000" algn="tl">
                  <a:srgbClr val="000000">
                    <a:alpha val="43137"/>
                  </a:srgbClr>
                </a:outerShdw>
              </a:effectLst>
            </a:endParaRPr>
          </a:p>
        </p:txBody>
      </p:sp>
      <p:pic>
        <p:nvPicPr>
          <p:cNvPr id="7" name="Εικόνα 6">
            <a:extLst>
              <a:ext uri="{FF2B5EF4-FFF2-40B4-BE49-F238E27FC236}">
                <a16:creationId xmlns:a16="http://schemas.microsoft.com/office/drawing/2014/main" id="{D0A70172-3261-4D3F-B8E3-A14BCB622D0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19" y="1404400"/>
            <a:ext cx="11262573" cy="4039675"/>
          </a:xfrm>
          <a:prstGeom prst="rect">
            <a:avLst/>
          </a:prstGeom>
          <a:noFill/>
          <a:ln>
            <a:noFill/>
          </a:ln>
        </p:spPr>
      </p:pic>
      <p:sp>
        <p:nvSpPr>
          <p:cNvPr id="2" name="Ορθογώνιο 1"/>
          <p:cNvSpPr/>
          <p:nvPr/>
        </p:nvSpPr>
        <p:spPr>
          <a:xfrm>
            <a:off x="420011" y="5470097"/>
            <a:ext cx="11326577" cy="523220"/>
          </a:xfrm>
          <a:prstGeom prst="rect">
            <a:avLst/>
          </a:prstGeom>
          <a:blipFill>
            <a:blip r:embed="rId3"/>
            <a:tile tx="0" ty="0" sx="100000" sy="100000" flip="none" algn="tl"/>
          </a:blipFill>
        </p:spPr>
        <p:txBody>
          <a:bodyPr wrap="square">
            <a:spAutoFit/>
          </a:bodyPr>
          <a:lstStyle/>
          <a:p>
            <a:pPr algn="ctr"/>
            <a:r>
              <a:rPr lang="el-GR" sz="1200" b="1" i="1" dirty="0">
                <a:solidFill>
                  <a:srgbClr val="FF0000"/>
                </a:solidFill>
                <a:effectLst>
                  <a:outerShdw blurRad="38100" dist="38100" dir="2700000" algn="tl">
                    <a:srgbClr val="000000">
                      <a:alpha val="43137"/>
                    </a:srgbClr>
                  </a:outerShdw>
                </a:effectLst>
              </a:rPr>
              <a:t>για να ευθυγραμμιστεί μια οικονομική δραστηριότητα με την </a:t>
            </a:r>
            <a:r>
              <a:rPr lang="el-GR" sz="1200" b="1" i="1" dirty="0" smtClean="0">
                <a:solidFill>
                  <a:srgbClr val="FF0000"/>
                </a:solidFill>
                <a:effectLst>
                  <a:outerShdw blurRad="38100" dist="38100" dir="2700000" algn="tl">
                    <a:srgbClr val="000000">
                      <a:alpha val="43137"/>
                    </a:srgbClr>
                  </a:outerShdw>
                </a:effectLst>
              </a:rPr>
              <a:t>ταξονομία, </a:t>
            </a:r>
            <a:r>
              <a:rPr lang="el-GR" sz="1200" b="1" i="1" dirty="0">
                <a:solidFill>
                  <a:srgbClr val="FF0000"/>
                </a:solidFill>
                <a:effectLst>
                  <a:outerShdw blurRad="38100" dist="38100" dir="2700000" algn="tl">
                    <a:srgbClr val="000000">
                      <a:alpha val="43137"/>
                    </a:srgbClr>
                  </a:outerShdw>
                </a:effectLst>
              </a:rPr>
              <a:t>πρέπει πρώτα να αποδείξει ότι </a:t>
            </a:r>
            <a:r>
              <a:rPr lang="el-GR" sz="1200" b="1" i="1" dirty="0" smtClean="0">
                <a:solidFill>
                  <a:srgbClr val="FF0000"/>
                </a:solidFill>
                <a:effectLst>
                  <a:outerShdw blurRad="38100" dist="38100" dir="2700000" algn="tl">
                    <a:srgbClr val="000000">
                      <a:alpha val="43137"/>
                    </a:srgbClr>
                  </a:outerShdw>
                </a:effectLst>
              </a:rPr>
              <a:t>συμβάλλει </a:t>
            </a:r>
            <a:r>
              <a:rPr lang="el-GR" sz="1200" b="1" i="1" dirty="0">
                <a:solidFill>
                  <a:srgbClr val="FF0000"/>
                </a:solidFill>
                <a:effectLst>
                  <a:outerShdw blurRad="38100" dist="38100" dir="2700000" algn="tl">
                    <a:srgbClr val="000000">
                      <a:alpha val="43137"/>
                    </a:srgbClr>
                  </a:outerShdw>
                </a:effectLst>
              </a:rPr>
              <a:t>σε έναν από τους έξι περιβαλλοντικούς στόχους, να αποδείξει ότι δεν βλάπτει τους υπόλοιπους στόχους και να συμμορφώνεται με τις ελάχιστες κοινωνικές εγγυήσεις</a:t>
            </a:r>
            <a:r>
              <a:rPr lang="el-GR" sz="1600" b="1" i="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75875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1066800"/>
            <a:ext cx="11326761" cy="4893647"/>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400" dirty="0">
                <a:solidFill>
                  <a:srgbClr val="E7E7E7">
                    <a:lumMod val="10000"/>
                  </a:srgbClr>
                </a:solidFill>
              </a:rPr>
              <a:t>Το Ευρωπαϊκό Κοινοβούλιο ενέκρινε </a:t>
            </a:r>
            <a:r>
              <a:rPr lang="el-GR" altLang="el-GR" sz="2400" b="1" i="1" dirty="0">
                <a:solidFill>
                  <a:srgbClr val="E7E7E7">
                    <a:lumMod val="10000"/>
                  </a:srgbClr>
                </a:solidFill>
              </a:rPr>
              <a:t>κανόνα</a:t>
            </a:r>
            <a:r>
              <a:rPr lang="el-GR" altLang="el-GR" sz="2400" dirty="0">
                <a:solidFill>
                  <a:srgbClr val="E7E7E7">
                    <a:lumMod val="10000"/>
                  </a:srgbClr>
                </a:solidFill>
              </a:rPr>
              <a:t> για τον καθορισμό της πράσινης </a:t>
            </a:r>
            <a:r>
              <a:rPr lang="el-GR" altLang="el-GR" sz="2400" dirty="0" smtClean="0">
                <a:solidFill>
                  <a:srgbClr val="E7E7E7">
                    <a:lumMod val="10000"/>
                  </a:srgbClr>
                </a:solidFill>
              </a:rPr>
              <a:t>ταξονομίας, </a:t>
            </a:r>
            <a:r>
              <a:rPr lang="el-GR" altLang="el-GR" sz="2400" dirty="0">
                <a:solidFill>
                  <a:srgbClr val="E7E7E7">
                    <a:lumMod val="10000"/>
                  </a:srgbClr>
                </a:solidFill>
              </a:rPr>
              <a:t>ο οποίος θα τεθεί σταδιακά σε ισχύ έως το τέλος του 2023. Αυτή η ευρωπαϊκή “</a:t>
            </a:r>
            <a:r>
              <a:rPr lang="el-GR" altLang="el-GR" sz="2400" b="1" i="1" dirty="0">
                <a:solidFill>
                  <a:srgbClr val="E7E7E7">
                    <a:lumMod val="10000"/>
                  </a:srgbClr>
                </a:solidFill>
              </a:rPr>
              <a:t>περιβαλλοντική γραμματική</a:t>
            </a:r>
            <a:r>
              <a:rPr lang="el-GR" altLang="el-GR" sz="2400" dirty="0">
                <a:solidFill>
                  <a:srgbClr val="E7E7E7">
                    <a:lumMod val="10000"/>
                  </a:srgbClr>
                </a:solidFill>
              </a:rPr>
              <a:t>” πρέπει να επιτρέπει στους επενδυτές να διαπιστώνουν κατά πόσον οι επενδύσεις τους συμβάλλουν στην επίτευξη των στόχων που ορίζονται στην </a:t>
            </a:r>
            <a:r>
              <a:rPr lang="el-GR" altLang="el-GR" sz="2400" b="1" i="1" dirty="0">
                <a:solidFill>
                  <a:srgbClr val="E7E7E7">
                    <a:lumMod val="10000"/>
                  </a:srgbClr>
                </a:solidFill>
                <a:hlinkClick r:id="rId4"/>
              </a:rPr>
              <a:t>Ευρωπαϊκή Πράσινη Συμφωνία</a:t>
            </a:r>
            <a:r>
              <a:rPr lang="el-GR" altLang="el-GR" sz="2400" dirty="0">
                <a:solidFill>
                  <a:srgbClr val="E7E7E7">
                    <a:lumMod val="10000"/>
                  </a:srgbClr>
                </a:solidFill>
                <a:hlinkClick r:id="rId4"/>
              </a:rPr>
              <a:t> </a:t>
            </a:r>
            <a:r>
              <a:rPr lang="el-GR" altLang="el-GR" sz="2400" dirty="0">
                <a:solidFill>
                  <a:srgbClr val="E7E7E7">
                    <a:lumMod val="10000"/>
                  </a:srgbClr>
                </a:solidFill>
              </a:rPr>
              <a:t>– δηλαδή της ουδετερότητας ως προς τον άνθρακα έως το 2050 - που αποτελεί προϋπόθεση για την τήρηση της συμφωνίας του Παρισιού του 2015. Εάν οι χρηματοπιστωτικοί οργανισμοί πρόκειται να έχουν πρόσβαση σε αυτές τις πληροφορίες, οι εταιρείες θα πρέπει να δημοσιεύσουν επίσημα τον βαθμό στον οποίο οι δραστηριότητές τους είναι επιλέξιμες για την </a:t>
            </a:r>
            <a:r>
              <a:rPr lang="el-GR" altLang="el-GR" sz="2400" dirty="0" smtClean="0">
                <a:solidFill>
                  <a:srgbClr val="E7E7E7">
                    <a:lumMod val="10000"/>
                  </a:srgbClr>
                </a:solidFill>
              </a:rPr>
              <a:t>ταξονομία </a:t>
            </a:r>
            <a:r>
              <a:rPr lang="el-GR" altLang="el-GR" sz="2400" dirty="0">
                <a:solidFill>
                  <a:srgbClr val="E7E7E7">
                    <a:lumMod val="10000"/>
                  </a:srgbClr>
                </a:solidFill>
              </a:rPr>
              <a:t>έως το τέλος του 2022. Όπως έχουν τα πράγματα, </a:t>
            </a:r>
            <a:r>
              <a:rPr lang="el-GR" altLang="el-GR" sz="2400" b="1" i="1" dirty="0">
                <a:solidFill>
                  <a:srgbClr val="E7E7E7">
                    <a:lumMod val="10000"/>
                  </a:srgbClr>
                </a:solidFill>
              </a:rPr>
              <a:t>οι πληροφορίες που αποκαλύπτουν οι εταιρείες ποικίλλουν σε μεγάλο βαθμό, τονίζοντας έτσι την ανάγκη δημιουργίας τυποποιημένων δομών</a:t>
            </a:r>
            <a:r>
              <a:rPr lang="el-GR" altLang="el-GR" sz="2400" dirty="0">
                <a:solidFill>
                  <a:srgbClr val="E7E7E7">
                    <a:lumMod val="10000"/>
                  </a:srgbClr>
                </a:solidFill>
              </a:rPr>
              <a:t>. </a:t>
            </a:r>
            <a:endParaRPr kumimoji="0" lang="el-GR" altLang="el-GR" sz="24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n-US" altLang="el-GR" sz="3600" b="1" dirty="0">
                <a:solidFill>
                  <a:srgbClr val="FF0000"/>
                </a:solidFill>
                <a:effectLst>
                  <a:outerShdw blurRad="38100" dist="38100" dir="2700000" algn="tl">
                    <a:srgbClr val="000000">
                      <a:alpha val="43137"/>
                    </a:srgbClr>
                  </a:outerShdw>
                </a:effectLst>
              </a:rPr>
              <a:t>Green Taxonomy</a:t>
            </a:r>
            <a:endParaRPr lang="el-GR" altLang="el-G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046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906170"/>
            <a:ext cx="11217305" cy="5078313"/>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r>
              <a:rPr lang="el-GR" altLang="el-GR" sz="1800" dirty="0">
                <a:solidFill>
                  <a:srgbClr val="E7E7E7">
                    <a:lumMod val="10000"/>
                  </a:srgbClr>
                </a:solidFill>
              </a:rPr>
              <a:t>Το σκεπτικό για τη </a:t>
            </a:r>
            <a:r>
              <a:rPr lang="el-GR" altLang="el-GR" sz="1800" dirty="0" smtClean="0">
                <a:solidFill>
                  <a:srgbClr val="E7E7E7">
                    <a:lumMod val="10000"/>
                  </a:srgbClr>
                </a:solidFill>
              </a:rPr>
              <a:t>συμπερίληψη του φυσικού αερίου και της πυρηνικής ενέργειας στην ευρωπαϊκή πράσινη </a:t>
            </a:r>
            <a:r>
              <a:rPr lang="el-GR" altLang="el-GR" sz="1800" dirty="0" smtClean="0">
                <a:solidFill>
                  <a:srgbClr val="E7E7E7">
                    <a:lumMod val="10000"/>
                  </a:srgbClr>
                </a:solidFill>
              </a:rPr>
              <a:t>ταξονομία, </a:t>
            </a:r>
            <a:r>
              <a:rPr lang="el-GR" altLang="el-GR" sz="1800" dirty="0">
                <a:solidFill>
                  <a:srgbClr val="E7E7E7">
                    <a:lumMod val="10000"/>
                  </a:srgbClr>
                </a:solidFill>
              </a:rPr>
              <a:t>ήταν ότι το αέριο είναι πολύ </a:t>
            </a:r>
            <a:r>
              <a:rPr lang="el-GR" altLang="el-GR" sz="1800" dirty="0" smtClean="0">
                <a:solidFill>
                  <a:srgbClr val="E7E7E7">
                    <a:lumMod val="10000"/>
                  </a:srgbClr>
                </a:solidFill>
              </a:rPr>
              <a:t>μικρότερης έντασης </a:t>
            </a:r>
            <a:r>
              <a:rPr lang="el-GR" altLang="el-GR" sz="1800" dirty="0">
                <a:solidFill>
                  <a:srgbClr val="E7E7E7">
                    <a:lumMod val="10000"/>
                  </a:srgbClr>
                </a:solidFill>
              </a:rPr>
              <a:t>άνθρακα από τον άνθρακα (τον οποίο αντικαθιστά γενικά), ενώ </a:t>
            </a:r>
            <a:r>
              <a:rPr lang="el-GR" altLang="el-GR" sz="1800" dirty="0" smtClean="0">
                <a:solidFill>
                  <a:srgbClr val="E7E7E7">
                    <a:lumMod val="10000"/>
                  </a:srgbClr>
                </a:solidFill>
              </a:rPr>
              <a:t>η πυρηνική </a:t>
            </a:r>
            <a:r>
              <a:rPr lang="el-GR" altLang="el-GR" sz="1800" dirty="0">
                <a:solidFill>
                  <a:srgbClr val="E7E7E7">
                    <a:lumMod val="10000"/>
                  </a:srgbClr>
                </a:solidFill>
              </a:rPr>
              <a:t>είναι </a:t>
            </a:r>
            <a:r>
              <a:rPr lang="el-GR" altLang="el-GR" sz="1800" dirty="0" smtClean="0">
                <a:solidFill>
                  <a:srgbClr val="E7E7E7">
                    <a:lumMod val="10000"/>
                  </a:srgbClr>
                </a:solidFill>
              </a:rPr>
              <a:t>ουδέτερη </a:t>
            </a:r>
            <a:r>
              <a:rPr lang="el-GR" altLang="el-GR" sz="1800" dirty="0">
                <a:solidFill>
                  <a:srgbClr val="E7E7E7">
                    <a:lumMod val="10000"/>
                  </a:srgbClr>
                </a:solidFill>
              </a:rPr>
              <a:t>ως προς τον άνθρακα και διαδραματίζει σημαντικό ρόλο στην παροχή σταθερού ενεργειακού φορτίου</a:t>
            </a:r>
            <a:r>
              <a:rPr lang="el-GR" altLang="el-GR" sz="1800" dirty="0" smtClean="0">
                <a:solidFill>
                  <a:srgbClr val="E7E7E7">
                    <a:lumMod val="10000"/>
                  </a:srgbClr>
                </a:solidFill>
              </a:rPr>
              <a:t>.</a:t>
            </a:r>
          </a:p>
          <a:p>
            <a:pPr marL="342900" lvl="0" indent="-342900" algn="just" eaLnBrk="0" fontAlgn="base" hangingPunct="0">
              <a:spcBef>
                <a:spcPct val="0"/>
              </a:spcBef>
              <a:spcAft>
                <a:spcPct val="0"/>
              </a:spcAft>
              <a:buClrTx/>
              <a:buSzTx/>
              <a:buFont typeface="Arial" panose="020B0604020202020204" pitchFamily="34" charset="0"/>
              <a:buChar char="•"/>
            </a:pPr>
            <a:endParaRPr lang="el-GR" altLang="el-GR" sz="1800" dirty="0" smtClean="0">
              <a:solidFill>
                <a:srgbClr val="E7E7E7">
                  <a:lumMod val="10000"/>
                </a:srgbClr>
              </a:solidFill>
            </a:endParaRP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1800" dirty="0">
                <a:solidFill>
                  <a:srgbClr val="E7E7E7">
                    <a:lumMod val="10000"/>
                  </a:srgbClr>
                </a:solidFill>
              </a:rPr>
              <a:t>Η απόφαση έχει προκαλέσει διάφορες αντιδράσεις και έχει δεχθεί κριτική ως </a:t>
            </a:r>
            <a:r>
              <a:rPr lang="el-GR" altLang="el-GR" sz="1800" dirty="0" smtClean="0">
                <a:solidFill>
                  <a:srgbClr val="E7E7E7">
                    <a:lumMod val="10000"/>
                  </a:srgbClr>
                </a:solidFill>
              </a:rPr>
              <a:t>πολιτική</a:t>
            </a:r>
            <a:r>
              <a:rPr lang="el-GR" altLang="el-GR" sz="1800" dirty="0">
                <a:solidFill>
                  <a:srgbClr val="E7E7E7">
                    <a:lumMod val="10000"/>
                  </a:srgbClr>
                </a:solidFill>
              </a:rPr>
              <a:t>. Η Γαλλία ήταν μεγάλος υπέρμαχος της συμπερίληψης της πυρηνικής ενέργειας (δεδομένου ότι παράγει το 70% της ηλεκτρικής της ενέργειας), ενώ η Γερμανία πίεσε να συμπεριληφθεί το φυσικό αέριο. Αντίθετα, η Αυστρία και το Λουξεμβούργο </a:t>
            </a:r>
            <a:r>
              <a:rPr lang="el-GR" altLang="el-GR" sz="1800" dirty="0" smtClean="0">
                <a:solidFill>
                  <a:srgbClr val="E7E7E7">
                    <a:lumMod val="10000"/>
                  </a:srgbClr>
                </a:solidFill>
              </a:rPr>
              <a:t>(με </a:t>
            </a:r>
            <a:r>
              <a:rPr lang="el-GR" altLang="el-GR" sz="1800" dirty="0">
                <a:solidFill>
                  <a:srgbClr val="E7E7E7">
                    <a:lumMod val="10000"/>
                  </a:srgbClr>
                </a:solidFill>
              </a:rPr>
              <a:t>μέλη του Πράσινου Κόμματος στις κυβερνήσεις τους) επικρίνουν </a:t>
            </a:r>
            <a:r>
              <a:rPr lang="el-GR" altLang="el-GR" sz="1800" dirty="0" smtClean="0">
                <a:solidFill>
                  <a:srgbClr val="E7E7E7">
                    <a:lumMod val="10000"/>
                  </a:srgbClr>
                </a:solidFill>
              </a:rPr>
              <a:t>την </a:t>
            </a:r>
            <a:r>
              <a:rPr lang="el-GR" altLang="el-GR" sz="1800" dirty="0">
                <a:solidFill>
                  <a:srgbClr val="E7E7E7">
                    <a:lumMod val="10000"/>
                  </a:srgbClr>
                </a:solidFill>
              </a:rPr>
              <a:t>κατάσταση και απειλούν να την αμφισβητήσουν στα δικαστήρια της ΕΕ. Οι </a:t>
            </a:r>
            <a:r>
              <a:rPr lang="el-GR" altLang="el-GR" sz="1800" dirty="0" smtClean="0">
                <a:solidFill>
                  <a:srgbClr val="E7E7E7">
                    <a:lumMod val="10000"/>
                  </a:srgbClr>
                </a:solidFill>
              </a:rPr>
              <a:t>ακτιβιστές το </a:t>
            </a:r>
            <a:r>
              <a:rPr lang="el-GR" altLang="el-GR" sz="1800" dirty="0">
                <a:solidFill>
                  <a:srgbClr val="E7E7E7">
                    <a:lumMod val="10000"/>
                  </a:srgbClr>
                </a:solidFill>
              </a:rPr>
              <a:t>έχουν υποτιμήσει </a:t>
            </a:r>
            <a:r>
              <a:rPr lang="el-GR" altLang="el-GR" sz="1800" dirty="0" smtClean="0">
                <a:solidFill>
                  <a:srgbClr val="E7E7E7">
                    <a:lumMod val="10000"/>
                  </a:srgbClr>
                </a:solidFill>
              </a:rPr>
              <a:t>με πρόσχημα τη </a:t>
            </a:r>
            <a:r>
              <a:rPr lang="el-GR" altLang="el-GR" sz="1800" dirty="0">
                <a:solidFill>
                  <a:srgbClr val="E7E7E7">
                    <a:lumMod val="10000"/>
                  </a:srgbClr>
                </a:solidFill>
              </a:rPr>
              <a:t>μείωση των κλιματικών </a:t>
            </a:r>
            <a:r>
              <a:rPr lang="el-GR" altLang="el-GR" sz="1800" dirty="0" smtClean="0">
                <a:solidFill>
                  <a:srgbClr val="E7E7E7">
                    <a:lumMod val="10000"/>
                  </a:srgbClr>
                </a:solidFill>
              </a:rPr>
              <a:t>επιπτώσεων.</a:t>
            </a:r>
          </a:p>
          <a:p>
            <a:pPr marL="342900" lvl="0" indent="-342900" algn="just" eaLnBrk="0" fontAlgn="base" hangingPunct="0">
              <a:spcBef>
                <a:spcPct val="0"/>
              </a:spcBef>
              <a:spcAft>
                <a:spcPct val="0"/>
              </a:spcAft>
              <a:buClrTx/>
              <a:buSzTx/>
              <a:buFont typeface="Arial" panose="020B0604020202020204" pitchFamily="34" charset="0"/>
              <a:buChar char="•"/>
            </a:pPr>
            <a:endParaRPr lang="el-GR" altLang="el-GR" sz="1800" dirty="0" smtClean="0">
              <a:solidFill>
                <a:srgbClr val="E7E7E7">
                  <a:lumMod val="10000"/>
                </a:srgbClr>
              </a:solidFill>
            </a:endParaRPr>
          </a:p>
          <a:p>
            <a:pPr marL="342900" lvl="0" indent="-342900" algn="just" eaLnBrk="0" fontAlgn="base" hangingPunct="0">
              <a:spcBef>
                <a:spcPct val="0"/>
              </a:spcBef>
              <a:spcAft>
                <a:spcPct val="0"/>
              </a:spcAft>
              <a:buClrTx/>
              <a:buSzTx/>
              <a:buFont typeface="Arial" panose="020B0604020202020204" pitchFamily="34" charset="0"/>
              <a:buChar char="•"/>
            </a:pPr>
            <a:r>
              <a:rPr lang="el-GR" altLang="el-GR" sz="1800" dirty="0">
                <a:solidFill>
                  <a:srgbClr val="E7E7E7">
                    <a:lumMod val="10000"/>
                  </a:srgbClr>
                </a:solidFill>
              </a:rPr>
              <a:t>Επικρίσεις </a:t>
            </a:r>
            <a:r>
              <a:rPr lang="el-GR" altLang="el-GR" sz="1800" dirty="0" smtClean="0">
                <a:solidFill>
                  <a:srgbClr val="E7E7E7">
                    <a:lumMod val="10000"/>
                  </a:srgbClr>
                </a:solidFill>
              </a:rPr>
              <a:t>από </a:t>
            </a:r>
            <a:r>
              <a:rPr lang="el-GR" altLang="el-GR" sz="1800" dirty="0">
                <a:solidFill>
                  <a:srgbClr val="E7E7E7">
                    <a:lumMod val="10000"/>
                  </a:srgbClr>
                </a:solidFill>
              </a:rPr>
              <a:t>ομάδες υπέρ των πυρηνικών, </a:t>
            </a:r>
            <a:r>
              <a:rPr lang="el-GR" altLang="el-GR" sz="1800" dirty="0" smtClean="0">
                <a:solidFill>
                  <a:srgbClr val="E7E7E7">
                    <a:lumMod val="10000"/>
                  </a:srgbClr>
                </a:solidFill>
              </a:rPr>
              <a:t>όπως </a:t>
            </a:r>
            <a:r>
              <a:rPr lang="el-GR" altLang="el-GR" sz="1800" dirty="0">
                <a:solidFill>
                  <a:srgbClr val="E7E7E7">
                    <a:lumMod val="10000"/>
                  </a:srgbClr>
                </a:solidFill>
              </a:rPr>
              <a:t>του Foratom </a:t>
            </a:r>
            <a:r>
              <a:rPr lang="el-GR" altLang="el-GR" sz="1800" dirty="0" smtClean="0">
                <a:solidFill>
                  <a:srgbClr val="E7E7E7">
                    <a:lumMod val="10000"/>
                  </a:srgbClr>
                </a:solidFill>
              </a:rPr>
              <a:t>(</a:t>
            </a:r>
            <a:r>
              <a:rPr lang="el-GR" altLang="el-GR" sz="1800" dirty="0" smtClean="0">
                <a:solidFill>
                  <a:srgbClr val="E7E7E7">
                    <a:lumMod val="10000"/>
                  </a:srgbClr>
                </a:solidFill>
                <a:hlinkClick r:id="rId4"/>
              </a:rPr>
              <a:t>Ευρωπαϊκός Οργανισμός </a:t>
            </a:r>
            <a:r>
              <a:rPr lang="el-GR" altLang="el-GR" sz="1800" dirty="0">
                <a:solidFill>
                  <a:srgbClr val="E7E7E7">
                    <a:lumMod val="10000"/>
                  </a:srgbClr>
                </a:solidFill>
                <a:hlinkClick r:id="rId4"/>
              </a:rPr>
              <a:t>Πυρηνικού Εμπορίου</a:t>
            </a:r>
            <a:r>
              <a:rPr lang="el-GR" altLang="el-GR" sz="1800" dirty="0" smtClean="0">
                <a:solidFill>
                  <a:srgbClr val="E7E7E7">
                    <a:lumMod val="10000"/>
                  </a:srgbClr>
                </a:solidFill>
              </a:rPr>
              <a:t>), </a:t>
            </a:r>
            <a:r>
              <a:rPr lang="el-GR" altLang="el-GR" sz="1800" dirty="0">
                <a:solidFill>
                  <a:srgbClr val="E7E7E7">
                    <a:lumMod val="10000"/>
                  </a:srgbClr>
                </a:solidFill>
              </a:rPr>
              <a:t>α</a:t>
            </a:r>
            <a:r>
              <a:rPr lang="el-GR" altLang="el-GR" sz="1800" dirty="0" smtClean="0">
                <a:solidFill>
                  <a:srgbClr val="E7E7E7">
                    <a:lumMod val="10000"/>
                  </a:srgbClr>
                </a:solidFill>
              </a:rPr>
              <a:t>φορούν την εφαρμογή από τα </a:t>
            </a:r>
            <a:r>
              <a:rPr lang="el-GR" altLang="el-GR" sz="1800" dirty="0">
                <a:solidFill>
                  <a:srgbClr val="E7E7E7">
                    <a:lumMod val="10000"/>
                  </a:srgbClr>
                </a:solidFill>
              </a:rPr>
              <a:t>εργοστάσια ηλεκτροπαραγωγής </a:t>
            </a:r>
            <a:r>
              <a:rPr lang="el-GR" altLang="el-GR" sz="1800" dirty="0" smtClean="0">
                <a:solidFill>
                  <a:srgbClr val="E7E7E7">
                    <a:lumMod val="10000"/>
                  </a:srgbClr>
                </a:solidFill>
              </a:rPr>
              <a:t> «Βέλτιστων Διαθέσιμων Τεχνικών», αποκλείοντας με το τρόπο αυτό </a:t>
            </a:r>
            <a:r>
              <a:rPr lang="el-GR" altLang="el-GR" sz="1800" dirty="0">
                <a:solidFill>
                  <a:srgbClr val="E7E7E7">
                    <a:lumMod val="10000"/>
                  </a:srgbClr>
                </a:solidFill>
              </a:rPr>
              <a:t>όλους τους υπάρχοντες πυρηνικούς σταθμούς. Επιπλέον, </a:t>
            </a:r>
            <a:r>
              <a:rPr lang="el-GR" altLang="el-GR" sz="1800" dirty="0" smtClean="0">
                <a:solidFill>
                  <a:srgbClr val="E7E7E7">
                    <a:lumMod val="10000"/>
                  </a:srgbClr>
                </a:solidFill>
              </a:rPr>
              <a:t>άλλες </a:t>
            </a:r>
            <a:r>
              <a:rPr lang="el-GR" altLang="el-GR" sz="1800" dirty="0">
                <a:solidFill>
                  <a:srgbClr val="E7E7E7">
                    <a:lumMod val="10000"/>
                  </a:srgbClr>
                </a:solidFill>
              </a:rPr>
              <a:t>ομάδες υπογραμμίζουν την ανάγκη να διατεθεί «</a:t>
            </a:r>
            <a:r>
              <a:rPr lang="el-GR" altLang="el-GR" sz="1800" i="1" u="sng" dirty="0">
                <a:solidFill>
                  <a:srgbClr val="E7E7E7">
                    <a:lumMod val="10000"/>
                  </a:srgbClr>
                </a:solidFill>
              </a:rPr>
              <a:t>ανεκτικό σε ατυχήματα </a:t>
            </a:r>
            <a:r>
              <a:rPr lang="el-GR" altLang="el-GR" sz="1800" i="1" u="sng" dirty="0" smtClean="0">
                <a:solidFill>
                  <a:srgbClr val="E7E7E7">
                    <a:lumMod val="10000"/>
                  </a:srgbClr>
                </a:solidFill>
              </a:rPr>
              <a:t>πυρηνικό καύσιμο</a:t>
            </a:r>
            <a:r>
              <a:rPr lang="el-GR" altLang="el-GR" sz="1800" dirty="0" smtClean="0">
                <a:solidFill>
                  <a:srgbClr val="E7E7E7">
                    <a:lumMod val="10000"/>
                  </a:srgbClr>
                </a:solidFill>
              </a:rPr>
              <a:t>» </a:t>
            </a:r>
            <a:r>
              <a:rPr lang="el-GR" altLang="el-GR" sz="1800" dirty="0">
                <a:solidFill>
                  <a:srgbClr val="E7E7E7">
                    <a:lumMod val="10000"/>
                  </a:srgbClr>
                </a:solidFill>
              </a:rPr>
              <a:t>από το </a:t>
            </a:r>
            <a:r>
              <a:rPr lang="el-GR" altLang="el-GR" sz="1800" dirty="0" smtClean="0">
                <a:solidFill>
                  <a:srgbClr val="E7E7E7">
                    <a:lumMod val="10000"/>
                  </a:srgbClr>
                </a:solidFill>
              </a:rPr>
              <a:t>2025. </a:t>
            </a:r>
            <a:r>
              <a:rPr lang="el-GR" altLang="el-GR" sz="1800" dirty="0">
                <a:solidFill>
                  <a:srgbClr val="E7E7E7">
                    <a:lumMod val="10000"/>
                  </a:srgbClr>
                </a:solidFill>
              </a:rPr>
              <a:t>Τέτοια καύσιμα βρίσκονται επί του παρόντος σε ερευνητικό στάδιο, καθιστώντας την πιστοποίηση και την έγκριση έως το 2025 απίθανη.</a:t>
            </a:r>
            <a:endParaRPr kumimoji="0" lang="el-GR" altLang="el-GR" sz="1800" b="0" i="0" u="none" strike="noStrike" kern="1200" cap="none" spc="0" normalizeH="0" baseline="0" noProof="0" dirty="0">
              <a:ln>
                <a:noFill/>
              </a:ln>
              <a:solidFill>
                <a:srgbClr val="E7E7E7">
                  <a:lumMod val="10000"/>
                </a:srgbClr>
              </a:solidFill>
              <a:effectLst/>
              <a:uLnTx/>
              <a:uFillTx/>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58577"/>
            <a:ext cx="11326761" cy="50968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Αέριο και Πυρηνική Ενέργεια</a:t>
            </a:r>
          </a:p>
        </p:txBody>
      </p:sp>
    </p:spTree>
    <p:extLst>
      <p:ext uri="{BB962C8B-B14F-4D97-AF65-F5344CB8AC3E}">
        <p14:creationId xmlns:p14="http://schemas.microsoft.com/office/powerpoint/2010/main" val="204352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70719" y="906170"/>
            <a:ext cx="11217305" cy="5201424"/>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lvl="0" algn="just" eaLnBrk="0" fontAlgn="base" hangingPunct="0">
              <a:spcBef>
                <a:spcPct val="0"/>
              </a:spcBef>
              <a:spcAft>
                <a:spcPct val="0"/>
              </a:spcAft>
              <a:buClrTx/>
              <a:buSzTx/>
              <a:buNone/>
            </a:pPr>
            <a:r>
              <a:rPr lang="el-GR" altLang="el-GR" sz="1800" b="1" i="1" u="sng" dirty="0" smtClean="0">
                <a:solidFill>
                  <a:srgbClr val="E7E7E7">
                    <a:lumMod val="10000"/>
                  </a:srgbClr>
                </a:solidFill>
                <a:effectLst>
                  <a:outerShdw blurRad="38100" dist="38100" dir="2700000" algn="tl">
                    <a:srgbClr val="000000">
                      <a:alpha val="43137"/>
                    </a:srgbClr>
                  </a:outerShdw>
                </a:effectLst>
              </a:rPr>
              <a:t>Μειωμένο πράσινο ξέπλυμα ( Greenwashing)</a:t>
            </a:r>
            <a:endParaRPr lang="el-GR" altLang="el-GR" sz="1800" b="1" i="1" u="sng" dirty="0">
              <a:solidFill>
                <a:srgbClr val="E7E7E7">
                  <a:lumMod val="10000"/>
                </a:srgbClr>
              </a:solidFill>
              <a:effectLst>
                <a:outerShdw blurRad="38100" dist="38100" dir="2700000" algn="tl">
                  <a:srgbClr val="000000">
                    <a:alpha val="43137"/>
                  </a:srgbClr>
                </a:outerShdw>
              </a:effectLst>
            </a:endParaRPr>
          </a:p>
          <a:p>
            <a:pPr marL="285750" lvl="0" indent="-285750" algn="just" eaLnBrk="0" fontAlgn="base" hangingPunct="0">
              <a:spcBef>
                <a:spcPct val="0"/>
              </a:spcBef>
              <a:spcAft>
                <a:spcPct val="0"/>
              </a:spcAft>
              <a:buClrTx/>
              <a:buSzTx/>
              <a:buFont typeface="Arial" panose="020B0604020202020204" pitchFamily="34" charset="0"/>
              <a:buChar char="•"/>
            </a:pPr>
            <a:r>
              <a:rPr lang="el-GR" altLang="el-GR" sz="1700" dirty="0">
                <a:solidFill>
                  <a:srgbClr val="E7E7E7">
                    <a:lumMod val="10000"/>
                  </a:srgbClr>
                </a:solidFill>
              </a:rPr>
              <a:t>Ο κύριος στόχος της </a:t>
            </a:r>
            <a:r>
              <a:rPr lang="el-GR" altLang="el-GR" sz="1700" dirty="0" smtClean="0">
                <a:solidFill>
                  <a:srgbClr val="E7E7E7">
                    <a:lumMod val="10000"/>
                  </a:srgbClr>
                </a:solidFill>
              </a:rPr>
              <a:t>ταξονομίας </a:t>
            </a:r>
            <a:r>
              <a:rPr lang="el-GR" altLang="el-GR" sz="1700" dirty="0">
                <a:solidFill>
                  <a:srgbClr val="E7E7E7">
                    <a:lumMod val="10000"/>
                  </a:srgbClr>
                </a:solidFill>
              </a:rPr>
              <a:t>της ΕΕ </a:t>
            </a:r>
            <a:r>
              <a:rPr lang="el-GR" altLang="el-GR" sz="1700" dirty="0" smtClean="0">
                <a:solidFill>
                  <a:srgbClr val="E7E7E7">
                    <a:lumMod val="10000"/>
                  </a:srgbClr>
                </a:solidFill>
              </a:rPr>
              <a:t>είναι </a:t>
            </a:r>
            <a:r>
              <a:rPr lang="el-GR" altLang="el-GR" sz="1700" dirty="0">
                <a:solidFill>
                  <a:srgbClr val="E7E7E7">
                    <a:lumMod val="10000"/>
                  </a:srgbClr>
                </a:solidFill>
              </a:rPr>
              <a:t>η καταπολέμηση του κινδύνου του πράσινου </a:t>
            </a:r>
            <a:r>
              <a:rPr lang="el-GR" altLang="el-GR" sz="1700" dirty="0" smtClean="0">
                <a:solidFill>
                  <a:srgbClr val="E7E7E7">
                    <a:lumMod val="10000"/>
                  </a:srgbClr>
                </a:solidFill>
              </a:rPr>
              <a:t>ξεπλύματος</a:t>
            </a:r>
            <a:r>
              <a:rPr lang="el-GR" altLang="el-GR" sz="1700" dirty="0">
                <a:solidFill>
                  <a:srgbClr val="E7E7E7">
                    <a:lumMod val="10000"/>
                  </a:srgbClr>
                </a:solidFill>
              </a:rPr>
              <a:t>. Αυτό θα πρέπει να παραμείνει </a:t>
            </a:r>
            <a:r>
              <a:rPr lang="el-GR" altLang="el-GR" sz="1700" dirty="0" smtClean="0">
                <a:solidFill>
                  <a:srgbClr val="E7E7E7">
                    <a:lumMod val="10000"/>
                  </a:srgbClr>
                </a:solidFill>
              </a:rPr>
              <a:t>ο κύριος στόχος, </a:t>
            </a:r>
            <a:r>
              <a:rPr lang="el-GR" altLang="el-GR" sz="1700" dirty="0">
                <a:solidFill>
                  <a:srgbClr val="E7E7E7">
                    <a:lumMod val="10000"/>
                  </a:srgbClr>
                </a:solidFill>
              </a:rPr>
              <a:t>παρά τα επιχειρήματα ότι </a:t>
            </a:r>
            <a:r>
              <a:rPr lang="el-GR" altLang="el-GR" sz="1700" dirty="0" smtClean="0">
                <a:solidFill>
                  <a:srgbClr val="E7E7E7">
                    <a:lumMod val="10000"/>
                  </a:srgbClr>
                </a:solidFill>
              </a:rPr>
              <a:t>τα διάφορα λόμπι </a:t>
            </a:r>
            <a:r>
              <a:rPr lang="el-GR" altLang="el-GR" sz="1700" dirty="0">
                <a:solidFill>
                  <a:srgbClr val="E7E7E7">
                    <a:lumMod val="10000"/>
                  </a:srgbClr>
                </a:solidFill>
              </a:rPr>
              <a:t>το </a:t>
            </a:r>
            <a:r>
              <a:rPr lang="el-GR" altLang="el-GR" sz="1700" dirty="0" smtClean="0">
                <a:solidFill>
                  <a:srgbClr val="E7E7E7">
                    <a:lumMod val="10000"/>
                  </a:srgbClr>
                </a:solidFill>
              </a:rPr>
              <a:t>υποβαθμίζουν </a:t>
            </a:r>
            <a:endParaRPr lang="el-GR" altLang="el-GR" sz="1700" dirty="0">
              <a:solidFill>
                <a:srgbClr val="E7E7E7">
                  <a:lumMod val="10000"/>
                </a:srgbClr>
              </a:solidFill>
            </a:endParaRPr>
          </a:p>
          <a:p>
            <a:pPr marL="285750" lvl="0" indent="-285750" algn="just" eaLnBrk="0" fontAlgn="base" hangingPunct="0">
              <a:spcBef>
                <a:spcPct val="0"/>
              </a:spcBef>
              <a:spcAft>
                <a:spcPct val="0"/>
              </a:spcAft>
              <a:buClrTx/>
              <a:buSzTx/>
              <a:buFont typeface="Arial" panose="020B0604020202020204" pitchFamily="34" charset="0"/>
              <a:buChar char="•"/>
            </a:pPr>
            <a:r>
              <a:rPr lang="el-GR" altLang="el-GR" sz="1700" dirty="0" smtClean="0">
                <a:solidFill>
                  <a:srgbClr val="E7E7E7">
                    <a:lumMod val="10000"/>
                  </a:srgbClr>
                </a:solidFill>
              </a:rPr>
              <a:t>Η </a:t>
            </a:r>
            <a:r>
              <a:rPr lang="el-GR" altLang="el-GR" sz="1700" dirty="0" smtClean="0">
                <a:solidFill>
                  <a:srgbClr val="E7E7E7">
                    <a:lumMod val="10000"/>
                  </a:srgbClr>
                </a:solidFill>
              </a:rPr>
              <a:t>ταξονομία </a:t>
            </a:r>
            <a:r>
              <a:rPr lang="el-GR" altLang="el-GR" sz="1700" dirty="0">
                <a:solidFill>
                  <a:srgbClr val="E7E7E7">
                    <a:lumMod val="10000"/>
                  </a:srgbClr>
                </a:solidFill>
              </a:rPr>
              <a:t>είναι, σε μεγάλο βαθμό, καθαρά ενημερωτική. Οι εταιρείες επενδύσεων δεν </a:t>
            </a:r>
            <a:r>
              <a:rPr lang="el-GR" altLang="el-GR" sz="1700" dirty="0" smtClean="0">
                <a:solidFill>
                  <a:srgbClr val="E7E7E7">
                    <a:lumMod val="10000"/>
                  </a:srgbClr>
                </a:solidFill>
              </a:rPr>
              <a:t>θέτουν πρόσθετες </a:t>
            </a:r>
            <a:r>
              <a:rPr lang="el-GR" altLang="el-GR" sz="1700" dirty="0">
                <a:solidFill>
                  <a:srgbClr val="E7E7E7">
                    <a:lumMod val="10000"/>
                  </a:srgbClr>
                </a:solidFill>
              </a:rPr>
              <a:t>απαιτήσεις για να επενδύσουν σε εταιρείες με δραστηριότητες ευθυγραμμισμένες με την </a:t>
            </a:r>
            <a:r>
              <a:rPr lang="el-GR" altLang="el-GR" sz="1700" dirty="0" smtClean="0">
                <a:solidFill>
                  <a:srgbClr val="E7E7E7">
                    <a:lumMod val="10000"/>
                  </a:srgbClr>
                </a:solidFill>
              </a:rPr>
              <a:t>ταξονομία, </a:t>
            </a:r>
            <a:r>
              <a:rPr lang="el-GR" altLang="el-GR" sz="1700" dirty="0" smtClean="0">
                <a:solidFill>
                  <a:srgbClr val="E7E7E7">
                    <a:lumMod val="10000"/>
                  </a:srgbClr>
                </a:solidFill>
              </a:rPr>
              <a:t>ούτε κατευθύνονται </a:t>
            </a:r>
            <a:r>
              <a:rPr lang="el-GR" altLang="el-GR" sz="1700" dirty="0">
                <a:solidFill>
                  <a:srgbClr val="E7E7E7">
                    <a:lumMod val="10000"/>
                  </a:srgbClr>
                </a:solidFill>
              </a:rPr>
              <a:t>περισσότερο προς τέτοιες δραστηριότητες. Ομοίως, τα </a:t>
            </a:r>
            <a:r>
              <a:rPr lang="el-GR" altLang="el-GR" sz="1700" dirty="0" smtClean="0">
                <a:solidFill>
                  <a:srgbClr val="E7E7E7">
                    <a:lumMod val="10000"/>
                  </a:srgbClr>
                </a:solidFill>
              </a:rPr>
              <a:t>πράσινα </a:t>
            </a:r>
            <a:r>
              <a:rPr lang="en-US" altLang="el-GR" sz="1700" dirty="0" smtClean="0">
                <a:solidFill>
                  <a:srgbClr val="E7E7E7">
                    <a:lumMod val="10000"/>
                  </a:srgbClr>
                </a:solidFill>
              </a:rPr>
              <a:t>funds</a:t>
            </a:r>
            <a:r>
              <a:rPr lang="el-GR" altLang="el-GR" sz="1700" dirty="0" smtClean="0">
                <a:solidFill>
                  <a:srgbClr val="E7E7E7">
                    <a:lumMod val="10000"/>
                  </a:srgbClr>
                </a:solidFill>
              </a:rPr>
              <a:t> μπορούν </a:t>
            </a:r>
            <a:r>
              <a:rPr lang="el-GR" altLang="el-GR" sz="1700" dirty="0">
                <a:solidFill>
                  <a:srgbClr val="E7E7E7">
                    <a:lumMod val="10000"/>
                  </a:srgbClr>
                </a:solidFill>
              </a:rPr>
              <a:t>να </a:t>
            </a:r>
            <a:r>
              <a:rPr lang="el-GR" altLang="el-GR" sz="1700" dirty="0" smtClean="0">
                <a:solidFill>
                  <a:srgbClr val="E7E7E7">
                    <a:lumMod val="10000"/>
                  </a:srgbClr>
                </a:solidFill>
              </a:rPr>
              <a:t> </a:t>
            </a:r>
            <a:r>
              <a:rPr lang="el-GR" altLang="el-GR" sz="1700" dirty="0">
                <a:solidFill>
                  <a:srgbClr val="E7E7E7">
                    <a:lumMod val="10000"/>
                  </a:srgbClr>
                </a:solidFill>
              </a:rPr>
              <a:t>απορρίψουν επενδύσεις σε δραστηριότητες που θεωρούνται βιώσιμες από την </a:t>
            </a:r>
            <a:r>
              <a:rPr lang="el-GR" altLang="el-GR" sz="1700" dirty="0" smtClean="0">
                <a:solidFill>
                  <a:srgbClr val="E7E7E7">
                    <a:lumMod val="10000"/>
                  </a:srgbClr>
                </a:solidFill>
              </a:rPr>
              <a:t>ταξονομία</a:t>
            </a:r>
            <a:r>
              <a:rPr lang="en-US" altLang="el-GR" sz="1700" dirty="0" smtClean="0">
                <a:solidFill>
                  <a:srgbClr val="E7E7E7">
                    <a:lumMod val="10000"/>
                  </a:srgbClr>
                </a:solidFill>
              </a:rPr>
              <a:t>,</a:t>
            </a:r>
            <a:r>
              <a:rPr lang="el-GR" altLang="el-GR" sz="1700" dirty="0" smtClean="0">
                <a:solidFill>
                  <a:srgbClr val="E7E7E7">
                    <a:lumMod val="10000"/>
                  </a:srgbClr>
                </a:solidFill>
              </a:rPr>
              <a:t> </a:t>
            </a:r>
            <a:r>
              <a:rPr lang="el-GR" altLang="el-GR" sz="1700" dirty="0">
                <a:solidFill>
                  <a:srgbClr val="E7E7E7">
                    <a:lumMod val="10000"/>
                  </a:srgbClr>
                </a:solidFill>
              </a:rPr>
              <a:t>με την οποία διαφωνούν</a:t>
            </a:r>
            <a:r>
              <a:rPr lang="el-GR" altLang="el-GR" sz="1700" dirty="0" smtClean="0">
                <a:solidFill>
                  <a:srgbClr val="E7E7E7">
                    <a:lumMod val="10000"/>
                  </a:srgbClr>
                </a:solidFill>
              </a:rPr>
              <a:t>.</a:t>
            </a:r>
            <a:endParaRPr lang="en-US" altLang="el-GR" sz="1700" dirty="0" smtClean="0">
              <a:solidFill>
                <a:srgbClr val="E7E7E7">
                  <a:lumMod val="10000"/>
                </a:srgbClr>
              </a:solidFill>
            </a:endParaRPr>
          </a:p>
          <a:p>
            <a:pPr marL="285750" lvl="0" indent="-285750" algn="just" eaLnBrk="0" fontAlgn="base" hangingPunct="0">
              <a:spcBef>
                <a:spcPct val="0"/>
              </a:spcBef>
              <a:spcAft>
                <a:spcPct val="0"/>
              </a:spcAft>
              <a:buClrTx/>
              <a:buSzTx/>
              <a:buFont typeface="Arial" panose="020B0604020202020204" pitchFamily="34" charset="0"/>
              <a:buChar char="•"/>
            </a:pPr>
            <a:endParaRPr kumimoji="0" lang="en-US" altLang="el-GR" sz="18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a:p>
            <a:pPr lvl="0" algn="just" eaLnBrk="0" fontAlgn="base" hangingPunct="0">
              <a:spcBef>
                <a:spcPct val="0"/>
              </a:spcBef>
              <a:spcAft>
                <a:spcPct val="0"/>
              </a:spcAft>
              <a:buClrTx/>
              <a:buSzTx/>
              <a:buNone/>
            </a:pPr>
            <a:r>
              <a:rPr lang="el-GR" altLang="el-GR" sz="1800" b="1" i="1" u="sng" noProof="0" dirty="0" smtClean="0">
                <a:solidFill>
                  <a:srgbClr val="E7E7E7">
                    <a:lumMod val="10000"/>
                  </a:srgbClr>
                </a:solidFill>
                <a:effectLst>
                  <a:outerShdw blurRad="38100" dist="38100" dir="2700000" algn="tl">
                    <a:srgbClr val="000000">
                      <a:alpha val="43137"/>
                    </a:srgbClr>
                  </a:outerShdw>
                </a:effectLst>
              </a:rPr>
              <a:t>Ανανεωμένο </a:t>
            </a:r>
            <a:r>
              <a:rPr lang="en-US" altLang="el-GR" sz="1800" b="1" i="1" u="sng" noProof="0" dirty="0" smtClean="0">
                <a:solidFill>
                  <a:srgbClr val="E7E7E7">
                    <a:lumMod val="10000"/>
                  </a:srgbClr>
                </a:solidFill>
                <a:effectLst>
                  <a:outerShdw blurRad="38100" dist="38100" dir="2700000" algn="tl">
                    <a:srgbClr val="000000">
                      <a:alpha val="43137"/>
                    </a:srgbClr>
                  </a:outerShdw>
                </a:effectLst>
              </a:rPr>
              <a:t>“</a:t>
            </a:r>
            <a:r>
              <a:rPr lang="el-GR" altLang="el-GR" sz="1800" b="1" i="1" u="sng" noProof="0" dirty="0" smtClean="0">
                <a:solidFill>
                  <a:srgbClr val="E7E7E7">
                    <a:lumMod val="10000"/>
                  </a:srgbClr>
                </a:solidFill>
                <a:effectLst>
                  <a:outerShdw blurRad="38100" dist="38100" dir="2700000" algn="tl">
                    <a:srgbClr val="000000">
                      <a:alpha val="43137"/>
                    </a:srgbClr>
                  </a:outerShdw>
                </a:effectLst>
              </a:rPr>
              <a:t>πρασίνισμα</a:t>
            </a:r>
            <a:r>
              <a:rPr lang="en-US" altLang="el-GR" sz="1800" b="1" i="1" u="sng" noProof="0" dirty="0" smtClean="0">
                <a:solidFill>
                  <a:srgbClr val="E7E7E7">
                    <a:lumMod val="10000"/>
                  </a:srgbClr>
                </a:solidFill>
                <a:effectLst>
                  <a:outerShdw blurRad="38100" dist="38100" dir="2700000" algn="tl">
                    <a:srgbClr val="000000">
                      <a:alpha val="43137"/>
                    </a:srgbClr>
                  </a:outerShdw>
                </a:effectLst>
              </a:rPr>
              <a:t>”</a:t>
            </a:r>
            <a:endParaRPr lang="el-GR" altLang="el-GR" sz="1800" noProof="0" dirty="0" smtClean="0">
              <a:solidFill>
                <a:srgbClr val="E7E7E7">
                  <a:lumMod val="10000"/>
                </a:srgbClr>
              </a:solidFill>
            </a:endParaRPr>
          </a:p>
          <a:p>
            <a:pPr marL="285750" lvl="0" indent="-285750" algn="just" eaLnBrk="0" fontAlgn="base" hangingPunct="0">
              <a:spcBef>
                <a:spcPct val="0"/>
              </a:spcBef>
              <a:spcAft>
                <a:spcPct val="0"/>
              </a:spcAft>
              <a:buClrTx/>
              <a:buSzTx/>
              <a:buFont typeface="Arial" panose="020B0604020202020204" pitchFamily="34" charset="0"/>
              <a:buChar char="•"/>
            </a:pPr>
            <a:r>
              <a:rPr lang="el-GR" altLang="el-GR" sz="1700" dirty="0">
                <a:solidFill>
                  <a:srgbClr val="E7E7E7">
                    <a:lumMod val="10000"/>
                  </a:srgbClr>
                </a:solidFill>
              </a:rPr>
              <a:t>Πρακτικά, η αποσαφήνιση των βιώσιμων δραστηριοτήτων από τις εταιρείες και οι πρόσθετες γνωστοποιήσεις που απαιτούνται για τις εταιρείες επενδύσεων και τις τράπεζες θα στηρίξουν </a:t>
            </a:r>
            <a:r>
              <a:rPr lang="el-GR" altLang="el-GR" sz="1700" dirty="0" smtClean="0">
                <a:solidFill>
                  <a:srgbClr val="E7E7E7">
                    <a:lumMod val="10000"/>
                  </a:srgbClr>
                </a:solidFill>
              </a:rPr>
              <a:t>τη ροή επενδύσεων σε </a:t>
            </a:r>
            <a:r>
              <a:rPr lang="el-GR" altLang="el-GR" sz="1700" dirty="0">
                <a:solidFill>
                  <a:srgbClr val="E7E7E7">
                    <a:lumMod val="10000"/>
                  </a:srgbClr>
                </a:solidFill>
              </a:rPr>
              <a:t>πιο βιώσιμες </a:t>
            </a:r>
            <a:r>
              <a:rPr lang="el-GR" altLang="el-GR" sz="1700" dirty="0" smtClean="0">
                <a:solidFill>
                  <a:srgbClr val="E7E7E7">
                    <a:lumMod val="10000"/>
                  </a:srgbClr>
                </a:solidFill>
              </a:rPr>
              <a:t>επιχειρήσεις. </a:t>
            </a:r>
            <a:r>
              <a:rPr lang="el-GR" altLang="el-GR" sz="1700" dirty="0">
                <a:solidFill>
                  <a:srgbClr val="E7E7E7">
                    <a:lumMod val="10000"/>
                  </a:srgbClr>
                </a:solidFill>
              </a:rPr>
              <a:t>Αυτό θα επιτρέψει </a:t>
            </a:r>
            <a:r>
              <a:rPr lang="el-GR" altLang="el-GR" sz="1700" dirty="0" smtClean="0">
                <a:solidFill>
                  <a:srgbClr val="E7E7E7">
                    <a:lumMod val="10000"/>
                  </a:srgbClr>
                </a:solidFill>
              </a:rPr>
              <a:t>αυξανόμενη ασφάλεια </a:t>
            </a:r>
            <a:r>
              <a:rPr lang="el-GR" altLang="el-GR" sz="1700" dirty="0">
                <a:solidFill>
                  <a:srgbClr val="E7E7E7">
                    <a:lumMod val="10000"/>
                  </a:srgbClr>
                </a:solidFill>
              </a:rPr>
              <a:t>(</a:t>
            </a:r>
            <a:r>
              <a:rPr lang="el-GR" altLang="el-GR" sz="1700" dirty="0" smtClean="0">
                <a:solidFill>
                  <a:srgbClr val="E7E7E7">
                    <a:lumMod val="10000"/>
                  </a:srgbClr>
                </a:solidFill>
                <a:hlinkClick r:id="rId4"/>
              </a:rPr>
              <a:t>greenium</a:t>
            </a:r>
            <a:r>
              <a:rPr lang="el-GR" altLang="el-GR" sz="1700" dirty="0" smtClean="0">
                <a:solidFill>
                  <a:srgbClr val="E7E7E7">
                    <a:lumMod val="10000"/>
                  </a:srgbClr>
                </a:solidFill>
              </a:rPr>
              <a:t> κατά το </a:t>
            </a:r>
            <a:r>
              <a:rPr lang="en-US" altLang="el-GR" sz="1700" dirty="0" smtClean="0">
                <a:solidFill>
                  <a:srgbClr val="E7E7E7">
                    <a:lumMod val="10000"/>
                  </a:srgbClr>
                </a:solidFill>
              </a:rPr>
              <a:t>premium</a:t>
            </a:r>
            <a:r>
              <a:rPr lang="el-GR" altLang="el-GR" sz="1700" dirty="0" smtClean="0">
                <a:solidFill>
                  <a:srgbClr val="E7E7E7">
                    <a:lumMod val="10000"/>
                  </a:srgbClr>
                </a:solidFill>
              </a:rPr>
              <a:t>) </a:t>
            </a:r>
            <a:r>
              <a:rPr lang="el-GR" altLang="el-GR" sz="1700" dirty="0">
                <a:solidFill>
                  <a:srgbClr val="E7E7E7">
                    <a:lumMod val="10000"/>
                  </a:srgbClr>
                </a:solidFill>
              </a:rPr>
              <a:t>υπέρ τέτοιων </a:t>
            </a:r>
            <a:r>
              <a:rPr lang="el-GR" altLang="el-GR" sz="1700" dirty="0" smtClean="0">
                <a:solidFill>
                  <a:srgbClr val="E7E7E7">
                    <a:lumMod val="10000"/>
                  </a:srgbClr>
                </a:solidFill>
              </a:rPr>
              <a:t>επενδύσεων. Ως αποτέλεσμα οι επιχειρήσεις </a:t>
            </a:r>
            <a:r>
              <a:rPr lang="el-GR" altLang="el-GR" sz="1700" dirty="0">
                <a:solidFill>
                  <a:srgbClr val="E7E7E7">
                    <a:lumMod val="10000"/>
                  </a:srgbClr>
                </a:solidFill>
              </a:rPr>
              <a:t>θ</a:t>
            </a:r>
            <a:r>
              <a:rPr lang="el-GR" altLang="el-GR" sz="1700" dirty="0" smtClean="0">
                <a:solidFill>
                  <a:srgbClr val="E7E7E7">
                    <a:lumMod val="10000"/>
                  </a:srgbClr>
                </a:solidFill>
              </a:rPr>
              <a:t>α </a:t>
            </a:r>
            <a:r>
              <a:rPr lang="el-GR" altLang="el-GR" sz="1700" dirty="0">
                <a:solidFill>
                  <a:srgbClr val="E7E7E7">
                    <a:lumMod val="10000"/>
                  </a:srgbClr>
                </a:solidFill>
              </a:rPr>
              <a:t>δεσμευτούν περισσότερο σε βιώσιμες οικονομικές δραστηριότητες</a:t>
            </a:r>
            <a:r>
              <a:rPr lang="el-GR" altLang="el-GR" sz="1800" dirty="0" smtClean="0">
                <a:solidFill>
                  <a:srgbClr val="E7E7E7">
                    <a:lumMod val="10000"/>
                  </a:srgbClr>
                </a:solidFill>
              </a:rPr>
              <a:t>.</a:t>
            </a:r>
          </a:p>
          <a:p>
            <a:pPr marL="285750" lvl="0" indent="-285750" algn="just" eaLnBrk="0" fontAlgn="base" hangingPunct="0">
              <a:spcBef>
                <a:spcPct val="0"/>
              </a:spcBef>
              <a:spcAft>
                <a:spcPct val="0"/>
              </a:spcAft>
              <a:buClrTx/>
              <a:buSzTx/>
              <a:buFont typeface="Arial" panose="020B0604020202020204" pitchFamily="34" charset="0"/>
              <a:buChar char="•"/>
            </a:pPr>
            <a:endParaRPr kumimoji="0" lang="el-GR" altLang="el-GR" sz="1800" strike="noStrike" kern="1200" cap="none" spc="0" normalizeH="0" baseline="0" noProof="0" dirty="0">
              <a:ln>
                <a:noFill/>
              </a:ln>
              <a:solidFill>
                <a:srgbClr val="E7E7E7">
                  <a:lumMod val="10000"/>
                </a:srgbClr>
              </a:solidFill>
              <a:uLnTx/>
              <a:uFillTx/>
            </a:endParaRPr>
          </a:p>
          <a:p>
            <a:pPr lvl="0" algn="just" eaLnBrk="0" fontAlgn="base" hangingPunct="0">
              <a:spcBef>
                <a:spcPct val="0"/>
              </a:spcBef>
              <a:spcAft>
                <a:spcPct val="0"/>
              </a:spcAft>
              <a:buClrTx/>
              <a:buSzTx/>
              <a:buNone/>
            </a:pPr>
            <a:r>
              <a:rPr lang="el-GR" altLang="el-GR" sz="1800" b="1" i="1" u="sng" dirty="0">
                <a:solidFill>
                  <a:srgbClr val="E7E7E7">
                    <a:lumMod val="10000"/>
                  </a:srgbClr>
                </a:solidFill>
                <a:effectLst>
                  <a:outerShdw blurRad="38100" dist="38100" dir="2700000" algn="tl">
                    <a:srgbClr val="000000">
                      <a:alpha val="43137"/>
                    </a:srgbClr>
                  </a:outerShdw>
                </a:effectLst>
              </a:rPr>
              <a:t>Εισαγωγή Ανάλογης Νομοθεσίας </a:t>
            </a:r>
            <a:r>
              <a:rPr lang="el-GR" altLang="el-GR" sz="1800" b="1" i="1" u="sng" dirty="0" smtClean="0">
                <a:solidFill>
                  <a:srgbClr val="E7E7E7">
                    <a:lumMod val="10000"/>
                  </a:srgbClr>
                </a:solidFill>
                <a:effectLst>
                  <a:outerShdw blurRad="38100" dist="38100" dir="2700000" algn="tl">
                    <a:srgbClr val="000000">
                      <a:alpha val="43137"/>
                    </a:srgbClr>
                  </a:outerShdw>
                </a:effectLst>
              </a:rPr>
              <a:t>Αλλού</a:t>
            </a:r>
          </a:p>
          <a:p>
            <a:pPr marL="285750" lvl="0" indent="-285750" algn="just" eaLnBrk="0" fontAlgn="base" hangingPunct="0">
              <a:spcBef>
                <a:spcPct val="0"/>
              </a:spcBef>
              <a:spcAft>
                <a:spcPct val="0"/>
              </a:spcAft>
              <a:buClrTx/>
              <a:buSzTx/>
              <a:buFont typeface="Arial" panose="020B0604020202020204" pitchFamily="34" charset="0"/>
              <a:buChar char="•"/>
            </a:pPr>
            <a:r>
              <a:rPr lang="el-GR" altLang="el-GR" sz="1800" dirty="0">
                <a:solidFill>
                  <a:srgbClr val="E7E7E7">
                    <a:lumMod val="10000"/>
                  </a:srgbClr>
                </a:solidFill>
              </a:rPr>
              <a:t>Η ΕΕ </a:t>
            </a:r>
            <a:r>
              <a:rPr lang="el-GR" altLang="el-GR" sz="1800" dirty="0" smtClean="0">
                <a:solidFill>
                  <a:srgbClr val="E7E7E7">
                    <a:lumMod val="10000"/>
                  </a:srgbClr>
                </a:solidFill>
              </a:rPr>
              <a:t>πρωτοπορεί, υπάρχουν όμως </a:t>
            </a:r>
            <a:r>
              <a:rPr lang="el-GR" altLang="el-GR" sz="1800" dirty="0">
                <a:solidFill>
                  <a:srgbClr val="E7E7E7">
                    <a:lumMod val="10000"/>
                  </a:srgbClr>
                </a:solidFill>
              </a:rPr>
              <a:t>αναφορές για παρόμοιες </a:t>
            </a:r>
            <a:r>
              <a:rPr lang="el-GR" altLang="el-GR" sz="1800" dirty="0" smtClean="0">
                <a:solidFill>
                  <a:srgbClr val="E7E7E7">
                    <a:lumMod val="10000"/>
                  </a:srgbClr>
                </a:solidFill>
              </a:rPr>
              <a:t>εξελίξεις στο </a:t>
            </a:r>
            <a:r>
              <a:rPr lang="el-GR" altLang="el-GR" sz="1800" dirty="0">
                <a:solidFill>
                  <a:srgbClr val="E7E7E7">
                    <a:lumMod val="10000"/>
                  </a:srgbClr>
                </a:solidFill>
              </a:rPr>
              <a:t>Καναδά, την Ιαπωνία, τη Σιγκαπούρη, τη Μαλαισία και το Ηνωμένο Βασίλειο. Για </a:t>
            </a:r>
            <a:r>
              <a:rPr lang="el-GR" altLang="el-GR" sz="1800" dirty="0" smtClean="0">
                <a:solidFill>
                  <a:srgbClr val="E7E7E7">
                    <a:lumMod val="10000"/>
                  </a:srgbClr>
                </a:solidFill>
              </a:rPr>
              <a:t>υποβοήθηση της διασυνοριακής συνεργασίας, ΕΕ </a:t>
            </a:r>
            <a:r>
              <a:rPr lang="el-GR" altLang="el-GR" sz="1800" dirty="0">
                <a:solidFill>
                  <a:srgbClr val="E7E7E7">
                    <a:lumMod val="10000"/>
                  </a:srgbClr>
                </a:solidFill>
              </a:rPr>
              <a:t>και </a:t>
            </a:r>
            <a:r>
              <a:rPr lang="el-GR" altLang="el-GR" sz="1800" dirty="0" smtClean="0">
                <a:solidFill>
                  <a:srgbClr val="E7E7E7">
                    <a:lumMod val="10000"/>
                  </a:srgbClr>
                </a:solidFill>
              </a:rPr>
              <a:t>Κίνα </a:t>
            </a:r>
            <a:r>
              <a:rPr lang="el-GR" altLang="el-GR" sz="1800" dirty="0" smtClean="0">
                <a:solidFill>
                  <a:srgbClr val="E7E7E7">
                    <a:lumMod val="10000"/>
                  </a:srgbClr>
                </a:solidFill>
              </a:rPr>
              <a:t>συνεργάζονται για </a:t>
            </a:r>
            <a:r>
              <a:rPr lang="el-GR" altLang="el-GR" sz="1800" dirty="0">
                <a:solidFill>
                  <a:srgbClr val="E7E7E7">
                    <a:lumMod val="10000"/>
                  </a:srgbClr>
                </a:solidFill>
              </a:rPr>
              <a:t>να βοηθήσουν στη σύγκριση των </a:t>
            </a:r>
            <a:r>
              <a:rPr lang="el-GR" altLang="el-GR" sz="1800" dirty="0" smtClean="0">
                <a:solidFill>
                  <a:srgbClr val="E7E7E7">
                    <a:lumMod val="10000"/>
                  </a:srgbClr>
                </a:solidFill>
              </a:rPr>
              <a:t>ταξονομιών </a:t>
            </a:r>
            <a:r>
              <a:rPr lang="el-GR" altLang="el-GR" sz="1800" dirty="0">
                <a:solidFill>
                  <a:srgbClr val="E7E7E7">
                    <a:lumMod val="10000"/>
                  </a:srgbClr>
                </a:solidFill>
              </a:rPr>
              <a:t>των δύο περιοχών.</a:t>
            </a:r>
            <a:endParaRPr kumimoji="0" lang="el-GR" altLang="el-GR" sz="1800" strike="noStrike" kern="1200" cap="none" spc="0" normalizeH="0" baseline="0" noProof="0" dirty="0">
              <a:ln>
                <a:noFill/>
              </a:ln>
              <a:solidFill>
                <a:srgbClr val="E7E7E7">
                  <a:lumMod val="10000"/>
                </a:srgbClr>
              </a:solidFill>
              <a:uLnTx/>
              <a:uFillTx/>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58577"/>
            <a:ext cx="11326761" cy="509685"/>
          </a:xfrm>
          <a:solidFill>
            <a:srgbClr val="66FFCC"/>
          </a:solidFill>
        </p:spPr>
        <p:txBody>
          <a:bodyPr/>
          <a:lstStyle/>
          <a:p>
            <a:pPr marL="342900" indent="-342900" algn="ctr">
              <a:lnSpc>
                <a:spcPct val="115000"/>
              </a:lnSpc>
              <a:spcBef>
                <a:spcPts val="1000"/>
              </a:spcBef>
            </a:pPr>
            <a:r>
              <a:rPr lang="el-GR" altLang="el-GR" sz="3600" b="1" dirty="0">
                <a:solidFill>
                  <a:srgbClr val="FF0000"/>
                </a:solidFill>
                <a:effectLst>
                  <a:outerShdw blurRad="38100" dist="38100" dir="2700000" algn="tl">
                    <a:srgbClr val="000000">
                      <a:alpha val="43137"/>
                    </a:srgbClr>
                  </a:outerShdw>
                </a:effectLst>
              </a:rPr>
              <a:t>Η επίδραση της </a:t>
            </a:r>
            <a:r>
              <a:rPr lang="el-GR" altLang="el-GR" sz="3600" b="1" dirty="0" smtClean="0">
                <a:solidFill>
                  <a:srgbClr val="FF0000"/>
                </a:solidFill>
                <a:effectLst>
                  <a:outerShdw blurRad="38100" dist="38100" dir="2700000" algn="tl">
                    <a:srgbClr val="000000">
                      <a:alpha val="43137"/>
                    </a:srgbClr>
                  </a:outerShdw>
                </a:effectLst>
              </a:rPr>
              <a:t>ταξονομίας</a:t>
            </a:r>
            <a:endParaRPr lang="el-GR" altLang="el-G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681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2022-2023</a:t>
            </a:r>
          </a:p>
        </p:txBody>
      </p:sp>
      <p:sp>
        <p:nvSpPr>
          <p:cNvPr id="32773" name="Ορθογώνιο 1">
            <a:extLst>
              <a:ext uri="{FF2B5EF4-FFF2-40B4-BE49-F238E27FC236}">
                <a16:creationId xmlns:a16="http://schemas.microsoft.com/office/drawing/2014/main" id="{8A4EEFEE-41FB-422A-9D39-CB19987F7AA9}"/>
              </a:ext>
            </a:extLst>
          </p:cNvPr>
          <p:cNvSpPr>
            <a:spLocks noChangeArrowheads="1"/>
          </p:cNvSpPr>
          <p:nvPr/>
        </p:nvSpPr>
        <p:spPr bwMode="auto">
          <a:xfrm>
            <a:off x="446907" y="1025528"/>
            <a:ext cx="11302948" cy="1200329"/>
          </a:xfrm>
          <a:prstGeom prst="rect">
            <a:avLst/>
          </a:prstGeom>
          <a:blipFill>
            <a:blip r:embed="rId3"/>
            <a:tile tx="0" ty="0" sx="100000" sy="100000" flip="none" algn="tl"/>
          </a:blipFill>
          <a:ln>
            <a:noFill/>
          </a:ln>
        </p:spPr>
        <p:txBody>
          <a:bodyPr wrap="squar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2900" lvl="0" indent="-342900" algn="just" eaLnBrk="0" fontAlgn="base" hangingPunct="0">
              <a:spcBef>
                <a:spcPct val="0"/>
              </a:spcBef>
              <a:spcAft>
                <a:spcPct val="0"/>
              </a:spcAft>
              <a:buClrTx/>
              <a:buSzTx/>
              <a:buFont typeface="Arial" panose="020B0604020202020204" pitchFamily="34" charset="0"/>
              <a:buChar char="•"/>
            </a:pPr>
            <a:r>
              <a:rPr lang="el-GR" altLang="el-GR" sz="2400" dirty="0">
                <a:solidFill>
                  <a:srgbClr val="E7E7E7">
                    <a:lumMod val="10000"/>
                  </a:srgbClr>
                </a:solidFill>
              </a:rPr>
              <a:t>Στόχος ο αναπροσανατολισμός των ροών κεφαλαίων προς εταιρείες και δραστηριότητες που σέβονται τα ανθρώπινα δικαιώματα και επιδεικνύουν χρηστή εταιρική διακυβέρνηση</a:t>
            </a:r>
            <a:endParaRPr kumimoji="0" lang="el-GR" altLang="el-GR" sz="2400" b="0" i="0" u="none" strike="noStrike" kern="1200" cap="none" spc="0" normalizeH="0" baseline="0" noProof="0" dirty="0">
              <a:ln>
                <a:noFill/>
              </a:ln>
              <a:solidFill>
                <a:srgbClr val="E7E7E7">
                  <a:lumMod val="10000"/>
                </a:srgbClr>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0"/>
            <a:ext cx="11326761" cy="593725"/>
          </a:xfrm>
          <a:solidFill>
            <a:srgbClr val="66FFCC"/>
          </a:solidFill>
        </p:spPr>
        <p:txBody>
          <a:bodyPr/>
          <a:lstStyle/>
          <a:p>
            <a:pPr marL="342900" indent="-342900" algn="ctr">
              <a:lnSpc>
                <a:spcPct val="115000"/>
              </a:lnSpc>
              <a:spcBef>
                <a:spcPts val="1000"/>
              </a:spcBef>
            </a:pPr>
            <a:r>
              <a:rPr lang="en-US" altLang="el-GR" sz="3600" b="1" dirty="0">
                <a:solidFill>
                  <a:srgbClr val="FF0000"/>
                </a:solidFill>
                <a:effectLst>
                  <a:outerShdw blurRad="38100" dist="38100" dir="2700000" algn="tl">
                    <a:srgbClr val="000000">
                      <a:alpha val="43137"/>
                    </a:srgbClr>
                  </a:outerShdw>
                </a:effectLst>
              </a:rPr>
              <a:t>Taxonomy – </a:t>
            </a:r>
            <a:r>
              <a:rPr lang="el-GR" altLang="el-GR" sz="3600" b="1" dirty="0">
                <a:solidFill>
                  <a:srgbClr val="FF0000"/>
                </a:solidFill>
                <a:effectLst>
                  <a:outerShdw blurRad="38100" dist="38100" dir="2700000" algn="tl">
                    <a:srgbClr val="000000">
                      <a:alpha val="43137"/>
                    </a:srgbClr>
                  </a:outerShdw>
                </a:effectLst>
              </a:rPr>
              <a:t>Κριτήρια </a:t>
            </a:r>
            <a:r>
              <a:rPr lang="en-US" altLang="el-GR" sz="3600" b="1" dirty="0">
                <a:solidFill>
                  <a:srgbClr val="FF0000"/>
                </a:solidFill>
                <a:effectLst>
                  <a:outerShdw blurRad="38100" dist="38100" dir="2700000" algn="tl">
                    <a:srgbClr val="000000">
                      <a:alpha val="43137"/>
                    </a:srgbClr>
                  </a:outerShdw>
                </a:effectLst>
              </a:rPr>
              <a:t>ESG</a:t>
            </a:r>
            <a:endParaRPr lang="el-GR" altLang="el-GR" sz="3600" b="1" dirty="0">
              <a:solidFill>
                <a:srgbClr val="FF0000"/>
              </a:solidFill>
              <a:effectLst>
                <a:outerShdw blurRad="38100" dist="38100" dir="2700000" algn="tl">
                  <a:srgbClr val="000000">
                    <a:alpha val="43137"/>
                  </a:srgbClr>
                </a:outerShdw>
              </a:effectLst>
            </a:endParaRPr>
          </a:p>
        </p:txBody>
      </p:sp>
      <p:pic>
        <p:nvPicPr>
          <p:cNvPr id="4" name="Εικόνα 3">
            <a:extLst>
              <a:ext uri="{FF2B5EF4-FFF2-40B4-BE49-F238E27FC236}">
                <a16:creationId xmlns:a16="http://schemas.microsoft.com/office/drawing/2014/main" id="{5D0E79E1-0763-45FA-96CA-3CA7CB79E4E0}"/>
              </a:ext>
            </a:extLst>
          </p:cNvPr>
          <p:cNvPicPr>
            <a:picLocks noChangeAspect="1"/>
          </p:cNvPicPr>
          <p:nvPr/>
        </p:nvPicPr>
        <p:blipFill>
          <a:blip r:embed="rId4"/>
          <a:stretch>
            <a:fillRect/>
          </a:stretch>
        </p:blipFill>
        <p:spPr>
          <a:xfrm>
            <a:off x="6081712" y="3424237"/>
            <a:ext cx="28575" cy="9525"/>
          </a:xfrm>
          <a:prstGeom prst="rect">
            <a:avLst/>
          </a:prstGeom>
        </p:spPr>
      </p:pic>
      <p:pic>
        <p:nvPicPr>
          <p:cNvPr id="7" name="Εικόνα 6">
            <a:extLst>
              <a:ext uri="{FF2B5EF4-FFF2-40B4-BE49-F238E27FC236}">
                <a16:creationId xmlns:a16="http://schemas.microsoft.com/office/drawing/2014/main" id="{02981B95-ED56-4586-B705-D856B7086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907" y="2268720"/>
            <a:ext cx="11326760" cy="3751081"/>
          </a:xfrm>
          <a:prstGeom prst="rect">
            <a:avLst/>
          </a:prstGeom>
        </p:spPr>
      </p:pic>
    </p:spTree>
    <p:extLst>
      <p:ext uri="{BB962C8B-B14F-4D97-AF65-F5344CB8AC3E}">
        <p14:creationId xmlns:p14="http://schemas.microsoft.com/office/powerpoint/2010/main" val="3787946716"/>
      </p:ext>
    </p:extLst>
  </p:cSld>
  <p:clrMapOvr>
    <a:masterClrMapping/>
  </p:clrMapOvr>
</p:sld>
</file>

<file path=ppt/theme/theme1.xml><?xml version="1.0" encoding="utf-8"?>
<a:theme xmlns:a="http://schemas.openxmlformats.org/drawingml/2006/main" name="Refined">
  <a:themeElements>
    <a:clrScheme name="">
      <a:dk1>
        <a:srgbClr val="FFFFFF"/>
      </a:dk1>
      <a:lt1>
        <a:srgbClr val="FFFFFF"/>
      </a:lt1>
      <a:dk2>
        <a:srgbClr val="FFFFFF"/>
      </a:dk2>
      <a:lt2>
        <a:srgbClr val="FFFFFF"/>
      </a:lt2>
      <a:accent1>
        <a:srgbClr val="FFFFFF"/>
      </a:accent1>
      <a:accent2>
        <a:srgbClr val="FFFFFF"/>
      </a:accent2>
      <a:accent3>
        <a:srgbClr val="FFFFFF"/>
      </a:accent3>
      <a:accent4>
        <a:srgbClr val="DADADA"/>
      </a:accent4>
      <a:accent5>
        <a:srgbClr val="FFFFFF"/>
      </a:accent5>
      <a:accent6>
        <a:srgbClr val="E7E7E7"/>
      </a:accent6>
      <a:hlink>
        <a:srgbClr val="000066"/>
      </a:hlink>
      <a:folHlink>
        <a:srgbClr val="000066"/>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
      <a:clrScheme name="Refined 8">
        <a:dk1>
          <a:srgbClr val="000000"/>
        </a:dk1>
        <a:lt1>
          <a:srgbClr val="FFFFFF"/>
        </a:lt1>
        <a:dk2>
          <a:srgbClr val="000000"/>
        </a:dk2>
        <a:lt2>
          <a:srgbClr val="C0C0C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9">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10">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
      <a:clrScheme name="Refined 11">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0000"/>
        </a:hlink>
        <a:folHlink>
          <a:srgbClr val="800000"/>
        </a:folHlink>
      </a:clrScheme>
      <a:clrMap bg1="lt1" tx1="dk1" bg2="lt2" tx2="dk2" accent1="accent1" accent2="accent2" accent3="accent3" accent4="accent4" accent5="accent5" accent6="accent6" hlink="hlink" folHlink="folHlink"/>
    </a:extraClrScheme>
    <a:extraClrScheme>
      <a:clrScheme name="Refined 12">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Refined 13">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Refined 14">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B2B2B2"/>
        </a:hlink>
        <a:folHlink>
          <a:srgbClr val="777777"/>
        </a:folHlink>
      </a:clrScheme>
      <a:clrMap bg1="lt1" tx1="dk1" bg2="lt2" tx2="dk2" accent1="accent1" accent2="accent2" accent3="accent3" accent4="accent4" accent5="accent5" accent6="accent6" hlink="hlink" folHlink="folHlink"/>
    </a:extraClrScheme>
    <a:extraClrScheme>
      <a:clrScheme name="Refined 15">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3399"/>
        </a:folHlink>
      </a:clrScheme>
      <a:clrMap bg1="lt1" tx1="dk1" bg2="lt2" tx2="dk2" accent1="accent1" accent2="accent2" accent3="accent3" accent4="accent4" accent5="accent5" accent6="accent6" hlink="hlink" folHlink="folHlink"/>
    </a:extraClrScheme>
    <a:extraClrScheme>
      <a:clrScheme name="Refined 16">
        <a:dk1>
          <a:srgbClr val="FFFFFF"/>
        </a:dk1>
        <a:lt1>
          <a:srgbClr val="FFFFFF"/>
        </a:lt1>
        <a:dk2>
          <a:srgbClr val="FFFFFF"/>
        </a:dk2>
        <a:lt2>
          <a:srgbClr val="FFFFFF"/>
        </a:lt2>
        <a:accent1>
          <a:srgbClr val="FFFFFF"/>
        </a:accent1>
        <a:accent2>
          <a:srgbClr val="EAEAEA"/>
        </a:accent2>
        <a:accent3>
          <a:srgbClr val="FFFFFF"/>
        </a:accent3>
        <a:accent4>
          <a:srgbClr val="DADADA"/>
        </a:accent4>
        <a:accent5>
          <a:srgbClr val="FFFFFF"/>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2652</Words>
  <Application>Microsoft Office PowerPoint</Application>
  <PresentationFormat>Ευρεία οθόνη</PresentationFormat>
  <Paragraphs>235</Paragraphs>
  <Slides>29</Slides>
  <Notes>29</Notes>
  <HiddenSlides>0</HiddenSlides>
  <MMClips>0</MMClips>
  <ScaleCrop>false</ScaleCrop>
  <HeadingPairs>
    <vt:vector size="6" baseType="variant">
      <vt:variant>
        <vt:lpstr>Γραμματοσειρές που χρησιμοποιούνται</vt:lpstr>
      </vt:variant>
      <vt:variant>
        <vt:i4>16</vt:i4>
      </vt:variant>
      <vt:variant>
        <vt:lpstr>Θέμα</vt:lpstr>
      </vt:variant>
      <vt:variant>
        <vt:i4>1</vt:i4>
      </vt:variant>
      <vt:variant>
        <vt:lpstr>Τίτλοι διαφανειών</vt:lpstr>
      </vt:variant>
      <vt:variant>
        <vt:i4>29</vt:i4>
      </vt:variant>
    </vt:vector>
  </HeadingPairs>
  <TitlesOfParts>
    <vt:vector size="46" baseType="lpstr">
      <vt:lpstr>宋体</vt:lpstr>
      <vt:lpstr>Arial</vt:lpstr>
      <vt:lpstr>Arial-BoldMT</vt:lpstr>
      <vt:lpstr>ArialMT</vt:lpstr>
      <vt:lpstr>ArialNarrow-Bold</vt:lpstr>
      <vt:lpstr>Calibri</vt:lpstr>
      <vt:lpstr>Calibri-Bold</vt:lpstr>
      <vt:lpstr>Calibri-Light</vt:lpstr>
      <vt:lpstr>Cambria</vt:lpstr>
      <vt:lpstr>Open Sans</vt:lpstr>
      <vt:lpstr>TheinhardtPan-Light</vt:lpstr>
      <vt:lpstr>TheinhardtPan-LightItalic</vt:lpstr>
      <vt:lpstr>Times New Roman</vt:lpstr>
      <vt:lpstr>UniversLTW02-65Bold</vt:lpstr>
      <vt:lpstr>Wingdings</vt:lpstr>
      <vt:lpstr>Wingdings-Regular</vt:lpstr>
      <vt:lpstr>Refined</vt:lpstr>
      <vt:lpstr>Παρουσίαση του PowerPoint</vt:lpstr>
      <vt:lpstr>Η ταξονομία της ΕΕ: η απάντηση στο ερώτημα «τι είναι πράσινο;»</vt:lpstr>
      <vt:lpstr>Taxonomy – ΕΡΓΑΛΕΊΟ ΓΙΑ ΤΗΝ ΑΠΑΛΛΑΓΉ ΤΗΣ ΟΙΚΟΝΟΜΊΑΣ ΑΠΌ ΤΙΣ ΕΚΠΟΜΠΈΣ ΑΝΘΡΑΚΑ</vt:lpstr>
      <vt:lpstr>Taxonomy – Τι είναι;</vt:lpstr>
      <vt:lpstr>Taxonomy - Βιώσιμες δραστηριότητες</vt:lpstr>
      <vt:lpstr>Green Taxonomy</vt:lpstr>
      <vt:lpstr>Αέριο και Πυρηνική Ενέργεια</vt:lpstr>
      <vt:lpstr>Η επίδραση της ταξονομίας</vt:lpstr>
      <vt:lpstr>Taxonomy – Κριτήρια ESG</vt:lpstr>
      <vt:lpstr>Τα επιμέρους στοιχεία του ESG</vt:lpstr>
      <vt:lpstr>Taxonomy – Κριτήρια ESG</vt:lpstr>
      <vt:lpstr>Ευρωπαϊκή Πράσινη Συμφωνία</vt:lpstr>
      <vt:lpstr>Κριτήρια ESG (Environment, Social, Governance)</vt:lpstr>
      <vt:lpstr>Πράσινη Βιώσιμη Χρηματοδότηση</vt:lpstr>
      <vt:lpstr>Πράσινη Βιώσιμη Χρηματοδότηση</vt:lpstr>
      <vt:lpstr>Επιχειρήσεις και Βιωσιμότητα: Σύγχρονες τάσεις</vt:lpstr>
      <vt:lpstr>Η συμβολή ESG στην προώθηση της βιώσιμης ανάπτυξης</vt:lpstr>
      <vt:lpstr>Η συμβολή ESG στην προώθηση της βιώσιμης ανάπτυξης</vt:lpstr>
      <vt:lpstr>Η συμβολή ESG στην προώθηση της βιώσιμης ανάπτυξης</vt:lpstr>
      <vt:lpstr>Η συμβολή ESG στην προώθηση της βιώσιμης ανάπτυξης</vt:lpstr>
      <vt:lpstr>Οι υποχρεώσεις των εταιριών σήμερα</vt:lpstr>
      <vt:lpstr>Περιβαλλοντική ευθύνη / Περιβαλλοντικό έγκλημα</vt:lpstr>
      <vt:lpstr>Περιβαλλοντική ευθύνη / Περιβαλλοντικό έγκλημα</vt:lpstr>
      <vt:lpstr>Περιβαλλοντική ευθύνη / Περιβαλλοντικό έγκλημα</vt:lpstr>
      <vt:lpstr>ΕΠΙΠΤΩΣΕΙΣ ΑΠΟ ΤΗΝ ΕΦΑΡΜΟΓΗ ΤΗΣ ΟΔΗΓΙΑΣ ΓΙΑ ΤΗΝ ΠΕΡΙΒΑΛΛΟΝΤΙΚΗ ΕΥΘΥΝΗ</vt:lpstr>
      <vt:lpstr>Εμπλεκόμενοι φορείς</vt:lpstr>
      <vt:lpstr>Τρέχουσες πρακτικές</vt:lpstr>
      <vt:lpstr>Λύσεις πολιτικής: πέντε τρόποι για να προχωρήσουμε</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xenophon</dc:creator>
  <cp:lastModifiedBy>ΞΕΝΟΦΩΝ ΣΠΗΛΙΩΤΗΣ</cp:lastModifiedBy>
  <cp:revision>64</cp:revision>
  <dcterms:created xsi:type="dcterms:W3CDTF">2022-12-11T18:30:39Z</dcterms:created>
  <dcterms:modified xsi:type="dcterms:W3CDTF">2024-01-16T10:36:18Z</dcterms:modified>
</cp:coreProperties>
</file>