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Override2.xml" ContentType="application/vnd.openxmlformats-officedocument.themeOverrid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1"/>
    <p:sldMasterId id="2147483891" r:id="rId2"/>
  </p:sldMasterIdLst>
  <p:notesMasterIdLst>
    <p:notesMasterId r:id="rId23"/>
  </p:notesMasterIdLst>
  <p:handoutMasterIdLst>
    <p:handoutMasterId r:id="rId24"/>
  </p:handoutMasterIdLst>
  <p:sldIdLst>
    <p:sldId id="299" r:id="rId3"/>
    <p:sldId id="280" r:id="rId4"/>
    <p:sldId id="300" r:id="rId5"/>
    <p:sldId id="281" r:id="rId6"/>
    <p:sldId id="302" r:id="rId7"/>
    <p:sldId id="301" r:id="rId8"/>
    <p:sldId id="282" r:id="rId9"/>
    <p:sldId id="303" r:id="rId10"/>
    <p:sldId id="308" r:id="rId11"/>
    <p:sldId id="309" r:id="rId12"/>
    <p:sldId id="307" r:id="rId13"/>
    <p:sldId id="310" r:id="rId14"/>
    <p:sldId id="304" r:id="rId15"/>
    <p:sldId id="283" r:id="rId16"/>
    <p:sldId id="294" r:id="rId17"/>
    <p:sldId id="305" r:id="rId18"/>
    <p:sldId id="313" r:id="rId19"/>
    <p:sldId id="314" r:id="rId20"/>
    <p:sldId id="315" r:id="rId21"/>
    <p:sldId id="292" r:id="rId22"/>
  </p:sldIdLst>
  <p:sldSz cx="9144000" cy="6858000" type="screen4x3"/>
  <p:notesSz cx="6991350" cy="92821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20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6666FF"/>
    <a:srgbClr val="FF9900"/>
    <a:srgbClr val="0066FF"/>
    <a:srgbClr val="66FF66"/>
    <a:srgbClr val="000099"/>
    <a:srgbClr val="FF00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04" autoAdjust="0"/>
    <p:restoredTop sz="93848" autoAdjust="0"/>
  </p:normalViewPr>
  <p:slideViewPr>
    <p:cSldViewPr showGuides="1">
      <p:cViewPr varScale="1">
        <p:scale>
          <a:sx n="107" d="100"/>
          <a:sy n="107" d="100"/>
        </p:scale>
        <p:origin x="209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2" d="100"/>
          <a:sy n="62" d="100"/>
        </p:scale>
        <p:origin x="-2166" y="-72"/>
      </p:cViewPr>
      <p:guideLst>
        <p:guide orient="horz" pos="2923"/>
        <p:guide pos="220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657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algn="ctr" defTabSz="930275" eaLnBrk="1" hangingPunct="1">
              <a:spcBef>
                <a:spcPct val="0"/>
              </a:spcBef>
              <a:buFontTx/>
              <a:buNone/>
              <a:defRPr sz="800" i="1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 sz="900"/>
              <a:t>CIMEG  </a:t>
            </a:r>
            <a:r>
              <a:rPr lang="en-US"/>
              <a:t>Consortium for the Intelligent Management of the Electric Power Grid</a:t>
            </a:r>
          </a:p>
          <a:p>
            <a:pPr>
              <a:defRPr/>
            </a:pPr>
            <a:r>
              <a:rPr lang="en-US"/>
              <a:t>Purdue, University of Tennessee, Fisk University, TVA, Exelon (ComEd)</a:t>
            </a:r>
          </a:p>
        </p:txBody>
      </p:sp>
      <p:sp>
        <p:nvSpPr>
          <p:cNvPr id="232451" name="Rectangle 2051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33800" y="0"/>
            <a:ext cx="325755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algn="ctr" defTabSz="930275" eaLnBrk="1" hangingPunct="1">
              <a:spcBef>
                <a:spcPct val="0"/>
              </a:spcBef>
              <a:buFontTx/>
              <a:buNone/>
              <a:defRPr sz="900" i="1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 i="0"/>
              <a:t>Funded by </a:t>
            </a:r>
          </a:p>
          <a:p>
            <a:pPr>
              <a:defRPr/>
            </a:pPr>
            <a:r>
              <a:rPr lang="en-US"/>
              <a:t>EPRI/DOD Complex Interactive Networks</a:t>
            </a:r>
          </a:p>
        </p:txBody>
      </p:sp>
      <p:sp>
        <p:nvSpPr>
          <p:cNvPr id="232452" name="Rectangle 2052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7338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spcBef>
                <a:spcPct val="0"/>
              </a:spcBef>
              <a:buFontTx/>
              <a:buNone/>
              <a:defRPr sz="1000">
                <a:latin typeface="Times New Roman" charset="0"/>
                <a:ea typeface="ＭＳ Ｐゴシック" charset="0"/>
                <a:cs typeface="Times New Roman" charset="0"/>
              </a:defRPr>
            </a:lvl1pPr>
          </a:lstStyle>
          <a:p>
            <a:pPr>
              <a:defRPr/>
            </a:pPr>
            <a:r>
              <a:rPr lang="en-US"/>
              <a:t>Monday, June 11, 2001 Washington DC</a:t>
            </a:r>
            <a:r>
              <a:rPr lang="en-US">
                <a:cs typeface="+mn-cs"/>
              </a:rPr>
              <a:t> </a:t>
            </a:r>
          </a:p>
        </p:txBody>
      </p:sp>
      <p:sp>
        <p:nvSpPr>
          <p:cNvPr id="232453" name="Rectangle 2053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818563"/>
            <a:ext cx="30289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fld id="{A0ED6489-96D4-4456-9E39-B9022C887021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0421195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89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spcBef>
                <a:spcPct val="0"/>
              </a:spcBef>
              <a:buFontTx/>
              <a:buNone/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30289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spcBef>
                <a:spcPct val="0"/>
              </a:spcBef>
              <a:buFontTx/>
              <a:buNone/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6338" y="696913"/>
            <a:ext cx="4640262" cy="3479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289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spcBef>
                <a:spcPct val="0"/>
              </a:spcBef>
              <a:buFontTx/>
              <a:buNone/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818563"/>
            <a:ext cx="30289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fld id="{C9B23349-9124-4E7F-8BA5-6EBE567A80B0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6749283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B23349-9124-4E7F-8BA5-6EBE567A80B0}" type="slidenum">
              <a:rPr lang="en-US" altLang="el-GR" smtClean="0"/>
              <a:pPr>
                <a:defRPr/>
              </a:pPr>
              <a:t>7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846973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838200"/>
            <a:ext cx="8839200" cy="838200"/>
          </a:xfrm>
        </p:spPr>
        <p:txBody>
          <a:bodyPr/>
          <a:lstStyle>
            <a:lvl1pPr>
              <a:defRPr sz="35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4343400"/>
            <a:ext cx="6248400" cy="914400"/>
          </a:xfrm>
        </p:spPr>
        <p:txBody>
          <a:bodyPr/>
          <a:lstStyle>
            <a:lvl1pPr marL="0" indent="0" algn="ctr">
              <a:buFontTx/>
              <a:buNone/>
              <a:defRPr sz="28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1905000" y="6248400"/>
            <a:ext cx="1905000" cy="457200"/>
          </a:xfrm>
          <a:prstGeom prst="rect">
            <a:avLst/>
          </a:prstGeom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FontTx/>
              <a:buNone/>
              <a:defRPr sz="1400">
                <a:solidFill>
                  <a:srgbClr val="FFFFFF"/>
                </a:solidFill>
                <a:latin typeface="+mn-lt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038600" y="6248400"/>
            <a:ext cx="2895600" cy="457200"/>
          </a:xfrm>
        </p:spPr>
        <p:txBody>
          <a:bodyPr/>
          <a:lstStyle>
            <a:lvl1pPr>
              <a:defRPr sz="1400" i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CIMEG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162800" y="6248400"/>
            <a:ext cx="1905000" cy="457200"/>
          </a:xfrm>
          <a:prstGeom prst="rect">
            <a:avLst/>
          </a:prstGeom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sz="1400">
                <a:solidFill>
                  <a:srgbClr val="FFFFFF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E881C76-8D11-4995-BDF3-E95BE2D1D7CF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7338302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CIMEG</a:t>
            </a:r>
          </a:p>
        </p:txBody>
      </p:sp>
    </p:spTree>
    <p:extLst>
      <p:ext uri="{BB962C8B-B14F-4D97-AF65-F5344CB8AC3E}">
        <p14:creationId xmlns:p14="http://schemas.microsoft.com/office/powerpoint/2010/main" val="4070578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00" y="152400"/>
            <a:ext cx="18669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7800" y="152400"/>
            <a:ext cx="54483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CIMEG</a:t>
            </a:r>
          </a:p>
        </p:txBody>
      </p:sp>
    </p:spTree>
    <p:extLst>
      <p:ext uri="{BB962C8B-B14F-4D97-AF65-F5344CB8AC3E}">
        <p14:creationId xmlns:p14="http://schemas.microsoft.com/office/powerpoint/2010/main" val="29069826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152400"/>
            <a:ext cx="7467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447800" y="1524000"/>
            <a:ext cx="3657600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257800" y="1524000"/>
            <a:ext cx="3657600" cy="4267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CIMEG</a:t>
            </a:r>
          </a:p>
        </p:txBody>
      </p:sp>
    </p:spTree>
    <p:extLst>
      <p:ext uri="{BB962C8B-B14F-4D97-AF65-F5344CB8AC3E}">
        <p14:creationId xmlns:p14="http://schemas.microsoft.com/office/powerpoint/2010/main" val="15877050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152400"/>
            <a:ext cx="7467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1447800" y="1524000"/>
            <a:ext cx="7467600" cy="4267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CIMEG</a:t>
            </a:r>
          </a:p>
        </p:txBody>
      </p:sp>
    </p:spTree>
    <p:extLst>
      <p:ext uri="{BB962C8B-B14F-4D97-AF65-F5344CB8AC3E}">
        <p14:creationId xmlns:p14="http://schemas.microsoft.com/office/powerpoint/2010/main" val="38278894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838200"/>
            <a:ext cx="8839200" cy="838200"/>
          </a:xfrm>
        </p:spPr>
        <p:txBody>
          <a:bodyPr/>
          <a:lstStyle>
            <a:lvl1pPr>
              <a:defRPr sz="35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4343400"/>
            <a:ext cx="6248400" cy="914400"/>
          </a:xfrm>
        </p:spPr>
        <p:txBody>
          <a:bodyPr/>
          <a:lstStyle>
            <a:lvl1pPr marL="0" indent="0" algn="ctr">
              <a:buFontTx/>
              <a:buNone/>
              <a:defRPr sz="28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1905000" y="6248400"/>
            <a:ext cx="1905000" cy="457200"/>
          </a:xfrm>
          <a:prstGeom prst="rect">
            <a:avLst/>
          </a:prstGeom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FontTx/>
              <a:buNone/>
              <a:defRPr sz="1400">
                <a:solidFill>
                  <a:srgbClr val="FFFFFF"/>
                </a:solidFill>
                <a:latin typeface="+mn-lt"/>
                <a:ea typeface="ＭＳ Ｐゴシック" charset="0"/>
                <a:cs typeface="+mn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 charset="0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038600" y="6248400"/>
            <a:ext cx="2895600" cy="457200"/>
          </a:xfrm>
        </p:spPr>
        <p:txBody>
          <a:bodyPr/>
          <a:lstStyle>
            <a:lvl1pPr>
              <a:defRPr sz="1400" i="0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 charset="0"/>
                <a:cs typeface="+mn-cs"/>
              </a:rPr>
              <a:t>CIMEG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162800" y="6248400"/>
            <a:ext cx="1905000" cy="457200"/>
          </a:xfrm>
          <a:prstGeom prst="rect">
            <a:avLst/>
          </a:prstGeom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sz="1400">
                <a:solidFill>
                  <a:srgbClr val="FFFFFF"/>
                </a:solidFill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881C76-8D11-4995-BDF3-E95BE2D1D7CF}" type="slidenum">
              <a:rPr kumimoji="0" lang="en-US" altLang="el-GR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l-G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4336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  <a:cs typeface="+mn-cs"/>
              </a:rPr>
              <a:t>CIMEG</a:t>
            </a:r>
          </a:p>
        </p:txBody>
      </p:sp>
    </p:spTree>
    <p:extLst>
      <p:ext uri="{BB962C8B-B14F-4D97-AF65-F5344CB8AC3E}">
        <p14:creationId xmlns:p14="http://schemas.microsoft.com/office/powerpoint/2010/main" val="30081518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  <a:cs typeface="+mn-cs"/>
              </a:rPr>
              <a:t>CIMEG</a:t>
            </a:r>
          </a:p>
        </p:txBody>
      </p:sp>
    </p:spTree>
    <p:extLst>
      <p:ext uri="{BB962C8B-B14F-4D97-AF65-F5344CB8AC3E}">
        <p14:creationId xmlns:p14="http://schemas.microsoft.com/office/powerpoint/2010/main" val="1218414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800" y="1524000"/>
            <a:ext cx="36576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524000"/>
            <a:ext cx="36576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  <a:cs typeface="+mn-cs"/>
              </a:rPr>
              <a:t>CIMEG</a:t>
            </a:r>
          </a:p>
        </p:txBody>
      </p:sp>
    </p:spTree>
    <p:extLst>
      <p:ext uri="{BB962C8B-B14F-4D97-AF65-F5344CB8AC3E}">
        <p14:creationId xmlns:p14="http://schemas.microsoft.com/office/powerpoint/2010/main" val="24266604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  <a:cs typeface="+mn-cs"/>
              </a:rPr>
              <a:t>CIMEG</a:t>
            </a:r>
          </a:p>
        </p:txBody>
      </p:sp>
    </p:spTree>
    <p:extLst>
      <p:ext uri="{BB962C8B-B14F-4D97-AF65-F5344CB8AC3E}">
        <p14:creationId xmlns:p14="http://schemas.microsoft.com/office/powerpoint/2010/main" val="6796165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  <a:cs typeface="+mn-cs"/>
              </a:rPr>
              <a:t>CIMEG</a:t>
            </a:r>
          </a:p>
        </p:txBody>
      </p:sp>
    </p:spTree>
    <p:extLst>
      <p:ext uri="{BB962C8B-B14F-4D97-AF65-F5344CB8AC3E}">
        <p14:creationId xmlns:p14="http://schemas.microsoft.com/office/powerpoint/2010/main" val="1937649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CIMEG</a:t>
            </a:r>
          </a:p>
        </p:txBody>
      </p:sp>
    </p:spTree>
    <p:extLst>
      <p:ext uri="{BB962C8B-B14F-4D97-AF65-F5344CB8AC3E}">
        <p14:creationId xmlns:p14="http://schemas.microsoft.com/office/powerpoint/2010/main" val="12699350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  <a:cs typeface="+mn-cs"/>
              </a:rPr>
              <a:t>CIMEG</a:t>
            </a:r>
          </a:p>
        </p:txBody>
      </p:sp>
    </p:spTree>
    <p:extLst>
      <p:ext uri="{BB962C8B-B14F-4D97-AF65-F5344CB8AC3E}">
        <p14:creationId xmlns:p14="http://schemas.microsoft.com/office/powerpoint/2010/main" val="35737654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  <a:cs typeface="+mn-cs"/>
              </a:rPr>
              <a:t>CIMEG</a:t>
            </a:r>
          </a:p>
        </p:txBody>
      </p:sp>
    </p:spTree>
    <p:extLst>
      <p:ext uri="{BB962C8B-B14F-4D97-AF65-F5344CB8AC3E}">
        <p14:creationId xmlns:p14="http://schemas.microsoft.com/office/powerpoint/2010/main" val="4277429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  <a:cs typeface="+mn-cs"/>
              </a:rPr>
              <a:t>CIMEG</a:t>
            </a:r>
          </a:p>
        </p:txBody>
      </p:sp>
    </p:spTree>
    <p:extLst>
      <p:ext uri="{BB962C8B-B14F-4D97-AF65-F5344CB8AC3E}">
        <p14:creationId xmlns:p14="http://schemas.microsoft.com/office/powerpoint/2010/main" val="26001033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  <a:cs typeface="+mn-cs"/>
              </a:rPr>
              <a:t>CIMEG</a:t>
            </a:r>
          </a:p>
        </p:txBody>
      </p:sp>
    </p:spTree>
    <p:extLst>
      <p:ext uri="{BB962C8B-B14F-4D97-AF65-F5344CB8AC3E}">
        <p14:creationId xmlns:p14="http://schemas.microsoft.com/office/powerpoint/2010/main" val="20855733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00" y="152400"/>
            <a:ext cx="18669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7800" y="152400"/>
            <a:ext cx="54483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  <a:cs typeface="+mn-cs"/>
              </a:rPr>
              <a:t>CIMEG</a:t>
            </a:r>
          </a:p>
        </p:txBody>
      </p:sp>
    </p:spTree>
    <p:extLst>
      <p:ext uri="{BB962C8B-B14F-4D97-AF65-F5344CB8AC3E}">
        <p14:creationId xmlns:p14="http://schemas.microsoft.com/office/powerpoint/2010/main" val="28824146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152400"/>
            <a:ext cx="7467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447800" y="1524000"/>
            <a:ext cx="3657600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257800" y="1524000"/>
            <a:ext cx="3657600" cy="4267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  <a:cs typeface="+mn-cs"/>
              </a:rPr>
              <a:t>CIMEG</a:t>
            </a:r>
          </a:p>
        </p:txBody>
      </p:sp>
    </p:spTree>
    <p:extLst>
      <p:ext uri="{BB962C8B-B14F-4D97-AF65-F5344CB8AC3E}">
        <p14:creationId xmlns:p14="http://schemas.microsoft.com/office/powerpoint/2010/main" val="21240176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152400"/>
            <a:ext cx="7467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1447800" y="1524000"/>
            <a:ext cx="7467600" cy="4267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  <a:cs typeface="+mn-cs"/>
              </a:rPr>
              <a:t>CIMEG</a:t>
            </a:r>
          </a:p>
        </p:txBody>
      </p:sp>
    </p:spTree>
    <p:extLst>
      <p:ext uri="{BB962C8B-B14F-4D97-AF65-F5344CB8AC3E}">
        <p14:creationId xmlns:p14="http://schemas.microsoft.com/office/powerpoint/2010/main" val="2171293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CIMEG</a:t>
            </a:r>
          </a:p>
        </p:txBody>
      </p:sp>
    </p:spTree>
    <p:extLst>
      <p:ext uri="{BB962C8B-B14F-4D97-AF65-F5344CB8AC3E}">
        <p14:creationId xmlns:p14="http://schemas.microsoft.com/office/powerpoint/2010/main" val="3112127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800" y="1524000"/>
            <a:ext cx="36576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524000"/>
            <a:ext cx="36576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CIMEG</a:t>
            </a:r>
          </a:p>
        </p:txBody>
      </p:sp>
    </p:spTree>
    <p:extLst>
      <p:ext uri="{BB962C8B-B14F-4D97-AF65-F5344CB8AC3E}">
        <p14:creationId xmlns:p14="http://schemas.microsoft.com/office/powerpoint/2010/main" val="2133756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CIMEG</a:t>
            </a:r>
          </a:p>
        </p:txBody>
      </p:sp>
    </p:spTree>
    <p:extLst>
      <p:ext uri="{BB962C8B-B14F-4D97-AF65-F5344CB8AC3E}">
        <p14:creationId xmlns:p14="http://schemas.microsoft.com/office/powerpoint/2010/main" val="1337112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CIMEG</a:t>
            </a:r>
          </a:p>
        </p:txBody>
      </p:sp>
    </p:spTree>
    <p:extLst>
      <p:ext uri="{BB962C8B-B14F-4D97-AF65-F5344CB8AC3E}">
        <p14:creationId xmlns:p14="http://schemas.microsoft.com/office/powerpoint/2010/main" val="4124692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CIMEG</a:t>
            </a:r>
          </a:p>
        </p:txBody>
      </p:sp>
    </p:spTree>
    <p:extLst>
      <p:ext uri="{BB962C8B-B14F-4D97-AF65-F5344CB8AC3E}">
        <p14:creationId xmlns:p14="http://schemas.microsoft.com/office/powerpoint/2010/main" val="3558843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CIMEG</a:t>
            </a:r>
          </a:p>
        </p:txBody>
      </p:sp>
    </p:spTree>
    <p:extLst>
      <p:ext uri="{BB962C8B-B14F-4D97-AF65-F5344CB8AC3E}">
        <p14:creationId xmlns:p14="http://schemas.microsoft.com/office/powerpoint/2010/main" val="39301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CIMEG</a:t>
            </a:r>
          </a:p>
        </p:txBody>
      </p:sp>
    </p:spTree>
    <p:extLst>
      <p:ext uri="{BB962C8B-B14F-4D97-AF65-F5344CB8AC3E}">
        <p14:creationId xmlns:p14="http://schemas.microsoft.com/office/powerpoint/2010/main" val="1015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1524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1524000"/>
            <a:ext cx="74676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/>
              <a:t>Click to edit Master text styles</a:t>
            </a:r>
          </a:p>
          <a:p>
            <a:pPr lvl="1"/>
            <a:r>
              <a:rPr lang="en-US" altLang="el-GR"/>
              <a:t>Second level</a:t>
            </a:r>
          </a:p>
          <a:p>
            <a:pPr lvl="2"/>
            <a:r>
              <a:rPr lang="en-US" altLang="el-GR"/>
              <a:t>Third level</a:t>
            </a:r>
          </a:p>
          <a:p>
            <a:pPr lvl="3"/>
            <a:r>
              <a:rPr lang="en-US" altLang="el-GR"/>
              <a:t>Fourth level</a:t>
            </a:r>
          </a:p>
          <a:p>
            <a:pPr lvl="4"/>
            <a:r>
              <a:rPr lang="en-US" altLang="el-GR"/>
              <a:t>Fifth level</a:t>
            </a:r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9000" y="64770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FontTx/>
              <a:buNone/>
              <a:defRPr sz="1800" i="1">
                <a:latin typeface="+mn-lt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CIMEG</a:t>
            </a:r>
          </a:p>
        </p:txBody>
      </p:sp>
      <p:pic>
        <p:nvPicPr>
          <p:cNvPr id="1029" name="Picture 8"/>
          <p:cNvPicPr>
            <a:picLocks noChangeAspect="1" noChangeArrowheads="1"/>
          </p:cNvPicPr>
          <p:nvPr userDrawn="1"/>
        </p:nvPicPr>
        <p:blipFill>
          <a:blip r:embed="rId16">
            <a:lum bright="8000" contrast="-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24600"/>
            <a:ext cx="1752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50000"/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5000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50000"/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50000"/>
        <a:buChar char="•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50000"/>
        <a:buChar char="•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150000"/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150000"/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150000"/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150000"/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1524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1524000"/>
            <a:ext cx="74676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/>
              <a:t>Click to edit Master text styles</a:t>
            </a:r>
          </a:p>
          <a:p>
            <a:pPr lvl="1"/>
            <a:r>
              <a:rPr lang="en-US" altLang="el-GR"/>
              <a:t>Second level</a:t>
            </a:r>
          </a:p>
          <a:p>
            <a:pPr lvl="2"/>
            <a:r>
              <a:rPr lang="en-US" altLang="el-GR"/>
              <a:t>Third level</a:t>
            </a:r>
          </a:p>
          <a:p>
            <a:pPr lvl="3"/>
            <a:r>
              <a:rPr lang="en-US" altLang="el-GR"/>
              <a:t>Fourth level</a:t>
            </a:r>
          </a:p>
          <a:p>
            <a:pPr lvl="4"/>
            <a:r>
              <a:rPr lang="en-US" altLang="el-GR"/>
              <a:t>Fifth level</a:t>
            </a:r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9000" y="64770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FontTx/>
              <a:buNone/>
              <a:defRPr sz="1800" i="1">
                <a:latin typeface="+mn-lt"/>
                <a:ea typeface="ＭＳ Ｐゴシック" charset="0"/>
                <a:cs typeface="+mn-cs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  <a:cs typeface="+mn-cs"/>
              </a:rPr>
              <a:t>CIMEG</a:t>
            </a:r>
          </a:p>
        </p:txBody>
      </p:sp>
      <p:pic>
        <p:nvPicPr>
          <p:cNvPr id="1029" name="Picture 8"/>
          <p:cNvPicPr>
            <a:picLocks noChangeAspect="1" noChangeArrowheads="1"/>
          </p:cNvPicPr>
          <p:nvPr userDrawn="1"/>
        </p:nvPicPr>
        <p:blipFill>
          <a:blip r:embed="rId16">
            <a:lum bright="8000" contrast="-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24600"/>
            <a:ext cx="1752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6840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893" r:id="rId2"/>
    <p:sldLayoutId id="2147483894" r:id="rId3"/>
    <p:sldLayoutId id="2147483895" r:id="rId4"/>
    <p:sldLayoutId id="2147483896" r:id="rId5"/>
    <p:sldLayoutId id="2147483897" r:id="rId6"/>
    <p:sldLayoutId id="2147483898" r:id="rId7"/>
    <p:sldLayoutId id="2147483899" r:id="rId8"/>
    <p:sldLayoutId id="2147483900" r:id="rId9"/>
    <p:sldLayoutId id="2147483901" r:id="rId10"/>
    <p:sldLayoutId id="2147483902" r:id="rId11"/>
    <p:sldLayoutId id="2147483903" r:id="rId12"/>
    <p:sldLayoutId id="2147483904" r:id="rId13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50000"/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5000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50000"/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50000"/>
        <a:buChar char="•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50000"/>
        <a:buChar char="•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150000"/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150000"/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150000"/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150000"/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609600" y="5334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5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150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5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40000"/>
              </a:lnSpc>
              <a:spcBef>
                <a:spcPct val="50000"/>
              </a:spcBef>
              <a:buSzTx/>
              <a:buFontTx/>
              <a:buNone/>
            </a:pPr>
            <a:r>
              <a:rPr kumimoji="1" lang="el-GR" altLang="el-GR" sz="2000" b="1" i="1">
                <a:cs typeface="Times New Roman" panose="02020603050405020304" pitchFamily="18" charset="0"/>
              </a:rPr>
              <a:t>Τμήμα Ηλεκτρολόγων Μηχανικών και Μηχανικών Υπολογιστών</a:t>
            </a:r>
          </a:p>
          <a:p>
            <a:pPr algn="ctr">
              <a:lnSpc>
                <a:spcPct val="40000"/>
              </a:lnSpc>
              <a:spcBef>
                <a:spcPct val="50000"/>
              </a:spcBef>
              <a:buSzTx/>
              <a:buFontTx/>
              <a:buNone/>
            </a:pPr>
            <a:r>
              <a:rPr kumimoji="1" lang="el-GR" altLang="el-GR" sz="2000" b="1" i="1">
                <a:cs typeface="Times New Roman" panose="02020603050405020304" pitchFamily="18" charset="0"/>
              </a:rPr>
              <a:t>Πανεπιστήμιο Θεσσαλίας</a:t>
            </a:r>
            <a:endParaRPr kumimoji="1" lang="en-US" altLang="el-GR" sz="2000" b="1" i="1">
              <a:cs typeface="Times New Roman" panose="02020603050405020304" pitchFamily="18" charset="0"/>
            </a:endParaRPr>
          </a:p>
        </p:txBody>
      </p:sp>
      <p:sp>
        <p:nvSpPr>
          <p:cNvPr id="5123" name="Text Box 7"/>
          <p:cNvSpPr txBox="1">
            <a:spLocks noChangeArrowheads="1"/>
          </p:cNvSpPr>
          <p:nvPr/>
        </p:nvSpPr>
        <p:spPr bwMode="auto">
          <a:xfrm>
            <a:off x="1409700" y="4191000"/>
            <a:ext cx="6400800" cy="297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5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150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5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l-GR" altLang="el-GR" sz="2400" b="1" dirty="0"/>
              <a:t>Μαρία Καρασίμου </a:t>
            </a:r>
          </a:p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l-GR" altLang="el-GR" sz="1600" b="1" dirty="0"/>
              <a:t>Διδάκτωρ</a:t>
            </a:r>
          </a:p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l-GR" altLang="el-GR" sz="1600" b="1" dirty="0"/>
              <a:t>Τμήμα Ηλεκτρολόγων Μηχανικών και Μηχανικών Υπολογιστών</a:t>
            </a:r>
          </a:p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l-GR" altLang="el-GR" sz="1600" b="1" dirty="0"/>
              <a:t>(ΤΗΜΜ</a:t>
            </a:r>
            <a:r>
              <a:rPr lang="en-US" altLang="el-GR" sz="1600" b="1" dirty="0"/>
              <a:t>Y</a:t>
            </a:r>
            <a:r>
              <a:rPr lang="el-GR" altLang="el-GR" sz="1600" b="1" dirty="0"/>
              <a:t>)</a:t>
            </a:r>
            <a:endParaRPr lang="el-GR" altLang="el-GR" sz="1400" b="1" dirty="0"/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l-GR" altLang="el-GR" sz="1800" b="1" dirty="0">
                <a:latin typeface="Times New Roman" panose="02020603050405020304" pitchFamily="18" charset="0"/>
              </a:rPr>
              <a:t>                         </a:t>
            </a:r>
            <a:endParaRPr lang="el-GR" altLang="el-GR" sz="1400" b="1" dirty="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SzTx/>
              <a:buFontTx/>
              <a:buNone/>
            </a:pPr>
            <a:endParaRPr lang="el-GR" altLang="el-GR" sz="1800" b="1" dirty="0"/>
          </a:p>
          <a:p>
            <a:pPr>
              <a:spcBef>
                <a:spcPct val="0"/>
              </a:spcBef>
              <a:buSzTx/>
              <a:buFontTx/>
              <a:buNone/>
            </a:pPr>
            <a:endParaRPr lang="el-GR" altLang="el-GR" sz="1400" b="1" dirty="0"/>
          </a:p>
          <a:p>
            <a:pPr>
              <a:spcBef>
                <a:spcPct val="0"/>
              </a:spcBef>
              <a:buSzTx/>
              <a:buFontTx/>
              <a:buNone/>
            </a:pPr>
            <a:endParaRPr lang="el-GR" altLang="el-GR" sz="1400" b="1" dirty="0"/>
          </a:p>
          <a:p>
            <a:pPr>
              <a:spcBef>
                <a:spcPct val="0"/>
              </a:spcBef>
              <a:buSzTx/>
              <a:buFontTx/>
              <a:buNone/>
            </a:pPr>
            <a:endParaRPr lang="el-GR" altLang="el-GR" sz="1400" b="1" dirty="0"/>
          </a:p>
          <a:p>
            <a:pPr>
              <a:spcBef>
                <a:spcPct val="0"/>
              </a:spcBef>
              <a:buSzTx/>
              <a:buFontTx/>
              <a:buNone/>
            </a:pPr>
            <a:endParaRPr lang="el-GR" altLang="el-GR" sz="1400" b="1" dirty="0"/>
          </a:p>
          <a:p>
            <a:pPr>
              <a:spcBef>
                <a:spcPct val="0"/>
              </a:spcBef>
              <a:buSzTx/>
              <a:buFontTx/>
              <a:buNone/>
            </a:pPr>
            <a:endParaRPr lang="el-GR" altLang="el-GR" sz="1400" b="1" dirty="0"/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l-GR" altLang="el-GR" sz="1400" b="1" baseline="30000" dirty="0"/>
              <a:t>		</a:t>
            </a:r>
            <a:endParaRPr lang="en-US" altLang="el-GR" sz="1200" baseline="30000" dirty="0"/>
          </a:p>
        </p:txBody>
      </p:sp>
      <p:sp>
        <p:nvSpPr>
          <p:cNvPr id="5124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685800" y="5562600"/>
            <a:ext cx="8077200" cy="914400"/>
          </a:xfrm>
        </p:spPr>
        <p:txBody>
          <a:bodyPr/>
          <a:lstStyle/>
          <a:p>
            <a:pPr eaLnBrk="1" hangingPunct="1"/>
            <a:r>
              <a:rPr lang="el-GR" altLang="el-GR" sz="1600" i="1" dirty="0">
                <a:solidFill>
                  <a:schemeClr val="tx1"/>
                </a:solidFill>
              </a:rPr>
              <a:t>Εαρινό Εξάμηνο 202</a:t>
            </a:r>
            <a:r>
              <a:rPr lang="en-US" altLang="el-GR" sz="1600" i="1" dirty="0">
                <a:solidFill>
                  <a:schemeClr val="tx1"/>
                </a:solidFill>
              </a:rPr>
              <a:t>4</a:t>
            </a:r>
            <a:r>
              <a:rPr lang="el-GR" altLang="el-GR" sz="1600" i="1" dirty="0">
                <a:solidFill>
                  <a:schemeClr val="tx1"/>
                </a:solidFill>
              </a:rPr>
              <a:t>-2</a:t>
            </a:r>
            <a:r>
              <a:rPr lang="en-US" altLang="el-GR" sz="1600" i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5125" name="Rectangle 13"/>
          <p:cNvSpPr>
            <a:spLocks noChangeArrowheads="1"/>
          </p:cNvSpPr>
          <p:nvPr/>
        </p:nvSpPr>
        <p:spPr bwMode="auto">
          <a:xfrm>
            <a:off x="533400" y="1676400"/>
            <a:ext cx="81534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880" tIns="137160" rIns="182880" bIns="137160">
            <a:spAutoFit/>
          </a:bodyPr>
          <a:lstStyle>
            <a:lvl1pPr>
              <a:spcBef>
                <a:spcPct val="20000"/>
              </a:spcBef>
              <a:buSzPct val="15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150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5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l-GR" altLang="el-GR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Εισαγωγή στην Οικονομία 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l-GR" altLang="el-GR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της Ενέργειας 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altLang="el-GR" sz="44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664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685800"/>
            <a:ext cx="7467600" cy="5562600"/>
          </a:xfrm>
        </p:spPr>
        <p:txBody>
          <a:bodyPr/>
          <a:lstStyle/>
          <a:p>
            <a:r>
              <a:rPr lang="el-GR" dirty="0"/>
              <a:t>Μεταβολές στις τιμές των άλλων αγαθών</a:t>
            </a:r>
          </a:p>
          <a:p>
            <a:pPr marL="0" indent="0">
              <a:buNone/>
            </a:pPr>
            <a:r>
              <a:rPr lang="el-GR" dirty="0"/>
              <a:t>	</a:t>
            </a:r>
            <a:r>
              <a:rPr lang="el-GR" i="1" dirty="0"/>
              <a:t>α) Υποκατάστατα αγαθά </a:t>
            </a:r>
            <a:endParaRPr lang="en-US" i="1" dirty="0"/>
          </a:p>
          <a:p>
            <a:pPr marL="0" indent="0">
              <a:buNone/>
            </a:pPr>
            <a:r>
              <a:rPr lang="en-US" i="1" dirty="0"/>
              <a:t>	     (substitute good)</a:t>
            </a:r>
            <a:endParaRPr lang="el-GR" i="1" dirty="0"/>
          </a:p>
          <a:p>
            <a:pPr marL="0" indent="0">
              <a:buNone/>
            </a:pPr>
            <a:r>
              <a:rPr lang="el-GR" i="1" dirty="0"/>
              <a:t>	β) Συμπληρωματικά αγαθά</a:t>
            </a:r>
            <a:r>
              <a:rPr lang="en-US" i="1" dirty="0"/>
              <a:t>     	 	     (complementary good)</a:t>
            </a:r>
            <a:endParaRPr lang="el-GR" i="1" dirty="0"/>
          </a:p>
          <a:p>
            <a:r>
              <a:rPr lang="el-GR" dirty="0"/>
              <a:t>Μεταβολές στις προσδοκώμενες τιμές</a:t>
            </a:r>
          </a:p>
          <a:p>
            <a:pPr marL="0" indent="0">
              <a:buNone/>
            </a:pPr>
            <a:r>
              <a:rPr lang="el-GR" dirty="0"/>
              <a:t>	</a:t>
            </a:r>
            <a:r>
              <a:rPr lang="el-GR" i="1" dirty="0"/>
              <a:t>α) Μελλοντικές τιμές</a:t>
            </a:r>
          </a:p>
          <a:p>
            <a:pPr marL="0" indent="0">
              <a:buNone/>
            </a:pPr>
            <a:r>
              <a:rPr lang="el-GR" i="1" dirty="0"/>
              <a:t>	β) Μελλοντικό εισόδημα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7014711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Μεταβολές στη Ζήτηση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538" y="1600200"/>
            <a:ext cx="7467600" cy="4267200"/>
          </a:xfrm>
        </p:spPr>
        <p:txBody>
          <a:bodyPr/>
          <a:lstStyle/>
          <a:p>
            <a:r>
              <a:rPr lang="el-GR" dirty="0"/>
              <a:t>Η μεταβολή ενός ή περισσοτέρων προσδιοριστικών παραγόντων ζήτησης θα μεταβάλει την καμπύλη ζήτησης. </a:t>
            </a:r>
          </a:p>
          <a:p>
            <a:r>
              <a:rPr lang="el-GR" dirty="0"/>
              <a:t>Η μετατόπιση της καμπύλης ζήτησης ονομάζεται </a:t>
            </a:r>
            <a:r>
              <a:rPr lang="el-GR" b="1" i="1" dirty="0"/>
              <a:t>μεταβολή στη ζήτηση. 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43975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Μεταβολές στην ζητούμενη ποσότητα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524000"/>
            <a:ext cx="7467600" cy="4648200"/>
          </a:xfrm>
        </p:spPr>
        <p:txBody>
          <a:bodyPr/>
          <a:lstStyle/>
          <a:p>
            <a:r>
              <a:rPr lang="el-GR" b="1" i="1" dirty="0"/>
              <a:t>Μεταβολή στη ζήτηση (</a:t>
            </a:r>
            <a:r>
              <a:rPr lang="en-US" b="1" i="1" dirty="0"/>
              <a:t>change in demand) </a:t>
            </a:r>
            <a:r>
              <a:rPr lang="el-GR" dirty="0"/>
              <a:t>είναι η μετατόπιση της καμπύλης ζήτησης (προς τα δεξιά ή προς τα αριστερά)</a:t>
            </a:r>
          </a:p>
          <a:p>
            <a:r>
              <a:rPr lang="el-GR" b="1" i="1" dirty="0"/>
              <a:t>Μεταβολή στη ζητούμενη ποσότητα (</a:t>
            </a:r>
            <a:r>
              <a:rPr lang="en-US" b="1" i="1" dirty="0"/>
              <a:t>change in quantity demand)</a:t>
            </a:r>
            <a:r>
              <a:rPr lang="el-GR" b="1" i="1" dirty="0"/>
              <a:t> </a:t>
            </a:r>
            <a:r>
              <a:rPr lang="el-GR" dirty="0"/>
              <a:t>είναι η μετακίνηση από ένα σημείο σε άλλο σημείο πάνω στην ίδια καμπύλη ζήτησης</a:t>
            </a:r>
          </a:p>
        </p:txBody>
      </p:sp>
    </p:spTree>
    <p:extLst>
      <p:ext uri="{BB962C8B-B14F-4D97-AF65-F5344CB8AC3E}">
        <p14:creationId xmlns:p14="http://schemas.microsoft.com/office/powerpoint/2010/main" val="3985231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Τίτλος 1"/>
          <p:cNvSpPr>
            <a:spLocks noGrp="1"/>
          </p:cNvSpPr>
          <p:nvPr>
            <p:ph type="title"/>
          </p:nvPr>
        </p:nvSpPr>
        <p:spPr>
          <a:xfrm>
            <a:off x="1371600" y="0"/>
            <a:ext cx="7467600" cy="990600"/>
          </a:xfrm>
        </p:spPr>
        <p:txBody>
          <a:bodyPr/>
          <a:lstStyle/>
          <a:p>
            <a:pPr algn="ctr"/>
            <a:r>
              <a:rPr lang="el-GR" altLang="el-GR" b="1" dirty="0"/>
              <a:t>Η Προσφορά (</a:t>
            </a:r>
            <a:r>
              <a:rPr lang="en-US" altLang="el-GR" b="1" dirty="0"/>
              <a:t>Supply, S)</a:t>
            </a:r>
            <a:endParaRPr lang="el-GR" altLang="el-GR" b="1" dirty="0"/>
          </a:p>
        </p:txBody>
      </p:sp>
      <p:sp>
        <p:nvSpPr>
          <p:cNvPr id="11267" name="Θέση περιεχομένου 2"/>
          <p:cNvSpPr>
            <a:spLocks noGrp="1"/>
          </p:cNvSpPr>
          <p:nvPr>
            <p:ph idx="1"/>
          </p:nvPr>
        </p:nvSpPr>
        <p:spPr>
          <a:xfrm>
            <a:off x="1371600" y="990600"/>
            <a:ext cx="7848600" cy="5715000"/>
          </a:xfrm>
        </p:spPr>
        <p:txBody>
          <a:bodyPr/>
          <a:lstStyle/>
          <a:p>
            <a:pPr marL="0" indent="0">
              <a:buNone/>
            </a:pPr>
            <a:r>
              <a:rPr lang="el-GR" altLang="el-GR" sz="2800" dirty="0"/>
              <a:t>Είναι μια κλίμακα ή καμπύλη που απεικονίζει τις ποσότητες προϊόντος τις οποίες οι παραγωγοί θα διαθέσουν προς πώληση σε κάθε μία από τις πιθανές τιμές κατά τη διάρκεια μιας συγκεκριμένης περιόδου. </a:t>
            </a:r>
          </a:p>
          <a:p>
            <a:pPr marL="0" indent="0">
              <a:buNone/>
            </a:pPr>
            <a:endParaRPr lang="el-GR" altLang="el-GR" sz="2800" dirty="0"/>
          </a:p>
        </p:txBody>
      </p:sp>
      <p:graphicFrame>
        <p:nvGraphicFramePr>
          <p:cNvPr id="2" name="Πίνακας 1"/>
          <p:cNvGraphicFramePr>
            <a:graphicFrameLocks noGrp="1"/>
          </p:cNvGraphicFramePr>
          <p:nvPr>
            <p:extLst/>
          </p:nvPr>
        </p:nvGraphicFramePr>
        <p:xfrm>
          <a:off x="1828800" y="3276600"/>
          <a:ext cx="6096000" cy="3134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232481909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64058000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1" dirty="0"/>
                        <a:t>Προσφορά</a:t>
                      </a:r>
                      <a:r>
                        <a:rPr lang="el-GR" sz="1800" b="1" baseline="0" dirty="0"/>
                        <a:t> </a:t>
                      </a:r>
                      <a:r>
                        <a:rPr lang="en-US" sz="1800" b="1" baseline="0" dirty="0"/>
                        <a:t>espresso </a:t>
                      </a:r>
                      <a:r>
                        <a:rPr lang="el-GR" sz="1800" b="1" baseline="0" dirty="0"/>
                        <a:t>από τον </a:t>
                      </a:r>
                      <a:r>
                        <a:rPr lang="en-US" sz="1800" b="1" baseline="0" dirty="0"/>
                        <a:t>Star Buck</a:t>
                      </a:r>
                      <a:endParaRPr lang="en-US" sz="1800" b="1" dirty="0"/>
                    </a:p>
                    <a:p>
                      <a:endParaRPr lang="el-G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83166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1" dirty="0"/>
                        <a:t>Τιμή  €/ανά</a:t>
                      </a:r>
                      <a:r>
                        <a:rPr lang="el-GR" sz="1800" b="1" baseline="0" dirty="0"/>
                        <a:t> </a:t>
                      </a:r>
                      <a:r>
                        <a:rPr lang="en-US" sz="1800" b="1" baseline="0" dirty="0"/>
                        <a:t>espresso </a:t>
                      </a:r>
                      <a:endParaRPr lang="en-US" sz="1800" b="1" dirty="0"/>
                    </a:p>
                    <a:p>
                      <a:pPr algn="ctr"/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1" baseline="0" dirty="0"/>
                        <a:t>Προσφερόμενη ποσότητα </a:t>
                      </a:r>
                      <a:endParaRPr lang="en-US" sz="1800" b="1" dirty="0"/>
                    </a:p>
                    <a:p>
                      <a:pPr algn="ctr"/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200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8280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5194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7132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965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0097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6561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457325" y="192088"/>
            <a:ext cx="7848600" cy="620749"/>
          </a:xfrm>
        </p:spPr>
        <p:txBody>
          <a:bodyPr/>
          <a:lstStyle/>
          <a:p>
            <a:pPr algn="ctr" eaLnBrk="1" hangingPunct="1"/>
            <a:br>
              <a:rPr lang="el-GR" altLang="el-GR" sz="2400" b="1" dirty="0"/>
            </a:br>
            <a:r>
              <a:rPr lang="el-GR" altLang="el-GR" b="1" dirty="0"/>
              <a:t>Η καμπύλη προσφοράς </a:t>
            </a:r>
            <a:br>
              <a:rPr lang="el-GR" altLang="el-GR" b="1" dirty="0"/>
            </a:br>
            <a:br>
              <a:rPr lang="el-GR" altLang="el-GR" sz="2400" b="1" dirty="0"/>
            </a:br>
            <a:endParaRPr lang="el-GR" altLang="el-GR" sz="24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565944"/>
            <a:ext cx="7848600" cy="626400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endParaRPr lang="el-GR" altLang="el-GR" sz="2000" dirty="0"/>
          </a:p>
          <a:p>
            <a:pPr marL="0" indent="0" eaLnBrk="1" hangingPunct="1">
              <a:buFontTx/>
              <a:buNone/>
              <a:defRPr/>
            </a:pPr>
            <a:r>
              <a:rPr lang="el-GR" altLang="el-GR" sz="2000" dirty="0"/>
              <a:t>Μας δείχνει τη σχέση τιμής και προσφερόμενης ποσότητας όταν οι υπόλοιποι παράγοντες είναι σταθεροί </a:t>
            </a:r>
          </a:p>
          <a:p>
            <a:pPr marL="0" indent="0" eaLnBrk="1" hangingPunct="1">
              <a:buFontTx/>
              <a:buNone/>
              <a:defRPr/>
            </a:pPr>
            <a:endParaRPr lang="el-GR" altLang="el-GR" sz="2000" dirty="0"/>
          </a:p>
          <a:p>
            <a:pPr marL="0" indent="0" eaLnBrk="1" hangingPunct="1">
              <a:buFontTx/>
              <a:buNone/>
              <a:defRPr/>
            </a:pPr>
            <a:endParaRPr lang="el-GR" altLang="el-GR" sz="2000" dirty="0"/>
          </a:p>
          <a:p>
            <a:pPr marL="0" indent="0" eaLnBrk="1" hangingPunct="1">
              <a:buFontTx/>
              <a:buNone/>
              <a:defRPr/>
            </a:pPr>
            <a:endParaRPr lang="el-GR" altLang="el-GR" sz="2000" dirty="0"/>
          </a:p>
          <a:p>
            <a:pPr marL="0" indent="0" eaLnBrk="1" hangingPunct="1">
              <a:buFontTx/>
              <a:buNone/>
              <a:defRPr/>
            </a:pPr>
            <a:endParaRPr lang="en-GB" altLang="el-GR" sz="2000" dirty="0"/>
          </a:p>
          <a:p>
            <a:pPr marL="0" indent="0" eaLnBrk="1" hangingPunct="1">
              <a:buNone/>
              <a:defRPr/>
            </a:pPr>
            <a:endParaRPr lang="el-GR" altLang="el-GR" sz="2000" dirty="0"/>
          </a:p>
          <a:p>
            <a:pPr marL="0" indent="0" eaLnBrk="1" hangingPunct="1">
              <a:buNone/>
              <a:defRPr/>
            </a:pPr>
            <a:r>
              <a:rPr lang="el-GR" altLang="el-GR" sz="2000" dirty="0"/>
              <a:t> </a:t>
            </a:r>
          </a:p>
          <a:p>
            <a:pPr marL="0" indent="0" eaLnBrk="1" hangingPunct="1">
              <a:buNone/>
              <a:defRPr/>
            </a:pPr>
            <a:endParaRPr lang="el-GR" altLang="el-GR" sz="2000" dirty="0"/>
          </a:p>
          <a:p>
            <a:pPr marL="0" indent="0" eaLnBrk="1" hangingPunct="1">
              <a:buNone/>
              <a:defRPr/>
            </a:pPr>
            <a:r>
              <a:rPr lang="el-GR" altLang="el-GR" sz="2000" dirty="0"/>
              <a:t>Στους υπόλοιπους παράγοντες συμπεριλαμβάνονται</a:t>
            </a:r>
            <a:r>
              <a:rPr lang="en-US" altLang="el-GR" sz="2000" dirty="0"/>
              <a:t>:</a:t>
            </a:r>
          </a:p>
          <a:p>
            <a:pPr eaLnBrk="1" hangingPunct="1">
              <a:buFontTx/>
              <a:buNone/>
              <a:defRPr/>
            </a:pPr>
            <a:r>
              <a:rPr lang="el-GR" altLang="el-GR" sz="2000" dirty="0"/>
              <a:t>   - η τεχνολογία  </a:t>
            </a:r>
          </a:p>
          <a:p>
            <a:pPr eaLnBrk="1" hangingPunct="1">
              <a:buFontTx/>
              <a:buNone/>
              <a:defRPr/>
            </a:pPr>
            <a:r>
              <a:rPr lang="el-GR" altLang="el-GR" sz="2000" dirty="0"/>
              <a:t>   - φόροι και επιδοτήσεις</a:t>
            </a:r>
          </a:p>
          <a:p>
            <a:pPr eaLnBrk="1" hangingPunct="1">
              <a:buFontTx/>
              <a:buNone/>
              <a:defRPr/>
            </a:pPr>
            <a:r>
              <a:rPr lang="el-GR" altLang="el-GR" sz="2000" dirty="0"/>
              <a:t>   - τιμές άλλων προϊόντων</a:t>
            </a:r>
          </a:p>
          <a:p>
            <a:pPr eaLnBrk="1" hangingPunct="1">
              <a:buFontTx/>
              <a:buNone/>
              <a:defRPr/>
            </a:pPr>
            <a:r>
              <a:rPr lang="el-GR" altLang="el-GR" sz="2000" dirty="0"/>
              <a:t>   - προσδοκώμενες τιμές </a:t>
            </a:r>
          </a:p>
          <a:p>
            <a:pPr marL="0" indent="0" algn="ctr" eaLnBrk="1" hangingPunct="1">
              <a:buNone/>
              <a:defRPr/>
            </a:pPr>
            <a:r>
              <a:rPr lang="el-GR" altLang="el-GR" sz="2000" dirty="0"/>
              <a:t>      Αλλαγές σε αυτούς τους παράγοντες μεταβάλλουν τη θέση       της καμπύλης προσφοράς.</a:t>
            </a:r>
          </a:p>
          <a:p>
            <a:pPr eaLnBrk="1" hangingPunct="1">
              <a:buFontTx/>
              <a:buNone/>
              <a:defRPr/>
            </a:pPr>
            <a:endParaRPr lang="el-GR" altLang="el-GR" dirty="0"/>
          </a:p>
          <a:p>
            <a:pPr eaLnBrk="1" hangingPunct="1">
              <a:buFontTx/>
              <a:buNone/>
              <a:defRPr/>
            </a:pPr>
            <a:endParaRPr lang="el-GR" altLang="el-GR" dirty="0"/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 flipV="1">
            <a:off x="3505200" y="1752600"/>
            <a:ext cx="0" cy="2305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2293" name="Line 6"/>
          <p:cNvSpPr>
            <a:spLocks noChangeShapeType="1"/>
          </p:cNvSpPr>
          <p:nvPr/>
        </p:nvSpPr>
        <p:spPr bwMode="auto">
          <a:xfrm flipV="1">
            <a:off x="3505200" y="4057650"/>
            <a:ext cx="28082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2294" name="TextBox 2"/>
          <p:cNvSpPr txBox="1">
            <a:spLocks noChangeArrowheads="1"/>
          </p:cNvSpPr>
          <p:nvPr/>
        </p:nvSpPr>
        <p:spPr bwMode="auto">
          <a:xfrm rot="-5400000">
            <a:off x="2719711" y="1770358"/>
            <a:ext cx="8731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5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150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5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SzTx/>
              <a:buFontTx/>
              <a:buNone/>
            </a:pPr>
            <a:r>
              <a:rPr lang="el-GR" altLang="el-GR" sz="1800" i="1" dirty="0">
                <a:latin typeface="Times New Roman" panose="02020603050405020304" pitchFamily="18" charset="0"/>
              </a:rPr>
              <a:t>Τιμή</a:t>
            </a:r>
          </a:p>
        </p:txBody>
      </p:sp>
      <p:sp>
        <p:nvSpPr>
          <p:cNvPr id="12295" name="TextBox 3"/>
          <p:cNvSpPr txBox="1">
            <a:spLocks noChangeArrowheads="1"/>
          </p:cNvSpPr>
          <p:nvPr/>
        </p:nvSpPr>
        <p:spPr bwMode="auto">
          <a:xfrm>
            <a:off x="6172913" y="3859247"/>
            <a:ext cx="3276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5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150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5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SzTx/>
              <a:buFontTx/>
              <a:buNone/>
            </a:pPr>
            <a:r>
              <a:rPr lang="el-GR" altLang="el-GR" sz="1800" i="1" dirty="0">
                <a:latin typeface="Times New Roman" panose="02020603050405020304" pitchFamily="18" charset="0"/>
              </a:rPr>
              <a:t>Προσφερόμενη</a:t>
            </a:r>
            <a:r>
              <a:rPr lang="el-GR" altLang="el-GR" sz="1800" dirty="0">
                <a:latin typeface="Times New Roman" panose="02020603050405020304" pitchFamily="18" charset="0"/>
              </a:rPr>
              <a:t> </a:t>
            </a:r>
            <a:r>
              <a:rPr lang="el-GR" altLang="el-GR" sz="1800" i="1" dirty="0">
                <a:latin typeface="Times New Roman" panose="02020603050405020304" pitchFamily="18" charset="0"/>
              </a:rPr>
              <a:t>ποσότητα</a:t>
            </a:r>
          </a:p>
        </p:txBody>
      </p:sp>
      <p:sp>
        <p:nvSpPr>
          <p:cNvPr id="6" name="Τόξο 5"/>
          <p:cNvSpPr/>
          <p:nvPr/>
        </p:nvSpPr>
        <p:spPr bwMode="auto">
          <a:xfrm rot="6762493">
            <a:off x="3104356" y="1458119"/>
            <a:ext cx="3402013" cy="1622425"/>
          </a:xfrm>
          <a:prstGeom prst="arc">
            <a:avLst>
              <a:gd name="adj1" fmla="val 13715926"/>
              <a:gd name="adj2" fmla="val 21491627"/>
            </a:avLst>
          </a:prstGeom>
          <a:ln>
            <a:headEnd type="none" w="med" len="med"/>
            <a:tailEnd type="none" w="med" len="med"/>
          </a:ln>
          <a:extLst>
            <a:ext uri="{AF507438-7753-43e0-B8FC-AC1667EBCBE1}"/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lIns="182880" tIns="137160" rIns="182880" bIns="137160"/>
          <a:lstStyle/>
          <a:p>
            <a:pPr marL="971550" indent="-285750" eaLnBrk="1" hangingPunct="1">
              <a:spcBef>
                <a:spcPct val="50000"/>
              </a:spcBef>
              <a:buFontTx/>
              <a:buChar char="•"/>
              <a:defRPr/>
            </a:pPr>
            <a:endParaRPr lang="el-GR">
              <a:latin typeface="Times New Roman" charset="0"/>
            </a:endParaRPr>
          </a:p>
        </p:txBody>
      </p:sp>
      <p:sp>
        <p:nvSpPr>
          <p:cNvPr id="12297" name="TextBox 6"/>
          <p:cNvSpPr txBox="1">
            <a:spLocks noChangeArrowheads="1"/>
          </p:cNvSpPr>
          <p:nvPr/>
        </p:nvSpPr>
        <p:spPr bwMode="auto">
          <a:xfrm>
            <a:off x="5791245" y="1761149"/>
            <a:ext cx="1447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5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150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5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SzTx/>
              <a:buNone/>
            </a:pPr>
            <a:r>
              <a:rPr lang="en-GB" altLang="el-GR" sz="2400" dirty="0">
                <a:latin typeface="Times New Roman" panose="02020603050405020304" pitchFamily="18" charset="0"/>
              </a:rPr>
              <a:t>S (supply)</a:t>
            </a:r>
            <a:endParaRPr lang="el-GR" altLang="el-GR" sz="2400" dirty="0">
              <a:latin typeface="Times New Roman" panose="02020603050405020304" pitchFamily="18" charset="0"/>
            </a:endParaRPr>
          </a:p>
        </p:txBody>
      </p:sp>
      <p:cxnSp>
        <p:nvCxnSpPr>
          <p:cNvPr id="9" name="Ευθεία γραμμή σύνδεσης 8"/>
          <p:cNvCxnSpPr/>
          <p:nvPr/>
        </p:nvCxnSpPr>
        <p:spPr bwMode="auto">
          <a:xfrm>
            <a:off x="3505200" y="3581400"/>
            <a:ext cx="1371600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  <a:extLst>
            <a:ext uri="{AF507438-7753-43e0-B8FC-AC1667EBCBE1}"/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" name="Ευθεία γραμμή σύνδεσης 11"/>
          <p:cNvCxnSpPr/>
          <p:nvPr/>
        </p:nvCxnSpPr>
        <p:spPr bwMode="auto">
          <a:xfrm>
            <a:off x="4876800" y="3581400"/>
            <a:ext cx="0" cy="47625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  <a:extLst>
            <a:ext uri="{AF507438-7753-43e0-B8FC-AC1667EBCBE1}"/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4" name="Ευθεία γραμμή σύνδεσης 13"/>
          <p:cNvCxnSpPr/>
          <p:nvPr/>
        </p:nvCxnSpPr>
        <p:spPr bwMode="auto">
          <a:xfrm>
            <a:off x="3505200" y="2514600"/>
            <a:ext cx="2057400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  <a:extLst>
            <a:ext uri="{AF507438-7753-43e0-B8FC-AC1667EBCBE1}"/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9" name="Ευθεία γραμμή σύνδεσης 18"/>
          <p:cNvCxnSpPr/>
          <p:nvPr/>
        </p:nvCxnSpPr>
        <p:spPr bwMode="auto">
          <a:xfrm>
            <a:off x="5562600" y="2514600"/>
            <a:ext cx="0" cy="154305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  <a:extLst>
            <a:ext uri="{AF507438-7753-43e0-B8FC-AC1667EBCBE1}"/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2302" name="TextBox 23"/>
          <p:cNvSpPr txBox="1">
            <a:spLocks noChangeArrowheads="1"/>
          </p:cNvSpPr>
          <p:nvPr/>
        </p:nvSpPr>
        <p:spPr bwMode="auto">
          <a:xfrm>
            <a:off x="2998788" y="2376488"/>
            <a:ext cx="5238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5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150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5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SzTx/>
              <a:buFontTx/>
              <a:buNone/>
            </a:pPr>
            <a:r>
              <a:rPr lang="en-GB" altLang="el-GR" sz="1800">
                <a:latin typeface="Times New Roman" panose="02020603050405020304" pitchFamily="18" charset="0"/>
              </a:rPr>
              <a:t>P</a:t>
            </a:r>
            <a:r>
              <a:rPr lang="en-GB" altLang="el-GR" sz="1800" baseline="-25000">
                <a:latin typeface="Times New Roman" panose="02020603050405020304" pitchFamily="18" charset="0"/>
              </a:rPr>
              <a:t>1</a:t>
            </a:r>
            <a:endParaRPr lang="el-GR" altLang="el-GR" sz="1800" baseline="-25000">
              <a:latin typeface="Times New Roman" panose="02020603050405020304" pitchFamily="18" charset="0"/>
            </a:endParaRPr>
          </a:p>
        </p:txBody>
      </p:sp>
      <p:sp>
        <p:nvSpPr>
          <p:cNvPr id="12303" name="TextBox 24"/>
          <p:cNvSpPr txBox="1">
            <a:spLocks noChangeArrowheads="1"/>
          </p:cNvSpPr>
          <p:nvPr/>
        </p:nvSpPr>
        <p:spPr bwMode="auto">
          <a:xfrm>
            <a:off x="2998788" y="3352800"/>
            <a:ext cx="4016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5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150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5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SzTx/>
              <a:buFontTx/>
              <a:buNone/>
            </a:pPr>
            <a:r>
              <a:rPr lang="en-GB" altLang="el-GR" sz="1800">
                <a:latin typeface="Times New Roman" panose="02020603050405020304" pitchFamily="18" charset="0"/>
              </a:rPr>
              <a:t>P</a:t>
            </a:r>
            <a:r>
              <a:rPr lang="en-GB" altLang="el-GR" sz="1800" baseline="-25000">
                <a:latin typeface="Times New Roman" panose="02020603050405020304" pitchFamily="18" charset="0"/>
              </a:rPr>
              <a:t>0 </a:t>
            </a:r>
            <a:endParaRPr lang="el-GR" altLang="el-GR" sz="1800" baseline="-25000">
              <a:latin typeface="Times New Roman" panose="02020603050405020304" pitchFamily="18" charset="0"/>
            </a:endParaRPr>
          </a:p>
        </p:txBody>
      </p:sp>
      <p:sp>
        <p:nvSpPr>
          <p:cNvPr id="12304" name="TextBox 25"/>
          <p:cNvSpPr txBox="1">
            <a:spLocks noChangeArrowheads="1"/>
          </p:cNvSpPr>
          <p:nvPr/>
        </p:nvSpPr>
        <p:spPr bwMode="auto">
          <a:xfrm>
            <a:off x="4591050" y="3978275"/>
            <a:ext cx="5619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5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150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5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SzTx/>
              <a:buFontTx/>
              <a:buNone/>
            </a:pPr>
            <a:r>
              <a:rPr lang="en-GB" altLang="el-GR" sz="1800">
                <a:latin typeface="Times New Roman" panose="02020603050405020304" pitchFamily="18" charset="0"/>
              </a:rPr>
              <a:t>Q</a:t>
            </a:r>
            <a:r>
              <a:rPr lang="en-GB" altLang="el-GR" sz="1800" baseline="-25000">
                <a:latin typeface="Times New Roman" panose="02020603050405020304" pitchFamily="18" charset="0"/>
              </a:rPr>
              <a:t>0 </a:t>
            </a:r>
            <a:endParaRPr lang="el-GR" altLang="el-GR" sz="1800" baseline="-25000">
              <a:latin typeface="Times New Roman" panose="02020603050405020304" pitchFamily="18" charset="0"/>
            </a:endParaRPr>
          </a:p>
        </p:txBody>
      </p:sp>
      <p:sp>
        <p:nvSpPr>
          <p:cNvPr id="12305" name="TextBox 26"/>
          <p:cNvSpPr txBox="1">
            <a:spLocks noChangeArrowheads="1"/>
          </p:cNvSpPr>
          <p:nvPr/>
        </p:nvSpPr>
        <p:spPr bwMode="auto">
          <a:xfrm>
            <a:off x="5381625" y="3970338"/>
            <a:ext cx="762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5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150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5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SzTx/>
              <a:buFontTx/>
              <a:buNone/>
            </a:pPr>
            <a:r>
              <a:rPr lang="en-GB" altLang="el-GR" sz="1800">
                <a:latin typeface="Times New Roman" panose="02020603050405020304" pitchFamily="18" charset="0"/>
              </a:rPr>
              <a:t>Q</a:t>
            </a:r>
            <a:r>
              <a:rPr lang="en-GB" altLang="el-GR" sz="1800" baseline="-25000">
                <a:latin typeface="Times New Roman" panose="02020603050405020304" pitchFamily="18" charset="0"/>
              </a:rPr>
              <a:t>1</a:t>
            </a:r>
            <a:endParaRPr lang="el-GR" altLang="el-GR" sz="1800" baseline="-250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Τίτλος 1"/>
          <p:cNvSpPr>
            <a:spLocks noGrp="1"/>
          </p:cNvSpPr>
          <p:nvPr>
            <p:ph type="title"/>
          </p:nvPr>
        </p:nvSpPr>
        <p:spPr>
          <a:xfrm>
            <a:off x="1447800" y="530087"/>
            <a:ext cx="7467600" cy="1143000"/>
          </a:xfrm>
        </p:spPr>
        <p:txBody>
          <a:bodyPr/>
          <a:lstStyle/>
          <a:p>
            <a:pPr algn="ctr"/>
            <a:r>
              <a:rPr lang="el-GR" b="1" dirty="0"/>
              <a:t>Ο νόμος της Προσφοράς</a:t>
            </a:r>
            <a:r>
              <a:rPr lang="en-US" b="1" dirty="0"/>
              <a:t> </a:t>
            </a:r>
            <a:br>
              <a:rPr lang="en-US" b="1" dirty="0"/>
            </a:br>
            <a:r>
              <a:rPr lang="en-US" b="1" dirty="0"/>
              <a:t>(law of supply)</a:t>
            </a:r>
            <a:endParaRPr lang="el-GR" altLang="el-GR" b="1" dirty="0"/>
          </a:p>
        </p:txBody>
      </p:sp>
      <p:sp>
        <p:nvSpPr>
          <p:cNvPr id="11267" name="Θέση περιεχομένου 2"/>
          <p:cNvSpPr>
            <a:spLocks noGrp="1"/>
          </p:cNvSpPr>
          <p:nvPr>
            <p:ph idx="1"/>
          </p:nvPr>
        </p:nvSpPr>
        <p:spPr>
          <a:xfrm>
            <a:off x="1371600" y="1676400"/>
            <a:ext cx="7620000" cy="5715000"/>
          </a:xfrm>
        </p:spPr>
        <p:txBody>
          <a:bodyPr/>
          <a:lstStyle/>
          <a:p>
            <a:pPr marL="0" indent="0">
              <a:buFontTx/>
              <a:buNone/>
            </a:pPr>
            <a:endParaRPr lang="el-GR" altLang="el-GR" dirty="0"/>
          </a:p>
          <a:p>
            <a:pPr marL="0" indent="0">
              <a:buFontTx/>
              <a:buNone/>
            </a:pPr>
            <a:r>
              <a:rPr lang="el-GR" altLang="el-GR" sz="3000" dirty="0"/>
              <a:t>Η θετική ή αναλογική σχέση μεταξύ της προσφερόμενης ποσότητας ενός αγαθού ή μίας υπηρεσίας και της τιμής του αγαθού ή μίας υπηρεσίας, έχοντας όλους τους άλλους παράγοντες σταθερούς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322388" y="82550"/>
            <a:ext cx="7696200" cy="1143000"/>
          </a:xfrm>
        </p:spPr>
        <p:txBody>
          <a:bodyPr/>
          <a:lstStyle/>
          <a:p>
            <a:pPr algn="ctr" eaLnBrk="1" hangingPunct="1"/>
            <a:r>
              <a:rPr lang="el-GR" altLang="el-GR" b="1"/>
              <a:t>Μετατόπιση της καμπύλης προσφορά</a:t>
            </a:r>
          </a:p>
        </p:txBody>
      </p:sp>
      <p:sp>
        <p:nvSpPr>
          <p:cNvPr id="12291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206500" y="1157288"/>
            <a:ext cx="443865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l-GR" sz="2000" dirty="0">
                <a:ea typeface="+mn-ea"/>
              </a:rPr>
              <a:t>  </a:t>
            </a:r>
          </a:p>
        </p:txBody>
      </p:sp>
      <p:sp>
        <p:nvSpPr>
          <p:cNvPr id="21509" name="Line 6"/>
          <p:cNvSpPr>
            <a:spLocks noChangeShapeType="1"/>
          </p:cNvSpPr>
          <p:nvPr/>
        </p:nvSpPr>
        <p:spPr bwMode="auto">
          <a:xfrm>
            <a:off x="3554919" y="5433280"/>
            <a:ext cx="4217482" cy="549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1510" name="Line 7"/>
          <p:cNvSpPr>
            <a:spLocks noChangeShapeType="1"/>
          </p:cNvSpPr>
          <p:nvPr/>
        </p:nvSpPr>
        <p:spPr bwMode="auto">
          <a:xfrm flipH="1" flipV="1">
            <a:off x="3537537" y="1661404"/>
            <a:ext cx="31957" cy="376308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1514" name="Line 11"/>
          <p:cNvSpPr>
            <a:spLocks noChangeShapeType="1"/>
          </p:cNvSpPr>
          <p:nvPr/>
        </p:nvSpPr>
        <p:spPr bwMode="auto">
          <a:xfrm>
            <a:off x="5090629" y="3735810"/>
            <a:ext cx="0" cy="167640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  <a:ex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l-GR"/>
          </a:p>
        </p:txBody>
      </p:sp>
      <p:sp>
        <p:nvSpPr>
          <p:cNvPr id="21515" name="Line 12"/>
          <p:cNvSpPr>
            <a:spLocks noChangeShapeType="1"/>
          </p:cNvSpPr>
          <p:nvPr/>
        </p:nvSpPr>
        <p:spPr bwMode="auto">
          <a:xfrm flipH="1">
            <a:off x="3583386" y="3735810"/>
            <a:ext cx="1524000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  <a:ex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l-GR"/>
          </a:p>
        </p:txBody>
      </p:sp>
      <p:sp>
        <p:nvSpPr>
          <p:cNvPr id="21517" name="Text Box 14"/>
          <p:cNvSpPr txBox="1">
            <a:spLocks noChangeArrowheads="1"/>
          </p:cNvSpPr>
          <p:nvPr/>
        </p:nvSpPr>
        <p:spPr bwMode="auto">
          <a:xfrm>
            <a:off x="3121094" y="3504409"/>
            <a:ext cx="37863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5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150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5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altLang="el-GR" sz="1600" b="1" dirty="0">
                <a:latin typeface="Times New Roman" panose="02020603050405020304" pitchFamily="18" charset="0"/>
              </a:rPr>
              <a:t>P</a:t>
            </a:r>
            <a:r>
              <a:rPr lang="en-US" altLang="el-GR" sz="1600" b="1" baseline="-25000" dirty="0">
                <a:latin typeface="Times New Roman" panose="02020603050405020304" pitchFamily="18" charset="0"/>
              </a:rPr>
              <a:t>0</a:t>
            </a:r>
            <a:endParaRPr lang="en-US" altLang="el-GR" sz="1600" b="1" dirty="0">
              <a:latin typeface="Times New Roman" panose="02020603050405020304" pitchFamily="18" charset="0"/>
            </a:endParaRPr>
          </a:p>
        </p:txBody>
      </p:sp>
      <p:sp>
        <p:nvSpPr>
          <p:cNvPr id="21518" name="Text Box 15"/>
          <p:cNvSpPr txBox="1">
            <a:spLocks noChangeArrowheads="1"/>
          </p:cNvSpPr>
          <p:nvPr/>
        </p:nvSpPr>
        <p:spPr bwMode="auto">
          <a:xfrm>
            <a:off x="4944403" y="3284540"/>
            <a:ext cx="3898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5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150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5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altLang="el-GR" sz="1600" b="1" dirty="0">
                <a:latin typeface="Times New Roman" panose="02020603050405020304" pitchFamily="18" charset="0"/>
              </a:rPr>
              <a:t>E</a:t>
            </a:r>
            <a:r>
              <a:rPr lang="en-US" altLang="el-GR" sz="1600" b="1" baseline="-25000" dirty="0">
                <a:latin typeface="Times New Roman" panose="02020603050405020304" pitchFamily="18" charset="0"/>
              </a:rPr>
              <a:t>0</a:t>
            </a:r>
            <a:endParaRPr lang="en-US" altLang="el-GR" sz="1600" dirty="0">
              <a:latin typeface="Times New Roman" panose="02020603050405020304" pitchFamily="18" charset="0"/>
            </a:endParaRPr>
          </a:p>
        </p:txBody>
      </p:sp>
      <p:sp>
        <p:nvSpPr>
          <p:cNvPr id="21519" name="Text Box 16"/>
          <p:cNvSpPr txBox="1">
            <a:spLocks noChangeArrowheads="1"/>
          </p:cNvSpPr>
          <p:nvPr/>
        </p:nvSpPr>
        <p:spPr bwMode="auto">
          <a:xfrm>
            <a:off x="3090138" y="1707337"/>
            <a:ext cx="3417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5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150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5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altLang="el-GR" sz="2000" b="1" i="1" dirty="0">
                <a:latin typeface="Times New Roman" panose="02020603050405020304" pitchFamily="18" charset="0"/>
              </a:rPr>
              <a:t>P</a:t>
            </a:r>
            <a:endParaRPr lang="en-US" altLang="el-GR" sz="2400" b="1" i="1" dirty="0">
              <a:latin typeface="Times New Roman" panose="02020603050405020304" pitchFamily="18" charset="0"/>
            </a:endParaRPr>
          </a:p>
        </p:txBody>
      </p:sp>
      <p:sp>
        <p:nvSpPr>
          <p:cNvPr id="21520" name="Text Box 17"/>
          <p:cNvSpPr txBox="1">
            <a:spLocks noChangeArrowheads="1"/>
          </p:cNvSpPr>
          <p:nvPr/>
        </p:nvSpPr>
        <p:spPr bwMode="auto">
          <a:xfrm>
            <a:off x="7209005" y="5417151"/>
            <a:ext cx="3706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5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150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5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altLang="el-GR" sz="2000" b="1" i="1" dirty="0">
                <a:latin typeface="Times New Roman" panose="02020603050405020304" pitchFamily="18" charset="0"/>
              </a:rPr>
              <a:t>Q</a:t>
            </a:r>
            <a:endParaRPr lang="en-US" altLang="el-GR" sz="2400" b="1" dirty="0">
              <a:latin typeface="Times New Roman" panose="02020603050405020304" pitchFamily="18" charset="0"/>
            </a:endParaRPr>
          </a:p>
        </p:txBody>
      </p:sp>
      <p:grpSp>
        <p:nvGrpSpPr>
          <p:cNvPr id="21521" name="Group 18"/>
          <p:cNvGrpSpPr>
            <a:grpSpLocks/>
          </p:cNvGrpSpPr>
          <p:nvPr/>
        </p:nvGrpSpPr>
        <p:grpSpPr bwMode="auto">
          <a:xfrm>
            <a:off x="3934006" y="1661405"/>
            <a:ext cx="2936875" cy="4171949"/>
            <a:chOff x="912" y="1195"/>
            <a:chExt cx="1850" cy="2628"/>
          </a:xfrm>
        </p:grpSpPr>
        <p:sp>
          <p:nvSpPr>
            <p:cNvPr id="21550" name="Line 19"/>
            <p:cNvSpPr>
              <a:spLocks noChangeShapeType="1"/>
            </p:cNvSpPr>
            <p:nvPr/>
          </p:nvSpPr>
          <p:spPr bwMode="auto">
            <a:xfrm flipV="1">
              <a:off x="912" y="1535"/>
              <a:ext cx="1700" cy="1681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endParaRPr lang="el-GR"/>
            </a:p>
          </p:txBody>
        </p:sp>
        <p:sp>
          <p:nvSpPr>
            <p:cNvPr id="21551" name="Text Box 20"/>
            <p:cNvSpPr txBox="1">
              <a:spLocks noChangeArrowheads="1"/>
            </p:cNvSpPr>
            <p:nvPr/>
          </p:nvSpPr>
          <p:spPr bwMode="auto">
            <a:xfrm>
              <a:off x="2531" y="1195"/>
              <a:ext cx="231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SzPct val="15000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SzPct val="15000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SzPct val="15000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SzTx/>
                <a:buFontTx/>
                <a:buNone/>
              </a:pPr>
              <a:r>
                <a:rPr lang="en-US" altLang="el-GR" sz="1600" b="1" dirty="0">
                  <a:solidFill>
                    <a:srgbClr val="CC0066"/>
                  </a:solidFill>
                  <a:latin typeface="Times New Roman" panose="02020603050405020304" pitchFamily="18" charset="0"/>
                </a:rPr>
                <a:t>S</a:t>
              </a:r>
              <a:r>
                <a:rPr lang="en-US" altLang="el-GR" sz="1600" b="1" baseline="-25000" dirty="0">
                  <a:solidFill>
                    <a:srgbClr val="CC0066"/>
                  </a:solidFill>
                  <a:latin typeface="Times New Roman" panose="02020603050405020304" pitchFamily="18" charset="0"/>
                </a:rPr>
                <a:t>0</a:t>
              </a:r>
              <a:endParaRPr lang="en-US" altLang="el-GR" sz="1600" b="1" dirty="0">
                <a:solidFill>
                  <a:srgbClr val="CC0066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1552" name="Text Box 21"/>
            <p:cNvSpPr txBox="1">
              <a:spLocks noChangeArrowheads="1"/>
            </p:cNvSpPr>
            <p:nvPr/>
          </p:nvSpPr>
          <p:spPr bwMode="auto">
            <a:xfrm>
              <a:off x="1573" y="3610"/>
              <a:ext cx="261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SzPct val="15000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SzPct val="15000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SzPct val="15000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SzTx/>
                <a:buFontTx/>
                <a:buNone/>
              </a:pPr>
              <a:r>
                <a:rPr lang="en-US" altLang="el-GR" sz="1600" b="1" dirty="0">
                  <a:latin typeface="Times New Roman" panose="02020603050405020304" pitchFamily="18" charset="0"/>
                </a:rPr>
                <a:t>Q</a:t>
              </a:r>
              <a:r>
                <a:rPr lang="en-US" altLang="el-GR" sz="1600" b="1" baseline="-25000" dirty="0">
                  <a:latin typeface="Times New Roman" panose="02020603050405020304" pitchFamily="18" charset="0"/>
                </a:rPr>
                <a:t>0</a:t>
              </a:r>
              <a:endParaRPr lang="en-US" altLang="el-GR" sz="1600" b="1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21522" name="Oval 22"/>
          <p:cNvSpPr>
            <a:spLocks noChangeArrowheads="1"/>
          </p:cNvSpPr>
          <p:nvPr/>
        </p:nvSpPr>
        <p:spPr bwMode="auto">
          <a:xfrm>
            <a:off x="5011356" y="3671942"/>
            <a:ext cx="152400" cy="152400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anchor="ctr"/>
          <a:lstStyle>
            <a:lvl1pPr>
              <a:spcBef>
                <a:spcPct val="20000"/>
              </a:spcBef>
              <a:buSzPct val="15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150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5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SzTx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3110548" y="3002387"/>
            <a:ext cx="4476940" cy="2825751"/>
            <a:chOff x="421" y="1938"/>
            <a:chExt cx="2831" cy="1780"/>
          </a:xfrm>
        </p:grpSpPr>
        <p:grpSp>
          <p:nvGrpSpPr>
            <p:cNvPr id="21542" name="Group 30"/>
            <p:cNvGrpSpPr>
              <a:grpSpLocks/>
            </p:cNvGrpSpPr>
            <p:nvPr/>
          </p:nvGrpSpPr>
          <p:grpSpPr bwMode="auto">
            <a:xfrm>
              <a:off x="421" y="1938"/>
              <a:ext cx="2831" cy="1780"/>
              <a:chOff x="421" y="1938"/>
              <a:chExt cx="2831" cy="1780"/>
            </a:xfrm>
          </p:grpSpPr>
          <p:sp>
            <p:nvSpPr>
              <p:cNvPr id="21544" name="Line 31"/>
              <p:cNvSpPr>
                <a:spLocks noChangeShapeType="1"/>
              </p:cNvSpPr>
              <p:nvPr/>
            </p:nvSpPr>
            <p:spPr bwMode="auto">
              <a:xfrm>
                <a:off x="1488" y="2208"/>
                <a:ext cx="0" cy="1248"/>
              </a:xfrm>
              <a:prstGeom prst="line">
                <a:avLst/>
              </a:prstGeom>
              <a:ln w="9525" cap="flat" cmpd="sng" algn="ctr">
                <a:solidFill>
                  <a:schemeClr val="dk1"/>
                </a:solidFill>
                <a:prstDash val="dash"/>
                <a:round/>
                <a:headEnd type="none" w="med" len="med"/>
                <a:tailEnd type="none" w="med" len="med"/>
              </a:ln>
              <a:ex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1545" name="Line 32"/>
              <p:cNvSpPr>
                <a:spLocks noChangeShapeType="1"/>
              </p:cNvSpPr>
              <p:nvPr/>
            </p:nvSpPr>
            <p:spPr bwMode="auto">
              <a:xfrm flipH="1">
                <a:off x="720" y="2208"/>
                <a:ext cx="768" cy="0"/>
              </a:xfrm>
              <a:prstGeom prst="line">
                <a:avLst/>
              </a:prstGeom>
              <a:ln w="9525" cap="flat" cmpd="sng" algn="ctr">
                <a:solidFill>
                  <a:schemeClr val="dk1"/>
                </a:solidFill>
                <a:prstDash val="dash"/>
                <a:round/>
                <a:headEnd type="none" w="med" len="med"/>
                <a:tailEnd type="none" w="med" len="med"/>
              </a:ln>
              <a:ex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1546" name="Text Box 33"/>
              <p:cNvSpPr txBox="1">
                <a:spLocks noChangeArrowheads="1"/>
              </p:cNvSpPr>
              <p:nvPr/>
            </p:nvSpPr>
            <p:spPr bwMode="auto">
              <a:xfrm>
                <a:off x="1360" y="3505"/>
                <a:ext cx="262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SzPct val="150000"/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SzPct val="150000"/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SzPct val="150000"/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SzPct val="15000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SzPct val="15000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5000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5000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5000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5000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SzTx/>
                  <a:buFontTx/>
                  <a:buNone/>
                </a:pPr>
                <a:r>
                  <a:rPr lang="en-US" altLang="el-GR" sz="1600" b="1" dirty="0">
                    <a:latin typeface="Times New Roman" panose="02020603050405020304" pitchFamily="18" charset="0"/>
                  </a:rPr>
                  <a:t>Q</a:t>
                </a:r>
                <a:r>
                  <a:rPr lang="en-US" altLang="el-GR" sz="1600" b="1" baseline="-25000" dirty="0">
                    <a:latin typeface="Times New Roman" panose="02020603050405020304" pitchFamily="18" charset="0"/>
                  </a:rPr>
                  <a:t>1</a:t>
                </a:r>
                <a:endParaRPr lang="en-US" altLang="el-GR" sz="16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547" name="Text Box 34"/>
              <p:cNvSpPr txBox="1">
                <a:spLocks noChangeArrowheads="1"/>
              </p:cNvSpPr>
              <p:nvPr/>
            </p:nvSpPr>
            <p:spPr bwMode="auto">
              <a:xfrm>
                <a:off x="421" y="2055"/>
                <a:ext cx="239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SzPct val="150000"/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SzPct val="150000"/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SzPct val="150000"/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SzPct val="15000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SzPct val="15000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5000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5000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5000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5000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SzTx/>
                  <a:buFontTx/>
                  <a:buNone/>
                </a:pPr>
                <a:r>
                  <a:rPr lang="en-US" altLang="el-GR" sz="1600" b="1" dirty="0">
                    <a:latin typeface="Times New Roman" panose="02020603050405020304" pitchFamily="18" charset="0"/>
                  </a:rPr>
                  <a:t>P</a:t>
                </a:r>
                <a:r>
                  <a:rPr lang="en-US" altLang="el-GR" sz="1600" b="1" baseline="-25000" dirty="0">
                    <a:latin typeface="Times New Roman" panose="02020603050405020304" pitchFamily="18" charset="0"/>
                  </a:rPr>
                  <a:t>1</a:t>
                </a:r>
                <a:endParaRPr lang="en-US" altLang="el-GR" sz="1600" b="1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548" name="Text Box 35"/>
              <p:cNvSpPr txBox="1">
                <a:spLocks noChangeArrowheads="1"/>
              </p:cNvSpPr>
              <p:nvPr/>
            </p:nvSpPr>
            <p:spPr bwMode="auto">
              <a:xfrm>
                <a:off x="1313" y="1938"/>
                <a:ext cx="247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SzPct val="150000"/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SzPct val="150000"/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SzPct val="150000"/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SzPct val="15000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SzPct val="15000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5000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5000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5000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5000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SzTx/>
                  <a:buFontTx/>
                  <a:buNone/>
                </a:pPr>
                <a:r>
                  <a:rPr lang="en-US" altLang="el-GR" sz="1600" b="1" dirty="0">
                    <a:latin typeface="Times New Roman" panose="02020603050405020304" pitchFamily="18" charset="0"/>
                  </a:rPr>
                  <a:t>E</a:t>
                </a:r>
                <a:r>
                  <a:rPr lang="en-US" altLang="el-GR" sz="1600" b="1" baseline="-25000" dirty="0">
                    <a:latin typeface="Times New Roman" panose="02020603050405020304" pitchFamily="18" charset="0"/>
                  </a:rPr>
                  <a:t>1</a:t>
                </a:r>
                <a:endParaRPr lang="en-US" altLang="el-GR" sz="16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549" name="Text Box 36"/>
              <p:cNvSpPr txBox="1">
                <a:spLocks noChangeArrowheads="1"/>
              </p:cNvSpPr>
              <p:nvPr/>
            </p:nvSpPr>
            <p:spPr bwMode="auto">
              <a:xfrm>
                <a:off x="3136" y="3120"/>
                <a:ext cx="11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SzPct val="150000"/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SzPct val="150000"/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SzPct val="150000"/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SzPct val="15000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SzPct val="15000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5000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5000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5000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5000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SzTx/>
                </a:pPr>
                <a:endParaRPr lang="en-GB" altLang="el-GR" sz="2000" b="1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21543" name="Oval 37"/>
            <p:cNvSpPr>
              <a:spLocks noChangeArrowheads="1"/>
            </p:cNvSpPr>
            <p:nvPr/>
          </p:nvSpPr>
          <p:spPr bwMode="auto">
            <a:xfrm>
              <a:off x="1440" y="2160"/>
              <a:ext cx="96" cy="96"/>
            </a:xfrm>
            <a:prstGeom prst="ellipse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>
              <a:lvl1pPr>
                <a:spcBef>
                  <a:spcPct val="20000"/>
                </a:spcBef>
                <a:buSzPct val="15000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SzPct val="15000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SzPct val="15000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SzTx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5" name="Group 38"/>
          <p:cNvGrpSpPr>
            <a:grpSpLocks/>
          </p:cNvGrpSpPr>
          <p:nvPr/>
        </p:nvGrpSpPr>
        <p:grpSpPr bwMode="auto">
          <a:xfrm>
            <a:off x="3657601" y="1648248"/>
            <a:ext cx="3975100" cy="2925762"/>
            <a:chOff x="744" y="810"/>
            <a:chExt cx="2504" cy="1843"/>
          </a:xfrm>
        </p:grpSpPr>
        <p:sp>
          <p:nvSpPr>
            <p:cNvPr id="21537" name="Text Box 39"/>
            <p:cNvSpPr txBox="1">
              <a:spLocks noChangeArrowheads="1"/>
            </p:cNvSpPr>
            <p:nvPr/>
          </p:nvSpPr>
          <p:spPr bwMode="auto">
            <a:xfrm>
              <a:off x="2117" y="810"/>
              <a:ext cx="231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SzPct val="15000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SzPct val="15000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SzPct val="15000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SzTx/>
                <a:buFontTx/>
                <a:buNone/>
              </a:pPr>
              <a:r>
                <a:rPr lang="en-US" altLang="el-GR" sz="1600" b="1" dirty="0">
                  <a:latin typeface="Times New Roman" panose="02020603050405020304" pitchFamily="18" charset="0"/>
                </a:rPr>
                <a:t>S</a:t>
              </a:r>
              <a:r>
                <a:rPr lang="en-US" altLang="el-GR" sz="1600" b="1" baseline="-25000" dirty="0">
                  <a:latin typeface="Times New Roman" panose="02020603050405020304" pitchFamily="18" charset="0"/>
                </a:rPr>
                <a:t>1</a:t>
              </a:r>
              <a:endParaRPr lang="en-US" altLang="el-GR" sz="16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21538" name="Line 40"/>
            <p:cNvSpPr>
              <a:spLocks noChangeShapeType="1"/>
            </p:cNvSpPr>
            <p:nvPr/>
          </p:nvSpPr>
          <p:spPr bwMode="auto">
            <a:xfrm flipV="1">
              <a:off x="744" y="1021"/>
              <a:ext cx="1632" cy="1632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endParaRPr lang="el-GR"/>
            </a:p>
          </p:txBody>
        </p:sp>
        <p:sp>
          <p:nvSpPr>
            <p:cNvPr id="6" name="Line 42"/>
            <p:cNvSpPr>
              <a:spLocks noChangeShapeType="1"/>
            </p:cNvSpPr>
            <p:nvPr/>
          </p:nvSpPr>
          <p:spPr bwMode="auto">
            <a:xfrm flipH="1" flipV="1">
              <a:off x="1825" y="1615"/>
              <a:ext cx="175" cy="103"/>
            </a:xfrm>
            <a:prstGeom prst="line">
              <a:avLst/>
            </a:prstGeom>
            <a:ln>
              <a:solidFill>
                <a:srgbClr val="FF0000"/>
              </a:solidFill>
              <a:headEnd/>
              <a:tailEnd type="triangl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21541" name="Text Box 43"/>
            <p:cNvSpPr txBox="1">
              <a:spLocks noChangeArrowheads="1"/>
            </p:cNvSpPr>
            <p:nvPr/>
          </p:nvSpPr>
          <p:spPr bwMode="auto">
            <a:xfrm>
              <a:off x="3132" y="1975"/>
              <a:ext cx="11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SzPct val="15000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SzPct val="15000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SzPct val="15000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SzTx/>
              </a:pPr>
              <a:endParaRPr lang="en-GB" altLang="el-GR" sz="20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" name="Ομάδα 1"/>
          <p:cNvGrpSpPr>
            <a:grpSpLocks/>
          </p:cNvGrpSpPr>
          <p:nvPr/>
        </p:nvGrpSpPr>
        <p:grpSpPr bwMode="auto">
          <a:xfrm>
            <a:off x="3150915" y="3926689"/>
            <a:ext cx="2959786" cy="1885579"/>
            <a:chOff x="1020972" y="3998016"/>
            <a:chExt cx="2959786" cy="1885579"/>
          </a:xfrm>
        </p:grpSpPr>
        <p:sp>
          <p:nvSpPr>
            <p:cNvPr id="46" name="Oval 22"/>
            <p:cNvSpPr>
              <a:spLocks noChangeArrowheads="1"/>
            </p:cNvSpPr>
            <p:nvPr/>
          </p:nvSpPr>
          <p:spPr bwMode="auto">
            <a:xfrm>
              <a:off x="3300413" y="4167188"/>
              <a:ext cx="152400" cy="152400"/>
            </a:xfrm>
            <a:prstGeom prst="ellipse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>
              <a:lvl1pPr>
                <a:spcBef>
                  <a:spcPct val="20000"/>
                </a:spcBef>
                <a:buSzPct val="15000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SzPct val="15000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SzPct val="15000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SzTx/>
                <a:defRPr/>
              </a:pPr>
              <a:endParaRPr lang="el-GR" altLang="el-GR" sz="2400">
                <a:solidFill>
                  <a:schemeClr val="accent6"/>
                </a:solidFill>
                <a:latin typeface="Times New Roman" panose="02020603050405020304" pitchFamily="18" charset="0"/>
              </a:endParaRPr>
            </a:p>
          </p:txBody>
        </p:sp>
        <p:cxnSp>
          <p:nvCxnSpPr>
            <p:cNvPr id="14" name="Ευθεία γραμμή σύνδεσης 13"/>
            <p:cNvCxnSpPr>
              <a:endCxn id="46" idx="2"/>
            </p:cNvCxnSpPr>
            <p:nvPr/>
          </p:nvCxnSpPr>
          <p:spPr bwMode="auto">
            <a:xfrm flipV="1">
              <a:off x="1438275" y="4243388"/>
              <a:ext cx="1862138" cy="0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  <a:extLst>
              <a:ext uri="{AF507438-7753-43e0-B8FC-AC1667EBCBE1}"/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8" name="Ευθεία γραμμή σύνδεσης 17"/>
            <p:cNvCxnSpPr>
              <a:stCxn id="46" idx="4"/>
            </p:cNvCxnSpPr>
            <p:nvPr/>
          </p:nvCxnSpPr>
          <p:spPr bwMode="auto">
            <a:xfrm>
              <a:off x="3376613" y="4319588"/>
              <a:ext cx="0" cy="1166812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  <a:extLst>
              <a:ext uri="{AF507438-7753-43e0-B8FC-AC1667EBCBE1}"/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21535" name="TextBox 19"/>
            <p:cNvSpPr txBox="1">
              <a:spLocks noChangeArrowheads="1"/>
            </p:cNvSpPr>
            <p:nvPr/>
          </p:nvSpPr>
          <p:spPr bwMode="auto">
            <a:xfrm>
              <a:off x="1020972" y="3998016"/>
              <a:ext cx="66833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SzPct val="15000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SzPct val="15000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SzPct val="15000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altLang="el-GR" sz="1600" b="1" dirty="0">
                  <a:latin typeface="Times New Roman" panose="02020603050405020304" pitchFamily="18" charset="0"/>
                </a:rPr>
                <a:t>P</a:t>
              </a:r>
              <a:r>
                <a:rPr lang="en-US" altLang="el-GR" sz="1600" b="1" baseline="-25000" dirty="0">
                  <a:latin typeface="Times New Roman" panose="02020603050405020304" pitchFamily="18" charset="0"/>
                </a:rPr>
                <a:t>2</a:t>
              </a:r>
              <a:endParaRPr lang="el-GR" altLang="el-GR" sz="1600" b="1" baseline="-25000" dirty="0">
                <a:latin typeface="Times New Roman" panose="02020603050405020304" pitchFamily="18" charset="0"/>
              </a:endParaRPr>
            </a:p>
          </p:txBody>
        </p:sp>
        <p:sp>
          <p:nvSpPr>
            <p:cNvPr id="21536" name="TextBox 20"/>
            <p:cNvSpPr txBox="1">
              <a:spLocks noChangeArrowheads="1"/>
            </p:cNvSpPr>
            <p:nvPr/>
          </p:nvSpPr>
          <p:spPr bwMode="auto">
            <a:xfrm>
              <a:off x="3242570" y="5545041"/>
              <a:ext cx="73818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SzPct val="15000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SzPct val="15000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SzPct val="15000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altLang="el-GR" sz="1600" b="1" dirty="0">
                  <a:latin typeface="Times New Roman" panose="02020603050405020304" pitchFamily="18" charset="0"/>
                </a:rPr>
                <a:t>Q</a:t>
              </a:r>
              <a:r>
                <a:rPr lang="en-US" altLang="el-GR" sz="1600" b="1" baseline="-25000" dirty="0">
                  <a:latin typeface="Times New Roman" panose="02020603050405020304" pitchFamily="18" charset="0"/>
                </a:rPr>
                <a:t>2</a:t>
              </a:r>
              <a:endParaRPr lang="el-GR" altLang="el-GR" sz="1600" b="1" baseline="-25000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4" name="Ομάδα 3"/>
          <p:cNvGrpSpPr>
            <a:grpSpLocks/>
          </p:cNvGrpSpPr>
          <p:nvPr/>
        </p:nvGrpSpPr>
        <p:grpSpPr bwMode="auto">
          <a:xfrm>
            <a:off x="4474947" y="2080925"/>
            <a:ext cx="3069430" cy="3118265"/>
            <a:chOff x="2247901" y="2276059"/>
            <a:chExt cx="3069430" cy="3118265"/>
          </a:xfrm>
        </p:grpSpPr>
        <p:sp>
          <p:nvSpPr>
            <p:cNvPr id="21527" name="Line 40"/>
            <p:cNvSpPr>
              <a:spLocks noChangeShapeType="1"/>
            </p:cNvSpPr>
            <p:nvPr/>
          </p:nvSpPr>
          <p:spPr bwMode="auto">
            <a:xfrm flipV="1">
              <a:off x="2247901" y="2782773"/>
              <a:ext cx="2589250" cy="2611551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endParaRPr lang="el-GR"/>
            </a:p>
          </p:txBody>
        </p:sp>
        <p:sp>
          <p:nvSpPr>
            <p:cNvPr id="21529" name="TextBox 7"/>
            <p:cNvSpPr txBox="1">
              <a:spLocks noChangeArrowheads="1"/>
            </p:cNvSpPr>
            <p:nvPr/>
          </p:nvSpPr>
          <p:spPr bwMode="auto">
            <a:xfrm>
              <a:off x="4709318" y="2276059"/>
              <a:ext cx="60801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SzPct val="15000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SzPct val="15000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SzPct val="15000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altLang="el-GR" sz="1600" b="1" dirty="0">
                  <a:latin typeface="Times New Roman" panose="02020603050405020304" pitchFamily="18" charset="0"/>
                </a:rPr>
                <a:t>S</a:t>
              </a:r>
              <a:r>
                <a:rPr lang="en-US" altLang="el-GR" sz="1600" b="1" baseline="-25000" dirty="0">
                  <a:latin typeface="Times New Roman" panose="02020603050405020304" pitchFamily="18" charset="0"/>
                </a:rPr>
                <a:t>2</a:t>
              </a:r>
              <a:endParaRPr lang="el-GR" altLang="el-GR" sz="1600" b="1" baseline="-25000" dirty="0">
                <a:latin typeface="Times New Roman" panose="02020603050405020304" pitchFamily="18" charset="0"/>
              </a:endParaRPr>
            </a:p>
          </p:txBody>
        </p:sp>
        <p:cxnSp>
          <p:nvCxnSpPr>
            <p:cNvPr id="10" name="Ευθύγραμμο βέλος σύνδεσης 9"/>
            <p:cNvCxnSpPr/>
            <p:nvPr/>
          </p:nvCxnSpPr>
          <p:spPr bwMode="auto">
            <a:xfrm>
              <a:off x="3954953" y="3033575"/>
              <a:ext cx="284162" cy="247650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/>
            </a:ln>
            <a:extLst>
              <a:ext uri="{AF507438-7753-43e0-B8FC-AC1667EBCBE1}"/>
            </a:extLst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21531" name="TextBox 21"/>
            <p:cNvSpPr txBox="1">
              <a:spLocks noChangeArrowheads="1"/>
            </p:cNvSpPr>
            <p:nvPr/>
          </p:nvSpPr>
          <p:spPr bwMode="auto">
            <a:xfrm>
              <a:off x="3141636" y="3859324"/>
              <a:ext cx="58737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SzPct val="15000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SzPct val="15000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SzPct val="15000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altLang="el-GR" sz="1600" b="1" dirty="0">
                  <a:latin typeface="Times New Roman" panose="02020603050405020304" pitchFamily="18" charset="0"/>
                </a:rPr>
                <a:t>E</a:t>
              </a:r>
              <a:r>
                <a:rPr lang="en-US" altLang="el-GR" sz="1600" b="1" baseline="-25000" dirty="0">
                  <a:latin typeface="Times New Roman" panose="02020603050405020304" pitchFamily="18" charset="0"/>
                </a:rPr>
                <a:t>2</a:t>
              </a:r>
              <a:endParaRPr lang="el-GR" altLang="el-GR" sz="1600" b="1" baseline="-25000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52" name="Text Box 39"/>
          <p:cNvSpPr txBox="1">
            <a:spLocks noChangeArrowheads="1"/>
          </p:cNvSpPr>
          <p:nvPr/>
        </p:nvSpPr>
        <p:spPr bwMode="auto">
          <a:xfrm>
            <a:off x="3525790" y="4113645"/>
            <a:ext cx="3667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5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150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5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altLang="el-GR" sz="1600" b="1" dirty="0">
                <a:latin typeface="Times New Roman" panose="02020603050405020304" pitchFamily="18" charset="0"/>
              </a:rPr>
              <a:t>S</a:t>
            </a:r>
            <a:r>
              <a:rPr lang="en-US" altLang="el-GR" sz="1600" b="1" baseline="-25000" dirty="0">
                <a:latin typeface="Times New Roman" panose="02020603050405020304" pitchFamily="18" charset="0"/>
              </a:rPr>
              <a:t>1</a:t>
            </a:r>
            <a:endParaRPr lang="en-US" altLang="el-GR" sz="1600" b="1" dirty="0">
              <a:latin typeface="Times New Roman" panose="02020603050405020304" pitchFamily="18" charset="0"/>
            </a:endParaRPr>
          </a:p>
        </p:txBody>
      </p:sp>
      <p:sp>
        <p:nvSpPr>
          <p:cNvPr id="53" name="TextBox 7"/>
          <p:cNvSpPr txBox="1">
            <a:spLocks noChangeArrowheads="1"/>
          </p:cNvSpPr>
          <p:nvPr/>
        </p:nvSpPr>
        <p:spPr bwMode="auto">
          <a:xfrm>
            <a:off x="4167811" y="4887948"/>
            <a:ext cx="60801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5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150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5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l-GR" sz="1600" b="1" dirty="0">
                <a:latin typeface="Times New Roman" panose="02020603050405020304" pitchFamily="18" charset="0"/>
              </a:rPr>
              <a:t>S</a:t>
            </a:r>
            <a:r>
              <a:rPr lang="en-US" altLang="el-GR" sz="1600" b="1" baseline="-25000" dirty="0">
                <a:latin typeface="Times New Roman" panose="02020603050405020304" pitchFamily="18" charset="0"/>
              </a:rPr>
              <a:t>2</a:t>
            </a:r>
            <a:endParaRPr lang="el-GR" altLang="el-GR" sz="1600" b="1" baseline="-25000" dirty="0">
              <a:latin typeface="Times New Roman" panose="02020603050405020304" pitchFamily="18" charset="0"/>
            </a:endParaRPr>
          </a:p>
        </p:txBody>
      </p:sp>
      <p:sp>
        <p:nvSpPr>
          <p:cNvPr id="54" name="Text Box 20"/>
          <p:cNvSpPr txBox="1">
            <a:spLocks noChangeArrowheads="1"/>
          </p:cNvSpPr>
          <p:nvPr/>
        </p:nvSpPr>
        <p:spPr bwMode="auto">
          <a:xfrm>
            <a:off x="3650217" y="4532064"/>
            <a:ext cx="3667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5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150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5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altLang="el-GR" sz="1600" b="1" dirty="0">
                <a:solidFill>
                  <a:srgbClr val="CC0066"/>
                </a:solidFill>
                <a:latin typeface="Times New Roman" panose="02020603050405020304" pitchFamily="18" charset="0"/>
              </a:rPr>
              <a:t>S</a:t>
            </a:r>
            <a:r>
              <a:rPr lang="en-US" altLang="el-GR" sz="1600" b="1" baseline="-25000" dirty="0">
                <a:solidFill>
                  <a:srgbClr val="CC0066"/>
                </a:solidFill>
                <a:latin typeface="Times New Roman" panose="02020603050405020304" pitchFamily="18" charset="0"/>
              </a:rPr>
              <a:t>0</a:t>
            </a:r>
            <a:endParaRPr lang="en-US" altLang="el-GR" sz="1600" b="1" dirty="0">
              <a:solidFill>
                <a:srgbClr val="CC0066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6221258" y="3431012"/>
            <a:ext cx="1058371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 bwMode="auto">
          <a:xfrm flipH="1" flipV="1">
            <a:off x="5163757" y="2151371"/>
            <a:ext cx="472107" cy="363229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1" name="Text Box 20"/>
          <p:cNvSpPr txBox="1">
            <a:spLocks noChangeArrowheads="1"/>
          </p:cNvSpPr>
          <p:nvPr/>
        </p:nvSpPr>
        <p:spPr bwMode="auto">
          <a:xfrm>
            <a:off x="4070228" y="1559787"/>
            <a:ext cx="131157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5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150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5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0"/>
              </a:spcBef>
              <a:buSzTx/>
              <a:buFontTx/>
              <a:buNone/>
            </a:pPr>
            <a:r>
              <a:rPr lang="el-GR" altLang="el-GR" sz="1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Μείωση της </a:t>
            </a:r>
          </a:p>
          <a:p>
            <a:pPr>
              <a:spcBef>
                <a:spcPts val="0"/>
              </a:spcBef>
              <a:buSzTx/>
              <a:buFontTx/>
              <a:buNone/>
            </a:pPr>
            <a:r>
              <a:rPr lang="el-GR" altLang="el-GR" sz="1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προσφοράς </a:t>
            </a:r>
            <a:endParaRPr lang="en-US" altLang="el-GR" sz="1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" name="Text Box 20"/>
          <p:cNvSpPr txBox="1">
            <a:spLocks noChangeArrowheads="1"/>
          </p:cNvSpPr>
          <p:nvPr/>
        </p:nvSpPr>
        <p:spPr bwMode="auto">
          <a:xfrm>
            <a:off x="7286581" y="3096157"/>
            <a:ext cx="127182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5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150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5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0"/>
              </a:spcBef>
              <a:buSzTx/>
              <a:buFontTx/>
              <a:buNone/>
            </a:pPr>
            <a:r>
              <a:rPr lang="el-GR" altLang="el-GR" sz="1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Αύξηση της </a:t>
            </a:r>
          </a:p>
          <a:p>
            <a:pPr>
              <a:spcBef>
                <a:spcPts val="0"/>
              </a:spcBef>
              <a:buSzTx/>
              <a:buFontTx/>
              <a:buNone/>
            </a:pPr>
            <a:r>
              <a:rPr lang="el-GR" altLang="el-GR" sz="1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προσφοράς </a:t>
            </a:r>
            <a:endParaRPr lang="en-US" altLang="el-GR" sz="1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530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Μεταβολές στην προσφορά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μεταβολή ενός ή περισσοτέρων προσδιοριστικών παραγόντων προσφοράς θα μεταβάλει την καμπύλη προσφοράς. </a:t>
            </a:r>
          </a:p>
          <a:p>
            <a:r>
              <a:rPr lang="el-GR" dirty="0"/>
              <a:t>Η μετατόπιση της καμπύλης προσφοράς ονομάζεται </a:t>
            </a:r>
            <a:r>
              <a:rPr lang="el-GR" b="1" i="1" dirty="0"/>
              <a:t>μεταβολή στη προσφορά. </a:t>
            </a:r>
            <a:endParaRPr lang="en-US" b="1" i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1619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"/>
            <a:ext cx="8305800" cy="1524000"/>
          </a:xfrm>
        </p:spPr>
        <p:txBody>
          <a:bodyPr/>
          <a:lstStyle/>
          <a:p>
            <a:pPr algn="ctr"/>
            <a:r>
              <a:rPr lang="el-GR" b="1" dirty="0"/>
              <a:t>Προσδιοριστικοί παράγοντες  που μεταβάλλουν την προσφορά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752600"/>
            <a:ext cx="7848600" cy="4572000"/>
          </a:xfrm>
        </p:spPr>
        <p:txBody>
          <a:bodyPr/>
          <a:lstStyle/>
          <a:p>
            <a:r>
              <a:rPr lang="el-GR" dirty="0"/>
              <a:t>Μεταβολές στις τιμές των παραγωγικών συντελεστών</a:t>
            </a:r>
          </a:p>
          <a:p>
            <a:r>
              <a:rPr lang="el-GR" dirty="0"/>
              <a:t>Μεταβολές στην τεχνολογία</a:t>
            </a:r>
          </a:p>
          <a:p>
            <a:r>
              <a:rPr lang="el-GR" dirty="0"/>
              <a:t>Μεταβολές στους φόρους και τις επιδοτήσεις </a:t>
            </a:r>
          </a:p>
          <a:p>
            <a:r>
              <a:rPr lang="el-GR" dirty="0"/>
              <a:t>Μεταβολές στις τιμές άλλων προϊόντων</a:t>
            </a:r>
          </a:p>
          <a:p>
            <a:r>
              <a:rPr lang="el-GR" dirty="0"/>
              <a:t>Μεταβολές στις προσδοκώμενες τιμές</a:t>
            </a:r>
          </a:p>
          <a:p>
            <a:r>
              <a:rPr lang="el-GR" dirty="0"/>
              <a:t>Μεταβολές στον αριθμό των πωλητών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6803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Μεταβολές στην προσφερόμενη ποσότητα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524000"/>
            <a:ext cx="7467600" cy="4648200"/>
          </a:xfrm>
        </p:spPr>
        <p:txBody>
          <a:bodyPr/>
          <a:lstStyle/>
          <a:p>
            <a:r>
              <a:rPr lang="el-GR" b="1" i="1" dirty="0"/>
              <a:t>Μεταβολή στη προσφορά (</a:t>
            </a:r>
            <a:r>
              <a:rPr lang="en-US" b="1" i="1" dirty="0"/>
              <a:t>change in supply) </a:t>
            </a:r>
            <a:r>
              <a:rPr lang="el-GR" dirty="0"/>
              <a:t>είναι η μετατόπιση της καμπύλης προσφοράς (προς τα δεξιά ή προς τα αριστερά)</a:t>
            </a:r>
          </a:p>
          <a:p>
            <a:r>
              <a:rPr lang="el-GR" b="1" i="1" dirty="0"/>
              <a:t>Μεταβολή στη ζητούμενη προσφορά (</a:t>
            </a:r>
            <a:r>
              <a:rPr lang="en-US" b="1" i="1" dirty="0"/>
              <a:t>change in quantity supplied)</a:t>
            </a:r>
            <a:r>
              <a:rPr lang="el-GR" b="1" i="1" dirty="0"/>
              <a:t> </a:t>
            </a:r>
            <a:r>
              <a:rPr lang="el-GR" dirty="0"/>
              <a:t>είναι η μετακίνηση από ένα σημείο σε άλλο σημείο πάνω στην ίδια καμπύλη προσφοράς</a:t>
            </a:r>
          </a:p>
        </p:txBody>
      </p:sp>
    </p:spTree>
    <p:extLst>
      <p:ext uri="{BB962C8B-B14F-4D97-AF65-F5344CB8AC3E}">
        <p14:creationId xmlns:p14="http://schemas.microsoft.com/office/powerpoint/2010/main" val="3561318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4"/>
          <p:cNvSpPr>
            <a:spLocks noChangeArrowheads="1"/>
          </p:cNvSpPr>
          <p:nvPr/>
        </p:nvSpPr>
        <p:spPr bwMode="auto">
          <a:xfrm>
            <a:off x="2743200" y="2209800"/>
            <a:ext cx="5943600" cy="25146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ECFF"/>
              </a:gs>
              <a:gs pos="100000">
                <a:srgbClr val="F2FA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66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SzPct val="15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150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5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125000"/>
              </a:lnSpc>
              <a:spcBef>
                <a:spcPct val="50000"/>
              </a:spcBef>
              <a:buSzTx/>
              <a:buFontTx/>
              <a:buNone/>
            </a:pPr>
            <a:r>
              <a:rPr lang="el-GR" altLang="el-GR" sz="3800" b="1" dirty="0">
                <a:solidFill>
                  <a:srgbClr val="990033"/>
                </a:solidFill>
              </a:rPr>
              <a:t>Ζήτηση και Προσφορά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115888"/>
            <a:ext cx="7467600" cy="798512"/>
          </a:xfrm>
        </p:spPr>
        <p:txBody>
          <a:bodyPr/>
          <a:lstStyle/>
          <a:p>
            <a:pPr algn="ctr" eaLnBrk="1" hangingPunct="1"/>
            <a:r>
              <a:rPr lang="el-GR" altLang="el-GR" b="1" i="1" dirty="0"/>
              <a:t>Συμπεράσματα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143000"/>
            <a:ext cx="7848600" cy="5257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l-GR" altLang="el-GR" sz="2400" dirty="0"/>
              <a:t>Η αγορά: </a:t>
            </a:r>
          </a:p>
          <a:p>
            <a:pPr marL="0" indent="0" eaLnBrk="1" hangingPunct="1">
              <a:buFontTx/>
              <a:buNone/>
              <a:defRPr/>
            </a:pPr>
            <a:r>
              <a:rPr lang="el-GR" altLang="el-GR" sz="2400" dirty="0"/>
              <a:t>α) αποφασίζει </a:t>
            </a:r>
            <a:r>
              <a:rPr lang="el-GR" altLang="el-GR" sz="2400" i="1" dirty="0">
                <a:solidFill>
                  <a:srgbClr val="FF0000"/>
                </a:solidFill>
              </a:rPr>
              <a:t>τι ποσότητα</a:t>
            </a:r>
            <a:r>
              <a:rPr lang="el-GR" altLang="el-GR" sz="2400" dirty="0"/>
              <a:t> ενός αγαθού θα πρέπει να παραχθεί, προσδιορίζοντας την τιμή που εξισώνει τη ζητούμενη με την προσφερόμενη ποσότητα.</a:t>
            </a:r>
          </a:p>
          <a:p>
            <a:pPr eaLnBrk="1" hangingPunct="1">
              <a:buFontTx/>
              <a:buNone/>
              <a:defRPr/>
            </a:pPr>
            <a:r>
              <a:rPr lang="el-GR" altLang="el-GR" sz="2400" dirty="0"/>
              <a:t>β) μας λέει </a:t>
            </a:r>
            <a:r>
              <a:rPr lang="el-GR" altLang="el-GR" sz="2400" i="1" dirty="0">
                <a:solidFill>
                  <a:srgbClr val="FF0000"/>
                </a:solidFill>
              </a:rPr>
              <a:t>για</a:t>
            </a:r>
            <a:r>
              <a:rPr lang="el-GR" altLang="el-GR" sz="2400" dirty="0"/>
              <a:t> </a:t>
            </a:r>
            <a:r>
              <a:rPr lang="el-GR" altLang="el-GR" sz="2400" i="1" dirty="0">
                <a:solidFill>
                  <a:srgbClr val="FF0000"/>
                </a:solidFill>
              </a:rPr>
              <a:t>ποιον παράγονται </a:t>
            </a:r>
            <a:r>
              <a:rPr lang="el-GR" altLang="el-GR" sz="2400" dirty="0"/>
              <a:t>τα αγαθά, δηλαδή</a:t>
            </a:r>
          </a:p>
          <a:p>
            <a:pPr eaLnBrk="1" hangingPunct="1">
              <a:buFontTx/>
              <a:buNone/>
              <a:defRPr/>
            </a:pPr>
            <a:r>
              <a:rPr lang="el-GR" altLang="el-GR" sz="2400" dirty="0"/>
              <a:t>για τους καταναλωτές αυτούς που είναι διατεθειμένοι</a:t>
            </a:r>
          </a:p>
          <a:p>
            <a:pPr eaLnBrk="1" hangingPunct="1">
              <a:buFontTx/>
              <a:buNone/>
              <a:defRPr/>
            </a:pPr>
            <a:r>
              <a:rPr lang="el-GR" altLang="el-GR" sz="2400" dirty="0"/>
              <a:t>να καταβάλουν τουλάχιστον την τιμή ισορροπίας.</a:t>
            </a:r>
          </a:p>
          <a:p>
            <a:pPr marL="0" indent="0">
              <a:buFontTx/>
              <a:buNone/>
              <a:defRPr/>
            </a:pPr>
            <a:r>
              <a:rPr lang="el-GR" altLang="el-GR" sz="2400" dirty="0"/>
              <a:t>γ) μας λέει </a:t>
            </a:r>
            <a:r>
              <a:rPr lang="el-GR" altLang="el-GR" sz="2400" i="1" dirty="0">
                <a:solidFill>
                  <a:srgbClr val="FF0000"/>
                </a:solidFill>
              </a:rPr>
              <a:t>ποιος παράγει </a:t>
            </a:r>
            <a:r>
              <a:rPr lang="el-GR" altLang="el-GR" sz="2400" dirty="0"/>
              <a:t>τα αγαθά, δηλαδή εκείνοι που είναι πρόθυμοι να παράγουν στην τιμή ισορροπίας</a:t>
            </a:r>
          </a:p>
          <a:p>
            <a:pPr marL="0" indent="0">
              <a:buFontTx/>
              <a:buNone/>
              <a:defRPr/>
            </a:pPr>
            <a:r>
              <a:rPr lang="el-GR" altLang="el-GR" sz="2400" dirty="0"/>
              <a:t>δ) καθορίζει </a:t>
            </a:r>
            <a:r>
              <a:rPr lang="el-GR" altLang="el-GR" sz="2400" i="1" dirty="0">
                <a:solidFill>
                  <a:srgbClr val="FF0000"/>
                </a:solidFill>
              </a:rPr>
              <a:t>τι αγαθά </a:t>
            </a:r>
            <a:r>
              <a:rPr lang="el-GR" altLang="el-GR" sz="2400" dirty="0"/>
              <a:t>θα παραχθούν, καθώς μπορεί να υπάρχουν αγαθά για τα οποία κανένας καταναλωτής δεν είναι διατεθειμένος να πληρώσει την τιμή στην οποία οι επιχειρήσεις θα ήταν διατεθειμένες να τα προσφέρουν.</a:t>
            </a:r>
          </a:p>
          <a:p>
            <a:pPr eaLnBrk="1" hangingPunct="1">
              <a:buFontTx/>
              <a:buNone/>
              <a:defRPr/>
            </a:pPr>
            <a:endParaRPr lang="el-GR" altLang="el-GR" sz="24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l-GR" altLang="el-GR" sz="2400" dirty="0"/>
              <a:t>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Τι είναι «Αγορά»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524000"/>
            <a:ext cx="7467600" cy="4876800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Η αγορά είναι ένα σύνολο ρυθμίσεων με τις οποίες αγοραστές και πωλητές ανταλλάσσουν αγαθά και υπηρεσίες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Οι αγορές μπορεί να είναι: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dirty="0"/>
              <a:t>Τοπικές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dirty="0"/>
              <a:t>Εθνικές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dirty="0"/>
              <a:t>Διεθνείς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697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533400"/>
            <a:ext cx="7467600" cy="1143000"/>
          </a:xfrm>
        </p:spPr>
        <p:txBody>
          <a:bodyPr/>
          <a:lstStyle/>
          <a:p>
            <a:pPr algn="ctr" eaLnBrk="1" hangingPunct="1"/>
            <a:br>
              <a:rPr lang="en-US" altLang="el-GR" b="1" dirty="0"/>
            </a:br>
            <a:r>
              <a:rPr lang="el-GR" altLang="el-GR" b="1" dirty="0"/>
              <a:t>Τα κύρια χαρακτηριστικά της αγοράς</a:t>
            </a:r>
            <a:br>
              <a:rPr lang="el-GR" altLang="el-GR" b="1" dirty="0"/>
            </a:br>
            <a:endParaRPr lang="el-GR" altLang="el-GR" b="1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62100" y="2438400"/>
            <a:ext cx="7239000" cy="49530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l-GR" altLang="el-GR" sz="2400" i="1" u="sng" dirty="0"/>
              <a:t>ΖΗΤΗΣΗ</a:t>
            </a:r>
            <a:r>
              <a:rPr lang="el-GR" altLang="el-GR" sz="2400" dirty="0"/>
              <a:t> δηλαδή η συμπεριφορά των αγοραστών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l-GR" altLang="el-GR" sz="2400" i="1" u="sng" dirty="0"/>
              <a:t>ΠΡΟΣΦΟΡΑ</a:t>
            </a:r>
            <a:r>
              <a:rPr lang="el-GR" altLang="el-GR" sz="2400" dirty="0"/>
              <a:t> δηλαδή η συμπεριφορά των πωλητών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l-GR" altLang="el-GR" sz="2400" dirty="0"/>
          </a:p>
          <a:p>
            <a:pPr marL="0" indent="0" algn="just" eaLnBrk="1" hangingPunct="1">
              <a:lnSpc>
                <a:spcPct val="80000"/>
              </a:lnSpc>
              <a:buFontTx/>
              <a:buNone/>
              <a:defRPr/>
            </a:pPr>
            <a:r>
              <a:rPr lang="el-GR" altLang="el-GR" sz="2400" dirty="0"/>
              <a:t>Εξετάζοντας την αλληλεπίδραση αυτών των δυνάμεων βλέπουμε την λειτουργία της αγοράς στην πράξη: </a:t>
            </a:r>
            <a:r>
              <a:rPr lang="el-GR" altLang="el-GR" sz="2400" i="1" dirty="0">
                <a:solidFill>
                  <a:srgbClr val="FF0000"/>
                </a:solidFill>
              </a:rPr>
              <a:t>Ζήτηση</a:t>
            </a:r>
            <a:r>
              <a:rPr lang="el-GR" altLang="el-GR" sz="2400" dirty="0"/>
              <a:t>, </a:t>
            </a:r>
            <a:r>
              <a:rPr lang="el-GR" altLang="el-GR" sz="2400" i="1" dirty="0">
                <a:solidFill>
                  <a:srgbClr val="FF0000"/>
                </a:solidFill>
              </a:rPr>
              <a:t>Προσφορά</a:t>
            </a:r>
            <a:r>
              <a:rPr lang="el-GR" altLang="el-GR" sz="2400" dirty="0"/>
              <a:t> και </a:t>
            </a:r>
            <a:r>
              <a:rPr lang="el-GR" altLang="el-GR" sz="2400" i="1" dirty="0">
                <a:solidFill>
                  <a:srgbClr val="FF0000"/>
                </a:solidFill>
              </a:rPr>
              <a:t>Ισορροπία</a:t>
            </a:r>
            <a:r>
              <a:rPr lang="el-GR" altLang="el-GR" sz="2400" dirty="0"/>
              <a:t> που είναι η τιμή για την οποία η ζητούμενη ποσότητα ισούται με την προσφερόμενη ποσότητα.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l-GR" altLang="el-GR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-14654"/>
            <a:ext cx="7467600" cy="1143000"/>
          </a:xfrm>
        </p:spPr>
        <p:txBody>
          <a:bodyPr/>
          <a:lstStyle/>
          <a:p>
            <a:pPr algn="ctr"/>
            <a:r>
              <a:rPr lang="el-GR" altLang="el-GR" b="1" dirty="0"/>
              <a:t>Η Ζήτηση </a:t>
            </a:r>
            <a:r>
              <a:rPr lang="en-US" altLang="el-GR" b="1" dirty="0"/>
              <a:t>(Demand, D)</a:t>
            </a:r>
            <a:r>
              <a:rPr lang="el-GR" altLang="el-GR" b="1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990600"/>
            <a:ext cx="7467600" cy="5867400"/>
          </a:xfrm>
        </p:spPr>
        <p:txBody>
          <a:bodyPr/>
          <a:lstStyle/>
          <a:p>
            <a:pPr marL="0" indent="0">
              <a:buNone/>
            </a:pPr>
            <a:r>
              <a:rPr lang="el-GR" altLang="el-GR" sz="3000" dirty="0"/>
              <a:t>Είναι μία κλίμακα ή καμπύλη που δείχνει την ποσότητα ενός προϊόντος την οποία θα αγοράσουν οι καταναλωτές σε κάθε πιθανή τιμή κατά την διάρκεια μίας συγκεκριμένης περιόδου. </a:t>
            </a:r>
          </a:p>
          <a:p>
            <a:pPr marL="0" indent="0" algn="ctr">
              <a:buNone/>
            </a:pPr>
            <a:r>
              <a:rPr lang="el-GR" sz="2600" b="1" dirty="0">
                <a:solidFill>
                  <a:srgbClr val="FF0000"/>
                </a:solidFill>
              </a:rPr>
              <a:t>ΠΑΡΑΔΕΙΓΜΑ ΖΗΤΗΣΗΣ </a:t>
            </a:r>
            <a:endParaRPr lang="en-US" sz="2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l-GR" altLang="el-GR" dirty="0"/>
          </a:p>
          <a:p>
            <a:pPr marL="0" indent="0">
              <a:buNone/>
            </a:pPr>
            <a:endParaRPr lang="en-US" altLang="el-GR" dirty="0"/>
          </a:p>
          <a:p>
            <a:pPr marL="0" indent="0">
              <a:buNone/>
            </a:pPr>
            <a:endParaRPr lang="el-GR" altLang="el-GR" dirty="0"/>
          </a:p>
          <a:p>
            <a:endParaRPr lang="en-US" dirty="0"/>
          </a:p>
        </p:txBody>
      </p:sp>
      <p:graphicFrame>
        <p:nvGraphicFramePr>
          <p:cNvPr id="4" name="Πίνακας 3"/>
          <p:cNvGraphicFramePr>
            <a:graphicFrameLocks noGrp="1"/>
          </p:cNvGraphicFramePr>
          <p:nvPr>
            <p:extLst/>
          </p:nvPr>
        </p:nvGraphicFramePr>
        <p:xfrm>
          <a:off x="2057400" y="3810000"/>
          <a:ext cx="6096000" cy="30124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078614052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4183844391"/>
                    </a:ext>
                  </a:extLst>
                </a:gridCol>
              </a:tblGrid>
              <a:tr h="563880"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dirty="0"/>
                        <a:t>Η ζήτηση</a:t>
                      </a:r>
                      <a:r>
                        <a:rPr lang="el-GR" sz="1600" baseline="0" dirty="0"/>
                        <a:t> ενός συγκεκριμένου καταναλωτή </a:t>
                      </a:r>
                      <a:endParaRPr lang="en-US" sz="1600" dirty="0"/>
                    </a:p>
                    <a:p>
                      <a:endParaRPr lang="el-G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0848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/>
                        <a:t>Τιμή  €/ανά</a:t>
                      </a:r>
                      <a:r>
                        <a:rPr lang="el-GR" sz="1600" b="1" baseline="0" dirty="0"/>
                        <a:t> </a:t>
                      </a:r>
                      <a:r>
                        <a:rPr lang="en-US" sz="1600" b="1" baseline="0" dirty="0"/>
                        <a:t>espresso </a:t>
                      </a:r>
                      <a:endParaRPr lang="en-US" sz="1600" b="1" dirty="0"/>
                    </a:p>
                    <a:p>
                      <a:pPr algn="ctr"/>
                      <a:endParaRPr lang="el-G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/>
                        <a:t>Ζητούμενη</a:t>
                      </a:r>
                      <a:r>
                        <a:rPr lang="el-GR" sz="1600" b="1" baseline="0" dirty="0"/>
                        <a:t> ποσότητα </a:t>
                      </a:r>
                      <a:endParaRPr lang="en-US" sz="1600" b="1" dirty="0"/>
                    </a:p>
                    <a:p>
                      <a:pPr algn="ctr"/>
                      <a:endParaRPr lang="el-GR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4407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30970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5527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35</a:t>
                      </a:r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65337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55</a:t>
                      </a:r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0600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80</a:t>
                      </a:r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9733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4382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Τίτλος 1"/>
          <p:cNvSpPr>
            <a:spLocks noGrp="1"/>
          </p:cNvSpPr>
          <p:nvPr>
            <p:ph type="title"/>
          </p:nvPr>
        </p:nvSpPr>
        <p:spPr>
          <a:xfrm>
            <a:off x="1447800" y="152400"/>
            <a:ext cx="7467600" cy="1295400"/>
          </a:xfrm>
        </p:spPr>
        <p:txBody>
          <a:bodyPr/>
          <a:lstStyle/>
          <a:p>
            <a:pPr algn="ctr"/>
            <a:r>
              <a:rPr lang="el-GR" altLang="el-GR" b="1" dirty="0"/>
              <a:t>Ο Νόμος της Ζήτησης </a:t>
            </a:r>
            <a:br>
              <a:rPr lang="en-US" altLang="el-GR" b="1" dirty="0"/>
            </a:br>
            <a:r>
              <a:rPr lang="el-GR" altLang="el-GR" b="1" dirty="0"/>
              <a:t>(</a:t>
            </a:r>
            <a:r>
              <a:rPr lang="en-US" altLang="el-GR" b="1" dirty="0"/>
              <a:t>law of demand)</a:t>
            </a:r>
            <a:endParaRPr lang="el-GR" altLang="el-GR" b="1" dirty="0"/>
          </a:p>
        </p:txBody>
      </p:sp>
      <p:sp>
        <p:nvSpPr>
          <p:cNvPr id="9219" name="Θέση περιεχομένου 2"/>
          <p:cNvSpPr>
            <a:spLocks noGrp="1"/>
          </p:cNvSpPr>
          <p:nvPr>
            <p:ph idx="1"/>
          </p:nvPr>
        </p:nvSpPr>
        <p:spPr>
          <a:xfrm>
            <a:off x="1295400" y="1905000"/>
            <a:ext cx="8001000" cy="5791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l-GR" altLang="el-GR" dirty="0"/>
              <a:t>Η αντίστροφη σχέση μεταξύ τιμής και ζητούμενης ποσότητας ονομάζεται νόμος της ζήτησης. Δηλαδή, όταν η τιμή ενός αγαθού μειώνεται, αυξάνεται η ζητούμενη ποσότητα, ενώ όταν η τιμή ενός αγαθού αυξάνεται, μειώνεται η ζητούμενη ποσότητα και με την λογική ότι οι υπόλοιποι παράγοντες παραμένουν αμετάβλητοι.</a:t>
            </a:r>
          </a:p>
          <a:p>
            <a:pPr marL="0" indent="0">
              <a:buFontTx/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358262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152400"/>
            <a:ext cx="7467600" cy="1600200"/>
          </a:xfrm>
        </p:spPr>
        <p:txBody>
          <a:bodyPr/>
          <a:lstStyle/>
          <a:p>
            <a:pPr algn="ctr" eaLnBrk="1" hangingPunct="1"/>
            <a:r>
              <a:rPr lang="el-GR" altLang="el-GR" b="1" dirty="0"/>
              <a:t>Η καμπύλη ζήτησης </a:t>
            </a:r>
            <a:br>
              <a:rPr lang="el-GR" altLang="el-GR" sz="2400" b="1" dirty="0"/>
            </a:br>
            <a:r>
              <a:rPr lang="el-GR" altLang="el-GR" sz="2400" dirty="0"/>
              <a:t>μας δείχνει τη σχέση τιμής και ζητούμενης ποσότητας όταν οι υπόλοιποι παράγοντες είναι σταθεροί</a:t>
            </a:r>
          </a:p>
        </p:txBody>
      </p:sp>
      <p:sp>
        <p:nvSpPr>
          <p:cNvPr id="10243" name="Rectangle 3"/>
          <p:cNvSpPr txBox="1">
            <a:spLocks noChangeArrowheads="1"/>
          </p:cNvSpPr>
          <p:nvPr/>
        </p:nvSpPr>
        <p:spPr bwMode="auto">
          <a:xfrm>
            <a:off x="1828800" y="1408113"/>
            <a:ext cx="70866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342900" indent="-342900">
              <a:spcBef>
                <a:spcPct val="20000"/>
              </a:spcBef>
              <a:buSzPct val="15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SzPct val="150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5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l-GR" altLang="el-GR" sz="2000"/>
              <a:t>Στους υπόλοιπους παράγοντες περιλαμβάνονται: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l-GR" altLang="el-GR" sz="2000"/>
              <a:t>- η τιμή συναφών αναγκών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l-GR" altLang="el-GR" sz="2000"/>
              <a:t>- το εισόδημα των καταναλωτών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l-GR" altLang="el-GR" sz="2000"/>
              <a:t>- οι προτιμήσεις των καταναλωτών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000"/>
              <a:t>Αλλαγές σε αυτούς τους παράγοντες μεταβάλλουν τη θέση της καμπύλης ζήτησης</a:t>
            </a: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 flipV="1">
            <a:off x="3505200" y="2125663"/>
            <a:ext cx="0" cy="1800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3505200" y="3925888"/>
            <a:ext cx="2743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0246" name="Text Box 7"/>
          <p:cNvSpPr txBox="1">
            <a:spLocks noChangeArrowheads="1"/>
          </p:cNvSpPr>
          <p:nvPr/>
        </p:nvSpPr>
        <p:spPr bwMode="auto">
          <a:xfrm rot="-5400000">
            <a:off x="2559580" y="1568449"/>
            <a:ext cx="13033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5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150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5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l-GR" altLang="el-GR" sz="2400" i="1" dirty="0">
                <a:latin typeface="Times New Roman" panose="02020603050405020304" pitchFamily="18" charset="0"/>
              </a:rPr>
              <a:t>Τιμή</a:t>
            </a:r>
            <a:endParaRPr lang="en-US" altLang="el-GR" sz="2400" dirty="0">
              <a:latin typeface="Times New Roman" panose="02020603050405020304" pitchFamily="18" charset="0"/>
            </a:endParaRPr>
          </a:p>
        </p:txBody>
      </p:sp>
      <p:sp>
        <p:nvSpPr>
          <p:cNvPr id="10247" name="Text Box 8"/>
          <p:cNvSpPr txBox="1">
            <a:spLocks noChangeArrowheads="1"/>
          </p:cNvSpPr>
          <p:nvPr/>
        </p:nvSpPr>
        <p:spPr bwMode="auto">
          <a:xfrm>
            <a:off x="5573713" y="3884613"/>
            <a:ext cx="17938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5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150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5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l-GR" altLang="el-GR" sz="2400" i="1">
                <a:latin typeface="Times New Roman" panose="02020603050405020304" pitchFamily="18" charset="0"/>
              </a:rPr>
              <a:t>Ποσότητα</a:t>
            </a:r>
            <a:endParaRPr lang="en-US" altLang="el-GR" sz="2400" i="1">
              <a:latin typeface="Times New Roman" panose="02020603050405020304" pitchFamily="18" charset="0"/>
            </a:endParaRPr>
          </a:p>
        </p:txBody>
      </p:sp>
      <p:sp>
        <p:nvSpPr>
          <p:cNvPr id="10248" name="TextBox 3"/>
          <p:cNvSpPr txBox="1">
            <a:spLocks noChangeArrowheads="1"/>
          </p:cNvSpPr>
          <p:nvPr/>
        </p:nvSpPr>
        <p:spPr bwMode="auto">
          <a:xfrm>
            <a:off x="6426200" y="3124200"/>
            <a:ext cx="17383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SzPct val="15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150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5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SzTx/>
              <a:buNone/>
            </a:pPr>
            <a:r>
              <a:rPr lang="en-GB" altLang="el-GR" sz="2400" dirty="0">
                <a:latin typeface="Times New Roman" panose="02020603050405020304" pitchFamily="18" charset="0"/>
              </a:rPr>
              <a:t>D (demand)</a:t>
            </a:r>
            <a:endParaRPr lang="el-GR" altLang="el-GR" sz="2400" dirty="0">
              <a:latin typeface="Times New Roman" panose="02020603050405020304" pitchFamily="18" charset="0"/>
            </a:endParaRPr>
          </a:p>
        </p:txBody>
      </p:sp>
      <p:sp>
        <p:nvSpPr>
          <p:cNvPr id="8" name="Τόξο 7"/>
          <p:cNvSpPr/>
          <p:nvPr/>
        </p:nvSpPr>
        <p:spPr bwMode="auto">
          <a:xfrm rot="11821663">
            <a:off x="3929063" y="2095500"/>
            <a:ext cx="3048000" cy="1077913"/>
          </a:xfrm>
          <a:prstGeom prst="arc">
            <a:avLst>
              <a:gd name="adj1" fmla="val 11926940"/>
              <a:gd name="adj2" fmla="val 21464529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/>
          </a:extLst>
        </p:spPr>
        <p:txBody>
          <a:bodyPr lIns="182880" tIns="137160" rIns="182880" bIns="137160"/>
          <a:lstStyle/>
          <a:p>
            <a:pPr marL="971550" indent="-285750" eaLnBrk="1" hangingPunct="1">
              <a:spcBef>
                <a:spcPct val="50000"/>
              </a:spcBef>
              <a:buFontTx/>
              <a:buChar char="•"/>
              <a:defRPr/>
            </a:pPr>
            <a:endParaRPr lang="el-GR">
              <a:latin typeface="Times New Roman" charset="0"/>
              <a:ea typeface="ＭＳ Ｐゴシック" charset="0"/>
            </a:endParaRPr>
          </a:p>
        </p:txBody>
      </p:sp>
      <p:cxnSp>
        <p:nvCxnSpPr>
          <p:cNvPr id="18" name="Ευθεία γραμμή σύνδεσης 17"/>
          <p:cNvCxnSpPr/>
          <p:nvPr/>
        </p:nvCxnSpPr>
        <p:spPr bwMode="auto">
          <a:xfrm>
            <a:off x="3505200" y="2778125"/>
            <a:ext cx="914400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  <a:extLst>
            <a:ext uri="{AF507438-7753-43e0-B8FC-AC1667EBCBE1}"/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0" name="Ευθεία γραμμή σύνδεσης 19"/>
          <p:cNvCxnSpPr/>
          <p:nvPr/>
        </p:nvCxnSpPr>
        <p:spPr bwMode="auto">
          <a:xfrm>
            <a:off x="4419600" y="2778125"/>
            <a:ext cx="0" cy="1147763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  <a:extLst>
            <a:ext uri="{AF507438-7753-43e0-B8FC-AC1667EBCBE1}"/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2" name="Ευθεία γραμμή σύνδεσης 21"/>
          <p:cNvCxnSpPr/>
          <p:nvPr/>
        </p:nvCxnSpPr>
        <p:spPr bwMode="auto">
          <a:xfrm>
            <a:off x="3505200" y="3124200"/>
            <a:ext cx="1676400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  <a:extLst>
            <a:ext uri="{AF507438-7753-43e0-B8FC-AC1667EBCBE1}"/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4" name="Ευθεία γραμμή σύνδεσης 23"/>
          <p:cNvCxnSpPr/>
          <p:nvPr/>
        </p:nvCxnSpPr>
        <p:spPr bwMode="auto">
          <a:xfrm>
            <a:off x="5181600" y="3124200"/>
            <a:ext cx="0" cy="801688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  <a:extLst>
            <a:ext uri="{AF507438-7753-43e0-B8FC-AC1667EBCBE1}"/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0254" name="TextBox 7168"/>
          <p:cNvSpPr txBox="1">
            <a:spLocks noChangeArrowheads="1"/>
          </p:cNvSpPr>
          <p:nvPr/>
        </p:nvSpPr>
        <p:spPr bwMode="auto">
          <a:xfrm>
            <a:off x="3140075" y="2232025"/>
            <a:ext cx="5318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5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150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5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SzTx/>
              <a:buFontTx/>
              <a:buNone/>
            </a:pPr>
            <a:r>
              <a:rPr lang="en-GB" altLang="el-GR" sz="1800">
                <a:latin typeface="Times New Roman" panose="02020603050405020304" pitchFamily="18" charset="0"/>
              </a:rPr>
              <a:t>   P</a:t>
            </a:r>
            <a:r>
              <a:rPr lang="en-GB" altLang="el-GR" sz="1800" baseline="-25000">
                <a:latin typeface="Times New Roman" panose="02020603050405020304" pitchFamily="18" charset="0"/>
              </a:rPr>
              <a:t>1</a:t>
            </a:r>
            <a:endParaRPr lang="el-GR" altLang="el-GR" sz="1800" baseline="-25000">
              <a:latin typeface="Times New Roman" panose="02020603050405020304" pitchFamily="18" charset="0"/>
            </a:endParaRPr>
          </a:p>
        </p:txBody>
      </p:sp>
      <p:sp>
        <p:nvSpPr>
          <p:cNvPr id="10255" name="TextBox 7171"/>
          <p:cNvSpPr txBox="1">
            <a:spLocks noChangeArrowheads="1"/>
          </p:cNvSpPr>
          <p:nvPr/>
        </p:nvSpPr>
        <p:spPr bwMode="auto">
          <a:xfrm>
            <a:off x="3138488" y="2924175"/>
            <a:ext cx="471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5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150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5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SzTx/>
              <a:buFontTx/>
              <a:buNone/>
            </a:pPr>
            <a:r>
              <a:rPr lang="en-GB" altLang="el-GR" sz="1800">
                <a:latin typeface="Times New Roman" panose="02020603050405020304" pitchFamily="18" charset="0"/>
              </a:rPr>
              <a:t>P</a:t>
            </a:r>
            <a:r>
              <a:rPr lang="en-GB" altLang="el-GR" sz="1800" baseline="-25000">
                <a:latin typeface="Times New Roman" panose="02020603050405020304" pitchFamily="18" charset="0"/>
              </a:rPr>
              <a:t>0</a:t>
            </a:r>
            <a:endParaRPr lang="el-GR" altLang="el-GR" sz="1800" baseline="-25000">
              <a:latin typeface="Times New Roman" panose="02020603050405020304" pitchFamily="18" charset="0"/>
            </a:endParaRPr>
          </a:p>
        </p:txBody>
      </p:sp>
      <p:sp>
        <p:nvSpPr>
          <p:cNvPr id="10256" name="TextBox 7173"/>
          <p:cNvSpPr txBox="1">
            <a:spLocks noChangeArrowheads="1"/>
          </p:cNvSpPr>
          <p:nvPr/>
        </p:nvSpPr>
        <p:spPr bwMode="auto">
          <a:xfrm>
            <a:off x="4191000" y="3925888"/>
            <a:ext cx="533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5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150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5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SzTx/>
              <a:buFontTx/>
              <a:buNone/>
            </a:pPr>
            <a:r>
              <a:rPr lang="en-GB" altLang="el-GR" sz="1800">
                <a:latin typeface="Times New Roman" panose="02020603050405020304" pitchFamily="18" charset="0"/>
              </a:rPr>
              <a:t>Q</a:t>
            </a:r>
            <a:r>
              <a:rPr lang="en-GB" altLang="el-GR" sz="1800" baseline="-25000">
                <a:latin typeface="Times New Roman" panose="02020603050405020304" pitchFamily="18" charset="0"/>
              </a:rPr>
              <a:t>1</a:t>
            </a:r>
            <a:endParaRPr lang="el-GR" altLang="el-GR" sz="1800" baseline="-25000">
              <a:latin typeface="Times New Roman" panose="02020603050405020304" pitchFamily="18" charset="0"/>
            </a:endParaRPr>
          </a:p>
        </p:txBody>
      </p:sp>
      <p:sp>
        <p:nvSpPr>
          <p:cNvPr id="10257" name="TextBox 7174"/>
          <p:cNvSpPr txBox="1">
            <a:spLocks noChangeArrowheads="1"/>
          </p:cNvSpPr>
          <p:nvPr/>
        </p:nvSpPr>
        <p:spPr bwMode="auto">
          <a:xfrm>
            <a:off x="5105400" y="3925888"/>
            <a:ext cx="533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5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150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5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SzTx/>
              <a:buFontTx/>
              <a:buNone/>
            </a:pPr>
            <a:r>
              <a:rPr lang="en-GB" altLang="el-GR" sz="1800">
                <a:latin typeface="Times New Roman" panose="02020603050405020304" pitchFamily="18" charset="0"/>
              </a:rPr>
              <a:t>Q</a:t>
            </a:r>
            <a:r>
              <a:rPr lang="en-GB" altLang="el-GR" sz="1800" baseline="-25000">
                <a:latin typeface="Times New Roman" panose="02020603050405020304" pitchFamily="18" charset="0"/>
              </a:rPr>
              <a:t>0</a:t>
            </a:r>
            <a:endParaRPr lang="el-GR" altLang="el-GR" sz="1800" baseline="-250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58975" y="349048"/>
            <a:ext cx="6727825" cy="174951"/>
          </a:xfrm>
        </p:spPr>
        <p:txBody>
          <a:bodyPr/>
          <a:lstStyle/>
          <a:p>
            <a:pPr algn="ctr" eaLnBrk="1" hangingPunct="1"/>
            <a:br>
              <a:rPr lang="el-GR" altLang="el-GR" b="1" dirty="0"/>
            </a:br>
            <a:r>
              <a:rPr lang="el-GR" altLang="el-GR" b="1" dirty="0"/>
              <a:t>Μετατόπιση της καμπύλης Ζήτησης</a:t>
            </a:r>
          </a:p>
        </p:txBody>
      </p:sp>
      <p:sp>
        <p:nvSpPr>
          <p:cNvPr id="18437" name="Line 6"/>
          <p:cNvSpPr>
            <a:spLocks noChangeShapeType="1"/>
          </p:cNvSpPr>
          <p:nvPr/>
        </p:nvSpPr>
        <p:spPr bwMode="auto">
          <a:xfrm flipV="1">
            <a:off x="3458898" y="5387091"/>
            <a:ext cx="3429000" cy="412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8438" name="Line 7"/>
          <p:cNvSpPr>
            <a:spLocks noChangeShapeType="1"/>
          </p:cNvSpPr>
          <p:nvPr/>
        </p:nvSpPr>
        <p:spPr bwMode="auto">
          <a:xfrm flipV="1">
            <a:off x="3458898" y="1997404"/>
            <a:ext cx="0" cy="3429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8443" name="Text Box 12"/>
          <p:cNvSpPr txBox="1">
            <a:spLocks noChangeArrowheads="1"/>
          </p:cNvSpPr>
          <p:nvPr/>
        </p:nvSpPr>
        <p:spPr bwMode="auto">
          <a:xfrm>
            <a:off x="3033730" y="1859858"/>
            <a:ext cx="8397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5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150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5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altLang="el-GR" sz="2000" b="1" dirty="0">
                <a:latin typeface="Times New Roman" panose="02020603050405020304" pitchFamily="18" charset="0"/>
              </a:rPr>
              <a:t>P</a:t>
            </a:r>
            <a:endParaRPr lang="en-US" altLang="el-GR" sz="2400" b="1" dirty="0">
              <a:latin typeface="Times New Roman" panose="02020603050405020304" pitchFamily="18" charset="0"/>
            </a:endParaRPr>
          </a:p>
        </p:txBody>
      </p:sp>
      <p:sp>
        <p:nvSpPr>
          <p:cNvPr id="18444" name="Text Box 13"/>
          <p:cNvSpPr txBox="1">
            <a:spLocks noChangeArrowheads="1"/>
          </p:cNvSpPr>
          <p:nvPr/>
        </p:nvSpPr>
        <p:spPr bwMode="auto">
          <a:xfrm>
            <a:off x="6681081" y="5387091"/>
            <a:ext cx="12969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5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150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5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altLang="el-GR" sz="2000" b="1" dirty="0">
                <a:latin typeface="Times New Roman" panose="02020603050405020304" pitchFamily="18" charset="0"/>
              </a:rPr>
              <a:t>Q</a:t>
            </a:r>
            <a:endParaRPr lang="en-US" altLang="el-GR" sz="2400" b="1" dirty="0">
              <a:latin typeface="Times New Roman" panose="02020603050405020304" pitchFamily="18" charset="0"/>
            </a:endParaRPr>
          </a:p>
        </p:txBody>
      </p:sp>
      <p:grpSp>
        <p:nvGrpSpPr>
          <p:cNvPr id="18446" name="Group 18"/>
          <p:cNvGrpSpPr>
            <a:grpSpLocks/>
          </p:cNvGrpSpPr>
          <p:nvPr/>
        </p:nvGrpSpPr>
        <p:grpSpPr bwMode="auto">
          <a:xfrm>
            <a:off x="3054422" y="3140798"/>
            <a:ext cx="2894013" cy="2628900"/>
            <a:chOff x="447" y="2033"/>
            <a:chExt cx="1823" cy="1656"/>
          </a:xfrm>
        </p:grpSpPr>
        <p:sp>
          <p:nvSpPr>
            <p:cNvPr id="18474" name="Text Box 19"/>
            <p:cNvSpPr txBox="1">
              <a:spLocks noChangeArrowheads="1"/>
            </p:cNvSpPr>
            <p:nvPr/>
          </p:nvSpPr>
          <p:spPr bwMode="auto">
            <a:xfrm>
              <a:off x="2008" y="2047"/>
              <a:ext cx="26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SzPct val="15000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SzPct val="15000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SzPct val="15000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SzTx/>
                <a:buFontTx/>
                <a:buNone/>
              </a:pPr>
              <a:r>
                <a:rPr lang="en-US" altLang="el-GR" sz="1800" b="1" dirty="0">
                  <a:latin typeface="Times New Roman" panose="02020603050405020304" pitchFamily="18" charset="0"/>
                </a:rPr>
                <a:t>E</a:t>
              </a:r>
              <a:r>
                <a:rPr lang="en-US" altLang="el-GR" sz="1800" b="1" baseline="-25000" dirty="0">
                  <a:latin typeface="Times New Roman" panose="02020603050405020304" pitchFamily="18" charset="0"/>
                </a:rPr>
                <a:t>0</a:t>
              </a:r>
              <a:endParaRPr lang="en-US" altLang="el-GR" sz="18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18475" name="Line 20"/>
            <p:cNvSpPr>
              <a:spLocks noChangeShapeType="1"/>
            </p:cNvSpPr>
            <p:nvPr/>
          </p:nvSpPr>
          <p:spPr bwMode="auto">
            <a:xfrm>
              <a:off x="1963" y="2197"/>
              <a:ext cx="6" cy="12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76" name="Line 21"/>
            <p:cNvSpPr>
              <a:spLocks noChangeShapeType="1"/>
            </p:cNvSpPr>
            <p:nvPr/>
          </p:nvSpPr>
          <p:spPr bwMode="auto">
            <a:xfrm flipH="1">
              <a:off x="702" y="2197"/>
              <a:ext cx="1276" cy="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77" name="Text Box 22"/>
            <p:cNvSpPr txBox="1">
              <a:spLocks noChangeArrowheads="1"/>
            </p:cNvSpPr>
            <p:nvPr/>
          </p:nvSpPr>
          <p:spPr bwMode="auto">
            <a:xfrm>
              <a:off x="1824" y="3456"/>
              <a:ext cx="27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SzPct val="15000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SzPct val="15000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SzPct val="15000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SzTx/>
                <a:buFontTx/>
                <a:buNone/>
              </a:pPr>
              <a:r>
                <a:rPr lang="en-US" altLang="el-GR" sz="1800" b="1" dirty="0">
                  <a:latin typeface="Times New Roman" panose="02020603050405020304" pitchFamily="18" charset="0"/>
                </a:rPr>
                <a:t>Q</a:t>
              </a:r>
              <a:r>
                <a:rPr lang="en-US" altLang="el-GR" sz="1800" b="1" baseline="-25000" dirty="0">
                  <a:latin typeface="Times New Roman" panose="02020603050405020304" pitchFamily="18" charset="0"/>
                </a:rPr>
                <a:t>0</a:t>
              </a:r>
              <a:endParaRPr lang="en-US" altLang="el-GR" sz="1800" dirty="0">
                <a:latin typeface="Times New Roman" panose="02020603050405020304" pitchFamily="18" charset="0"/>
              </a:endParaRPr>
            </a:p>
          </p:txBody>
        </p:sp>
        <p:sp>
          <p:nvSpPr>
            <p:cNvPr id="18478" name="Text Box 23"/>
            <p:cNvSpPr txBox="1">
              <a:spLocks noChangeArrowheads="1"/>
            </p:cNvSpPr>
            <p:nvPr/>
          </p:nvSpPr>
          <p:spPr bwMode="auto">
            <a:xfrm>
              <a:off x="447" y="2033"/>
              <a:ext cx="25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SzPct val="15000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SzPct val="15000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SzPct val="15000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SzTx/>
                <a:buFontTx/>
                <a:buNone/>
              </a:pPr>
              <a:r>
                <a:rPr lang="en-US" altLang="el-GR" sz="1800" b="1" dirty="0">
                  <a:latin typeface="Times New Roman" panose="02020603050405020304" pitchFamily="18" charset="0"/>
                </a:rPr>
                <a:t>P</a:t>
              </a:r>
              <a:r>
                <a:rPr lang="en-US" altLang="el-GR" sz="1800" b="1" baseline="-25000" dirty="0">
                  <a:latin typeface="Times New Roman" panose="02020603050405020304" pitchFamily="18" charset="0"/>
                </a:rPr>
                <a:t>0</a:t>
              </a:r>
              <a:endParaRPr lang="en-US" altLang="el-GR" sz="1800" b="1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8445" name="Group 14"/>
          <p:cNvGrpSpPr>
            <a:grpSpLocks/>
          </p:cNvGrpSpPr>
          <p:nvPr/>
        </p:nvGrpSpPr>
        <p:grpSpPr bwMode="auto">
          <a:xfrm>
            <a:off x="4199866" y="1766078"/>
            <a:ext cx="3278188" cy="3025775"/>
            <a:chOff x="1319" y="1255"/>
            <a:chExt cx="2065" cy="1906"/>
          </a:xfrm>
        </p:grpSpPr>
        <p:sp>
          <p:nvSpPr>
            <p:cNvPr id="18479" name="Line 15"/>
            <p:cNvSpPr>
              <a:spLocks noChangeShapeType="1"/>
            </p:cNvSpPr>
            <p:nvPr/>
          </p:nvSpPr>
          <p:spPr bwMode="auto">
            <a:xfrm>
              <a:off x="1344" y="1584"/>
              <a:ext cx="1584" cy="1536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80" name="Text Box 16"/>
            <p:cNvSpPr txBox="1">
              <a:spLocks noChangeArrowheads="1"/>
            </p:cNvSpPr>
            <p:nvPr/>
          </p:nvSpPr>
          <p:spPr bwMode="auto">
            <a:xfrm>
              <a:off x="1319" y="1255"/>
              <a:ext cx="51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SzPct val="15000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SzPct val="15000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SzPct val="15000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SzTx/>
                <a:buFontTx/>
                <a:buNone/>
              </a:pPr>
              <a:r>
                <a:rPr lang="en-US" altLang="el-GR" sz="1800" b="1" dirty="0">
                  <a:latin typeface="Times New Roman" panose="02020603050405020304" pitchFamily="18" charset="0"/>
                </a:rPr>
                <a:t>D</a:t>
              </a:r>
              <a:r>
                <a:rPr lang="en-US" altLang="el-GR" sz="1800" b="1" baseline="-25000" dirty="0">
                  <a:latin typeface="Times New Roman" panose="02020603050405020304" pitchFamily="18" charset="0"/>
                </a:rPr>
                <a:t>0</a:t>
              </a:r>
              <a:endParaRPr lang="en-US" altLang="el-GR" sz="1800" dirty="0">
                <a:latin typeface="Times New Roman" panose="02020603050405020304" pitchFamily="18" charset="0"/>
              </a:endParaRPr>
            </a:p>
          </p:txBody>
        </p:sp>
        <p:sp>
          <p:nvSpPr>
            <p:cNvPr id="18481" name="Text Box 17"/>
            <p:cNvSpPr txBox="1">
              <a:spLocks noChangeArrowheads="1"/>
            </p:cNvSpPr>
            <p:nvPr/>
          </p:nvSpPr>
          <p:spPr bwMode="auto">
            <a:xfrm>
              <a:off x="2943" y="2928"/>
              <a:ext cx="44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SzPct val="15000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SzPct val="15000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SzPct val="15000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SzTx/>
                <a:buFontTx/>
                <a:buNone/>
              </a:pPr>
              <a:r>
                <a:rPr lang="en-US" altLang="el-GR" sz="1800" b="1" dirty="0">
                  <a:latin typeface="Times New Roman" panose="02020603050405020304" pitchFamily="18" charset="0"/>
                </a:rPr>
                <a:t>D</a:t>
              </a:r>
              <a:r>
                <a:rPr lang="en-US" altLang="el-GR" sz="1800" b="1" baseline="-25000" dirty="0">
                  <a:latin typeface="Times New Roman" panose="02020603050405020304" pitchFamily="18" charset="0"/>
                </a:rPr>
                <a:t>0</a:t>
              </a:r>
              <a:endParaRPr lang="en-US" altLang="el-GR" sz="1800" baseline="-25000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18447" name="Oval 24"/>
          <p:cNvSpPr>
            <a:spLocks noChangeArrowheads="1"/>
          </p:cNvSpPr>
          <p:nvPr/>
        </p:nvSpPr>
        <p:spPr bwMode="auto">
          <a:xfrm>
            <a:off x="5373004" y="3335703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SzPct val="15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150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5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SzTx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18463" name="Text Box 26"/>
          <p:cNvSpPr txBox="1">
            <a:spLocks noChangeArrowheads="1"/>
          </p:cNvSpPr>
          <p:nvPr/>
        </p:nvSpPr>
        <p:spPr bwMode="auto">
          <a:xfrm>
            <a:off x="5786438" y="3513138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5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150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5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SzTx/>
            </a:pPr>
            <a:endParaRPr lang="en-GB" altLang="el-GR" sz="2000" b="1">
              <a:solidFill>
                <a:schemeClr val="folHlink"/>
              </a:solidFill>
              <a:latin typeface="Tahoma" panose="020B0604030504040204" pitchFamily="34" charset="0"/>
            </a:endParaRPr>
          </a:p>
        </p:txBody>
      </p:sp>
      <p:grpSp>
        <p:nvGrpSpPr>
          <p:cNvPr id="21" name="Ομάδα 20"/>
          <p:cNvGrpSpPr/>
          <p:nvPr/>
        </p:nvGrpSpPr>
        <p:grpSpPr>
          <a:xfrm>
            <a:off x="3013695" y="2184488"/>
            <a:ext cx="3725098" cy="3553606"/>
            <a:chOff x="1227734" y="2070228"/>
            <a:chExt cx="3725098" cy="3553606"/>
          </a:xfrm>
        </p:grpSpPr>
        <p:sp>
          <p:nvSpPr>
            <p:cNvPr id="18465" name="Line 28"/>
            <p:cNvSpPr>
              <a:spLocks noChangeShapeType="1"/>
            </p:cNvSpPr>
            <p:nvPr/>
          </p:nvSpPr>
          <p:spPr bwMode="auto">
            <a:xfrm>
              <a:off x="1814648" y="2404909"/>
              <a:ext cx="2686050" cy="2590800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66" name="Text Box 29"/>
            <p:cNvSpPr txBox="1">
              <a:spLocks noChangeArrowheads="1"/>
            </p:cNvSpPr>
            <p:nvPr/>
          </p:nvSpPr>
          <p:spPr bwMode="auto">
            <a:xfrm>
              <a:off x="4524510" y="4665509"/>
              <a:ext cx="42832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SzPct val="15000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SzPct val="15000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SzPct val="15000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SzTx/>
                <a:buFontTx/>
                <a:buNone/>
              </a:pPr>
              <a:r>
                <a:rPr lang="en-US" altLang="el-GR" sz="1800" b="1" dirty="0">
                  <a:latin typeface="Times New Roman" panose="02020603050405020304" pitchFamily="18" charset="0"/>
                </a:rPr>
                <a:t>D</a:t>
              </a:r>
              <a:r>
                <a:rPr lang="en-US" altLang="el-GR" sz="1800" b="1" baseline="-25000" dirty="0">
                  <a:latin typeface="Times New Roman" panose="02020603050405020304" pitchFamily="18" charset="0"/>
                </a:rPr>
                <a:t>2</a:t>
              </a:r>
              <a:endParaRPr lang="en-US" altLang="el-GR" sz="1800" dirty="0">
                <a:latin typeface="Times New Roman" panose="02020603050405020304" pitchFamily="18" charset="0"/>
              </a:endParaRPr>
            </a:p>
          </p:txBody>
        </p:sp>
        <p:sp>
          <p:nvSpPr>
            <p:cNvPr id="18467" name="Text Box 30"/>
            <p:cNvSpPr txBox="1">
              <a:spLocks noChangeArrowheads="1"/>
            </p:cNvSpPr>
            <p:nvPr/>
          </p:nvSpPr>
          <p:spPr bwMode="auto">
            <a:xfrm>
              <a:off x="1830701" y="2070228"/>
              <a:ext cx="86042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SzPct val="15000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SzPct val="15000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SzPct val="15000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SzTx/>
                <a:buFontTx/>
                <a:buNone/>
              </a:pPr>
              <a:r>
                <a:rPr lang="en-US" altLang="el-GR" sz="1800" b="1" dirty="0">
                  <a:latin typeface="Times New Roman" panose="02020603050405020304" pitchFamily="18" charset="0"/>
                </a:rPr>
                <a:t>D</a:t>
              </a:r>
              <a:r>
                <a:rPr lang="en-US" altLang="el-GR" sz="1800" b="1" baseline="-25000" dirty="0">
                  <a:latin typeface="Times New Roman" panose="02020603050405020304" pitchFamily="18" charset="0"/>
                </a:rPr>
                <a:t>2</a:t>
              </a:r>
              <a:endParaRPr lang="en-US" altLang="el-GR" sz="1800" dirty="0">
                <a:latin typeface="Times New Roman" panose="02020603050405020304" pitchFamily="18" charset="0"/>
              </a:endParaRPr>
            </a:p>
          </p:txBody>
        </p:sp>
        <p:sp>
          <p:nvSpPr>
            <p:cNvPr id="18468" name="Line 31"/>
            <p:cNvSpPr>
              <a:spLocks noChangeShapeType="1"/>
            </p:cNvSpPr>
            <p:nvPr/>
          </p:nvSpPr>
          <p:spPr bwMode="auto">
            <a:xfrm flipH="1">
              <a:off x="3191344" y="3663797"/>
              <a:ext cx="10779" cy="16177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69" name="Line 32"/>
            <p:cNvSpPr>
              <a:spLocks noChangeShapeType="1"/>
            </p:cNvSpPr>
            <p:nvPr/>
          </p:nvSpPr>
          <p:spPr bwMode="auto">
            <a:xfrm flipH="1">
              <a:off x="1651135" y="3733647"/>
              <a:ext cx="1524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70" name="Text Box 33"/>
            <p:cNvSpPr txBox="1">
              <a:spLocks noChangeArrowheads="1"/>
            </p:cNvSpPr>
            <p:nvPr/>
          </p:nvSpPr>
          <p:spPr bwMode="auto">
            <a:xfrm>
              <a:off x="3000336" y="5254502"/>
              <a:ext cx="44114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SzPct val="15000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SzPct val="15000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SzPct val="15000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SzTx/>
                <a:buFontTx/>
                <a:buNone/>
              </a:pPr>
              <a:r>
                <a:rPr lang="en-US" altLang="el-GR" sz="1800" b="1" dirty="0">
                  <a:latin typeface="Times New Roman" panose="02020603050405020304" pitchFamily="18" charset="0"/>
                </a:rPr>
                <a:t>Q</a:t>
              </a:r>
              <a:r>
                <a:rPr lang="en-US" altLang="el-GR" sz="1800" b="1" baseline="-25000" dirty="0">
                  <a:latin typeface="Times New Roman" panose="02020603050405020304" pitchFamily="18" charset="0"/>
                </a:rPr>
                <a:t>2</a:t>
              </a:r>
              <a:endParaRPr lang="en-US" altLang="el-GR" sz="1800" dirty="0">
                <a:latin typeface="Times New Roman" panose="02020603050405020304" pitchFamily="18" charset="0"/>
              </a:endParaRPr>
            </a:p>
          </p:txBody>
        </p:sp>
        <p:sp>
          <p:nvSpPr>
            <p:cNvPr id="18471" name="Text Box 34"/>
            <p:cNvSpPr txBox="1">
              <a:spLocks noChangeArrowheads="1"/>
            </p:cNvSpPr>
            <p:nvPr/>
          </p:nvSpPr>
          <p:spPr bwMode="auto">
            <a:xfrm>
              <a:off x="1227734" y="3477543"/>
              <a:ext cx="40267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SzPct val="15000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SzPct val="15000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SzPct val="15000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SzTx/>
                <a:buFontTx/>
                <a:buNone/>
              </a:pPr>
              <a:r>
                <a:rPr lang="en-US" altLang="el-GR" sz="1800" b="1" dirty="0">
                  <a:latin typeface="Times New Roman" panose="02020603050405020304" pitchFamily="18" charset="0"/>
                </a:rPr>
                <a:t>P</a:t>
              </a:r>
              <a:r>
                <a:rPr lang="en-US" altLang="el-GR" sz="1800" b="1" baseline="-25000" dirty="0">
                  <a:latin typeface="Times New Roman" panose="02020603050405020304" pitchFamily="18" charset="0"/>
                </a:rPr>
                <a:t>2</a:t>
              </a:r>
              <a:endParaRPr lang="en-US" altLang="el-GR" sz="18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17447" name="Line 35"/>
            <p:cNvSpPr>
              <a:spLocks noChangeShapeType="1"/>
            </p:cNvSpPr>
            <p:nvPr/>
          </p:nvSpPr>
          <p:spPr bwMode="auto">
            <a:xfrm rot="10800000">
              <a:off x="2588963" y="3046809"/>
              <a:ext cx="609600" cy="1588"/>
            </a:xfrm>
            <a:prstGeom prst="line">
              <a:avLst/>
            </a:prstGeom>
            <a:ln>
              <a:solidFill>
                <a:srgbClr val="FF0000"/>
              </a:solidFill>
              <a:headEnd/>
              <a:tailEnd type="triangl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8473" name="Oval 36"/>
            <p:cNvSpPr>
              <a:spLocks noChangeArrowheads="1"/>
            </p:cNvSpPr>
            <p:nvPr/>
          </p:nvSpPr>
          <p:spPr bwMode="auto">
            <a:xfrm>
              <a:off x="3129098" y="3662209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SzPct val="15000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SzPct val="15000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SzPct val="15000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SzTx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2" name="Ομάδα 21"/>
          <p:cNvGrpSpPr/>
          <p:nvPr/>
        </p:nvGrpSpPr>
        <p:grpSpPr>
          <a:xfrm>
            <a:off x="3058589" y="1402857"/>
            <a:ext cx="4792008" cy="4374203"/>
            <a:chOff x="1240260" y="1238852"/>
            <a:chExt cx="4792008" cy="4374203"/>
          </a:xfrm>
        </p:grpSpPr>
        <p:sp>
          <p:nvSpPr>
            <p:cNvPr id="18452" name="TextBox 1"/>
            <p:cNvSpPr txBox="1">
              <a:spLocks noChangeArrowheads="1"/>
            </p:cNvSpPr>
            <p:nvPr/>
          </p:nvSpPr>
          <p:spPr bwMode="auto">
            <a:xfrm>
              <a:off x="4275138" y="2516188"/>
              <a:ext cx="70643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l-GR" sz="1800" b="1" dirty="0"/>
                <a:t>E</a:t>
              </a:r>
              <a:r>
                <a:rPr lang="en-US" altLang="el-GR" sz="1800" b="1" baseline="-25000" dirty="0"/>
                <a:t>1</a:t>
              </a:r>
              <a:endParaRPr lang="el-GR" altLang="el-GR" sz="1800" b="1" baseline="-25000" dirty="0"/>
            </a:p>
          </p:txBody>
        </p:sp>
        <p:cxnSp>
          <p:nvCxnSpPr>
            <p:cNvPr id="10" name="Ευθύγραμμο βέλος σύνδεσης 9"/>
            <p:cNvCxnSpPr/>
            <p:nvPr/>
          </p:nvCxnSpPr>
          <p:spPr bwMode="auto">
            <a:xfrm>
              <a:off x="3042755" y="2355164"/>
              <a:ext cx="509588" cy="0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/>
            </a:ln>
            <a:extLst>
              <a:ext uri="{AF507438-7753-43e0-B8FC-AC1667EBCBE1}"/>
            </a:extLst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18453" name="TextBox 6"/>
            <p:cNvSpPr txBox="1">
              <a:spLocks noChangeArrowheads="1"/>
            </p:cNvSpPr>
            <p:nvPr/>
          </p:nvSpPr>
          <p:spPr bwMode="auto">
            <a:xfrm>
              <a:off x="2945335" y="1238852"/>
              <a:ext cx="53129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SzPct val="15000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SzPct val="15000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SzPct val="15000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altLang="el-GR" sz="1800" b="1" dirty="0">
                  <a:latin typeface="Times New Roman" panose="02020603050405020304" pitchFamily="18" charset="0"/>
                </a:rPr>
                <a:t>D</a:t>
              </a:r>
              <a:r>
                <a:rPr lang="en-US" altLang="el-GR" sz="1800" b="1" baseline="-25000" dirty="0">
                  <a:latin typeface="Times New Roman" panose="02020603050405020304" pitchFamily="18" charset="0"/>
                </a:rPr>
                <a:t>1</a:t>
              </a:r>
              <a:endParaRPr lang="el-GR" altLang="el-GR" sz="1800" b="1" baseline="-25000" dirty="0">
                <a:latin typeface="Times New Roman" panose="02020603050405020304" pitchFamily="18" charset="0"/>
              </a:endParaRPr>
            </a:p>
          </p:txBody>
        </p:sp>
        <p:cxnSp>
          <p:nvCxnSpPr>
            <p:cNvPr id="3" name="Ευθεία γραμμή σύνδεσης 2"/>
            <p:cNvCxnSpPr/>
            <p:nvPr/>
          </p:nvCxnSpPr>
          <p:spPr bwMode="auto">
            <a:xfrm>
              <a:off x="2984835" y="1645788"/>
              <a:ext cx="2605087" cy="2414587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/>
            </a:extLst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8457" name="TextBox 7"/>
            <p:cNvSpPr txBox="1">
              <a:spLocks noChangeArrowheads="1"/>
            </p:cNvSpPr>
            <p:nvPr/>
          </p:nvSpPr>
          <p:spPr bwMode="auto">
            <a:xfrm>
              <a:off x="5495858" y="3601435"/>
              <a:ext cx="53641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SzPct val="15000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SzPct val="15000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SzPct val="15000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altLang="el-GR" sz="1800" b="1" dirty="0">
                  <a:latin typeface="Times New Roman" panose="02020603050405020304" pitchFamily="18" charset="0"/>
                </a:rPr>
                <a:t>D</a:t>
              </a:r>
              <a:r>
                <a:rPr lang="en-US" altLang="el-GR" sz="1800" b="1" baseline="-25000" dirty="0">
                  <a:latin typeface="Times New Roman" panose="02020603050405020304" pitchFamily="18" charset="0"/>
                </a:rPr>
                <a:t>1</a:t>
              </a:r>
              <a:endParaRPr lang="el-GR" altLang="el-GR" sz="1800" b="1" baseline="-25000" dirty="0">
                <a:latin typeface="Times New Roman" panose="02020603050405020304" pitchFamily="18" charset="0"/>
              </a:endParaRPr>
            </a:p>
          </p:txBody>
        </p:sp>
        <p:cxnSp>
          <p:nvCxnSpPr>
            <p:cNvPr id="12" name="Ευθεία γραμμή σύνδεσης 11"/>
            <p:cNvCxnSpPr>
              <a:endCxn id="18462" idx="2"/>
            </p:cNvCxnSpPr>
            <p:nvPr/>
          </p:nvCxnSpPr>
          <p:spPr bwMode="auto">
            <a:xfrm flipV="1">
              <a:off x="1663835" y="2756161"/>
              <a:ext cx="2455815" cy="58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/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Ευθεία γραμμή σύνδεσης 19"/>
            <p:cNvCxnSpPr/>
            <p:nvPr/>
          </p:nvCxnSpPr>
          <p:spPr bwMode="auto">
            <a:xfrm>
              <a:off x="4191000" y="2765425"/>
              <a:ext cx="4826" cy="2478298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/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460" name="TextBox 22"/>
            <p:cNvSpPr txBox="1">
              <a:spLocks noChangeArrowheads="1"/>
            </p:cNvSpPr>
            <p:nvPr/>
          </p:nvSpPr>
          <p:spPr bwMode="auto">
            <a:xfrm>
              <a:off x="4019246" y="5243723"/>
              <a:ext cx="71011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SzPct val="15000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SzPct val="15000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SzPct val="15000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GB" altLang="el-GR" sz="1800" b="1" dirty="0">
                  <a:latin typeface="Times New Roman" panose="02020603050405020304" pitchFamily="18" charset="0"/>
                </a:rPr>
                <a:t>Q</a:t>
              </a:r>
              <a:r>
                <a:rPr lang="en-GB" altLang="el-GR" sz="1800" b="1" baseline="-25000" dirty="0">
                  <a:latin typeface="Times New Roman" panose="02020603050405020304" pitchFamily="18" charset="0"/>
                </a:rPr>
                <a:t>1</a:t>
              </a:r>
              <a:endParaRPr lang="el-GR" altLang="el-GR" sz="1800" b="1" baseline="-25000" dirty="0">
                <a:latin typeface="Times New Roman" panose="02020603050405020304" pitchFamily="18" charset="0"/>
              </a:endParaRPr>
            </a:p>
          </p:txBody>
        </p:sp>
        <p:sp>
          <p:nvSpPr>
            <p:cNvPr id="18461" name="TextBox 23"/>
            <p:cNvSpPr txBox="1">
              <a:spLocks noChangeArrowheads="1"/>
            </p:cNvSpPr>
            <p:nvPr/>
          </p:nvSpPr>
          <p:spPr bwMode="auto">
            <a:xfrm>
              <a:off x="1240260" y="2534670"/>
              <a:ext cx="62093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SzPct val="15000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SzPct val="15000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SzPct val="15000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GB" altLang="el-GR" sz="1800" b="1" dirty="0">
                  <a:latin typeface="Times New Roman" panose="02020603050405020304" pitchFamily="18" charset="0"/>
                </a:rPr>
                <a:t>P</a:t>
              </a:r>
              <a:r>
                <a:rPr lang="en-GB" altLang="el-GR" sz="1800" b="1" baseline="-25000" dirty="0">
                  <a:latin typeface="Times New Roman" panose="02020603050405020304" pitchFamily="18" charset="0"/>
                </a:rPr>
                <a:t>1</a:t>
              </a:r>
              <a:endParaRPr lang="el-GR" altLang="el-GR" sz="1800" b="1" baseline="-25000" dirty="0">
                <a:latin typeface="Times New Roman" panose="02020603050405020304" pitchFamily="18" charset="0"/>
              </a:endParaRPr>
            </a:p>
          </p:txBody>
        </p:sp>
        <p:sp>
          <p:nvSpPr>
            <p:cNvPr id="18462" name="Oval 24"/>
            <p:cNvSpPr>
              <a:spLocks noChangeArrowheads="1"/>
            </p:cNvSpPr>
            <p:nvPr/>
          </p:nvSpPr>
          <p:spPr bwMode="auto">
            <a:xfrm>
              <a:off x="4119650" y="2679930"/>
              <a:ext cx="152353" cy="15246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SzPct val="15000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SzPct val="15000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SzPct val="15000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SzTx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49" name="TextBox 1"/>
          <p:cNvSpPr txBox="1">
            <a:spLocks noChangeArrowheads="1"/>
          </p:cNvSpPr>
          <p:nvPr/>
        </p:nvSpPr>
        <p:spPr bwMode="auto">
          <a:xfrm>
            <a:off x="5067323" y="3562495"/>
            <a:ext cx="7064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l-GR" sz="1800" b="1" dirty="0"/>
              <a:t>E</a:t>
            </a:r>
            <a:r>
              <a:rPr lang="en-US" altLang="el-GR" sz="1800" b="1" baseline="-25000" dirty="0"/>
              <a:t>2</a:t>
            </a:r>
            <a:endParaRPr lang="el-GR" altLang="el-GR" sz="1800" b="1" baseline="-25000" dirty="0"/>
          </a:p>
        </p:txBody>
      </p:sp>
      <p:cxnSp>
        <p:nvCxnSpPr>
          <p:cNvPr id="11" name="Straight Connector 10"/>
          <p:cNvCxnSpPr/>
          <p:nvPr/>
        </p:nvCxnSpPr>
        <p:spPr bwMode="auto">
          <a:xfrm flipV="1">
            <a:off x="6691050" y="3161070"/>
            <a:ext cx="638524" cy="401425"/>
          </a:xfrm>
          <a:prstGeom prst="lin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 bwMode="auto">
          <a:xfrm flipH="1">
            <a:off x="4046875" y="3591803"/>
            <a:ext cx="724132" cy="542969"/>
          </a:xfrm>
          <a:prstGeom prst="lin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8" name="Text Box 34"/>
          <p:cNvSpPr txBox="1">
            <a:spLocks noChangeArrowheads="1"/>
          </p:cNvSpPr>
          <p:nvPr/>
        </p:nvSpPr>
        <p:spPr bwMode="auto">
          <a:xfrm>
            <a:off x="3576797" y="4154827"/>
            <a:ext cx="140772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SzPct val="15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150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5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l-GR" altLang="el-GR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Μείωση της ζήτησης</a:t>
            </a:r>
            <a:endParaRPr lang="en-US" altLang="el-GR" sz="1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9" name="Text Box 34"/>
          <p:cNvSpPr txBox="1">
            <a:spLocks noChangeArrowheads="1"/>
          </p:cNvSpPr>
          <p:nvPr/>
        </p:nvSpPr>
        <p:spPr bwMode="auto">
          <a:xfrm>
            <a:off x="7337397" y="2876784"/>
            <a:ext cx="136115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SzPct val="15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150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5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l-GR" altLang="el-GR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Αύξηση της ζήτησης</a:t>
            </a:r>
            <a:endParaRPr lang="en-US" altLang="el-GR" sz="1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080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Προσδιοριστικοί παράγοντες που μεταβάλλουν την Ζήτηση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Μεταβολή στις προτιμήσεις των καταναλωτών</a:t>
            </a:r>
          </a:p>
          <a:p>
            <a:r>
              <a:rPr lang="el-GR" dirty="0"/>
              <a:t>Μεταβολή του αριθμού των καταναλωτών</a:t>
            </a:r>
          </a:p>
          <a:p>
            <a:r>
              <a:rPr lang="el-GR" dirty="0"/>
              <a:t>Μεταβολή στο εισόδημα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l-GR" i="1" dirty="0"/>
              <a:t>α) Κανονικά αγαθά</a:t>
            </a:r>
            <a:r>
              <a:rPr lang="en-US" i="1" dirty="0"/>
              <a:t> (normal goods)</a:t>
            </a:r>
            <a:endParaRPr lang="el-GR" i="1" dirty="0"/>
          </a:p>
          <a:p>
            <a:pPr marL="0" indent="0">
              <a:buNone/>
            </a:pPr>
            <a:r>
              <a:rPr lang="el-GR" i="1" dirty="0"/>
              <a:t>	β) Κατώτερα αγαθά</a:t>
            </a:r>
            <a:r>
              <a:rPr lang="en-US" i="1" dirty="0"/>
              <a:t> (inferior goods)</a:t>
            </a:r>
          </a:p>
        </p:txBody>
      </p:sp>
    </p:spTree>
    <p:extLst>
      <p:ext uri="{BB962C8B-B14F-4D97-AF65-F5344CB8AC3E}">
        <p14:creationId xmlns:p14="http://schemas.microsoft.com/office/powerpoint/2010/main" val="1374377987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ProFreeSample2">
  <a:themeElements>
    <a:clrScheme name="">
      <a:dk1>
        <a:srgbClr val="000000"/>
      </a:dk1>
      <a:lt1>
        <a:srgbClr val="B2B2B2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D5D5D5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sentationProFreeSample2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hlink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182880" tIns="137160" rIns="182880" bIns="137160" numCol="1" anchor="t" anchorCtr="0" compatLnSpc="1">
        <a:prstTxWarp prst="textNoShape">
          <a:avLst/>
        </a:prstTxWarp>
      </a:bodyPr>
      <a:lstStyle>
        <a:defPPr marL="971550" marR="0" indent="-28575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hlink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182880" tIns="137160" rIns="182880" bIns="137160" numCol="1" anchor="t" anchorCtr="0" compatLnSpc="1">
        <a:prstTxWarp prst="textNoShape">
          <a:avLst/>
        </a:prstTxWarp>
      </a:bodyPr>
      <a:lstStyle>
        <a:defPPr marL="971550" marR="0" indent="-28575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PresentationProFreeSample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ProFreeSample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ProFreeSample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ProFreeSample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ProFreeSample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ProFreeSample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ProFreeSample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resentationProFreeSample2">
  <a:themeElements>
    <a:clrScheme name="">
      <a:dk1>
        <a:srgbClr val="000000"/>
      </a:dk1>
      <a:lt1>
        <a:srgbClr val="B2B2B2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D5D5D5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sentationProFreeSample2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hlink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182880" tIns="137160" rIns="182880" bIns="137160" numCol="1" anchor="t" anchorCtr="0" compatLnSpc="1">
        <a:prstTxWarp prst="textNoShape">
          <a:avLst/>
        </a:prstTxWarp>
      </a:bodyPr>
      <a:lstStyle>
        <a:defPPr marL="971550" marR="0" indent="-28575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hlink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182880" tIns="137160" rIns="182880" bIns="137160" numCol="1" anchor="t" anchorCtr="0" compatLnSpc="1">
        <a:prstTxWarp prst="textNoShape">
          <a:avLst/>
        </a:prstTxWarp>
      </a:bodyPr>
      <a:lstStyle>
        <a:defPPr marL="971550" marR="0" indent="-28575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PresentationProFreeSample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ProFreeSample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ProFreeSample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ProFreeSample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ProFreeSample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ProFreeSample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ProFreeSample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969696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C9C9C9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969696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C9C9C9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Designs\Artsy.pot</Template>
  <TotalTime>4991</TotalTime>
  <Words>908</Words>
  <Application>Microsoft Office PowerPoint</Application>
  <PresentationFormat>Προβολή στην οθόνη (4:3)</PresentationFormat>
  <Paragraphs>190</Paragraphs>
  <Slides>20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20</vt:i4>
      </vt:variant>
    </vt:vector>
  </HeadingPairs>
  <TitlesOfParts>
    <vt:vector size="28" baseType="lpstr">
      <vt:lpstr>ＭＳ Ｐゴシック</vt:lpstr>
      <vt:lpstr>ＭＳ Ｐゴシック</vt:lpstr>
      <vt:lpstr>Arial</vt:lpstr>
      <vt:lpstr>Tahoma</vt:lpstr>
      <vt:lpstr>Times New Roman</vt:lpstr>
      <vt:lpstr>Wingdings</vt:lpstr>
      <vt:lpstr>PresentationProFreeSample2</vt:lpstr>
      <vt:lpstr>1_PresentationProFreeSample2</vt:lpstr>
      <vt:lpstr>Παρουσίαση του PowerPoint</vt:lpstr>
      <vt:lpstr>Παρουσίαση του PowerPoint</vt:lpstr>
      <vt:lpstr>Τι είναι «Αγορά»</vt:lpstr>
      <vt:lpstr> Τα κύρια χαρακτηριστικά της αγοράς </vt:lpstr>
      <vt:lpstr>Η Ζήτηση (Demand, D) </vt:lpstr>
      <vt:lpstr>Ο Νόμος της Ζήτησης  (law of demand)</vt:lpstr>
      <vt:lpstr>Η καμπύλη ζήτησης  μας δείχνει τη σχέση τιμής και ζητούμενης ποσότητας όταν οι υπόλοιποι παράγοντες είναι σταθεροί</vt:lpstr>
      <vt:lpstr> Μετατόπιση της καμπύλης Ζήτησης</vt:lpstr>
      <vt:lpstr>Προσδιοριστικοί παράγοντες που μεταβάλλουν την Ζήτηση</vt:lpstr>
      <vt:lpstr>Παρουσίαση του PowerPoint</vt:lpstr>
      <vt:lpstr>Μεταβολές στη Ζήτηση </vt:lpstr>
      <vt:lpstr>Μεταβολές στην ζητούμενη ποσότητα</vt:lpstr>
      <vt:lpstr>Η Προσφορά (Supply, S)</vt:lpstr>
      <vt:lpstr> Η καμπύλη προσφοράς   </vt:lpstr>
      <vt:lpstr>Ο νόμος της Προσφοράς  (law of supply)</vt:lpstr>
      <vt:lpstr>Μετατόπιση της καμπύλης προσφορά</vt:lpstr>
      <vt:lpstr>Μεταβολές στην προσφορά</vt:lpstr>
      <vt:lpstr>Προσδιοριστικοί παράγοντες  που μεταβάλλουν την προσφορά </vt:lpstr>
      <vt:lpstr>Μεταβολές στην προσφερόμενη ποσότητα</vt:lpstr>
      <vt:lpstr>Συμπεράσματα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TELOS Software Package</dc:title>
  <dc:creator>Sean D. Spillane</dc:creator>
  <cp:lastModifiedBy>MARIA KARASIMOY</cp:lastModifiedBy>
  <cp:revision>230</cp:revision>
  <dcterms:created xsi:type="dcterms:W3CDTF">2001-03-29T23:22:06Z</dcterms:created>
  <dcterms:modified xsi:type="dcterms:W3CDTF">2025-03-04T13:49:55Z</dcterms:modified>
</cp:coreProperties>
</file>