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46"/>
  </p:notesMasterIdLst>
  <p:sldIdLst>
    <p:sldId id="256" r:id="rId2"/>
    <p:sldId id="258" r:id="rId3"/>
    <p:sldId id="322" r:id="rId4"/>
    <p:sldId id="382" r:id="rId5"/>
    <p:sldId id="290" r:id="rId6"/>
    <p:sldId id="383" r:id="rId7"/>
    <p:sldId id="323" r:id="rId8"/>
    <p:sldId id="261" r:id="rId9"/>
    <p:sldId id="310" r:id="rId10"/>
    <p:sldId id="384" r:id="rId11"/>
    <p:sldId id="311" r:id="rId12"/>
    <p:sldId id="326" r:id="rId13"/>
    <p:sldId id="262" r:id="rId14"/>
    <p:sldId id="337" r:id="rId15"/>
    <p:sldId id="316" r:id="rId16"/>
    <p:sldId id="395" r:id="rId17"/>
    <p:sldId id="338" r:id="rId18"/>
    <p:sldId id="359" r:id="rId19"/>
    <p:sldId id="318" r:id="rId20"/>
    <p:sldId id="389" r:id="rId21"/>
    <p:sldId id="387" r:id="rId22"/>
    <p:sldId id="339" r:id="rId23"/>
    <p:sldId id="390" r:id="rId24"/>
    <p:sldId id="396" r:id="rId25"/>
    <p:sldId id="340" r:id="rId26"/>
    <p:sldId id="362" r:id="rId27"/>
    <p:sldId id="271" r:id="rId28"/>
    <p:sldId id="379" r:id="rId29"/>
    <p:sldId id="385" r:id="rId30"/>
    <p:sldId id="257" r:id="rId31"/>
    <p:sldId id="391" r:id="rId32"/>
    <p:sldId id="327" r:id="rId33"/>
    <p:sldId id="392" r:id="rId34"/>
    <p:sldId id="393" r:id="rId35"/>
    <p:sldId id="274" r:id="rId36"/>
    <p:sldId id="394" r:id="rId37"/>
    <p:sldId id="259" r:id="rId38"/>
    <p:sldId id="352" r:id="rId39"/>
    <p:sldId id="305" r:id="rId40"/>
    <p:sldId id="263" r:id="rId41"/>
    <p:sldId id="312" r:id="rId42"/>
    <p:sldId id="264" r:id="rId43"/>
    <p:sldId id="388" r:id="rId44"/>
    <p:sldId id="397" r:id="rId45"/>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7FA96-053E-46FC-931A-BDD03CCB2462}" type="datetimeFigureOut">
              <a:rPr lang="el-GR" smtClean="0"/>
              <a:t>4/7/2023</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926606-E376-4108-875D-010C27C5E3DB}" type="slidenum">
              <a:rPr lang="el-GR" smtClean="0"/>
              <a:t>‹#›</a:t>
            </a:fld>
            <a:endParaRPr lang="el-GR"/>
          </a:p>
        </p:txBody>
      </p:sp>
    </p:spTree>
    <p:extLst>
      <p:ext uri="{BB962C8B-B14F-4D97-AF65-F5344CB8AC3E}">
        <p14:creationId xmlns:p14="http://schemas.microsoft.com/office/powerpoint/2010/main" val="1945117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bc.co.uk/news/science-environment-54256826"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carbonbrief.org/daily-brief/south-korea-follows-japan-and-china-in-carbon-neutral-pledge"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bbc.com/news/science-environment-48104037?fbclid=IwAR2pJ2XwEgXC1_D4LatAdbADhR1dmddGtVm8lFEFZtxTnCaGB4KeAjf7AD8"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t-E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new "optimistic analysis" now suggests a rise of 2.1C by 2100.</a:t>
            </a:r>
            <a:endParaRPr lang="et-EE" sz="1200" b="0" i="0" kern="1200" dirty="0">
              <a:solidFill>
                <a:schemeClr val="tx1"/>
              </a:solidFill>
              <a:effectLst/>
              <a:latin typeface="+mn-lt"/>
              <a:ea typeface="+mn-ea"/>
              <a:cs typeface="+mn-cs"/>
            </a:endParaRPr>
          </a:p>
          <a:p>
            <a:endParaRPr lang="et-EE"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 past three months have seen some key developments.</a:t>
            </a:r>
          </a:p>
          <a:p>
            <a:pPr fontAlgn="base"/>
            <a:r>
              <a:rPr lang="en-US" sz="1200" b="0" i="0" kern="1200" dirty="0">
                <a:solidFill>
                  <a:schemeClr val="tx1"/>
                </a:solidFill>
                <a:effectLst/>
                <a:latin typeface="+mn-lt"/>
                <a:ea typeface="+mn-ea"/>
                <a:cs typeface="+mn-cs"/>
              </a:rPr>
              <a:t>In September, China's President Xi Jinping </a:t>
            </a:r>
            <a:r>
              <a:rPr lang="en-US" sz="1200" b="1" i="0" u="none" strike="noStrike" kern="1200" dirty="0">
                <a:solidFill>
                  <a:schemeClr val="tx1"/>
                </a:solidFill>
                <a:effectLst/>
                <a:latin typeface="+mn-lt"/>
                <a:ea typeface="+mn-ea"/>
                <a:cs typeface="+mn-cs"/>
                <a:hlinkClick r:id="rId3"/>
              </a:rPr>
              <a:t>told the UN that his country will reach net zero emissions by 2060</a:t>
            </a:r>
            <a:r>
              <a:rPr lang="en-US" sz="1200" b="0" i="0" kern="1200" dirty="0">
                <a:solidFill>
                  <a:schemeClr val="tx1"/>
                </a:solidFill>
                <a:effectLst/>
                <a:latin typeface="+mn-lt"/>
                <a:ea typeface="+mn-ea"/>
                <a:cs typeface="+mn-cs"/>
              </a:rPr>
              <a:t>, and that its emissions will peak before 2030. According to the CAT researchers, this could reduce warming by 0.2 to 0.3C by the end of the century.</a:t>
            </a:r>
          </a:p>
          <a:p>
            <a:pPr fontAlgn="base"/>
            <a:r>
              <a:rPr lang="en-US" sz="1200" b="0" i="0" kern="1200" dirty="0">
                <a:solidFill>
                  <a:schemeClr val="tx1"/>
                </a:solidFill>
                <a:effectLst/>
                <a:latin typeface="+mn-lt"/>
                <a:ea typeface="+mn-ea"/>
                <a:cs typeface="+mn-cs"/>
              </a:rPr>
              <a:t>Japan and South Korea have both </a:t>
            </a:r>
            <a:r>
              <a:rPr lang="en-US" sz="1200" b="1" i="0" u="none" strike="noStrike" kern="1200" dirty="0">
                <a:solidFill>
                  <a:schemeClr val="tx1"/>
                </a:solidFill>
                <a:effectLst/>
                <a:latin typeface="+mn-lt"/>
                <a:ea typeface="+mn-ea"/>
                <a:cs typeface="+mn-cs"/>
                <a:hlinkClick r:id="rId4"/>
              </a:rPr>
              <a:t>followed suit</a:t>
            </a:r>
            <a:r>
              <a:rPr lang="en-US" sz="1200" b="0" i="0" kern="1200" dirty="0">
                <a:solidFill>
                  <a:schemeClr val="tx1"/>
                </a:solidFill>
                <a:effectLst/>
                <a:latin typeface="+mn-lt"/>
                <a:ea typeface="+mn-ea"/>
                <a:cs typeface="+mn-cs"/>
              </a:rPr>
              <a:t>, pledging to reach net zero by 2050. South Africa and Canada have also announced their own net zero targets.</a:t>
            </a:r>
          </a:p>
          <a:p>
            <a:pPr fontAlgn="base"/>
            <a:r>
              <a:rPr lang="en-US" sz="1200" b="0" i="0" kern="1200" dirty="0">
                <a:solidFill>
                  <a:schemeClr val="tx1"/>
                </a:solidFill>
                <a:effectLst/>
                <a:latin typeface="+mn-lt"/>
                <a:ea typeface="+mn-ea"/>
                <a:cs typeface="+mn-cs"/>
              </a:rPr>
              <a:t>The other significant change is the election of Joe Biden in the US.</a:t>
            </a:r>
          </a:p>
          <a:p>
            <a:endParaRPr lang="en-US" dirty="0"/>
          </a:p>
        </p:txBody>
      </p:sp>
      <p:sp>
        <p:nvSpPr>
          <p:cNvPr id="4" name="Slide Number Placeholder 3"/>
          <p:cNvSpPr>
            <a:spLocks noGrp="1"/>
          </p:cNvSpPr>
          <p:nvPr>
            <p:ph type="sldNum" sz="quarter" idx="10"/>
          </p:nvPr>
        </p:nvSpPr>
        <p:spPr/>
        <p:txBody>
          <a:bodyPr/>
          <a:lstStyle/>
          <a:p>
            <a:fld id="{80F17C27-EED4-40A2-9068-9FE115FC0CE7}" type="slidenum">
              <a:rPr lang="et-EE" smtClean="0"/>
              <a:t>11</a:t>
            </a:fld>
            <a:endParaRPr lang="et-EE"/>
          </a:p>
        </p:txBody>
      </p:sp>
    </p:spTree>
    <p:extLst>
      <p:ext uri="{BB962C8B-B14F-4D97-AF65-F5344CB8AC3E}">
        <p14:creationId xmlns:p14="http://schemas.microsoft.com/office/powerpoint/2010/main" val="525172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Climate change represents an urgent and potentially irreversible threat to human societies and the planet. In recognition of this, the overwhelming majority of countries around the world adopted the Paris Agreement in December 2015, the central aim of which includes pursuing efforts to limit global temperature rise to 1.5°C. In doing so, these countries, through the United Nations Framework Convention on Climate Change (UNFCCC), also invited the IPCC to provide a Special Report on the impacts of global warming of 1.5°C above preindustrial levels and related global greenhouse gas emissions pathways. </a:t>
            </a:r>
            <a:endParaRPr lang="et-EE" dirty="0"/>
          </a:p>
          <a:p>
            <a:endParaRPr lang="et-EE" dirty="0"/>
          </a:p>
          <a:p>
            <a:r>
              <a:rPr lang="en-US" dirty="0"/>
              <a:t> Human-induced warming has already reached about 1°C above pre-industrial levels at the time of writing of this Special Report. By the decade 2006–2015, human activity had warmed the world by 0.87°C (±0.12°C) compared to pre-industrial times (1850–1900). If the current warming rate continues, the world would reach human-induced global warming of 1.5°C around 2040.</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t-EE" sz="1200" b="0" i="0" u="none" strike="noStrike" cap="none" smtClean="0">
                <a:solidFill>
                  <a:schemeClr val="dk1"/>
                </a:solidFill>
                <a:latin typeface="Calibri"/>
                <a:ea typeface="Calibri"/>
                <a:cs typeface="Calibri"/>
                <a:sym typeface="Calibri"/>
              </a:rPr>
              <a:t>12</a:t>
            </a:fld>
            <a:endParaRPr lang="et-E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2365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4" name="Google Shape;19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Biggest Environmental problems of 2021</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t-EE" sz="1200" b="0" i="0" u="none" strike="noStrike" cap="none" smtClean="0">
                <a:solidFill>
                  <a:schemeClr val="dk1"/>
                </a:solidFill>
                <a:latin typeface="Calibri"/>
                <a:ea typeface="Calibri"/>
                <a:cs typeface="Calibri"/>
                <a:sym typeface="Calibri"/>
              </a:rPr>
              <a:t>14</a:t>
            </a:fld>
            <a:endParaRPr lang="et-E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7583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Nature's emergency: Where we are in five graphics</a:t>
            </a:r>
            <a:endParaRPr lang="et-EE" sz="1200" b="1"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t-EE" sz="1200" b="1" i="0" kern="1200" dirty="0">
                <a:solidFill>
                  <a:schemeClr val="tx1"/>
                </a:solidFill>
                <a:effectLst/>
                <a:latin typeface="+mn-lt"/>
                <a:ea typeface="+mn-ea"/>
                <a:cs typeface="+mn-cs"/>
              </a:rPr>
              <a:t>ˇ</a:t>
            </a:r>
            <a:r>
              <a:rPr lang="en-US" sz="1200" b="0" i="0" kern="1200" dirty="0">
                <a:solidFill>
                  <a:schemeClr val="tx1"/>
                </a:solidFill>
                <a:effectLst/>
                <a:latin typeface="+mn-lt"/>
                <a:ea typeface="+mn-ea"/>
                <a:cs typeface="+mn-cs"/>
              </a:rPr>
              <a:t>Helen Briggs, Becky Dale and </a:t>
            </a:r>
            <a:r>
              <a:rPr lang="en-US" sz="1200" b="0" i="0" kern="1200" dirty="0" err="1">
                <a:solidFill>
                  <a:schemeClr val="tx1"/>
                </a:solidFill>
                <a:effectLst/>
                <a:latin typeface="+mn-lt"/>
                <a:ea typeface="+mn-ea"/>
                <a:cs typeface="+mn-cs"/>
              </a:rPr>
              <a:t>Nassos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Stylianou</a:t>
            </a:r>
            <a:endParaRPr lang="et-EE"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5 May 2019</a:t>
            </a:r>
            <a:endParaRPr lang="en-US" sz="1200" b="1" i="0" kern="1200" dirty="0">
              <a:solidFill>
                <a:schemeClr val="tx1"/>
              </a:solidFill>
              <a:effectLst/>
              <a:latin typeface="+mn-lt"/>
              <a:ea typeface="+mn-ea"/>
              <a:cs typeface="+mn-cs"/>
            </a:endParaRPr>
          </a:p>
          <a:p>
            <a:r>
              <a:rPr lang="en-US" dirty="0">
                <a:hlinkClick r:id="rId3"/>
              </a:rPr>
              <a:t>https://www.bbc.com/news/science-environment-48104037?fbclid=IwAR2pJ2XwEgXC1_D4LatAdbADhR1dmddGtVm8lFEFZtxTnCaGB4KeAjf7AD8</a:t>
            </a:r>
            <a:endParaRPr lang="en-US" dirty="0"/>
          </a:p>
        </p:txBody>
      </p:sp>
      <p:sp>
        <p:nvSpPr>
          <p:cNvPr id="4" name="Slide Number Placeholder 3"/>
          <p:cNvSpPr>
            <a:spLocks noGrp="1"/>
          </p:cNvSpPr>
          <p:nvPr>
            <p:ph type="sldNum" sz="quarter" idx="10"/>
          </p:nvPr>
        </p:nvSpPr>
        <p:spPr/>
        <p:txBody>
          <a:bodyPr/>
          <a:lstStyle/>
          <a:p>
            <a:fld id="{797BD993-D9A9-421E-B3AB-323682667730}" type="slidenum">
              <a:rPr lang="en-US" smtClean="0"/>
              <a:t>15</a:t>
            </a:fld>
            <a:endParaRPr lang="en-US"/>
          </a:p>
        </p:txBody>
      </p:sp>
    </p:spTree>
    <p:extLst>
      <p:ext uri="{BB962C8B-B14F-4D97-AF65-F5344CB8AC3E}">
        <p14:creationId xmlns:p14="http://schemas.microsoft.com/office/powerpoint/2010/main" val="1168485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3077943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904060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Around 12 million hectares of forest in the world's tropical regions were lost in 2018, equivalent to 30 football fields per minute</a:t>
            </a:r>
            <a:endParaRPr lang="en-US" dirty="0"/>
          </a:p>
        </p:txBody>
      </p:sp>
      <p:sp>
        <p:nvSpPr>
          <p:cNvPr id="4" name="Slide Number Placeholder 3"/>
          <p:cNvSpPr>
            <a:spLocks noGrp="1"/>
          </p:cNvSpPr>
          <p:nvPr>
            <p:ph type="sldNum" sz="quarter" idx="10"/>
          </p:nvPr>
        </p:nvSpPr>
        <p:spPr/>
        <p:txBody>
          <a:bodyPr/>
          <a:lstStyle/>
          <a:p>
            <a:fld id="{797BD993-D9A9-421E-B3AB-323682667730}" type="slidenum">
              <a:rPr lang="en-US" smtClean="0"/>
              <a:t>19</a:t>
            </a:fld>
            <a:endParaRPr lang="en-US"/>
          </a:p>
        </p:txBody>
      </p:sp>
    </p:spTree>
    <p:extLst>
      <p:ext uri="{BB962C8B-B14F-4D97-AF65-F5344CB8AC3E}">
        <p14:creationId xmlns:p14="http://schemas.microsoft.com/office/powerpoint/2010/main" val="1753658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t-EE" sz="1200" b="0" i="0" u="none" strike="noStrike" cap="none" smtClean="0">
                <a:solidFill>
                  <a:schemeClr val="dk1"/>
                </a:solidFill>
                <a:latin typeface="Calibri"/>
                <a:ea typeface="Calibri"/>
                <a:cs typeface="Calibri"/>
                <a:sym typeface="Calibri"/>
              </a:rPr>
              <a:t>22</a:t>
            </a:fld>
            <a:endParaRPr lang="et-E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5930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t-EE" dirty="0"/>
              <a:t>(Klein</a:t>
            </a:r>
            <a:r>
              <a:rPr lang="et-EE"/>
              <a:t>, 2917 </a:t>
            </a:r>
            <a:r>
              <a:rPr lang="et-EE" dirty="0"/>
              <a:t>põhjal)</a:t>
            </a:r>
          </a:p>
          <a:p>
            <a:endParaRPr lang="et-EE" dirty="0"/>
          </a:p>
          <a:p>
            <a:r>
              <a:rPr lang="et-EE" dirty="0"/>
              <a:t>Loodus VS keskkond</a:t>
            </a:r>
          </a:p>
          <a:p>
            <a:endParaRPr lang="et-EE" dirty="0"/>
          </a:p>
          <a:p>
            <a:r>
              <a:rPr lang="et-EE" dirty="0"/>
              <a:t>3 Kaplinski, Jaan. 2003. Mitte keskkond vaid loodus. - Looduskaitsealaseid töid VII. Tartu Üliõpilaste Looduskaitsering, lk 9.</a:t>
            </a:r>
          </a:p>
          <a:p>
            <a:endParaRPr lang="et-EE" dirty="0"/>
          </a:p>
          <a:p>
            <a:r>
              <a:rPr lang="et-EE" dirty="0"/>
              <a:t>Mõneti peegeldab seda erinevust ka sõnade „keskkond” ja „loodus” kasutamine. Eesti keeles ja teisteski keeltes on „keskkonna” sõna väga uus, isegi inglise keelde ilmus see tänapäevases tähenduses </a:t>
            </a:r>
            <a:r>
              <a:rPr lang="et-EE"/>
              <a:t>alles 19</a:t>
            </a:r>
            <a:r>
              <a:rPr lang="et-EE" dirty="0"/>
              <a:t>. sajandil. „Keskkonna” sõna kasutuselevõtt seal, kus vanasti räägiti „loodusest” viitab Jaan Kaplinski sõnutsi teatavale kontseptuaalset laadi muutusele. „Loodus on midagi, mis pole inimese tehtud, on loodud, tekkinud meieta. Nii on maa ja metsa, jõgede ja järvede, loomade ja lindudega, nii on ka inimese endaga. /-/ Loodusel ei ole keskpunkti. Keskkonnal aga on keskpunkt, keskkonna keskpunkt on see elusolevus, kelle keskkonnast räägime. /-/ Mida enam räägime looduse asemel </a:t>
            </a:r>
            <a:r>
              <a:rPr lang="et-EE"/>
              <a:t>kesk- 14 </a:t>
            </a:r>
            <a:r>
              <a:rPr lang="et-EE" dirty="0"/>
              <a:t>konnast, seda enam rõhutame tahes või tahtmata, et oleme ise selle keskkonna keskpunktis.”</a:t>
            </a:r>
            <a:r>
              <a:rPr lang="et-EE" baseline="0" dirty="0"/>
              <a:t> (Kaplinski, 2003)</a:t>
            </a:r>
            <a:endParaRPr lang="et-EE" dirty="0"/>
          </a:p>
          <a:p>
            <a:endParaRPr lang="et-EE" dirty="0"/>
          </a:p>
          <a:p>
            <a:endParaRPr lang="et-EE" dirty="0"/>
          </a:p>
          <a:p>
            <a:r>
              <a:rPr lang="et-EE" dirty="0"/>
              <a:t>sõna ökoloogia ilmuski inglise keelde esmakordselt </a:t>
            </a:r>
            <a:r>
              <a:rPr lang="et-EE"/>
              <a:t>aastal 1873</a:t>
            </a:r>
            <a:r>
              <a:rPr lang="et-EE" dirty="0"/>
              <a:t>. </a:t>
            </a:r>
          </a:p>
          <a:p>
            <a:endParaRPr lang="et-EE" dirty="0"/>
          </a:p>
          <a:p>
            <a:r>
              <a:rPr lang="et-EE" dirty="0"/>
              <a:t>Tänapäeval laialdaselt käibiva arusaama kohaselt peetakse nüüdisaegse teaduse alguseks </a:t>
            </a:r>
            <a:r>
              <a:rPr lang="et-EE"/>
              <a:t>aastat 1543</a:t>
            </a:r>
            <a:r>
              <a:rPr lang="et-EE" dirty="0"/>
              <a:t>, mil nii Kopernik kui Vesa­lius avaldasid oma suurteosed.</a:t>
            </a:r>
          </a:p>
          <a:p>
            <a:endParaRPr lang="et-EE" dirty="0"/>
          </a:p>
          <a:p>
            <a:r>
              <a:rPr lang="fi-FI" dirty="0"/>
              <a:t>Eriti oma läänelikul kujul on kristlus kõige inimkesksem religioon, mida maailm on kunagi näinud. </a:t>
            </a:r>
            <a:r>
              <a:rPr lang="et-EE" dirty="0"/>
              <a:t>Inimene andis nimed kõikidele loomadele, kehtestades seeläbi oma võimu nende üle. Jumal kavandas kõik selgesti inimese kasuks ja tema valitseda: mitte ühelgi asjal füüsilises maailmas ei ole muud otstarvet peale inimese huvide teenimise. Ja kuigi inimese keha on tehtud põrmust, ei ole ta lihtsalt looduse osa: ta on tehtud Jumala näo järgi</a:t>
            </a:r>
          </a:p>
          <a:p>
            <a:endParaRPr lang="et-EE" dirty="0"/>
          </a:p>
          <a:p>
            <a:r>
              <a:rPr lang="et-EE" dirty="0"/>
              <a:t>Täieliku kontrastina muistsele paganlusele ja Aasia religioonidele (erandiks vaid ehk </a:t>
            </a:r>
            <a:r>
              <a:rPr lang="et-EE" dirty="0" err="1"/>
              <a:t>zoroastrism</a:t>
            </a:r>
            <a:r>
              <a:rPr lang="et-EE" dirty="0"/>
              <a:t>) ei rajanud kristlus mitte ainult inimese ja looduse vahelist dualismi, vaid rõhutas ka, et Jumala tahe on, et inimene tarvitaks loodust endale sobivatel eesmärkidel.</a:t>
            </a:r>
          </a:p>
          <a:p>
            <a:endParaRPr lang="et-EE" dirty="0"/>
          </a:p>
          <a:p>
            <a:endParaRPr lang="et-EE" dirty="0"/>
          </a:p>
          <a:p>
            <a:r>
              <a:rPr lang="fi-FI" dirty="0"/>
              <a:t>Rohkem teadust ja rohkem tehnoloogiat ei aita meid käesolevast ökoloogilisest kriisist välja, senikaua kuni me ei leia uut religiooni, või ei mõtesta ümber vana. </a:t>
            </a:r>
            <a:endParaRPr lang="et-EE" dirty="0"/>
          </a:p>
          <a:p>
            <a:endParaRPr lang="et-EE" dirty="0"/>
          </a:p>
          <a:p>
            <a:endParaRPr lang="et-EE" dirty="0"/>
          </a:p>
          <a:p>
            <a:r>
              <a:rPr lang="et-EE" dirty="0"/>
              <a:t>Ühelt poolt peetakse </a:t>
            </a:r>
            <a:r>
              <a:rPr lang="et-EE" dirty="0" err="1"/>
              <a:t>inimkeskset</a:t>
            </a:r>
            <a:r>
              <a:rPr lang="et-EE" dirty="0"/>
              <a:t> hoiakut meie keskkonnaprobleemide peasüüdlaseks</a:t>
            </a:r>
          </a:p>
          <a:p>
            <a:endParaRPr lang="et-EE" dirty="0"/>
          </a:p>
          <a:p>
            <a:r>
              <a:rPr lang="et-EE" dirty="0"/>
              <a:t>ühelt poolt on tavapärane rääkida „keskkonnaprobleemidest”, justkui oleks </a:t>
            </a:r>
            <a:r>
              <a:rPr lang="et-EE" dirty="0" err="1"/>
              <a:t>probleemidetekitajaks</a:t>
            </a:r>
            <a:r>
              <a:rPr lang="et-EE" dirty="0"/>
              <a:t> keskkond ise, mitte inimese tegevus.</a:t>
            </a:r>
            <a:endParaRPr lang="en-GB" dirty="0"/>
          </a:p>
        </p:txBody>
      </p:sp>
      <p:sp>
        <p:nvSpPr>
          <p:cNvPr id="4" name="Slide Number Placeholder 3"/>
          <p:cNvSpPr>
            <a:spLocks noGrp="1"/>
          </p:cNvSpPr>
          <p:nvPr>
            <p:ph type="sldNum" sz="quarter" idx="10"/>
          </p:nvPr>
        </p:nvSpPr>
        <p:spPr/>
        <p:txBody>
          <a:bodyPr/>
          <a:lstStyle/>
          <a:p>
            <a:fld id="{34C05C1D-31F1-471A-AC14-B73AF3F27231}" type="slidenum">
              <a:rPr lang="en-GB" smtClean="0"/>
              <a:t>3</a:t>
            </a:fld>
            <a:endParaRPr lang="en-GB"/>
          </a:p>
        </p:txBody>
      </p:sp>
    </p:spTree>
    <p:extLst>
      <p:ext uri="{BB962C8B-B14F-4D97-AF65-F5344CB8AC3E}">
        <p14:creationId xmlns:p14="http://schemas.microsoft.com/office/powerpoint/2010/main" val="2155703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t-EE" sz="1200" b="0" i="0" u="none" strike="noStrike" cap="none" smtClean="0">
                <a:solidFill>
                  <a:schemeClr val="dk1"/>
                </a:solidFill>
                <a:latin typeface="Calibri"/>
                <a:ea typeface="Calibri"/>
                <a:cs typeface="Calibri"/>
                <a:sym typeface="Calibri"/>
              </a:rPr>
              <a:t>23</a:t>
            </a:fld>
            <a:endParaRPr lang="et-E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0715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Calibri"/>
              <a:buNone/>
            </a:pPr>
            <a:endParaRPr sz="1200">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Calibri"/>
              <a:buNone/>
            </a:pPr>
            <a:endParaRPr sz="1200">
              <a:latin typeface="Calibri"/>
              <a:ea typeface="Calibri"/>
              <a:cs typeface="Calibri"/>
              <a:sym typeface="Calibri"/>
            </a:endParaRPr>
          </a:p>
        </p:txBody>
      </p:sp>
    </p:spTree>
    <p:extLst>
      <p:ext uri="{BB962C8B-B14F-4D97-AF65-F5344CB8AC3E}">
        <p14:creationId xmlns:p14="http://schemas.microsoft.com/office/powerpoint/2010/main" val="1760841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6ae124264f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6ae124264f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90884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t-EE" dirty="0"/>
              <a:t>Healthy Biosphere</a:t>
            </a:r>
            <a:r>
              <a:rPr lang="et-EE" baseline="0" dirty="0"/>
              <a:t> functions are the basis of healthy society and healthy economy</a:t>
            </a:r>
            <a:endParaRPr dirty="0"/>
          </a:p>
        </p:txBody>
      </p:sp>
      <p:sp>
        <p:nvSpPr>
          <p:cNvPr id="303" name="Google Shape;30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02449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Where we are</a:t>
            </a:r>
          </a:p>
          <a:p>
            <a:r>
              <a:rPr lang="et-EE" dirty="0"/>
              <a:t>Where we wan’t to</a:t>
            </a:r>
            <a:r>
              <a:rPr lang="et-EE" baseline="0" dirty="0"/>
              <a:t> go</a:t>
            </a:r>
            <a:endParaRPr lang="et-EE" dirty="0"/>
          </a:p>
          <a:p>
            <a:r>
              <a:rPr lang="et-EE" dirty="0"/>
              <a:t>Where</a:t>
            </a:r>
            <a:r>
              <a:rPr lang="et-EE" baseline="0" dirty="0"/>
              <a:t> we need to be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t-EE" sz="1200" b="0" i="0" u="none" strike="noStrike" cap="none" smtClean="0">
                <a:solidFill>
                  <a:schemeClr val="dk1"/>
                </a:solidFill>
                <a:latin typeface="Calibri"/>
                <a:ea typeface="Calibri"/>
                <a:cs typeface="Calibri"/>
                <a:sym typeface="Calibri"/>
              </a:rPr>
              <a:t>29</a:t>
            </a:fld>
            <a:endParaRPr lang="et-E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64681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5" name="Google Shape;335;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t-EE"/>
              <a:t>44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Where we are</a:t>
            </a:r>
          </a:p>
          <a:p>
            <a:r>
              <a:rPr lang="et-EE" dirty="0"/>
              <a:t>Where we wan’t to</a:t>
            </a:r>
            <a:r>
              <a:rPr lang="et-EE" baseline="0" dirty="0"/>
              <a:t> go</a:t>
            </a:r>
            <a:endParaRPr lang="et-EE" dirty="0"/>
          </a:p>
          <a:p>
            <a:r>
              <a:rPr lang="et-EE" dirty="0"/>
              <a:t>Where</a:t>
            </a:r>
            <a:r>
              <a:rPr lang="et-EE" baseline="0" dirty="0"/>
              <a:t> we need to be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t-EE" sz="1200" b="0" i="0" u="none" strike="noStrike" cap="none" smtClean="0">
                <a:solidFill>
                  <a:schemeClr val="dk1"/>
                </a:solidFill>
                <a:latin typeface="Calibri"/>
                <a:ea typeface="Calibri"/>
                <a:cs typeface="Calibri"/>
                <a:sym typeface="Calibri"/>
              </a:rPr>
              <a:t>4</a:t>
            </a:fld>
            <a:endParaRPr lang="et-E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449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94b884a8c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94b884a8c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1</a:t>
            </a:r>
            <a:r>
              <a:rPr lang="en-US" dirty="0"/>
              <a:t> </a:t>
            </a:r>
            <a:r>
              <a:rPr lang="en-US" sz="1200" b="0" i="0" u="none" strike="noStrike" cap="none" dirty="0">
                <a:solidFill>
                  <a:schemeClr val="dk1"/>
                </a:solidFill>
                <a:effectLst/>
                <a:latin typeface="Calibri"/>
                <a:ea typeface="Calibri"/>
                <a:cs typeface="Calibri"/>
                <a:sym typeface="Calibri"/>
              </a:rPr>
              <a:t>Qatar</a:t>
            </a:r>
            <a:r>
              <a:rPr lang="en-US" dirty="0"/>
              <a:t> </a:t>
            </a:r>
            <a:r>
              <a:rPr lang="en-US" sz="1200" b="0" i="0" u="none" strike="noStrike" cap="none" dirty="0">
                <a:solidFill>
                  <a:schemeClr val="dk1"/>
                </a:solidFill>
                <a:effectLst/>
                <a:latin typeface="Calibri"/>
                <a:ea typeface="Calibri"/>
                <a:cs typeface="Calibri"/>
                <a:sym typeface="Calibri"/>
              </a:rPr>
              <a:t>February 9, 2021</a:t>
            </a:r>
            <a:r>
              <a:rPr lang="en-US" dirty="0"/>
              <a:t> </a:t>
            </a:r>
            <a:endParaRPr lang="et-EE" dirty="0"/>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2</a:t>
            </a:r>
            <a:r>
              <a:rPr lang="en-US" dirty="0"/>
              <a:t> </a:t>
            </a:r>
            <a:r>
              <a:rPr lang="en-US" sz="1200" b="0" i="0" u="none" strike="noStrike" cap="none" dirty="0">
                <a:solidFill>
                  <a:schemeClr val="dk1"/>
                </a:solidFill>
                <a:effectLst/>
                <a:latin typeface="Calibri"/>
                <a:ea typeface="Calibri"/>
                <a:cs typeface="Calibri"/>
                <a:sym typeface="Calibri"/>
              </a:rPr>
              <a:t>Luxembourg</a:t>
            </a:r>
            <a:r>
              <a:rPr lang="en-US" dirty="0"/>
              <a:t> </a:t>
            </a:r>
            <a:r>
              <a:rPr lang="en-US" sz="1200" b="0" i="0" u="none" strike="noStrike" cap="none" dirty="0">
                <a:solidFill>
                  <a:schemeClr val="dk1"/>
                </a:solidFill>
                <a:effectLst/>
                <a:latin typeface="Calibri"/>
                <a:ea typeface="Calibri"/>
                <a:cs typeface="Calibri"/>
                <a:sym typeface="Calibri"/>
              </a:rPr>
              <a:t>February 15, 2021</a:t>
            </a:r>
            <a:r>
              <a:rPr lang="en-US" dirty="0"/>
              <a:t> </a:t>
            </a:r>
            <a:endParaRPr lang="et-EE" dirty="0"/>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3</a:t>
            </a:r>
            <a:r>
              <a:rPr lang="en-US" dirty="0"/>
              <a:t> </a:t>
            </a:r>
            <a:r>
              <a:rPr lang="en-US" sz="1200" b="0" i="0" u="none" strike="noStrike" cap="none" dirty="0">
                <a:solidFill>
                  <a:schemeClr val="dk1"/>
                </a:solidFill>
                <a:effectLst/>
                <a:latin typeface="Calibri"/>
                <a:ea typeface="Calibri"/>
                <a:cs typeface="Calibri"/>
                <a:sym typeface="Calibri"/>
              </a:rPr>
              <a:t>United Arab Emirates</a:t>
            </a:r>
            <a:r>
              <a:rPr lang="en-US" dirty="0"/>
              <a:t> </a:t>
            </a:r>
            <a:r>
              <a:rPr lang="en-US" sz="1200" b="0" i="0" u="none" strike="noStrike" cap="none" dirty="0">
                <a:solidFill>
                  <a:schemeClr val="dk1"/>
                </a:solidFill>
                <a:effectLst/>
                <a:latin typeface="Calibri"/>
                <a:ea typeface="Calibri"/>
                <a:cs typeface="Calibri"/>
                <a:sym typeface="Calibri"/>
              </a:rPr>
              <a:t>March 7, 2021</a:t>
            </a:r>
            <a:r>
              <a:rPr lang="en-US" dirty="0"/>
              <a:t> </a:t>
            </a:r>
            <a:endParaRPr lang="et-EE" dirty="0"/>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4</a:t>
            </a:r>
            <a:r>
              <a:rPr lang="en-US" dirty="0"/>
              <a:t> </a:t>
            </a:r>
            <a:r>
              <a:rPr lang="en-US" sz="1200" b="0" i="0" u="none" strike="noStrike" cap="none" dirty="0">
                <a:solidFill>
                  <a:schemeClr val="dk1"/>
                </a:solidFill>
                <a:effectLst/>
                <a:latin typeface="Calibri"/>
                <a:ea typeface="Calibri"/>
                <a:cs typeface="Calibri"/>
                <a:sym typeface="Calibri"/>
              </a:rPr>
              <a:t>Bahrain</a:t>
            </a:r>
            <a:r>
              <a:rPr lang="en-US" dirty="0"/>
              <a:t> </a:t>
            </a:r>
            <a:r>
              <a:rPr lang="en-US" sz="1200" b="0" i="0" u="none" strike="noStrike" cap="none" dirty="0">
                <a:solidFill>
                  <a:schemeClr val="dk1"/>
                </a:solidFill>
                <a:effectLst/>
                <a:latin typeface="Calibri"/>
                <a:ea typeface="Calibri"/>
                <a:cs typeface="Calibri"/>
                <a:sym typeface="Calibri"/>
              </a:rPr>
              <a:t>March 9, 2021</a:t>
            </a:r>
            <a:r>
              <a:rPr lang="en-US" dirty="0"/>
              <a:t> </a:t>
            </a:r>
            <a:endParaRPr lang="et-EE" dirty="0"/>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5</a:t>
            </a:r>
            <a:r>
              <a:rPr lang="en-US" dirty="0"/>
              <a:t> </a:t>
            </a:r>
            <a:r>
              <a:rPr lang="en-US" sz="1200" b="0" i="0" u="none" strike="noStrike" cap="none" dirty="0">
                <a:solidFill>
                  <a:schemeClr val="dk1"/>
                </a:solidFill>
                <a:effectLst/>
                <a:latin typeface="Calibri"/>
                <a:ea typeface="Calibri"/>
                <a:cs typeface="Calibri"/>
                <a:sym typeface="Calibri"/>
              </a:rPr>
              <a:t>Trinidad and Tobago</a:t>
            </a:r>
            <a:r>
              <a:rPr lang="en-US" dirty="0"/>
              <a:t> </a:t>
            </a:r>
            <a:r>
              <a:rPr lang="en-US" sz="1200" b="0" i="0" u="none" strike="noStrike" cap="none" dirty="0">
                <a:solidFill>
                  <a:schemeClr val="dk1"/>
                </a:solidFill>
                <a:effectLst/>
                <a:latin typeface="Calibri"/>
                <a:ea typeface="Calibri"/>
                <a:cs typeface="Calibri"/>
                <a:sym typeface="Calibri"/>
              </a:rPr>
              <a:t>March 12, 2021</a:t>
            </a:r>
            <a:r>
              <a:rPr lang="en-US" dirty="0"/>
              <a:t> </a:t>
            </a:r>
            <a:endParaRPr lang="et-EE" dirty="0"/>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6</a:t>
            </a:r>
            <a:r>
              <a:rPr lang="en-US" dirty="0"/>
              <a:t> </a:t>
            </a:r>
            <a:r>
              <a:rPr lang="en-US" sz="1200" b="0" i="0" u="none" strike="noStrike" cap="none" dirty="0">
                <a:solidFill>
                  <a:schemeClr val="dk1"/>
                </a:solidFill>
                <a:effectLst/>
                <a:latin typeface="Calibri"/>
                <a:ea typeface="Calibri"/>
                <a:cs typeface="Calibri"/>
                <a:sym typeface="Calibri"/>
              </a:rPr>
              <a:t>Canada</a:t>
            </a:r>
            <a:r>
              <a:rPr lang="en-US" dirty="0"/>
              <a:t> </a:t>
            </a:r>
            <a:r>
              <a:rPr lang="en-US" sz="1200" b="0" i="0" u="none" strike="noStrike" cap="none" dirty="0">
                <a:solidFill>
                  <a:schemeClr val="dk1"/>
                </a:solidFill>
                <a:effectLst/>
                <a:latin typeface="Calibri"/>
                <a:ea typeface="Calibri"/>
                <a:cs typeface="Calibri"/>
                <a:sym typeface="Calibri"/>
              </a:rPr>
              <a:t>March 14, 2021</a:t>
            </a:r>
            <a:r>
              <a:rPr lang="en-US" dirty="0"/>
              <a:t> </a:t>
            </a:r>
            <a:endParaRPr lang="et-EE" dirty="0"/>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7</a:t>
            </a:r>
            <a:r>
              <a:rPr lang="en-US" dirty="0"/>
              <a:t> </a:t>
            </a:r>
            <a:r>
              <a:rPr lang="en-US" sz="1200" b="0" i="0" u="none" strike="noStrike" cap="none" dirty="0">
                <a:solidFill>
                  <a:schemeClr val="dk1"/>
                </a:solidFill>
                <a:effectLst/>
                <a:latin typeface="Calibri"/>
                <a:ea typeface="Calibri"/>
                <a:cs typeface="Calibri"/>
                <a:sym typeface="Calibri"/>
              </a:rPr>
              <a:t>Mongolia</a:t>
            </a:r>
            <a:r>
              <a:rPr lang="en-US" dirty="0"/>
              <a:t> </a:t>
            </a:r>
            <a:r>
              <a:rPr lang="en-US" sz="1200" b="0" i="0" u="none" strike="noStrike" cap="none" dirty="0">
                <a:solidFill>
                  <a:schemeClr val="dk1"/>
                </a:solidFill>
                <a:effectLst/>
                <a:latin typeface="Calibri"/>
                <a:ea typeface="Calibri"/>
                <a:cs typeface="Calibri"/>
                <a:sym typeface="Calibri"/>
              </a:rPr>
              <a:t>March 14, 2021</a:t>
            </a:r>
            <a:r>
              <a:rPr lang="en-US" dirty="0"/>
              <a:t> </a:t>
            </a:r>
            <a:endParaRPr lang="et-EE" dirty="0"/>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8</a:t>
            </a:r>
            <a:r>
              <a:rPr lang="en-US" dirty="0"/>
              <a:t> </a:t>
            </a:r>
            <a:r>
              <a:rPr lang="en-US" sz="1200" b="0" i="0" u="none" strike="noStrike" cap="none" dirty="0">
                <a:solidFill>
                  <a:schemeClr val="dk1"/>
                </a:solidFill>
                <a:effectLst/>
                <a:latin typeface="Calibri"/>
                <a:ea typeface="Calibri"/>
                <a:cs typeface="Calibri"/>
                <a:sym typeface="Calibri"/>
              </a:rPr>
              <a:t>United States of America</a:t>
            </a:r>
            <a:r>
              <a:rPr lang="en-US" dirty="0"/>
              <a:t> </a:t>
            </a:r>
            <a:r>
              <a:rPr lang="en-US" sz="1200" b="0" i="0" u="none" strike="noStrike" cap="none" dirty="0">
                <a:solidFill>
                  <a:schemeClr val="dk1"/>
                </a:solidFill>
                <a:effectLst/>
                <a:latin typeface="Calibri"/>
                <a:ea typeface="Calibri"/>
                <a:cs typeface="Calibri"/>
                <a:sym typeface="Calibri"/>
              </a:rPr>
              <a:t>March 14, 2021</a:t>
            </a:r>
            <a:r>
              <a:rPr lang="en-US" dirty="0"/>
              <a:t> </a:t>
            </a:r>
            <a:endParaRPr lang="et-EE" dirty="0"/>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9</a:t>
            </a:r>
            <a:r>
              <a:rPr lang="en-US" dirty="0"/>
              <a:t> </a:t>
            </a:r>
            <a:r>
              <a:rPr lang="en-US" sz="1200" b="0" i="0" u="none" strike="noStrike" cap="none" dirty="0">
                <a:solidFill>
                  <a:schemeClr val="dk1"/>
                </a:solidFill>
                <a:effectLst/>
                <a:latin typeface="Calibri"/>
                <a:ea typeface="Calibri"/>
                <a:cs typeface="Calibri"/>
                <a:sym typeface="Calibri"/>
              </a:rPr>
              <a:t>Kuwait</a:t>
            </a:r>
            <a:r>
              <a:rPr lang="en-US" dirty="0"/>
              <a:t> </a:t>
            </a:r>
            <a:r>
              <a:rPr lang="en-US" sz="1200" b="0" i="0" u="none" strike="noStrike" cap="none" dirty="0">
                <a:solidFill>
                  <a:schemeClr val="dk1"/>
                </a:solidFill>
                <a:effectLst/>
                <a:latin typeface="Calibri"/>
                <a:ea typeface="Calibri"/>
                <a:cs typeface="Calibri"/>
                <a:sym typeface="Calibri"/>
              </a:rPr>
              <a:t>March 14, 2021</a:t>
            </a:r>
            <a:r>
              <a:rPr lang="en-US" dirty="0"/>
              <a:t> </a:t>
            </a:r>
            <a:endParaRPr lang="et-EE" dirty="0"/>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10</a:t>
            </a:r>
            <a:r>
              <a:rPr lang="en-US" dirty="0"/>
              <a:t> </a:t>
            </a:r>
            <a:r>
              <a:rPr lang="en-US" sz="1200" b="0" i="0" u="none" strike="noStrike" cap="none" dirty="0">
                <a:solidFill>
                  <a:schemeClr val="dk1"/>
                </a:solidFill>
                <a:effectLst/>
                <a:latin typeface="Calibri"/>
                <a:ea typeface="Calibri"/>
                <a:cs typeface="Calibri"/>
                <a:sym typeface="Calibri"/>
              </a:rPr>
              <a:t>Bermuda</a:t>
            </a:r>
            <a:r>
              <a:rPr lang="en-US" dirty="0"/>
              <a:t> </a:t>
            </a:r>
            <a:r>
              <a:rPr lang="en-US" sz="1200" b="0" i="0" u="none" strike="noStrike" cap="none" dirty="0">
                <a:solidFill>
                  <a:schemeClr val="dk1"/>
                </a:solidFill>
                <a:effectLst/>
                <a:latin typeface="Calibri"/>
                <a:ea typeface="Calibri"/>
                <a:cs typeface="Calibri"/>
                <a:sym typeface="Calibri"/>
              </a:rPr>
              <a:t>March 14, 2021</a:t>
            </a:r>
            <a:r>
              <a:rPr lang="en-US" dirty="0"/>
              <a:t> </a:t>
            </a:r>
            <a:endParaRPr dirty="0"/>
          </a:p>
        </p:txBody>
      </p:sp>
    </p:spTree>
    <p:extLst>
      <p:ext uri="{BB962C8B-B14F-4D97-AF65-F5344CB8AC3E}">
        <p14:creationId xmlns:p14="http://schemas.microsoft.com/office/powerpoint/2010/main" val="1921725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t-EE" sz="1200" b="0" i="0" u="none" strike="noStrike" cap="none" smtClean="0">
                <a:solidFill>
                  <a:schemeClr val="dk1"/>
                </a:solidFill>
                <a:latin typeface="Calibri"/>
                <a:ea typeface="Calibri"/>
                <a:cs typeface="Calibri"/>
                <a:sym typeface="Calibri"/>
              </a:rPr>
              <a:t>6</a:t>
            </a:fld>
            <a:endParaRPr lang="et-E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0959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http://www.anthropocene.info/great-acceleration.php</a:t>
            </a:r>
            <a:endParaRPr lang="et-EE" dirty="0"/>
          </a:p>
          <a:p>
            <a:endParaRPr lang="et-EE" dirty="0"/>
          </a:p>
          <a:p>
            <a:r>
              <a:rPr lang="et-EE" dirty="0"/>
              <a:t>http://www.horisont.ee/arhiiv-2015/Horisont-5-2015.pdf</a:t>
            </a:r>
            <a:endParaRPr lang="en-US" dirty="0"/>
          </a:p>
        </p:txBody>
      </p:sp>
      <p:sp>
        <p:nvSpPr>
          <p:cNvPr id="4" name="Slide Number Placeholder 3"/>
          <p:cNvSpPr>
            <a:spLocks noGrp="1"/>
          </p:cNvSpPr>
          <p:nvPr>
            <p:ph type="sldNum" sz="quarter" idx="10"/>
          </p:nvPr>
        </p:nvSpPr>
        <p:spPr/>
        <p:txBody>
          <a:bodyPr/>
          <a:lstStyle/>
          <a:p>
            <a:fld id="{80F17C27-EED4-40A2-9068-9FE115FC0CE7}" type="slidenum">
              <a:rPr lang="et-EE" smtClean="0"/>
              <a:t>7</a:t>
            </a:fld>
            <a:endParaRPr lang="et-EE"/>
          </a:p>
        </p:txBody>
      </p:sp>
    </p:spTree>
    <p:extLst>
      <p:ext uri="{BB962C8B-B14F-4D97-AF65-F5344CB8AC3E}">
        <p14:creationId xmlns:p14="http://schemas.microsoft.com/office/powerpoint/2010/main" val="4072148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t-EE" dirty="0">
                <a:effectLst/>
              </a:rPr>
              <a:t>Seven billion tonnes VS 35 billion</a:t>
            </a:r>
            <a:r>
              <a:rPr lang="et-EE" baseline="0" dirty="0">
                <a:effectLst/>
              </a:rPr>
              <a:t> tonnes</a:t>
            </a:r>
          </a:p>
          <a:p>
            <a:pPr marL="0" lvl="0" indent="0" algn="l" rtl="0">
              <a:spcBef>
                <a:spcPts val="0"/>
              </a:spcBef>
              <a:spcAft>
                <a:spcPts val="0"/>
              </a:spcAft>
              <a:buClr>
                <a:schemeClr val="dk1"/>
              </a:buClr>
              <a:buSzPts val="1200"/>
              <a:buFont typeface="Calibri"/>
              <a:buNone/>
            </a:pPr>
            <a:endParaRPr lang="et-EE" baseline="0" dirty="0">
              <a:effectLst/>
            </a:endParaRPr>
          </a:p>
          <a:p>
            <a:pPr marL="0" lvl="0" indent="0" algn="l" rtl="0">
              <a:spcBef>
                <a:spcPts val="0"/>
              </a:spcBef>
              <a:spcAft>
                <a:spcPts val="0"/>
              </a:spcAft>
              <a:buClr>
                <a:schemeClr val="dk1"/>
              </a:buClr>
              <a:buSzPts val="1200"/>
              <a:buFont typeface="Calibri"/>
              <a:buNone/>
            </a:pPr>
            <a:r>
              <a:rPr lang="et-EE" baseline="0" dirty="0">
                <a:effectLst/>
              </a:rPr>
              <a:t>How much CO2 we are adding to the atmosphere yearly?</a:t>
            </a:r>
            <a:br>
              <a:rPr lang="en-US" dirty="0">
                <a:effectLst/>
              </a:rPr>
            </a:b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t-EE" sz="1200" b="0" i="0" u="none" strike="noStrike" cap="none" smtClean="0">
                <a:solidFill>
                  <a:schemeClr val="dk1"/>
                </a:solidFill>
                <a:latin typeface="Calibri"/>
                <a:ea typeface="Calibri"/>
                <a:cs typeface="Calibri"/>
                <a:sym typeface="Calibri"/>
              </a:rPr>
              <a:t>9</a:t>
            </a:fld>
            <a:endParaRPr lang="et-E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5587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These ‘warming stripe’ graphics are visual representations of the change in temperature as measured in each country over the past 100+ years. Each stripe represents the temperature in that country averaged over a year. For most countries, the stripes start in the year 1901 and finish in 2020.</a:t>
            </a:r>
            <a:r>
              <a:rPr lang="et-EE" sz="1200" b="0" i="0" u="none" strike="noStrike" cap="none" dirty="0">
                <a:solidFill>
                  <a:schemeClr val="dk1"/>
                </a:solidFill>
                <a:effectLst/>
                <a:latin typeface="Calibri"/>
                <a:ea typeface="Calibri"/>
                <a:cs typeface="Calibri"/>
                <a:sym typeface="Calibri"/>
              </a:rPr>
              <a:t> Average</a:t>
            </a:r>
            <a:r>
              <a:rPr lang="et-EE" sz="1200" b="0" i="0" u="none" strike="noStrike" cap="none" baseline="0" dirty="0">
                <a:solidFill>
                  <a:schemeClr val="dk1"/>
                </a:solidFill>
                <a:effectLst/>
                <a:latin typeface="Calibri"/>
                <a:ea typeface="Calibri"/>
                <a:cs typeface="Calibri"/>
                <a:sym typeface="Calibri"/>
              </a:rPr>
              <a:t> temperatures 1901 - 2020</a:t>
            </a:r>
            <a:endParaRPr lang="et-EE" sz="1200" b="0" i="0" u="none" strike="noStrike" cap="none" dirty="0">
              <a:solidFill>
                <a:schemeClr val="dk1"/>
              </a:solidFill>
              <a:effectLst/>
              <a:latin typeface="Calibri"/>
              <a:ea typeface="Calibri"/>
              <a:cs typeface="Calibri"/>
              <a:sym typeface="Calibri"/>
            </a:endParaRPr>
          </a:p>
          <a:p>
            <a:endParaRPr lang="et-EE" sz="1200" b="0" i="0" u="none" strike="noStrike" cap="none" dirty="0">
              <a:solidFill>
                <a:schemeClr val="dk1"/>
              </a:solidFill>
              <a:effectLst/>
              <a:latin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For each country, the average temperature in 1971-2000 is set as the boundary between blue and red </a:t>
            </a:r>
            <a:r>
              <a:rPr lang="en-US" sz="1200" b="0" i="0" u="none" strike="noStrike" cap="none" dirty="0" err="1">
                <a:solidFill>
                  <a:schemeClr val="dk1"/>
                </a:solidFill>
                <a:effectLst/>
                <a:latin typeface="Calibri"/>
                <a:ea typeface="Calibri"/>
                <a:cs typeface="Calibri"/>
                <a:sym typeface="Calibri"/>
              </a:rPr>
              <a:t>colours</a:t>
            </a:r>
            <a:r>
              <a:rPr lang="en-US" sz="1200" b="0" i="0" u="none" strike="noStrike" cap="none" dirty="0">
                <a:solidFill>
                  <a:schemeClr val="dk1"/>
                </a:solidFill>
                <a:effectLst/>
                <a:latin typeface="Calibri"/>
                <a:ea typeface="Calibri"/>
                <a:cs typeface="Calibri"/>
                <a:sym typeface="Calibri"/>
              </a:rPr>
              <a:t>, and the </a:t>
            </a:r>
            <a:r>
              <a:rPr lang="en-US" sz="1200" b="0" i="0" u="none" strike="noStrike" cap="none" dirty="0" err="1">
                <a:solidFill>
                  <a:schemeClr val="dk1"/>
                </a:solidFill>
                <a:effectLst/>
                <a:latin typeface="Calibri"/>
                <a:ea typeface="Calibri"/>
                <a:cs typeface="Calibri"/>
                <a:sym typeface="Calibri"/>
              </a:rPr>
              <a:t>colour</a:t>
            </a:r>
            <a:r>
              <a:rPr lang="en-US" sz="1200" b="0" i="0" u="none" strike="noStrike" cap="none" dirty="0">
                <a:solidFill>
                  <a:schemeClr val="dk1"/>
                </a:solidFill>
                <a:effectLst/>
                <a:latin typeface="Calibri"/>
                <a:ea typeface="Calibri"/>
                <a:cs typeface="Calibri"/>
                <a:sym typeface="Calibri"/>
              </a:rPr>
              <a:t> scale varies from +/- 2.6 standard deviations of the annual average temperatures between 1901-2000.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t-EE" sz="1200" b="0" i="0" u="none" strike="noStrike" cap="none" smtClean="0">
                <a:solidFill>
                  <a:schemeClr val="dk1"/>
                </a:solidFill>
                <a:latin typeface="Calibri"/>
                <a:ea typeface="Calibri"/>
                <a:cs typeface="Calibri"/>
                <a:sym typeface="Calibri"/>
              </a:rPr>
              <a:t>10</a:t>
            </a:fld>
            <a:endParaRPr lang="et-E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354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685EA-FCE8-AB28-1AFB-4DD9812E1B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A515B9DB-5376-4A3F-87E8-59EA797B6E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4D3C5AD9-315A-2D79-5ADC-FB3E5726FF9C}"/>
              </a:ext>
            </a:extLst>
          </p:cNvPr>
          <p:cNvSpPr>
            <a:spLocks noGrp="1"/>
          </p:cNvSpPr>
          <p:nvPr>
            <p:ph type="dt" sz="half" idx="10"/>
          </p:nvPr>
        </p:nvSpPr>
        <p:spPr/>
        <p:txBody>
          <a:bodyPr/>
          <a:lstStyle/>
          <a:p>
            <a:fld id="{A305158E-9998-4318-9895-D68F21DACD2E}" type="datetimeFigureOut">
              <a:rPr lang="el-GR" smtClean="0"/>
              <a:t>4/7/2023</a:t>
            </a:fld>
            <a:endParaRPr lang="el-GR"/>
          </a:p>
        </p:txBody>
      </p:sp>
      <p:sp>
        <p:nvSpPr>
          <p:cNvPr id="5" name="Footer Placeholder 4">
            <a:extLst>
              <a:ext uri="{FF2B5EF4-FFF2-40B4-BE49-F238E27FC236}">
                <a16:creationId xmlns:a16="http://schemas.microsoft.com/office/drawing/2014/main" id="{7E65BAB4-08D2-57E1-22B5-566B820BD7A0}"/>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574C1975-48CA-861F-2658-1540E111A6FA}"/>
              </a:ext>
            </a:extLst>
          </p:cNvPr>
          <p:cNvSpPr>
            <a:spLocks noGrp="1"/>
          </p:cNvSpPr>
          <p:nvPr>
            <p:ph type="sldNum" sz="quarter" idx="12"/>
          </p:nvPr>
        </p:nvSpPr>
        <p:spPr/>
        <p:txBody>
          <a:bodyPr/>
          <a:lstStyle/>
          <a:p>
            <a:fld id="{F2366A2B-428B-426F-9B40-9B6B859C4647}" type="slidenum">
              <a:rPr lang="el-GR" smtClean="0"/>
              <a:t>‹#›</a:t>
            </a:fld>
            <a:endParaRPr lang="el-GR"/>
          </a:p>
        </p:txBody>
      </p:sp>
    </p:spTree>
    <p:extLst>
      <p:ext uri="{BB962C8B-B14F-4D97-AF65-F5344CB8AC3E}">
        <p14:creationId xmlns:p14="http://schemas.microsoft.com/office/powerpoint/2010/main" val="1353760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FFC2A-469F-2655-E577-BD2B64A04BF1}"/>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D47E0B1F-4AD9-A946-75FA-51A869C113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C7754A82-5DA3-08D8-8DC9-4A59E306F8A4}"/>
              </a:ext>
            </a:extLst>
          </p:cNvPr>
          <p:cNvSpPr>
            <a:spLocks noGrp="1"/>
          </p:cNvSpPr>
          <p:nvPr>
            <p:ph type="dt" sz="half" idx="10"/>
          </p:nvPr>
        </p:nvSpPr>
        <p:spPr/>
        <p:txBody>
          <a:bodyPr/>
          <a:lstStyle/>
          <a:p>
            <a:fld id="{A305158E-9998-4318-9895-D68F21DACD2E}" type="datetimeFigureOut">
              <a:rPr lang="el-GR" smtClean="0"/>
              <a:t>4/7/2023</a:t>
            </a:fld>
            <a:endParaRPr lang="el-GR"/>
          </a:p>
        </p:txBody>
      </p:sp>
      <p:sp>
        <p:nvSpPr>
          <p:cNvPr id="5" name="Footer Placeholder 4">
            <a:extLst>
              <a:ext uri="{FF2B5EF4-FFF2-40B4-BE49-F238E27FC236}">
                <a16:creationId xmlns:a16="http://schemas.microsoft.com/office/drawing/2014/main" id="{49B24B75-2E2D-2666-5947-DC8DCE4C6E0E}"/>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A6B973AE-261D-2B14-5D6E-E0D9802EF9A7}"/>
              </a:ext>
            </a:extLst>
          </p:cNvPr>
          <p:cNvSpPr>
            <a:spLocks noGrp="1"/>
          </p:cNvSpPr>
          <p:nvPr>
            <p:ph type="sldNum" sz="quarter" idx="12"/>
          </p:nvPr>
        </p:nvSpPr>
        <p:spPr/>
        <p:txBody>
          <a:bodyPr/>
          <a:lstStyle/>
          <a:p>
            <a:fld id="{F2366A2B-428B-426F-9B40-9B6B859C4647}" type="slidenum">
              <a:rPr lang="el-GR" smtClean="0"/>
              <a:t>‹#›</a:t>
            </a:fld>
            <a:endParaRPr lang="el-GR"/>
          </a:p>
        </p:txBody>
      </p:sp>
    </p:spTree>
    <p:extLst>
      <p:ext uri="{BB962C8B-B14F-4D97-AF65-F5344CB8AC3E}">
        <p14:creationId xmlns:p14="http://schemas.microsoft.com/office/powerpoint/2010/main" val="2918258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DF45E7-3554-86EC-8E5B-05684DAE4F9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B2D52063-8746-66B9-7B99-5F7C31BDB4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103738C0-A485-903A-E37C-EE8FF549DB43}"/>
              </a:ext>
            </a:extLst>
          </p:cNvPr>
          <p:cNvSpPr>
            <a:spLocks noGrp="1"/>
          </p:cNvSpPr>
          <p:nvPr>
            <p:ph type="dt" sz="half" idx="10"/>
          </p:nvPr>
        </p:nvSpPr>
        <p:spPr/>
        <p:txBody>
          <a:bodyPr/>
          <a:lstStyle/>
          <a:p>
            <a:fld id="{A305158E-9998-4318-9895-D68F21DACD2E}" type="datetimeFigureOut">
              <a:rPr lang="el-GR" smtClean="0"/>
              <a:t>4/7/2023</a:t>
            </a:fld>
            <a:endParaRPr lang="el-GR"/>
          </a:p>
        </p:txBody>
      </p:sp>
      <p:sp>
        <p:nvSpPr>
          <p:cNvPr id="5" name="Footer Placeholder 4">
            <a:extLst>
              <a:ext uri="{FF2B5EF4-FFF2-40B4-BE49-F238E27FC236}">
                <a16:creationId xmlns:a16="http://schemas.microsoft.com/office/drawing/2014/main" id="{035CCFE2-1373-785A-4B2E-1AF829B3B3CB}"/>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3FD603AD-49DA-9665-880E-22A1BCDE683E}"/>
              </a:ext>
            </a:extLst>
          </p:cNvPr>
          <p:cNvSpPr>
            <a:spLocks noGrp="1"/>
          </p:cNvSpPr>
          <p:nvPr>
            <p:ph type="sldNum" sz="quarter" idx="12"/>
          </p:nvPr>
        </p:nvSpPr>
        <p:spPr/>
        <p:txBody>
          <a:bodyPr/>
          <a:lstStyle/>
          <a:p>
            <a:fld id="{F2366A2B-428B-426F-9B40-9B6B859C4647}" type="slidenum">
              <a:rPr lang="el-GR" smtClean="0"/>
              <a:t>‹#›</a:t>
            </a:fld>
            <a:endParaRPr lang="el-GR"/>
          </a:p>
        </p:txBody>
      </p:sp>
    </p:spTree>
    <p:extLst>
      <p:ext uri="{BB962C8B-B14F-4D97-AF65-F5344CB8AC3E}">
        <p14:creationId xmlns:p14="http://schemas.microsoft.com/office/powerpoint/2010/main" val="1791314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7"/>
        <p:cNvGrpSpPr/>
        <p:nvPr/>
      </p:nvGrpSpPr>
      <p:grpSpPr>
        <a:xfrm>
          <a:off x="0" y="0"/>
          <a:ext cx="0" cy="0"/>
          <a:chOff x="0" y="0"/>
          <a:chExt cx="0" cy="0"/>
        </a:xfrm>
      </p:grpSpPr>
      <p:sp>
        <p:nvSpPr>
          <p:cNvPr id="48" name="Google Shape;48;p4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53000"/>
              </a:lnSpc>
              <a:spcBef>
                <a:spcPts val="0"/>
              </a:spcBef>
              <a:spcAft>
                <a:spcPts val="0"/>
              </a:spcAft>
              <a:buClr>
                <a:schemeClr val="dk1"/>
              </a:buClr>
              <a:buSzPts val="2800"/>
              <a:buFont typeface="Times New Roman"/>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4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457189" algn="l">
              <a:lnSpc>
                <a:spcPct val="90000"/>
              </a:lnSpc>
              <a:spcBef>
                <a:spcPts val="0"/>
              </a:spcBef>
              <a:spcAft>
                <a:spcPts val="0"/>
              </a:spcAft>
              <a:buSzPts val="1800"/>
              <a:buChar char="●"/>
              <a:defRPr/>
            </a:lvl1pPr>
            <a:lvl2pPr marL="1219170" lvl="1" indent="-423323" algn="l">
              <a:lnSpc>
                <a:spcPct val="90000"/>
              </a:lnSpc>
              <a:spcBef>
                <a:spcPts val="2133"/>
              </a:spcBef>
              <a:spcAft>
                <a:spcPts val="0"/>
              </a:spcAft>
              <a:buSzPts val="1400"/>
              <a:buChar char="○"/>
              <a:defRPr/>
            </a:lvl2pPr>
            <a:lvl3pPr marL="1828754" lvl="2" indent="-423323" algn="l">
              <a:lnSpc>
                <a:spcPct val="90000"/>
              </a:lnSpc>
              <a:spcBef>
                <a:spcPts val="2133"/>
              </a:spcBef>
              <a:spcAft>
                <a:spcPts val="0"/>
              </a:spcAft>
              <a:buSzPts val="1400"/>
              <a:buChar char="■"/>
              <a:defRPr/>
            </a:lvl3pPr>
            <a:lvl4pPr marL="2438339" lvl="3" indent="-423323" algn="l">
              <a:lnSpc>
                <a:spcPct val="90000"/>
              </a:lnSpc>
              <a:spcBef>
                <a:spcPts val="2133"/>
              </a:spcBef>
              <a:spcAft>
                <a:spcPts val="0"/>
              </a:spcAft>
              <a:buSzPts val="1400"/>
              <a:buChar char="●"/>
              <a:defRPr/>
            </a:lvl4pPr>
            <a:lvl5pPr marL="3047924" lvl="4" indent="-423323" algn="l">
              <a:lnSpc>
                <a:spcPct val="90000"/>
              </a:lnSpc>
              <a:spcBef>
                <a:spcPts val="2133"/>
              </a:spcBef>
              <a:spcAft>
                <a:spcPts val="0"/>
              </a:spcAft>
              <a:buSzPts val="1400"/>
              <a:buChar char="○"/>
              <a:defRPr/>
            </a:lvl5pPr>
            <a:lvl6pPr marL="3657509" lvl="5" indent="-423323" algn="l">
              <a:lnSpc>
                <a:spcPct val="90000"/>
              </a:lnSpc>
              <a:spcBef>
                <a:spcPts val="2133"/>
              </a:spcBef>
              <a:spcAft>
                <a:spcPts val="0"/>
              </a:spcAft>
              <a:buClr>
                <a:schemeClr val="dk1"/>
              </a:buClr>
              <a:buSzPts val="1400"/>
              <a:buChar char="■"/>
              <a:defRPr/>
            </a:lvl6pPr>
            <a:lvl7pPr marL="4267093" lvl="6" indent="-423323" algn="l">
              <a:lnSpc>
                <a:spcPct val="90000"/>
              </a:lnSpc>
              <a:spcBef>
                <a:spcPts val="2133"/>
              </a:spcBef>
              <a:spcAft>
                <a:spcPts val="0"/>
              </a:spcAft>
              <a:buClr>
                <a:schemeClr val="dk1"/>
              </a:buClr>
              <a:buSzPts val="1400"/>
              <a:buChar char="●"/>
              <a:defRPr/>
            </a:lvl7pPr>
            <a:lvl8pPr marL="4876678" lvl="7" indent="-423323" algn="l">
              <a:lnSpc>
                <a:spcPct val="90000"/>
              </a:lnSpc>
              <a:spcBef>
                <a:spcPts val="2133"/>
              </a:spcBef>
              <a:spcAft>
                <a:spcPts val="0"/>
              </a:spcAft>
              <a:buClr>
                <a:schemeClr val="dk1"/>
              </a:buClr>
              <a:buSzPts val="1400"/>
              <a:buChar char="○"/>
              <a:defRPr/>
            </a:lvl8pPr>
            <a:lvl9pPr marL="5486263" lvl="8" indent="-423323" algn="l">
              <a:lnSpc>
                <a:spcPct val="90000"/>
              </a:lnSpc>
              <a:spcBef>
                <a:spcPts val="2133"/>
              </a:spcBef>
              <a:spcAft>
                <a:spcPts val="2133"/>
              </a:spcAft>
              <a:buClr>
                <a:schemeClr val="dk1"/>
              </a:buClr>
              <a:buSzPts val="1400"/>
              <a:buChar char="■"/>
              <a:defRPr/>
            </a:lvl9pPr>
          </a:lstStyle>
          <a:p>
            <a:endParaRPr/>
          </a:p>
        </p:txBody>
      </p:sp>
      <p:sp>
        <p:nvSpPr>
          <p:cNvPr id="50" name="Google Shape;50;p4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Clr>
                <a:schemeClr val="dk1"/>
              </a:buClr>
              <a:buSzPts val="1350"/>
              <a:buFont typeface="Times New Roman"/>
              <a:buNone/>
              <a:defRPr sz="1800" b="0" i="0" u="none" strike="noStrike" cap="none">
                <a:solidFill>
                  <a:schemeClr val="dk1"/>
                </a:solidFill>
                <a:latin typeface="Times New Roman"/>
                <a:ea typeface="Times New Roman"/>
                <a:cs typeface="Times New Roman"/>
                <a:sym typeface="Times New Roman"/>
              </a:defRPr>
            </a:lvl1pPr>
            <a:lvl2pPr marL="0" marR="0" lvl="1" indent="0" algn="r" rtl="0">
              <a:spcBef>
                <a:spcPts val="0"/>
              </a:spcBef>
              <a:spcAft>
                <a:spcPts val="0"/>
              </a:spcAft>
              <a:buClr>
                <a:schemeClr val="dk1"/>
              </a:buClr>
              <a:buSzPts val="1350"/>
              <a:buFont typeface="Times New Roman"/>
              <a:buNone/>
              <a:defRPr sz="1800" b="0" i="0" u="none" strike="noStrike" cap="none">
                <a:solidFill>
                  <a:schemeClr val="dk1"/>
                </a:solidFill>
                <a:latin typeface="Times New Roman"/>
                <a:ea typeface="Times New Roman"/>
                <a:cs typeface="Times New Roman"/>
                <a:sym typeface="Times New Roman"/>
              </a:defRPr>
            </a:lvl2pPr>
            <a:lvl3pPr marL="0" marR="0" lvl="2" indent="0" algn="r" rtl="0">
              <a:spcBef>
                <a:spcPts val="0"/>
              </a:spcBef>
              <a:spcAft>
                <a:spcPts val="0"/>
              </a:spcAft>
              <a:buClr>
                <a:schemeClr val="dk1"/>
              </a:buClr>
              <a:buSzPts val="1350"/>
              <a:buFont typeface="Times New Roman"/>
              <a:buNone/>
              <a:defRPr sz="1800" b="0" i="0" u="none" strike="noStrike" cap="none">
                <a:solidFill>
                  <a:schemeClr val="dk1"/>
                </a:solidFill>
                <a:latin typeface="Times New Roman"/>
                <a:ea typeface="Times New Roman"/>
                <a:cs typeface="Times New Roman"/>
                <a:sym typeface="Times New Roman"/>
              </a:defRPr>
            </a:lvl3pPr>
            <a:lvl4pPr marL="0" marR="0" lvl="3" indent="0" algn="r" rtl="0">
              <a:spcBef>
                <a:spcPts val="0"/>
              </a:spcBef>
              <a:spcAft>
                <a:spcPts val="0"/>
              </a:spcAft>
              <a:buClr>
                <a:schemeClr val="dk1"/>
              </a:buClr>
              <a:buSzPts val="1350"/>
              <a:buFont typeface="Times New Roman"/>
              <a:buNone/>
              <a:defRPr sz="1800" b="0" i="0" u="none" strike="noStrike" cap="none">
                <a:solidFill>
                  <a:schemeClr val="dk1"/>
                </a:solidFill>
                <a:latin typeface="Times New Roman"/>
                <a:ea typeface="Times New Roman"/>
                <a:cs typeface="Times New Roman"/>
                <a:sym typeface="Times New Roman"/>
              </a:defRPr>
            </a:lvl4pPr>
            <a:lvl5pPr marL="0" marR="0" lvl="4" indent="0" algn="r" rtl="0">
              <a:spcBef>
                <a:spcPts val="0"/>
              </a:spcBef>
              <a:spcAft>
                <a:spcPts val="0"/>
              </a:spcAft>
              <a:buClr>
                <a:schemeClr val="dk1"/>
              </a:buClr>
              <a:buSzPts val="1350"/>
              <a:buFont typeface="Times New Roman"/>
              <a:buNone/>
              <a:defRPr sz="1800" b="0" i="0" u="none" strike="noStrike" cap="none">
                <a:solidFill>
                  <a:schemeClr val="dk1"/>
                </a:solidFill>
                <a:latin typeface="Times New Roman"/>
                <a:ea typeface="Times New Roman"/>
                <a:cs typeface="Times New Roman"/>
                <a:sym typeface="Times New Roman"/>
              </a:defRPr>
            </a:lvl5pPr>
            <a:lvl6pPr marL="0" marR="0" lvl="5" indent="0" algn="r" rtl="0">
              <a:spcBef>
                <a:spcPts val="0"/>
              </a:spcBef>
              <a:spcAft>
                <a:spcPts val="0"/>
              </a:spcAft>
              <a:buClr>
                <a:schemeClr val="dk1"/>
              </a:buClr>
              <a:buSzPts val="1350"/>
              <a:buFont typeface="Times New Roman"/>
              <a:buNone/>
              <a:defRPr sz="1800" b="0" i="0" u="none" strike="noStrike" cap="none">
                <a:solidFill>
                  <a:schemeClr val="dk1"/>
                </a:solidFill>
                <a:latin typeface="Times New Roman"/>
                <a:ea typeface="Times New Roman"/>
                <a:cs typeface="Times New Roman"/>
                <a:sym typeface="Times New Roman"/>
              </a:defRPr>
            </a:lvl6pPr>
            <a:lvl7pPr marL="0" marR="0" lvl="6" indent="0" algn="r" rtl="0">
              <a:spcBef>
                <a:spcPts val="0"/>
              </a:spcBef>
              <a:spcAft>
                <a:spcPts val="0"/>
              </a:spcAft>
              <a:buClr>
                <a:schemeClr val="dk1"/>
              </a:buClr>
              <a:buSzPts val="1350"/>
              <a:buFont typeface="Times New Roman"/>
              <a:buNone/>
              <a:defRPr sz="1800" b="0" i="0" u="none" strike="noStrike" cap="none">
                <a:solidFill>
                  <a:schemeClr val="dk1"/>
                </a:solidFill>
                <a:latin typeface="Times New Roman"/>
                <a:ea typeface="Times New Roman"/>
                <a:cs typeface="Times New Roman"/>
                <a:sym typeface="Times New Roman"/>
              </a:defRPr>
            </a:lvl7pPr>
            <a:lvl8pPr marL="0" marR="0" lvl="7" indent="0" algn="r" rtl="0">
              <a:spcBef>
                <a:spcPts val="0"/>
              </a:spcBef>
              <a:spcAft>
                <a:spcPts val="0"/>
              </a:spcAft>
              <a:buClr>
                <a:schemeClr val="dk1"/>
              </a:buClr>
              <a:buSzPts val="1350"/>
              <a:buFont typeface="Times New Roman"/>
              <a:buNone/>
              <a:defRPr sz="1800" b="0" i="0" u="none" strike="noStrike" cap="none">
                <a:solidFill>
                  <a:schemeClr val="dk1"/>
                </a:solidFill>
                <a:latin typeface="Times New Roman"/>
                <a:ea typeface="Times New Roman"/>
                <a:cs typeface="Times New Roman"/>
                <a:sym typeface="Times New Roman"/>
              </a:defRPr>
            </a:lvl8pPr>
            <a:lvl9pPr marL="0" marR="0" lvl="8" indent="0" algn="r" rtl="0">
              <a:spcBef>
                <a:spcPts val="0"/>
              </a:spcBef>
              <a:spcAft>
                <a:spcPts val="0"/>
              </a:spcAft>
              <a:buClr>
                <a:schemeClr val="dk1"/>
              </a:buClr>
              <a:buSzPts val="1350"/>
              <a:buFont typeface="Times New Roman"/>
              <a:buNone/>
              <a:defRPr sz="1800" b="0" i="0" u="none" strike="noStrike" cap="none">
                <a:solidFill>
                  <a:schemeClr val="dk1"/>
                </a:solidFill>
                <a:latin typeface="Times New Roman"/>
                <a:ea typeface="Times New Roman"/>
                <a:cs typeface="Times New Roman"/>
                <a:sym typeface="Times New Roman"/>
              </a:defRPr>
            </a:lvl9pPr>
          </a:lstStyle>
          <a:p>
            <a:fld id="{00000000-1234-1234-1234-123412341234}" type="slidenum">
              <a:rPr lang="et-EE" smtClean="0"/>
              <a:pPr/>
              <a:t>‹#›</a:t>
            </a:fld>
            <a:endParaRPr lang="et-EE"/>
          </a:p>
        </p:txBody>
      </p:sp>
    </p:spTree>
    <p:extLst>
      <p:ext uri="{BB962C8B-B14F-4D97-AF65-F5344CB8AC3E}">
        <p14:creationId xmlns:p14="http://schemas.microsoft.com/office/powerpoint/2010/main" val="2805813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1260206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Content">
  <p:cSld name="One Column Content">
    <p:spTree>
      <p:nvGrpSpPr>
        <p:cNvPr id="1" name="Shape 59"/>
        <p:cNvGrpSpPr/>
        <p:nvPr/>
      </p:nvGrpSpPr>
      <p:grpSpPr>
        <a:xfrm>
          <a:off x="0" y="0"/>
          <a:ext cx="0" cy="0"/>
          <a:chOff x="0" y="0"/>
          <a:chExt cx="0" cy="0"/>
        </a:xfrm>
      </p:grpSpPr>
      <p:sp>
        <p:nvSpPr>
          <p:cNvPr id="60" name="Google Shape;60;p50"/>
          <p:cNvSpPr txBox="1">
            <a:spLocks noGrp="1"/>
          </p:cNvSpPr>
          <p:nvPr>
            <p:ph type="title"/>
          </p:nvPr>
        </p:nvSpPr>
        <p:spPr>
          <a:xfrm>
            <a:off x="442914" y="432001"/>
            <a:ext cx="11306175" cy="1387275"/>
          </a:xfrm>
          <a:prstGeom prst="rect">
            <a:avLst/>
          </a:prstGeom>
          <a:noFill/>
          <a:ln>
            <a:noFill/>
          </a:ln>
        </p:spPr>
        <p:txBody>
          <a:bodyPr spcFirstLastPara="1" wrap="square" lIns="91425" tIns="45700" rIns="91425" bIns="45700" anchor="t" anchorCtr="0">
            <a:noAutofit/>
          </a:bodyPr>
          <a:lstStyle>
            <a:lvl1pPr lvl="0" algn="l">
              <a:lnSpc>
                <a:spcPct val="53000"/>
              </a:lnSpc>
              <a:spcBef>
                <a:spcPts val="0"/>
              </a:spcBef>
              <a:spcAft>
                <a:spcPts val="0"/>
              </a:spcAft>
              <a:buClr>
                <a:schemeClr val="dk1"/>
              </a:buClr>
              <a:buSzPts val="6000"/>
              <a:buFont typeface="Times New Roman"/>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50"/>
          <p:cNvSpPr txBox="1">
            <a:spLocks noGrp="1"/>
          </p:cNvSpPr>
          <p:nvPr>
            <p:ph type="body" idx="1"/>
          </p:nvPr>
        </p:nvSpPr>
        <p:spPr>
          <a:xfrm>
            <a:off x="442915" y="2103437"/>
            <a:ext cx="3529012" cy="4068763"/>
          </a:xfrm>
          <a:prstGeom prst="rect">
            <a:avLst/>
          </a:prstGeom>
          <a:noFill/>
          <a:ln>
            <a:noFill/>
          </a:ln>
        </p:spPr>
        <p:txBody>
          <a:bodyPr spcFirstLastPara="1" wrap="square" lIns="91425" tIns="45700" rIns="91425" bIns="45700" anchor="t" anchorCtr="0">
            <a:normAutofit/>
          </a:bodyPr>
          <a:lstStyle>
            <a:lvl1pPr marL="609585" lvl="0" indent="-457189" algn="l">
              <a:lnSpc>
                <a:spcPct val="90000"/>
              </a:lnSpc>
              <a:spcBef>
                <a:spcPts val="1000"/>
              </a:spcBef>
              <a:spcAft>
                <a:spcPts val="0"/>
              </a:spcAft>
              <a:buSzPts val="1800"/>
              <a:buChar char="⎯"/>
              <a:defRPr/>
            </a:lvl1pPr>
            <a:lvl2pPr marL="1219170" lvl="1" indent="-457189" algn="l">
              <a:lnSpc>
                <a:spcPct val="90000"/>
              </a:lnSpc>
              <a:spcBef>
                <a:spcPts val="500"/>
              </a:spcBef>
              <a:spcAft>
                <a:spcPts val="0"/>
              </a:spcAft>
              <a:buSzPts val="1800"/>
              <a:buChar char="⎯"/>
              <a:defRPr/>
            </a:lvl2pPr>
            <a:lvl3pPr marL="1828754" lvl="2" indent="-457189" algn="l">
              <a:lnSpc>
                <a:spcPct val="90000"/>
              </a:lnSpc>
              <a:spcBef>
                <a:spcPts val="500"/>
              </a:spcBef>
              <a:spcAft>
                <a:spcPts val="0"/>
              </a:spcAft>
              <a:buSzPts val="1800"/>
              <a:buChar char="⎯"/>
              <a:defRPr/>
            </a:lvl3pPr>
            <a:lvl4pPr marL="2438339" lvl="3" indent="-457189" algn="l">
              <a:lnSpc>
                <a:spcPct val="90000"/>
              </a:lnSpc>
              <a:spcBef>
                <a:spcPts val="500"/>
              </a:spcBef>
              <a:spcAft>
                <a:spcPts val="0"/>
              </a:spcAft>
              <a:buSzPts val="1800"/>
              <a:buChar char="⎯"/>
              <a:defRPr/>
            </a:lvl4pPr>
            <a:lvl5pPr marL="3047924" lvl="4" indent="-457189" algn="l">
              <a:lnSpc>
                <a:spcPct val="90000"/>
              </a:lnSpc>
              <a:spcBef>
                <a:spcPts val="500"/>
              </a:spcBef>
              <a:spcAft>
                <a:spcPts val="0"/>
              </a:spcAft>
              <a:buSzPts val="1800"/>
              <a:buChar char="⎯"/>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sp>
        <p:nvSpPr>
          <p:cNvPr id="62" name="Google Shape;62;p50"/>
          <p:cNvSpPr txBox="1">
            <a:spLocks noGrp="1"/>
          </p:cNvSpPr>
          <p:nvPr>
            <p:ph type="dt" idx="10"/>
          </p:nvPr>
        </p:nvSpPr>
        <p:spPr>
          <a:xfrm>
            <a:off x="9984296" y="6355080"/>
            <a:ext cx="1764792" cy="137160"/>
          </a:xfrm>
          <a:prstGeom prst="rect">
            <a:avLst/>
          </a:prstGeom>
          <a:noFill/>
          <a:ln>
            <a:noFill/>
          </a:ln>
        </p:spPr>
        <p:txBody>
          <a:bodyPr spcFirstLastPara="1" wrap="square" lIns="0" tIns="0" rIns="0" bIns="0" anchor="b" anchorCtr="0">
            <a:noAutofit/>
          </a:bodyPr>
          <a:lstStyle>
            <a:lvl1pPr marR="0" lvl="0" algn="r" rtl="0">
              <a:spcBef>
                <a:spcPts val="0"/>
              </a:spcBef>
              <a:spcAft>
                <a:spcPts val="0"/>
              </a:spcAft>
              <a:buSzPts val="1400"/>
              <a:buNone/>
              <a:defRPr sz="18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63" name="Google Shape;63;p50"/>
          <p:cNvSpPr txBox="1">
            <a:spLocks noGrp="1"/>
          </p:cNvSpPr>
          <p:nvPr>
            <p:ph type="ftr" idx="11"/>
          </p:nvPr>
        </p:nvSpPr>
        <p:spPr>
          <a:xfrm>
            <a:off x="442912" y="6355080"/>
            <a:ext cx="5473701" cy="13716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8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64" name="Google Shape;64;p50"/>
          <p:cNvSpPr txBox="1">
            <a:spLocks noGrp="1"/>
          </p:cNvSpPr>
          <p:nvPr>
            <p:ph type="sldNum" idx="12"/>
          </p:nvPr>
        </p:nvSpPr>
        <p:spPr>
          <a:xfrm>
            <a:off x="9984296" y="6492240"/>
            <a:ext cx="1764792"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800">
                <a:solidFill>
                  <a:schemeClr val="dk1"/>
                </a:solidFill>
                <a:latin typeface="Times New Roman"/>
                <a:ea typeface="Times New Roman"/>
                <a:cs typeface="Times New Roman"/>
                <a:sym typeface="Times New Roman"/>
              </a:defRPr>
            </a:lvl1pPr>
            <a:lvl2pPr marL="0" marR="0" lvl="1" indent="0" algn="r" rtl="0">
              <a:spcBef>
                <a:spcPts val="0"/>
              </a:spcBef>
              <a:buNone/>
              <a:defRPr sz="1800">
                <a:solidFill>
                  <a:schemeClr val="dk1"/>
                </a:solidFill>
                <a:latin typeface="Times New Roman"/>
                <a:ea typeface="Times New Roman"/>
                <a:cs typeface="Times New Roman"/>
                <a:sym typeface="Times New Roman"/>
              </a:defRPr>
            </a:lvl2pPr>
            <a:lvl3pPr marL="0" marR="0" lvl="2" indent="0" algn="r" rtl="0">
              <a:spcBef>
                <a:spcPts val="0"/>
              </a:spcBef>
              <a:buNone/>
              <a:defRPr sz="1800">
                <a:solidFill>
                  <a:schemeClr val="dk1"/>
                </a:solidFill>
                <a:latin typeface="Times New Roman"/>
                <a:ea typeface="Times New Roman"/>
                <a:cs typeface="Times New Roman"/>
                <a:sym typeface="Times New Roman"/>
              </a:defRPr>
            </a:lvl3pPr>
            <a:lvl4pPr marL="0" marR="0" lvl="3" indent="0" algn="r" rtl="0">
              <a:spcBef>
                <a:spcPts val="0"/>
              </a:spcBef>
              <a:buNone/>
              <a:defRPr sz="1800">
                <a:solidFill>
                  <a:schemeClr val="dk1"/>
                </a:solidFill>
                <a:latin typeface="Times New Roman"/>
                <a:ea typeface="Times New Roman"/>
                <a:cs typeface="Times New Roman"/>
                <a:sym typeface="Times New Roman"/>
              </a:defRPr>
            </a:lvl4pPr>
            <a:lvl5pPr marL="0" marR="0" lvl="4" indent="0" algn="r" rtl="0">
              <a:spcBef>
                <a:spcPts val="0"/>
              </a:spcBef>
              <a:buNone/>
              <a:defRPr sz="1800">
                <a:solidFill>
                  <a:schemeClr val="dk1"/>
                </a:solidFill>
                <a:latin typeface="Times New Roman"/>
                <a:ea typeface="Times New Roman"/>
                <a:cs typeface="Times New Roman"/>
                <a:sym typeface="Times New Roman"/>
              </a:defRPr>
            </a:lvl5pPr>
            <a:lvl6pPr marL="0" marR="0" lvl="5" indent="0" algn="r" rtl="0">
              <a:spcBef>
                <a:spcPts val="0"/>
              </a:spcBef>
              <a:buNone/>
              <a:defRPr sz="1800">
                <a:solidFill>
                  <a:schemeClr val="dk1"/>
                </a:solidFill>
                <a:latin typeface="Times New Roman"/>
                <a:ea typeface="Times New Roman"/>
                <a:cs typeface="Times New Roman"/>
                <a:sym typeface="Times New Roman"/>
              </a:defRPr>
            </a:lvl6pPr>
            <a:lvl7pPr marL="0" marR="0" lvl="6" indent="0" algn="r" rtl="0">
              <a:spcBef>
                <a:spcPts val="0"/>
              </a:spcBef>
              <a:buNone/>
              <a:defRPr sz="1800">
                <a:solidFill>
                  <a:schemeClr val="dk1"/>
                </a:solidFill>
                <a:latin typeface="Times New Roman"/>
                <a:ea typeface="Times New Roman"/>
                <a:cs typeface="Times New Roman"/>
                <a:sym typeface="Times New Roman"/>
              </a:defRPr>
            </a:lvl7pPr>
            <a:lvl8pPr marL="0" marR="0" lvl="7" indent="0" algn="r" rtl="0">
              <a:spcBef>
                <a:spcPts val="0"/>
              </a:spcBef>
              <a:buNone/>
              <a:defRPr sz="1800">
                <a:solidFill>
                  <a:schemeClr val="dk1"/>
                </a:solidFill>
                <a:latin typeface="Times New Roman"/>
                <a:ea typeface="Times New Roman"/>
                <a:cs typeface="Times New Roman"/>
                <a:sym typeface="Times New Roman"/>
              </a:defRPr>
            </a:lvl8pPr>
            <a:lvl9pPr marL="0" marR="0" lvl="8" indent="0" algn="r" rtl="0">
              <a:spcBef>
                <a:spcPts val="0"/>
              </a:spcBef>
              <a:buNone/>
              <a:defRPr sz="1800">
                <a:solidFill>
                  <a:schemeClr val="dk1"/>
                </a:solidFill>
                <a:latin typeface="Times New Roman"/>
                <a:ea typeface="Times New Roman"/>
                <a:cs typeface="Times New Roman"/>
                <a:sym typeface="Times New Roman"/>
              </a:defRPr>
            </a:lvl9pPr>
          </a:lstStyle>
          <a:p>
            <a:fld id="{00000000-1234-1234-1234-123412341234}" type="slidenum">
              <a:rPr lang="et-EE" smtClean="0"/>
              <a:pPr/>
              <a:t>‹#›</a:t>
            </a:fld>
            <a:endParaRPr lang="et-EE"/>
          </a:p>
        </p:txBody>
      </p:sp>
    </p:spTree>
    <p:extLst>
      <p:ext uri="{BB962C8B-B14F-4D97-AF65-F5344CB8AC3E}">
        <p14:creationId xmlns:p14="http://schemas.microsoft.com/office/powerpoint/2010/main" val="706537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A036B-5768-0EA0-1E30-0A7439716D32}"/>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E5CBF104-0BC4-A768-12C4-6CB47ADAAD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F571933B-0FD9-49E3-90AA-0E06FDC104FC}"/>
              </a:ext>
            </a:extLst>
          </p:cNvPr>
          <p:cNvSpPr>
            <a:spLocks noGrp="1"/>
          </p:cNvSpPr>
          <p:nvPr>
            <p:ph type="dt" sz="half" idx="10"/>
          </p:nvPr>
        </p:nvSpPr>
        <p:spPr/>
        <p:txBody>
          <a:bodyPr/>
          <a:lstStyle/>
          <a:p>
            <a:fld id="{A305158E-9998-4318-9895-D68F21DACD2E}" type="datetimeFigureOut">
              <a:rPr lang="el-GR" smtClean="0"/>
              <a:t>4/7/2023</a:t>
            </a:fld>
            <a:endParaRPr lang="el-GR"/>
          </a:p>
        </p:txBody>
      </p:sp>
      <p:sp>
        <p:nvSpPr>
          <p:cNvPr id="5" name="Footer Placeholder 4">
            <a:extLst>
              <a:ext uri="{FF2B5EF4-FFF2-40B4-BE49-F238E27FC236}">
                <a16:creationId xmlns:a16="http://schemas.microsoft.com/office/drawing/2014/main" id="{9C080995-34FE-BC02-3ADB-A1D2F05D99FA}"/>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121FF105-0901-80AA-2183-338860E034DD}"/>
              </a:ext>
            </a:extLst>
          </p:cNvPr>
          <p:cNvSpPr>
            <a:spLocks noGrp="1"/>
          </p:cNvSpPr>
          <p:nvPr>
            <p:ph type="sldNum" sz="quarter" idx="12"/>
          </p:nvPr>
        </p:nvSpPr>
        <p:spPr/>
        <p:txBody>
          <a:bodyPr/>
          <a:lstStyle/>
          <a:p>
            <a:fld id="{F2366A2B-428B-426F-9B40-9B6B859C4647}" type="slidenum">
              <a:rPr lang="el-GR" smtClean="0"/>
              <a:t>‹#›</a:t>
            </a:fld>
            <a:endParaRPr lang="el-GR"/>
          </a:p>
        </p:txBody>
      </p:sp>
      <p:pic>
        <p:nvPicPr>
          <p:cNvPr id="7" name="Picture 6" descr="Text&#10;&#10;Description automatically generated">
            <a:extLst>
              <a:ext uri="{FF2B5EF4-FFF2-40B4-BE49-F238E27FC236}">
                <a16:creationId xmlns:a16="http://schemas.microsoft.com/office/drawing/2014/main" id="{4FB1C8B4-E5FF-CA2E-BB8B-5BF778939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496" r="1" b="4041"/>
          <a:stretch/>
        </p:blipFill>
        <p:spPr>
          <a:xfrm>
            <a:off x="10961521" y="286601"/>
            <a:ext cx="1002539" cy="886879"/>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pic>
        <p:nvPicPr>
          <p:cNvPr id="8" name="Picture 7" descr="Timeline&#10;&#10;Description automatically generated">
            <a:extLst>
              <a:ext uri="{FF2B5EF4-FFF2-40B4-BE49-F238E27FC236}">
                <a16:creationId xmlns:a16="http://schemas.microsoft.com/office/drawing/2014/main" id="{2668316E-4C26-E500-3A5D-052D5127326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5890" t="52124" r="1120" b="23011"/>
          <a:stretch/>
        </p:blipFill>
        <p:spPr>
          <a:xfrm>
            <a:off x="10173381" y="6311900"/>
            <a:ext cx="1891158" cy="519546"/>
          </a:xfrm>
          <a:prstGeom prst="rect">
            <a:avLst/>
          </a:prstGeom>
        </p:spPr>
      </p:pic>
    </p:spTree>
    <p:extLst>
      <p:ext uri="{BB962C8B-B14F-4D97-AF65-F5344CB8AC3E}">
        <p14:creationId xmlns:p14="http://schemas.microsoft.com/office/powerpoint/2010/main" val="1725775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2B8C9-BE5F-08A9-BA15-473E7D8773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0C658BF1-4ACE-5D49-9A2D-A1F737BCC0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E552F1-C4B0-2271-9E6A-962E289519C6}"/>
              </a:ext>
            </a:extLst>
          </p:cNvPr>
          <p:cNvSpPr>
            <a:spLocks noGrp="1"/>
          </p:cNvSpPr>
          <p:nvPr>
            <p:ph type="dt" sz="half" idx="10"/>
          </p:nvPr>
        </p:nvSpPr>
        <p:spPr/>
        <p:txBody>
          <a:bodyPr/>
          <a:lstStyle/>
          <a:p>
            <a:fld id="{A305158E-9998-4318-9895-D68F21DACD2E}" type="datetimeFigureOut">
              <a:rPr lang="el-GR" smtClean="0"/>
              <a:t>4/7/2023</a:t>
            </a:fld>
            <a:endParaRPr lang="el-GR"/>
          </a:p>
        </p:txBody>
      </p:sp>
      <p:sp>
        <p:nvSpPr>
          <p:cNvPr id="5" name="Footer Placeholder 4">
            <a:extLst>
              <a:ext uri="{FF2B5EF4-FFF2-40B4-BE49-F238E27FC236}">
                <a16:creationId xmlns:a16="http://schemas.microsoft.com/office/drawing/2014/main" id="{598607AE-D3F5-1A2E-6A0E-D0BC0E9AB701}"/>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8D23887F-ECA5-0260-9FE2-985D6EA349A3}"/>
              </a:ext>
            </a:extLst>
          </p:cNvPr>
          <p:cNvSpPr>
            <a:spLocks noGrp="1"/>
          </p:cNvSpPr>
          <p:nvPr>
            <p:ph type="sldNum" sz="quarter" idx="12"/>
          </p:nvPr>
        </p:nvSpPr>
        <p:spPr/>
        <p:txBody>
          <a:bodyPr/>
          <a:lstStyle/>
          <a:p>
            <a:fld id="{F2366A2B-428B-426F-9B40-9B6B859C4647}" type="slidenum">
              <a:rPr lang="el-GR" smtClean="0"/>
              <a:t>‹#›</a:t>
            </a:fld>
            <a:endParaRPr lang="el-GR"/>
          </a:p>
        </p:txBody>
      </p:sp>
    </p:spTree>
    <p:extLst>
      <p:ext uri="{BB962C8B-B14F-4D97-AF65-F5344CB8AC3E}">
        <p14:creationId xmlns:p14="http://schemas.microsoft.com/office/powerpoint/2010/main" val="1341708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1D08-CE50-4941-463D-A9DF8C656B3C}"/>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2821343F-00A3-1A97-B5A6-931D270DD4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E19E3753-D992-64E4-B3EA-6BC7E51916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30DC4799-38F6-EDC6-12FC-CFED1D13931A}"/>
              </a:ext>
            </a:extLst>
          </p:cNvPr>
          <p:cNvSpPr>
            <a:spLocks noGrp="1"/>
          </p:cNvSpPr>
          <p:nvPr>
            <p:ph type="dt" sz="half" idx="10"/>
          </p:nvPr>
        </p:nvSpPr>
        <p:spPr/>
        <p:txBody>
          <a:bodyPr/>
          <a:lstStyle/>
          <a:p>
            <a:fld id="{A305158E-9998-4318-9895-D68F21DACD2E}" type="datetimeFigureOut">
              <a:rPr lang="el-GR" smtClean="0"/>
              <a:t>4/7/2023</a:t>
            </a:fld>
            <a:endParaRPr lang="el-GR"/>
          </a:p>
        </p:txBody>
      </p:sp>
      <p:sp>
        <p:nvSpPr>
          <p:cNvPr id="6" name="Footer Placeholder 5">
            <a:extLst>
              <a:ext uri="{FF2B5EF4-FFF2-40B4-BE49-F238E27FC236}">
                <a16:creationId xmlns:a16="http://schemas.microsoft.com/office/drawing/2014/main" id="{96991A48-2776-EF0D-E0A7-43CA6755CC14}"/>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8A3EADA2-7B9A-F698-06C3-826848E14774}"/>
              </a:ext>
            </a:extLst>
          </p:cNvPr>
          <p:cNvSpPr>
            <a:spLocks noGrp="1"/>
          </p:cNvSpPr>
          <p:nvPr>
            <p:ph type="sldNum" sz="quarter" idx="12"/>
          </p:nvPr>
        </p:nvSpPr>
        <p:spPr/>
        <p:txBody>
          <a:bodyPr/>
          <a:lstStyle/>
          <a:p>
            <a:fld id="{F2366A2B-428B-426F-9B40-9B6B859C4647}" type="slidenum">
              <a:rPr lang="el-GR" smtClean="0"/>
              <a:t>‹#›</a:t>
            </a:fld>
            <a:endParaRPr lang="el-GR"/>
          </a:p>
        </p:txBody>
      </p:sp>
    </p:spTree>
    <p:extLst>
      <p:ext uri="{BB962C8B-B14F-4D97-AF65-F5344CB8AC3E}">
        <p14:creationId xmlns:p14="http://schemas.microsoft.com/office/powerpoint/2010/main" val="101537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BBB3D-E386-1BD3-27FE-BC2016CF714C}"/>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28FCB367-12D7-8366-C88B-F55B4AF4BC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ABB5D-3B01-A5A0-35EA-49F97F4A7F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D61DDAC0-7820-4F37-184F-34296EB62D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5F6F85-E0D1-404E-EF10-7E7C4FC366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2EEB3F4F-A6B0-F127-51E3-CF8DBAC04538}"/>
              </a:ext>
            </a:extLst>
          </p:cNvPr>
          <p:cNvSpPr>
            <a:spLocks noGrp="1"/>
          </p:cNvSpPr>
          <p:nvPr>
            <p:ph type="dt" sz="half" idx="10"/>
          </p:nvPr>
        </p:nvSpPr>
        <p:spPr/>
        <p:txBody>
          <a:bodyPr/>
          <a:lstStyle/>
          <a:p>
            <a:fld id="{A305158E-9998-4318-9895-D68F21DACD2E}" type="datetimeFigureOut">
              <a:rPr lang="el-GR" smtClean="0"/>
              <a:t>4/7/2023</a:t>
            </a:fld>
            <a:endParaRPr lang="el-GR"/>
          </a:p>
        </p:txBody>
      </p:sp>
      <p:sp>
        <p:nvSpPr>
          <p:cNvPr id="8" name="Footer Placeholder 7">
            <a:extLst>
              <a:ext uri="{FF2B5EF4-FFF2-40B4-BE49-F238E27FC236}">
                <a16:creationId xmlns:a16="http://schemas.microsoft.com/office/drawing/2014/main" id="{A7515395-396C-34D5-FC54-AFBB45735DA5}"/>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A6B056BE-C3DE-72EB-EE24-7AE62CA31368}"/>
              </a:ext>
            </a:extLst>
          </p:cNvPr>
          <p:cNvSpPr>
            <a:spLocks noGrp="1"/>
          </p:cNvSpPr>
          <p:nvPr>
            <p:ph type="sldNum" sz="quarter" idx="12"/>
          </p:nvPr>
        </p:nvSpPr>
        <p:spPr/>
        <p:txBody>
          <a:bodyPr/>
          <a:lstStyle/>
          <a:p>
            <a:fld id="{F2366A2B-428B-426F-9B40-9B6B859C4647}" type="slidenum">
              <a:rPr lang="el-GR" smtClean="0"/>
              <a:t>‹#›</a:t>
            </a:fld>
            <a:endParaRPr lang="el-GR"/>
          </a:p>
        </p:txBody>
      </p:sp>
    </p:spTree>
    <p:extLst>
      <p:ext uri="{BB962C8B-B14F-4D97-AF65-F5344CB8AC3E}">
        <p14:creationId xmlns:p14="http://schemas.microsoft.com/office/powerpoint/2010/main" val="3585732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555B5-A781-A5D1-ECA1-C231EF9F3B78}"/>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FE186187-DE9C-A2E7-3288-7BDCF1A18AEF}"/>
              </a:ext>
            </a:extLst>
          </p:cNvPr>
          <p:cNvSpPr>
            <a:spLocks noGrp="1"/>
          </p:cNvSpPr>
          <p:nvPr>
            <p:ph type="dt" sz="half" idx="10"/>
          </p:nvPr>
        </p:nvSpPr>
        <p:spPr/>
        <p:txBody>
          <a:bodyPr/>
          <a:lstStyle/>
          <a:p>
            <a:fld id="{A305158E-9998-4318-9895-D68F21DACD2E}" type="datetimeFigureOut">
              <a:rPr lang="el-GR" smtClean="0"/>
              <a:t>4/7/2023</a:t>
            </a:fld>
            <a:endParaRPr lang="el-GR"/>
          </a:p>
        </p:txBody>
      </p:sp>
      <p:sp>
        <p:nvSpPr>
          <p:cNvPr id="4" name="Footer Placeholder 3">
            <a:extLst>
              <a:ext uri="{FF2B5EF4-FFF2-40B4-BE49-F238E27FC236}">
                <a16:creationId xmlns:a16="http://schemas.microsoft.com/office/drawing/2014/main" id="{D7F985AA-DFB7-36B4-B417-71BF41068926}"/>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B00A5A14-0BD2-87E2-EF8F-D8798202DE17}"/>
              </a:ext>
            </a:extLst>
          </p:cNvPr>
          <p:cNvSpPr>
            <a:spLocks noGrp="1"/>
          </p:cNvSpPr>
          <p:nvPr>
            <p:ph type="sldNum" sz="quarter" idx="12"/>
          </p:nvPr>
        </p:nvSpPr>
        <p:spPr/>
        <p:txBody>
          <a:bodyPr/>
          <a:lstStyle/>
          <a:p>
            <a:fld id="{F2366A2B-428B-426F-9B40-9B6B859C4647}" type="slidenum">
              <a:rPr lang="el-GR" smtClean="0"/>
              <a:t>‹#›</a:t>
            </a:fld>
            <a:endParaRPr lang="el-GR"/>
          </a:p>
        </p:txBody>
      </p:sp>
    </p:spTree>
    <p:extLst>
      <p:ext uri="{BB962C8B-B14F-4D97-AF65-F5344CB8AC3E}">
        <p14:creationId xmlns:p14="http://schemas.microsoft.com/office/powerpoint/2010/main" val="1103070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BB0A73-A671-744C-18F3-04A3AF6910BC}"/>
              </a:ext>
            </a:extLst>
          </p:cNvPr>
          <p:cNvSpPr>
            <a:spLocks noGrp="1"/>
          </p:cNvSpPr>
          <p:nvPr>
            <p:ph type="dt" sz="half" idx="10"/>
          </p:nvPr>
        </p:nvSpPr>
        <p:spPr/>
        <p:txBody>
          <a:bodyPr/>
          <a:lstStyle/>
          <a:p>
            <a:fld id="{A305158E-9998-4318-9895-D68F21DACD2E}" type="datetimeFigureOut">
              <a:rPr lang="el-GR" smtClean="0"/>
              <a:t>4/7/2023</a:t>
            </a:fld>
            <a:endParaRPr lang="el-GR"/>
          </a:p>
        </p:txBody>
      </p:sp>
      <p:sp>
        <p:nvSpPr>
          <p:cNvPr id="3" name="Footer Placeholder 2">
            <a:extLst>
              <a:ext uri="{FF2B5EF4-FFF2-40B4-BE49-F238E27FC236}">
                <a16:creationId xmlns:a16="http://schemas.microsoft.com/office/drawing/2014/main" id="{34C960E0-001B-9A2E-CAA3-076BE68BD3BE}"/>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C21F339D-3878-80E6-9FD5-3C8DA002402D}"/>
              </a:ext>
            </a:extLst>
          </p:cNvPr>
          <p:cNvSpPr>
            <a:spLocks noGrp="1"/>
          </p:cNvSpPr>
          <p:nvPr>
            <p:ph type="sldNum" sz="quarter" idx="12"/>
          </p:nvPr>
        </p:nvSpPr>
        <p:spPr/>
        <p:txBody>
          <a:bodyPr/>
          <a:lstStyle/>
          <a:p>
            <a:fld id="{F2366A2B-428B-426F-9B40-9B6B859C4647}" type="slidenum">
              <a:rPr lang="el-GR" smtClean="0"/>
              <a:t>‹#›</a:t>
            </a:fld>
            <a:endParaRPr lang="el-GR"/>
          </a:p>
        </p:txBody>
      </p:sp>
    </p:spTree>
    <p:extLst>
      <p:ext uri="{BB962C8B-B14F-4D97-AF65-F5344CB8AC3E}">
        <p14:creationId xmlns:p14="http://schemas.microsoft.com/office/powerpoint/2010/main" val="1874496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82BB7-407D-76E2-FB3A-3C0B267BB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A23823F2-BF33-5C95-D7ED-86BFAA808C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9AE1F640-685A-A68C-016B-5B384FF158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2F611A-8787-C4A1-B5D6-EB267754A9BC}"/>
              </a:ext>
            </a:extLst>
          </p:cNvPr>
          <p:cNvSpPr>
            <a:spLocks noGrp="1"/>
          </p:cNvSpPr>
          <p:nvPr>
            <p:ph type="dt" sz="half" idx="10"/>
          </p:nvPr>
        </p:nvSpPr>
        <p:spPr/>
        <p:txBody>
          <a:bodyPr/>
          <a:lstStyle/>
          <a:p>
            <a:fld id="{A305158E-9998-4318-9895-D68F21DACD2E}" type="datetimeFigureOut">
              <a:rPr lang="el-GR" smtClean="0"/>
              <a:t>4/7/2023</a:t>
            </a:fld>
            <a:endParaRPr lang="el-GR"/>
          </a:p>
        </p:txBody>
      </p:sp>
      <p:sp>
        <p:nvSpPr>
          <p:cNvPr id="6" name="Footer Placeholder 5">
            <a:extLst>
              <a:ext uri="{FF2B5EF4-FFF2-40B4-BE49-F238E27FC236}">
                <a16:creationId xmlns:a16="http://schemas.microsoft.com/office/drawing/2014/main" id="{EC33D8E2-8E73-26E5-296A-5A65A05730E8}"/>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FC787606-0441-38DC-68F4-E857683242BE}"/>
              </a:ext>
            </a:extLst>
          </p:cNvPr>
          <p:cNvSpPr>
            <a:spLocks noGrp="1"/>
          </p:cNvSpPr>
          <p:nvPr>
            <p:ph type="sldNum" sz="quarter" idx="12"/>
          </p:nvPr>
        </p:nvSpPr>
        <p:spPr/>
        <p:txBody>
          <a:bodyPr/>
          <a:lstStyle/>
          <a:p>
            <a:fld id="{F2366A2B-428B-426F-9B40-9B6B859C4647}" type="slidenum">
              <a:rPr lang="el-GR" smtClean="0"/>
              <a:t>‹#›</a:t>
            </a:fld>
            <a:endParaRPr lang="el-GR"/>
          </a:p>
        </p:txBody>
      </p:sp>
    </p:spTree>
    <p:extLst>
      <p:ext uri="{BB962C8B-B14F-4D97-AF65-F5344CB8AC3E}">
        <p14:creationId xmlns:p14="http://schemas.microsoft.com/office/powerpoint/2010/main" val="2595481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B2CBC-4669-DBA1-E4AD-5B2A76B5C8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C44E55A6-1AA6-8918-03EE-8CB54E5F8D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49AE27A6-B041-37B6-5687-B54AA9FACE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AA5680-9B80-1543-03A8-0FA959C1D8D2}"/>
              </a:ext>
            </a:extLst>
          </p:cNvPr>
          <p:cNvSpPr>
            <a:spLocks noGrp="1"/>
          </p:cNvSpPr>
          <p:nvPr>
            <p:ph type="dt" sz="half" idx="10"/>
          </p:nvPr>
        </p:nvSpPr>
        <p:spPr/>
        <p:txBody>
          <a:bodyPr/>
          <a:lstStyle/>
          <a:p>
            <a:fld id="{A305158E-9998-4318-9895-D68F21DACD2E}" type="datetimeFigureOut">
              <a:rPr lang="el-GR" smtClean="0"/>
              <a:t>4/7/2023</a:t>
            </a:fld>
            <a:endParaRPr lang="el-GR"/>
          </a:p>
        </p:txBody>
      </p:sp>
      <p:sp>
        <p:nvSpPr>
          <p:cNvPr id="6" name="Footer Placeholder 5">
            <a:extLst>
              <a:ext uri="{FF2B5EF4-FFF2-40B4-BE49-F238E27FC236}">
                <a16:creationId xmlns:a16="http://schemas.microsoft.com/office/drawing/2014/main" id="{43F17DC0-4A7F-94F7-A2A6-009E87A44CF4}"/>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81A5C041-EB16-4774-641D-9E8FBCFF16A5}"/>
              </a:ext>
            </a:extLst>
          </p:cNvPr>
          <p:cNvSpPr>
            <a:spLocks noGrp="1"/>
          </p:cNvSpPr>
          <p:nvPr>
            <p:ph type="sldNum" sz="quarter" idx="12"/>
          </p:nvPr>
        </p:nvSpPr>
        <p:spPr/>
        <p:txBody>
          <a:bodyPr/>
          <a:lstStyle/>
          <a:p>
            <a:fld id="{F2366A2B-428B-426F-9B40-9B6B859C4647}" type="slidenum">
              <a:rPr lang="el-GR" smtClean="0"/>
              <a:t>‹#›</a:t>
            </a:fld>
            <a:endParaRPr lang="el-GR"/>
          </a:p>
        </p:txBody>
      </p:sp>
    </p:spTree>
    <p:extLst>
      <p:ext uri="{BB962C8B-B14F-4D97-AF65-F5344CB8AC3E}">
        <p14:creationId xmlns:p14="http://schemas.microsoft.com/office/powerpoint/2010/main" val="924177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EF4908-53D1-BFE9-D2F1-756E9A2456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24F0D970-7F22-F54A-0003-E3D1B2BEED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097C636D-D615-0E4D-B392-D7E20DA82F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05158E-9998-4318-9895-D68F21DACD2E}" type="datetimeFigureOut">
              <a:rPr lang="el-GR" smtClean="0"/>
              <a:t>4/7/2023</a:t>
            </a:fld>
            <a:endParaRPr lang="el-GR"/>
          </a:p>
        </p:txBody>
      </p:sp>
      <p:sp>
        <p:nvSpPr>
          <p:cNvPr id="5" name="Footer Placeholder 4">
            <a:extLst>
              <a:ext uri="{FF2B5EF4-FFF2-40B4-BE49-F238E27FC236}">
                <a16:creationId xmlns:a16="http://schemas.microsoft.com/office/drawing/2014/main" id="{4E5B5001-179E-AC28-69DA-DC2191F231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7FB3B551-ACC5-DBFF-4F19-CCC13E27BC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366A2B-428B-426F-9B40-9B6B859C4647}" type="slidenum">
              <a:rPr lang="el-GR" smtClean="0"/>
              <a:t>‹#›</a:t>
            </a:fld>
            <a:endParaRPr lang="el-GR"/>
          </a:p>
        </p:txBody>
      </p:sp>
    </p:spTree>
    <p:extLst>
      <p:ext uri="{BB962C8B-B14F-4D97-AF65-F5344CB8AC3E}">
        <p14:creationId xmlns:p14="http://schemas.microsoft.com/office/powerpoint/2010/main" val="162977304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hyperlink" Target="https://www.globalreporting.org/resourcelibrary/GRI_UNGC_Business-Reporting-on-SDGs_Analysis-of-Goals-and-Targets.pdf" TargetMode="External"/><Relationship Id="rId13" Type="http://schemas.openxmlformats.org/officeDocument/2006/relationships/image" Target="../media/image44.png"/><Relationship Id="rId3" Type="http://schemas.openxmlformats.org/officeDocument/2006/relationships/hyperlink" Target="https://unstats.un.org/sdgs/indicators/database/" TargetMode="External"/><Relationship Id="rId7" Type="http://schemas.openxmlformats.org/officeDocument/2006/relationships/hyperlink" Target="http://www.sdg.org/" TargetMode="External"/><Relationship Id="rId12" Type="http://schemas.openxmlformats.org/officeDocument/2006/relationships/hyperlink" Target="https://tamm.stat.ee/" TargetMode="External"/><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hyperlink" Target="https://country-profiles.unstatshub.org/" TargetMode="External"/><Relationship Id="rId11" Type="http://schemas.openxmlformats.org/officeDocument/2006/relationships/hyperlink" Target="https://sustainabledevelopment.un.org/content/documents/26136Estonia_Main_messages_VNR_Estonia_2020_700.pdf" TargetMode="External"/><Relationship Id="rId5" Type="http://schemas.openxmlformats.org/officeDocument/2006/relationships/hyperlink" Target="https://country-profiles.unstatshub.org/https:/country-profiles.unstatshub.org/est" TargetMode="External"/><Relationship Id="rId10" Type="http://schemas.openxmlformats.org/officeDocument/2006/relationships/hyperlink" Target="https://www.sustainabledevelopment.report/" TargetMode="External"/><Relationship Id="rId4" Type="http://schemas.openxmlformats.org/officeDocument/2006/relationships/hyperlink" Target="https://unstats.un.org/sdgs/indicators/Global%20Indicator%20Framework%20after%202020%20review_Eng.pdf" TargetMode="External"/><Relationship Id="rId9" Type="http://schemas.openxmlformats.org/officeDocument/2006/relationships/hyperlink" Target="https://sdg-tracker.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hyperlink" Target="https://commons.wikimedia.org/wiki/File:The_Frozen_Thames_1677.jpg" TargetMode="Externa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31" name="Freeform: Shape 30">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Text&#10;&#10;Description automatically generated">
            <a:extLst>
              <a:ext uri="{FF2B5EF4-FFF2-40B4-BE49-F238E27FC236}">
                <a16:creationId xmlns:a16="http://schemas.microsoft.com/office/drawing/2014/main" id="{C978D7F4-71D6-25FB-16F7-3054D832F5D5}"/>
              </a:ext>
            </a:extLst>
          </p:cNvPr>
          <p:cNvPicPr>
            <a:picLocks noChangeAspect="1"/>
          </p:cNvPicPr>
          <p:nvPr/>
        </p:nvPicPr>
        <p:blipFill rotWithShape="1">
          <a:blip r:embed="rId2">
            <a:extLst>
              <a:ext uri="{28A0092B-C50C-407E-A947-70E740481C1C}">
                <a14:useLocalDpi xmlns:a14="http://schemas.microsoft.com/office/drawing/2010/main" val="0"/>
              </a:ext>
            </a:extLst>
          </a:blip>
          <a:srcRect t="7496" r="1" b="4041"/>
          <a:stretch/>
        </p:blipFill>
        <p:spPr>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sp>
        <p:nvSpPr>
          <p:cNvPr id="33" name="Freeform: Shape 32">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Freeform: Shape 34">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11" name="Picture 10">
            <a:extLst>
              <a:ext uri="{FF2B5EF4-FFF2-40B4-BE49-F238E27FC236}">
                <a16:creationId xmlns:a16="http://schemas.microsoft.com/office/drawing/2014/main" id="{4998EADA-2D22-09F7-6262-80F012FA9D4C}"/>
              </a:ext>
            </a:extLst>
          </p:cNvPr>
          <p:cNvPicPr>
            <a:picLocks noChangeAspect="1"/>
          </p:cNvPicPr>
          <p:nvPr/>
        </p:nvPicPr>
        <p:blipFill rotWithShape="1">
          <a:blip r:embed="rId3"/>
          <a:srcRect l="23317" r="18785" b="-1"/>
          <a:stretch/>
        </p:blipFill>
        <p:spPr>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37" name="Freeform: Shape 36">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7" name="Picture 6" descr="Timeline&#10;&#10;Description automatically generated">
            <a:extLst>
              <a:ext uri="{FF2B5EF4-FFF2-40B4-BE49-F238E27FC236}">
                <a16:creationId xmlns:a16="http://schemas.microsoft.com/office/drawing/2014/main" id="{ACE3BC23-5259-5703-88E7-3B9BB634625E}"/>
              </a:ext>
            </a:extLst>
          </p:cNvPr>
          <p:cNvPicPr>
            <a:picLocks noChangeAspect="1"/>
          </p:cNvPicPr>
          <p:nvPr/>
        </p:nvPicPr>
        <p:blipFill rotWithShape="1">
          <a:blip r:embed="rId4">
            <a:extLst>
              <a:ext uri="{28A0092B-C50C-407E-A947-70E740481C1C}">
                <a14:useLocalDpi xmlns:a14="http://schemas.microsoft.com/office/drawing/2010/main" val="0"/>
              </a:ext>
            </a:extLst>
          </a:blip>
          <a:srcRect l="25890" t="52124" r="1120" b="23011"/>
          <a:stretch/>
        </p:blipFill>
        <p:spPr>
          <a:xfrm>
            <a:off x="9975261" y="188120"/>
            <a:ext cx="1891158" cy="519546"/>
          </a:xfrm>
          <a:prstGeom prst="rect">
            <a:avLst/>
          </a:prstGeom>
        </p:spPr>
      </p:pic>
    </p:spTree>
    <p:extLst>
      <p:ext uri="{BB962C8B-B14F-4D97-AF65-F5344CB8AC3E}">
        <p14:creationId xmlns:p14="http://schemas.microsoft.com/office/powerpoint/2010/main" val="814889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85436"/>
          <a:stretch/>
        </p:blipFill>
        <p:spPr>
          <a:xfrm flipV="1">
            <a:off x="2420004" y="857111"/>
            <a:ext cx="9770533" cy="800319"/>
          </a:xfrm>
          <a:prstGeom prst="rect">
            <a:avLst/>
          </a:prstGeom>
        </p:spPr>
      </p:pic>
      <p:sp>
        <p:nvSpPr>
          <p:cNvPr id="21" name="Rectangle 20"/>
          <p:cNvSpPr/>
          <p:nvPr/>
        </p:nvSpPr>
        <p:spPr>
          <a:xfrm>
            <a:off x="1019543" y="964877"/>
            <a:ext cx="1343253" cy="502766"/>
          </a:xfrm>
          <a:prstGeom prst="rect">
            <a:avLst/>
          </a:prstGeom>
        </p:spPr>
        <p:txBody>
          <a:bodyPr wrap="none">
            <a:spAutoFit/>
          </a:bodyPr>
          <a:lstStyle/>
          <a:p>
            <a:r>
              <a:rPr lang="et-EE" sz="2667" dirty="0"/>
              <a:t>Portugal</a:t>
            </a:r>
            <a:endParaRPr lang="en-US" sz="2667" dirty="0"/>
          </a:p>
        </p:txBody>
      </p:sp>
      <p:sp>
        <p:nvSpPr>
          <p:cNvPr id="22" name="Rectangle 21"/>
          <p:cNvSpPr/>
          <p:nvPr/>
        </p:nvSpPr>
        <p:spPr>
          <a:xfrm>
            <a:off x="1201217" y="1814223"/>
            <a:ext cx="1169231" cy="502766"/>
          </a:xfrm>
          <a:prstGeom prst="rect">
            <a:avLst/>
          </a:prstGeom>
        </p:spPr>
        <p:txBody>
          <a:bodyPr wrap="none">
            <a:spAutoFit/>
          </a:bodyPr>
          <a:lstStyle/>
          <a:p>
            <a:r>
              <a:rPr lang="et-EE" sz="2667" dirty="0"/>
              <a:t>Greece</a:t>
            </a:r>
            <a:endParaRPr lang="en-US" sz="2667" dirty="0"/>
          </a:p>
        </p:txBody>
      </p:sp>
      <p:sp>
        <p:nvSpPr>
          <p:cNvPr id="23" name="Rectangle 22"/>
          <p:cNvSpPr/>
          <p:nvPr/>
        </p:nvSpPr>
        <p:spPr>
          <a:xfrm>
            <a:off x="1403870" y="2752735"/>
            <a:ext cx="997389" cy="502766"/>
          </a:xfrm>
          <a:prstGeom prst="rect">
            <a:avLst/>
          </a:prstGeom>
        </p:spPr>
        <p:txBody>
          <a:bodyPr wrap="none">
            <a:spAutoFit/>
          </a:bodyPr>
          <a:lstStyle/>
          <a:p>
            <a:r>
              <a:rPr lang="et-EE" sz="2667" dirty="0"/>
              <a:t>Nepal</a:t>
            </a:r>
            <a:endParaRPr lang="en-US" sz="2667" dirty="0"/>
          </a:p>
        </p:txBody>
      </p:sp>
      <p:sp>
        <p:nvSpPr>
          <p:cNvPr id="24" name="Rectangle 23"/>
          <p:cNvSpPr/>
          <p:nvPr/>
        </p:nvSpPr>
        <p:spPr>
          <a:xfrm>
            <a:off x="990688" y="3586249"/>
            <a:ext cx="1403076" cy="502766"/>
          </a:xfrm>
          <a:prstGeom prst="rect">
            <a:avLst/>
          </a:prstGeom>
        </p:spPr>
        <p:txBody>
          <a:bodyPr wrap="none">
            <a:spAutoFit/>
          </a:bodyPr>
          <a:lstStyle/>
          <a:p>
            <a:r>
              <a:rPr lang="et-EE" sz="2667" dirty="0"/>
              <a:t>Malaysia</a:t>
            </a:r>
            <a:endParaRPr lang="en-US" sz="2667" dirty="0"/>
          </a:p>
        </p:txBody>
      </p:sp>
      <p:sp>
        <p:nvSpPr>
          <p:cNvPr id="25" name="Rectangle 24"/>
          <p:cNvSpPr/>
          <p:nvPr/>
        </p:nvSpPr>
        <p:spPr>
          <a:xfrm>
            <a:off x="1214406" y="4476428"/>
            <a:ext cx="1193788" cy="502766"/>
          </a:xfrm>
          <a:prstGeom prst="rect">
            <a:avLst/>
          </a:prstGeom>
        </p:spPr>
        <p:txBody>
          <a:bodyPr wrap="none">
            <a:spAutoFit/>
          </a:bodyPr>
          <a:lstStyle/>
          <a:p>
            <a:r>
              <a:rPr lang="et-EE" sz="2667" dirty="0"/>
              <a:t>Estonia</a:t>
            </a:r>
            <a:endParaRPr lang="en-US" sz="2667" dirty="0"/>
          </a:p>
        </p:txBody>
      </p:sp>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b="85436"/>
          <a:stretch/>
        </p:blipFill>
        <p:spPr>
          <a:xfrm flipV="1">
            <a:off x="2420004" y="1734090"/>
            <a:ext cx="9770533" cy="800319"/>
          </a:xfrm>
          <a:prstGeom prst="rect">
            <a:avLst/>
          </a:prstGeom>
        </p:spPr>
      </p:pic>
      <p:pic>
        <p:nvPicPr>
          <p:cNvPr id="29" name="Picture 28"/>
          <p:cNvPicPr>
            <a:picLocks noChangeAspect="1"/>
          </p:cNvPicPr>
          <p:nvPr/>
        </p:nvPicPr>
        <p:blipFill rotWithShape="1">
          <a:blip r:embed="rId5">
            <a:extLst>
              <a:ext uri="{28A0092B-C50C-407E-A947-70E740481C1C}">
                <a14:useLocalDpi xmlns:a14="http://schemas.microsoft.com/office/drawing/2010/main" val="0"/>
              </a:ext>
            </a:extLst>
          </a:blip>
          <a:srcRect b="85189"/>
          <a:stretch/>
        </p:blipFill>
        <p:spPr>
          <a:xfrm flipV="1">
            <a:off x="2420004" y="4299547"/>
            <a:ext cx="9770533" cy="813888"/>
          </a:xfrm>
          <a:prstGeom prst="rect">
            <a:avLst/>
          </a:prstGeom>
        </p:spPr>
      </p:pic>
      <p:sp>
        <p:nvSpPr>
          <p:cNvPr id="30" name="Rectangle 29"/>
          <p:cNvSpPr/>
          <p:nvPr/>
        </p:nvSpPr>
        <p:spPr>
          <a:xfrm>
            <a:off x="9782827" y="10730273"/>
            <a:ext cx="2443040" cy="318100"/>
          </a:xfrm>
          <a:prstGeom prst="rect">
            <a:avLst/>
          </a:prstGeom>
        </p:spPr>
        <p:txBody>
          <a:bodyPr wrap="none">
            <a:spAutoFit/>
          </a:bodyPr>
          <a:lstStyle/>
          <a:p>
            <a:pPr algn="r"/>
            <a:r>
              <a:rPr lang="en-US" sz="1467" dirty="0"/>
              <a:t>https://showyourstripes.info/</a:t>
            </a:r>
          </a:p>
        </p:txBody>
      </p:sp>
      <p:sp>
        <p:nvSpPr>
          <p:cNvPr id="31" name="Rectangle 30"/>
          <p:cNvSpPr/>
          <p:nvPr/>
        </p:nvSpPr>
        <p:spPr>
          <a:xfrm rot="16200000">
            <a:off x="-2734013" y="3114255"/>
            <a:ext cx="6288325" cy="584775"/>
          </a:xfrm>
          <a:prstGeom prst="rect">
            <a:avLst/>
          </a:prstGeom>
        </p:spPr>
        <p:txBody>
          <a:bodyPr wrap="none">
            <a:spAutoFit/>
          </a:bodyPr>
          <a:lstStyle/>
          <a:p>
            <a:r>
              <a:rPr lang="et-EE" sz="3200" dirty="0">
                <a:solidFill>
                  <a:schemeClr val="dk1"/>
                </a:solidFill>
                <a:latin typeface="Calibri"/>
                <a:ea typeface="Calibri"/>
                <a:cs typeface="Calibri"/>
                <a:sym typeface="Calibri"/>
              </a:rPr>
              <a:t>Average temperatures (1901 – 2020)</a:t>
            </a:r>
            <a:endParaRPr lang="en-US" sz="3200" dirty="0"/>
          </a:p>
        </p:txBody>
      </p:sp>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t="24626" b="61113"/>
          <a:stretch/>
        </p:blipFill>
        <p:spPr>
          <a:xfrm flipV="1">
            <a:off x="2420004" y="2622965"/>
            <a:ext cx="9770533" cy="783679"/>
          </a:xfrm>
          <a:prstGeom prst="rect">
            <a:avLst/>
          </a:prstGeom>
        </p:spPr>
      </p:pic>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t="24442" b="61112"/>
          <a:stretch/>
        </p:blipFill>
        <p:spPr>
          <a:xfrm flipV="1">
            <a:off x="2421467" y="3456061"/>
            <a:ext cx="9770533" cy="793856"/>
          </a:xfrm>
          <a:prstGeom prst="rect">
            <a:avLst/>
          </a:prstGeom>
        </p:spPr>
      </p:pic>
      <p:pic>
        <p:nvPicPr>
          <p:cNvPr id="17" name="Picture 16"/>
          <p:cNvPicPr>
            <a:picLocks noChangeAspect="1"/>
          </p:cNvPicPr>
          <p:nvPr/>
        </p:nvPicPr>
        <p:blipFill rotWithShape="1">
          <a:blip r:embed="rId8">
            <a:extLst>
              <a:ext uri="{28A0092B-C50C-407E-A947-70E740481C1C}">
                <a14:useLocalDpi xmlns:a14="http://schemas.microsoft.com/office/drawing/2010/main" val="0"/>
              </a:ext>
            </a:extLst>
          </a:blip>
          <a:srcRect t="24626" b="60928"/>
          <a:stretch/>
        </p:blipFill>
        <p:spPr>
          <a:xfrm flipV="1">
            <a:off x="2421467" y="0"/>
            <a:ext cx="9770533" cy="793856"/>
          </a:xfrm>
          <a:prstGeom prst="rect">
            <a:avLst/>
          </a:prstGeom>
        </p:spPr>
      </p:pic>
      <p:sp>
        <p:nvSpPr>
          <p:cNvPr id="32" name="Rectangle 31"/>
          <p:cNvSpPr/>
          <p:nvPr/>
        </p:nvSpPr>
        <p:spPr>
          <a:xfrm>
            <a:off x="1023818" y="129544"/>
            <a:ext cx="1333057" cy="502766"/>
          </a:xfrm>
          <a:prstGeom prst="rect">
            <a:avLst/>
          </a:prstGeom>
        </p:spPr>
        <p:txBody>
          <a:bodyPr wrap="none">
            <a:spAutoFit/>
          </a:bodyPr>
          <a:lstStyle/>
          <a:p>
            <a:r>
              <a:rPr lang="et-EE" sz="2667" dirty="0"/>
              <a:t>Pakistan</a:t>
            </a:r>
            <a:endParaRPr lang="en-US" sz="2667" dirty="0"/>
          </a:p>
        </p:txBody>
      </p:sp>
      <p:pic>
        <p:nvPicPr>
          <p:cNvPr id="18" name="Picture 17"/>
          <p:cNvPicPr>
            <a:picLocks noChangeAspect="1"/>
          </p:cNvPicPr>
          <p:nvPr/>
        </p:nvPicPr>
        <p:blipFill rotWithShape="1">
          <a:blip r:embed="rId9">
            <a:extLst>
              <a:ext uri="{28A0092B-C50C-407E-A947-70E740481C1C}">
                <a14:useLocalDpi xmlns:a14="http://schemas.microsoft.com/office/drawing/2010/main" val="0"/>
              </a:ext>
            </a:extLst>
          </a:blip>
          <a:srcRect t="24442" b="61112"/>
          <a:stretch/>
        </p:blipFill>
        <p:spPr>
          <a:xfrm flipV="1">
            <a:off x="2420004" y="5205275"/>
            <a:ext cx="9770533" cy="793856"/>
          </a:xfrm>
          <a:prstGeom prst="rect">
            <a:avLst/>
          </a:prstGeom>
        </p:spPr>
      </p:pic>
      <p:sp>
        <p:nvSpPr>
          <p:cNvPr id="33" name="Rectangle 32"/>
          <p:cNvSpPr/>
          <p:nvPr/>
        </p:nvSpPr>
        <p:spPr>
          <a:xfrm>
            <a:off x="996109" y="5335463"/>
            <a:ext cx="1354602" cy="502766"/>
          </a:xfrm>
          <a:prstGeom prst="rect">
            <a:avLst/>
          </a:prstGeom>
        </p:spPr>
        <p:txBody>
          <a:bodyPr wrap="none">
            <a:spAutoFit/>
          </a:bodyPr>
          <a:lstStyle/>
          <a:p>
            <a:r>
              <a:rPr lang="et-EE" sz="2667" dirty="0"/>
              <a:t>Vietnam</a:t>
            </a:r>
            <a:endParaRPr lang="en-US" sz="2667" dirty="0"/>
          </a:p>
        </p:txBody>
      </p:sp>
      <p:pic>
        <p:nvPicPr>
          <p:cNvPr id="19" name="Picture 18"/>
          <p:cNvPicPr>
            <a:picLocks noChangeAspect="1"/>
          </p:cNvPicPr>
          <p:nvPr/>
        </p:nvPicPr>
        <p:blipFill rotWithShape="1">
          <a:blip r:embed="rId10">
            <a:extLst>
              <a:ext uri="{28A0092B-C50C-407E-A947-70E740481C1C}">
                <a14:useLocalDpi xmlns:a14="http://schemas.microsoft.com/office/drawing/2010/main" val="0"/>
              </a:ext>
            </a:extLst>
          </a:blip>
          <a:srcRect t="24442" b="61112"/>
          <a:stretch/>
        </p:blipFill>
        <p:spPr>
          <a:xfrm flipV="1">
            <a:off x="2420004" y="6073657"/>
            <a:ext cx="9770533" cy="793856"/>
          </a:xfrm>
          <a:prstGeom prst="rect">
            <a:avLst/>
          </a:prstGeom>
        </p:spPr>
      </p:pic>
      <p:sp>
        <p:nvSpPr>
          <p:cNvPr id="34" name="Rectangle 33"/>
          <p:cNvSpPr/>
          <p:nvPr/>
        </p:nvSpPr>
        <p:spPr>
          <a:xfrm>
            <a:off x="1575328" y="6194497"/>
            <a:ext cx="778418" cy="502766"/>
          </a:xfrm>
          <a:prstGeom prst="rect">
            <a:avLst/>
          </a:prstGeom>
        </p:spPr>
        <p:txBody>
          <a:bodyPr wrap="none">
            <a:spAutoFit/>
          </a:bodyPr>
          <a:lstStyle/>
          <a:p>
            <a:r>
              <a:rPr lang="et-EE" sz="2667" dirty="0"/>
              <a:t>Italy</a:t>
            </a:r>
            <a:endParaRPr lang="en-US" sz="2667" dirty="0"/>
          </a:p>
        </p:txBody>
      </p:sp>
    </p:spTree>
    <p:extLst>
      <p:ext uri="{BB962C8B-B14F-4D97-AF65-F5344CB8AC3E}">
        <p14:creationId xmlns:p14="http://schemas.microsoft.com/office/powerpoint/2010/main" val="17197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4206"/>
          <a:stretch/>
        </p:blipFill>
        <p:spPr>
          <a:xfrm>
            <a:off x="3296846" y="1513841"/>
            <a:ext cx="8895156" cy="5262879"/>
          </a:xfrm>
          <a:prstGeom prst="rect">
            <a:avLst/>
          </a:prstGeom>
        </p:spPr>
      </p:pic>
      <p:sp>
        <p:nvSpPr>
          <p:cNvPr id="4" name="Rectangle 3"/>
          <p:cNvSpPr/>
          <p:nvPr/>
        </p:nvSpPr>
        <p:spPr>
          <a:xfrm>
            <a:off x="91441" y="106488"/>
            <a:ext cx="12100560" cy="1734064"/>
          </a:xfrm>
          <a:prstGeom prst="rect">
            <a:avLst/>
          </a:prstGeom>
        </p:spPr>
        <p:txBody>
          <a:bodyPr wrap="square">
            <a:spAutoFit/>
          </a:bodyPr>
          <a:lstStyle/>
          <a:p>
            <a:r>
              <a:rPr lang="en-US" sz="2667" dirty="0">
                <a:solidFill>
                  <a:srgbClr val="242021"/>
                </a:solidFill>
              </a:rPr>
              <a:t>The</a:t>
            </a:r>
            <a:r>
              <a:rPr lang="et-EE" sz="2667" dirty="0">
                <a:solidFill>
                  <a:srgbClr val="242021"/>
                </a:solidFill>
              </a:rPr>
              <a:t> </a:t>
            </a:r>
            <a:r>
              <a:rPr lang="en-US" sz="2667" dirty="0">
                <a:solidFill>
                  <a:srgbClr val="242021"/>
                </a:solidFill>
              </a:rPr>
              <a:t>Conference of Parties (COP) to the United Nations Framework</a:t>
            </a:r>
            <a:r>
              <a:rPr lang="et-EE" sz="2667" dirty="0">
                <a:solidFill>
                  <a:srgbClr val="242021"/>
                </a:solidFill>
              </a:rPr>
              <a:t> </a:t>
            </a:r>
            <a:r>
              <a:rPr lang="en-US" sz="2667" dirty="0">
                <a:solidFill>
                  <a:srgbClr val="242021"/>
                </a:solidFill>
              </a:rPr>
              <a:t>Convention on Climate Change (UNFCCC) at its 21st Session</a:t>
            </a:r>
            <a:r>
              <a:rPr lang="et-EE" sz="2667" dirty="0">
                <a:solidFill>
                  <a:srgbClr val="242021"/>
                </a:solidFill>
              </a:rPr>
              <a:t> </a:t>
            </a:r>
            <a:r>
              <a:rPr lang="en-US" sz="2667" dirty="0">
                <a:solidFill>
                  <a:srgbClr val="242021"/>
                </a:solidFill>
              </a:rPr>
              <a:t>in Paris, France (30 November to 11 December 2015), </a:t>
            </a:r>
            <a:r>
              <a:rPr lang="et-EE" sz="2667" b="1" dirty="0">
                <a:solidFill>
                  <a:srgbClr val="242021"/>
                </a:solidFill>
              </a:rPr>
              <a:t>agreed to keep the </a:t>
            </a:r>
            <a:r>
              <a:rPr lang="en-US" sz="2667" b="1" dirty="0">
                <a:solidFill>
                  <a:srgbClr val="242021"/>
                </a:solidFill>
              </a:rPr>
              <a:t>global warming of 1.5°C </a:t>
            </a:r>
            <a:r>
              <a:rPr lang="en-US" sz="2667" dirty="0">
                <a:solidFill>
                  <a:srgbClr val="242021"/>
                </a:solidFill>
              </a:rPr>
              <a:t>above pre-industrial levels</a:t>
            </a:r>
            <a:r>
              <a:rPr lang="et-EE" sz="2667" dirty="0">
                <a:solidFill>
                  <a:srgbClr val="242021"/>
                </a:solidFill>
              </a:rPr>
              <a:t>.</a:t>
            </a:r>
            <a:endParaRPr lang="en-US" sz="2667" dirty="0"/>
          </a:p>
        </p:txBody>
      </p:sp>
      <p:sp>
        <p:nvSpPr>
          <p:cNvPr id="5" name="Rectangle 4"/>
          <p:cNvSpPr/>
          <p:nvPr/>
        </p:nvSpPr>
        <p:spPr>
          <a:xfrm>
            <a:off x="101603" y="2095541"/>
            <a:ext cx="3195243" cy="3786229"/>
          </a:xfrm>
          <a:prstGeom prst="rect">
            <a:avLst/>
          </a:prstGeom>
        </p:spPr>
        <p:txBody>
          <a:bodyPr wrap="square">
            <a:spAutoFit/>
          </a:bodyPr>
          <a:lstStyle/>
          <a:p>
            <a:r>
              <a:rPr lang="et-EE" sz="2667" b="1" dirty="0">
                <a:solidFill>
                  <a:srgbClr val="242021"/>
                </a:solidFill>
              </a:rPr>
              <a:t>Li</a:t>
            </a:r>
            <a:r>
              <a:rPr lang="en-US" sz="2667" b="1" dirty="0" err="1">
                <a:solidFill>
                  <a:srgbClr val="242021"/>
                </a:solidFill>
              </a:rPr>
              <a:t>miting</a:t>
            </a:r>
            <a:r>
              <a:rPr lang="en-US" sz="2667" b="1" dirty="0">
                <a:solidFill>
                  <a:srgbClr val="242021"/>
                </a:solidFill>
              </a:rPr>
              <a:t> warming to 1.5°C is possible within the laws of chemistry and physics </a:t>
            </a:r>
            <a:r>
              <a:rPr lang="en-US" sz="2667" dirty="0">
                <a:solidFill>
                  <a:srgbClr val="242021"/>
                </a:solidFill>
              </a:rPr>
              <a:t>but would require</a:t>
            </a:r>
            <a:r>
              <a:rPr lang="et-EE" sz="2667" dirty="0">
                <a:solidFill>
                  <a:srgbClr val="242021"/>
                </a:solidFill>
              </a:rPr>
              <a:t> </a:t>
            </a:r>
            <a:r>
              <a:rPr lang="en-US" sz="2667" dirty="0">
                <a:solidFill>
                  <a:srgbClr val="242021"/>
                </a:solidFill>
              </a:rPr>
              <a:t>unprecedented transitions in all aspects of society.</a:t>
            </a:r>
            <a:r>
              <a:rPr lang="en-US" sz="2667" dirty="0"/>
              <a:t> </a:t>
            </a:r>
          </a:p>
        </p:txBody>
      </p:sp>
      <p:sp>
        <p:nvSpPr>
          <p:cNvPr id="6" name="Rectangle 5"/>
          <p:cNvSpPr/>
          <p:nvPr/>
        </p:nvSpPr>
        <p:spPr>
          <a:xfrm>
            <a:off x="1284211" y="6499027"/>
            <a:ext cx="1814984" cy="318100"/>
          </a:xfrm>
          <a:prstGeom prst="rect">
            <a:avLst/>
          </a:prstGeom>
        </p:spPr>
        <p:txBody>
          <a:bodyPr wrap="none">
            <a:spAutoFit/>
          </a:bodyPr>
          <a:lstStyle/>
          <a:p>
            <a:pPr algn="r"/>
            <a:r>
              <a:rPr lang="en-US" sz="1467" dirty="0"/>
              <a:t>https://www.ipcc.ch/</a:t>
            </a:r>
          </a:p>
        </p:txBody>
      </p:sp>
    </p:spTree>
    <p:extLst>
      <p:ext uri="{BB962C8B-B14F-4D97-AF65-F5344CB8AC3E}">
        <p14:creationId xmlns:p14="http://schemas.microsoft.com/office/powerpoint/2010/main" val="170252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673" t="2504" r="11169" b="81734"/>
          <a:stretch/>
        </p:blipFill>
        <p:spPr>
          <a:xfrm>
            <a:off x="0" y="71120"/>
            <a:ext cx="6360160" cy="1087120"/>
          </a:xfrm>
          <a:prstGeom prst="rect">
            <a:avLst/>
          </a:prstGeom>
        </p:spPr>
      </p:pic>
      <p:pic>
        <p:nvPicPr>
          <p:cNvPr id="2" name="Picture 1"/>
          <p:cNvPicPr>
            <a:picLocks noChangeAspect="1"/>
          </p:cNvPicPr>
          <p:nvPr/>
        </p:nvPicPr>
        <p:blipFill rotWithShape="1">
          <a:blip r:embed="rId3"/>
          <a:srcRect l="4292" t="29892"/>
          <a:stretch/>
        </p:blipFill>
        <p:spPr>
          <a:xfrm>
            <a:off x="3180081" y="928312"/>
            <a:ext cx="8765801" cy="5929689"/>
          </a:xfrm>
          <a:prstGeom prst="rect">
            <a:avLst/>
          </a:prstGeom>
        </p:spPr>
      </p:pic>
      <p:sp>
        <p:nvSpPr>
          <p:cNvPr id="4" name="Rectangle 3"/>
          <p:cNvSpPr/>
          <p:nvPr/>
        </p:nvSpPr>
        <p:spPr>
          <a:xfrm>
            <a:off x="4051" y="6509187"/>
            <a:ext cx="1814984" cy="318100"/>
          </a:xfrm>
          <a:prstGeom prst="rect">
            <a:avLst/>
          </a:prstGeom>
        </p:spPr>
        <p:txBody>
          <a:bodyPr wrap="none">
            <a:spAutoFit/>
          </a:bodyPr>
          <a:lstStyle/>
          <a:p>
            <a:pPr algn="r"/>
            <a:r>
              <a:rPr lang="en-US" sz="1467" dirty="0"/>
              <a:t>https://www.ipcc.ch/</a:t>
            </a:r>
          </a:p>
        </p:txBody>
      </p:sp>
    </p:spTree>
    <p:extLst>
      <p:ext uri="{BB962C8B-B14F-4D97-AF65-F5344CB8AC3E}">
        <p14:creationId xmlns:p14="http://schemas.microsoft.com/office/powerpoint/2010/main" val="355387443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026" name="Picture 2" descr="climate-risks-1.5-degree-vs-2-degree-global-warming-climate-change-facts-info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389" y="1"/>
            <a:ext cx="9724339" cy="687744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246340" y="6589447"/>
            <a:ext cx="1945661" cy="297454"/>
          </a:xfrm>
          <a:prstGeom prst="rect">
            <a:avLst/>
          </a:prstGeom>
        </p:spPr>
        <p:txBody>
          <a:bodyPr wrap="none">
            <a:spAutoFit/>
          </a:bodyPr>
          <a:lstStyle/>
          <a:p>
            <a:pPr algn="r"/>
            <a:r>
              <a:rPr lang="en-US" sz="1333" dirty="0"/>
              <a:t>https://www.wwf.org.uk/</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12736" y="6550225"/>
            <a:ext cx="4847539" cy="276999"/>
          </a:xfrm>
          <a:prstGeom prst="rect">
            <a:avLst/>
          </a:prstGeom>
        </p:spPr>
        <p:txBody>
          <a:bodyPr wrap="square">
            <a:spAutoFit/>
          </a:bodyPr>
          <a:lstStyle/>
          <a:p>
            <a:pPr algn="r"/>
            <a:r>
              <a:rPr lang="en-US" sz="1200"/>
              <a:t>https://earth.org/the-biggest-environmental-problems-of-our-lifetime/</a:t>
            </a:r>
          </a:p>
        </p:txBody>
      </p:sp>
      <p:sp>
        <p:nvSpPr>
          <p:cNvPr id="16" name="Rectangle 15"/>
          <p:cNvSpPr/>
          <p:nvPr/>
        </p:nvSpPr>
        <p:spPr>
          <a:xfrm>
            <a:off x="360509" y="458956"/>
            <a:ext cx="9171806" cy="748988"/>
          </a:xfrm>
          <a:prstGeom prst="rect">
            <a:avLst/>
          </a:prstGeom>
        </p:spPr>
        <p:txBody>
          <a:bodyPr wrap="none">
            <a:spAutoFit/>
          </a:bodyPr>
          <a:lstStyle/>
          <a:p>
            <a:pPr algn="r"/>
            <a:r>
              <a:rPr lang="et-EE" sz="4267" dirty="0"/>
              <a:t>Biggest Environmental problems of 202</a:t>
            </a:r>
            <a:r>
              <a:rPr lang="en-GB" sz="4267" dirty="0"/>
              <a:t>2</a:t>
            </a:r>
            <a:endParaRPr lang="en-US" sz="4267" dirty="0"/>
          </a:p>
        </p:txBody>
      </p:sp>
      <p:sp>
        <p:nvSpPr>
          <p:cNvPr id="3" name="TextBox 2">
            <a:extLst>
              <a:ext uri="{FF2B5EF4-FFF2-40B4-BE49-F238E27FC236}">
                <a16:creationId xmlns:a16="http://schemas.microsoft.com/office/drawing/2014/main" id="{B899BFEA-A171-1EAC-F7F7-C55DEBD6F9A9}"/>
              </a:ext>
            </a:extLst>
          </p:cNvPr>
          <p:cNvSpPr txBox="1"/>
          <p:nvPr/>
        </p:nvSpPr>
        <p:spPr>
          <a:xfrm>
            <a:off x="274320" y="1997839"/>
            <a:ext cx="5394105" cy="4401205"/>
          </a:xfrm>
          <a:prstGeom prst="rect">
            <a:avLst/>
          </a:prstGeom>
          <a:noFill/>
        </p:spPr>
        <p:txBody>
          <a:bodyPr wrap="none" rtlCol="0">
            <a:spAutoFit/>
          </a:bodyPr>
          <a:lstStyle/>
          <a:p>
            <a:pPr marL="285750" indent="-285750">
              <a:buFont typeface="Arial" panose="020B0604020202020204" pitchFamily="34" charset="0"/>
              <a:buChar char="•"/>
            </a:pPr>
            <a:r>
              <a:rPr lang="en-GB" sz="2800" dirty="0"/>
              <a:t>Poor governance</a:t>
            </a:r>
          </a:p>
          <a:p>
            <a:pPr marL="285750" indent="-285750">
              <a:buFont typeface="Arial" panose="020B0604020202020204" pitchFamily="34" charset="0"/>
              <a:buChar char="•"/>
            </a:pPr>
            <a:r>
              <a:rPr lang="en-GB" sz="2800" dirty="0"/>
              <a:t>Food waste</a:t>
            </a:r>
          </a:p>
          <a:p>
            <a:pPr marL="285750" indent="-285750">
              <a:buFont typeface="Arial" panose="020B0604020202020204" pitchFamily="34" charset="0"/>
              <a:buChar char="•"/>
            </a:pPr>
            <a:r>
              <a:rPr lang="en-GB" sz="2800" b="1" dirty="0">
                <a:solidFill>
                  <a:srgbClr val="FF0000"/>
                </a:solidFill>
              </a:rPr>
              <a:t>Biodiversity loss</a:t>
            </a:r>
          </a:p>
          <a:p>
            <a:pPr marL="285750" indent="-285750">
              <a:buFont typeface="Arial" panose="020B0604020202020204" pitchFamily="34" charset="0"/>
              <a:buChar char="•"/>
            </a:pPr>
            <a:r>
              <a:rPr lang="en-GB" sz="2800" dirty="0"/>
              <a:t>Plastic pollution</a:t>
            </a:r>
          </a:p>
          <a:p>
            <a:pPr marL="285750" indent="-285750">
              <a:buFont typeface="Arial" panose="020B0604020202020204" pitchFamily="34" charset="0"/>
              <a:buChar char="•"/>
            </a:pPr>
            <a:r>
              <a:rPr lang="en-GB" sz="2800" b="1" dirty="0">
                <a:solidFill>
                  <a:srgbClr val="FF0000"/>
                </a:solidFill>
              </a:rPr>
              <a:t>Deforestation</a:t>
            </a:r>
          </a:p>
          <a:p>
            <a:pPr marL="285750" indent="-285750">
              <a:buFont typeface="Arial" panose="020B0604020202020204" pitchFamily="34" charset="0"/>
              <a:buChar char="•"/>
            </a:pPr>
            <a:r>
              <a:rPr lang="en-GB" sz="2800" dirty="0"/>
              <a:t>Air pollution</a:t>
            </a:r>
          </a:p>
          <a:p>
            <a:pPr marL="285750" indent="-285750">
              <a:buFont typeface="Arial" panose="020B0604020202020204" pitchFamily="34" charset="0"/>
              <a:buChar char="•"/>
            </a:pPr>
            <a:r>
              <a:rPr lang="en-GB" sz="2800" dirty="0"/>
              <a:t>Melting ice caps and sea level rise</a:t>
            </a:r>
          </a:p>
          <a:p>
            <a:pPr marL="285750" indent="-285750">
              <a:buFont typeface="Arial" panose="020B0604020202020204" pitchFamily="34" charset="0"/>
              <a:buChar char="•"/>
            </a:pPr>
            <a:r>
              <a:rPr lang="en-GB" sz="2800" dirty="0"/>
              <a:t>Ocean acidification</a:t>
            </a:r>
          </a:p>
          <a:p>
            <a:pPr marL="285750" indent="-285750">
              <a:buFont typeface="Arial" panose="020B0604020202020204" pitchFamily="34" charset="0"/>
              <a:buChar char="•"/>
            </a:pPr>
            <a:r>
              <a:rPr lang="en-GB" sz="2800" dirty="0"/>
              <a:t>Agriculture</a:t>
            </a:r>
          </a:p>
          <a:p>
            <a:pPr marL="285750" indent="-285750">
              <a:buFont typeface="Arial" panose="020B0604020202020204" pitchFamily="34" charset="0"/>
              <a:buChar char="•"/>
            </a:pPr>
            <a:r>
              <a:rPr lang="en-GB" sz="2800" dirty="0"/>
              <a:t>Food and water insecurity</a:t>
            </a:r>
            <a:endParaRPr lang="el-GR" sz="2800" dirty="0"/>
          </a:p>
        </p:txBody>
      </p:sp>
    </p:spTree>
    <p:extLst>
      <p:ext uri="{BB962C8B-B14F-4D97-AF65-F5344CB8AC3E}">
        <p14:creationId xmlns:p14="http://schemas.microsoft.com/office/powerpoint/2010/main" val="2393143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phic showing how one in four species of those assessed by the IUCN Red List are at risk of extinction, including 40% of amphibians and 14% of bi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4686" y="215987"/>
            <a:ext cx="7367281" cy="6411839"/>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04;p7"/>
          <p:cNvSpPr txBox="1">
            <a:spLocks noGrp="1"/>
          </p:cNvSpPr>
          <p:nvPr>
            <p:ph type="title"/>
          </p:nvPr>
        </p:nvSpPr>
        <p:spPr>
          <a:xfrm>
            <a:off x="0" y="0"/>
            <a:ext cx="11360800" cy="763600"/>
          </a:xfrm>
          <a:prstGeom prst="rect">
            <a:avLst/>
          </a:prstGeom>
          <a:noFill/>
          <a:ln>
            <a:noFill/>
          </a:ln>
        </p:spPr>
        <p:txBody>
          <a:bodyPr spcFirstLastPara="1" vert="horz" wrap="square" lIns="121900" tIns="121900" rIns="121900" bIns="121900" rtlCol="0" anchor="t" anchorCtr="0">
            <a:noAutofit/>
          </a:bodyPr>
          <a:lstStyle/>
          <a:p>
            <a:pPr>
              <a:lnSpc>
                <a:spcPct val="53000"/>
              </a:lnSpc>
              <a:spcBef>
                <a:spcPts val="0"/>
              </a:spcBef>
              <a:buClr>
                <a:srgbClr val="C00000"/>
              </a:buClr>
              <a:buSzPts val="2800"/>
            </a:pPr>
            <a:r>
              <a:rPr lang="et-EE" sz="5867" dirty="0">
                <a:solidFill>
                  <a:srgbClr val="C00000"/>
                </a:solidFill>
              </a:rPr>
              <a:t>BIODIVERSITY</a:t>
            </a:r>
            <a:endParaRPr sz="5867" dirty="0">
              <a:solidFill>
                <a:srgbClr val="C00000"/>
              </a:solidFill>
            </a:endParaRPr>
          </a:p>
        </p:txBody>
      </p:sp>
      <p:pic>
        <p:nvPicPr>
          <p:cNvPr id="4" name="Google Shape;224;p10"/>
          <p:cNvPicPr preferRelativeResize="0"/>
          <p:nvPr/>
        </p:nvPicPr>
        <p:blipFill rotWithShape="1">
          <a:blip r:embed="rId4">
            <a:alphaModFix/>
          </a:blip>
          <a:srcRect t="53614" r="46400"/>
          <a:stretch/>
        </p:blipFill>
        <p:spPr>
          <a:xfrm>
            <a:off x="464964" y="4047903"/>
            <a:ext cx="3298653" cy="2579923"/>
          </a:xfrm>
          <a:prstGeom prst="rect">
            <a:avLst/>
          </a:prstGeom>
          <a:noFill/>
          <a:ln>
            <a:noFill/>
          </a:ln>
        </p:spPr>
      </p:pic>
      <p:pic>
        <p:nvPicPr>
          <p:cNvPr id="6" name="Google Shape;224;p10"/>
          <p:cNvPicPr preferRelativeResize="0"/>
          <p:nvPr/>
        </p:nvPicPr>
        <p:blipFill rotWithShape="1">
          <a:blip r:embed="rId4">
            <a:alphaModFix/>
          </a:blip>
          <a:srcRect l="33800" b="44420"/>
          <a:stretch/>
        </p:blipFill>
        <p:spPr>
          <a:xfrm>
            <a:off x="213490" y="763600"/>
            <a:ext cx="4074073" cy="3091288"/>
          </a:xfrm>
          <a:prstGeom prst="rect">
            <a:avLst/>
          </a:prstGeom>
          <a:noFill/>
          <a:ln>
            <a:noFill/>
          </a:ln>
        </p:spPr>
      </p:pic>
    </p:spTree>
    <p:extLst>
      <p:ext uri="{BB962C8B-B14F-4D97-AF65-F5344CB8AC3E}">
        <p14:creationId xmlns:p14="http://schemas.microsoft.com/office/powerpoint/2010/main" val="80239517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7"/>
          <p:cNvPicPr preferRelativeResize="0"/>
          <p:nvPr/>
        </p:nvPicPr>
        <p:blipFill rotWithShape="1">
          <a:blip r:embed="rId3">
            <a:alphaModFix/>
          </a:blip>
          <a:srcRect/>
          <a:stretch/>
        </p:blipFill>
        <p:spPr>
          <a:xfrm>
            <a:off x="2152154" y="-88206"/>
            <a:ext cx="10039847" cy="6946207"/>
          </a:xfrm>
          <a:prstGeom prst="rect">
            <a:avLst/>
          </a:prstGeom>
          <a:noFill/>
          <a:ln>
            <a:noFill/>
          </a:ln>
        </p:spPr>
      </p:pic>
      <p:sp>
        <p:nvSpPr>
          <p:cNvPr id="204" name="Google Shape;204;p7"/>
          <p:cNvSpPr txBox="1">
            <a:spLocks noGrp="1"/>
          </p:cNvSpPr>
          <p:nvPr>
            <p:ph type="title"/>
          </p:nvPr>
        </p:nvSpPr>
        <p:spPr>
          <a:xfrm>
            <a:off x="0" y="0"/>
            <a:ext cx="11360800" cy="763600"/>
          </a:xfrm>
          <a:prstGeom prst="rect">
            <a:avLst/>
          </a:prstGeom>
          <a:noFill/>
          <a:ln>
            <a:noFill/>
          </a:ln>
        </p:spPr>
        <p:txBody>
          <a:bodyPr spcFirstLastPara="1" vert="horz" wrap="square" lIns="121900" tIns="121900" rIns="121900" bIns="121900" rtlCol="0" anchor="t" anchorCtr="0">
            <a:noAutofit/>
          </a:bodyPr>
          <a:lstStyle/>
          <a:p>
            <a:pPr>
              <a:buClr>
                <a:srgbClr val="C00000"/>
              </a:buClr>
            </a:pPr>
            <a:r>
              <a:rPr lang="et-EE" sz="5867" dirty="0">
                <a:solidFill>
                  <a:srgbClr val="C00000"/>
                </a:solidFill>
              </a:rPr>
              <a:t>WATER</a:t>
            </a:r>
            <a:endParaRPr sz="5867" dirty="0">
              <a:solidFill>
                <a:srgbClr val="C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4" name="Google Shape;204;p7"/>
          <p:cNvSpPr txBox="1">
            <a:spLocks noGrp="1"/>
          </p:cNvSpPr>
          <p:nvPr>
            <p:ph type="title"/>
          </p:nvPr>
        </p:nvSpPr>
        <p:spPr>
          <a:xfrm>
            <a:off x="0" y="0"/>
            <a:ext cx="11360800" cy="763600"/>
          </a:xfrm>
          <a:prstGeom prst="rect">
            <a:avLst/>
          </a:prstGeom>
          <a:noFill/>
          <a:ln>
            <a:noFill/>
          </a:ln>
        </p:spPr>
        <p:txBody>
          <a:bodyPr spcFirstLastPara="1" vert="horz" wrap="square" lIns="121900" tIns="121900" rIns="121900" bIns="121900" rtlCol="0" anchor="t" anchorCtr="0">
            <a:noAutofit/>
          </a:bodyPr>
          <a:lstStyle/>
          <a:p>
            <a:pPr>
              <a:buClr>
                <a:srgbClr val="C00000"/>
              </a:buClr>
            </a:pPr>
            <a:r>
              <a:rPr lang="et-EE" sz="5867" dirty="0">
                <a:solidFill>
                  <a:srgbClr val="C00000"/>
                </a:solidFill>
              </a:rPr>
              <a:t>WATER</a:t>
            </a:r>
            <a:r>
              <a:rPr lang="en-GB" sz="5867" dirty="0">
                <a:solidFill>
                  <a:srgbClr val="C00000"/>
                </a:solidFill>
              </a:rPr>
              <a:t> AVAILABILITY</a:t>
            </a:r>
            <a:endParaRPr sz="5867" dirty="0">
              <a:solidFill>
                <a:srgbClr val="C00000"/>
              </a:solidFill>
            </a:endParaRPr>
          </a:p>
        </p:txBody>
      </p:sp>
      <p:sp>
        <p:nvSpPr>
          <p:cNvPr id="4" name="Google Shape;235;p40"/>
          <p:cNvSpPr txBox="1">
            <a:spLocks noGrp="1"/>
          </p:cNvSpPr>
          <p:nvPr>
            <p:ph type="body" idx="1"/>
          </p:nvPr>
        </p:nvSpPr>
        <p:spPr>
          <a:xfrm>
            <a:off x="128621" y="1249377"/>
            <a:ext cx="11968867" cy="4472000"/>
          </a:xfrm>
          <a:prstGeom prst="rect">
            <a:avLst/>
          </a:prstGeom>
        </p:spPr>
        <p:txBody>
          <a:bodyPr spcFirstLastPara="1" vert="horz" wrap="square" lIns="121900" tIns="121900" rIns="121900" bIns="121900" rtlCol="0" anchor="t" anchorCtr="0">
            <a:noAutofit/>
          </a:bodyPr>
          <a:lstStyle/>
          <a:p>
            <a:pPr marL="0" indent="0">
              <a:buNone/>
            </a:pPr>
            <a:r>
              <a:rPr lang="en" sz="3733" dirty="0">
                <a:solidFill>
                  <a:schemeClr val="tx1">
                    <a:lumMod val="95000"/>
                    <a:lumOff val="5000"/>
                  </a:schemeClr>
                </a:solidFill>
                <a:latin typeface="Calibri" panose="020F0502020204030204" pitchFamily="34" charset="0"/>
                <a:cs typeface="Calibri" panose="020F0502020204030204" pitchFamily="34" charset="0"/>
              </a:rPr>
              <a:t>-</a:t>
            </a:r>
            <a:r>
              <a:rPr lang="en" sz="3733" dirty="0">
                <a:solidFill>
                  <a:schemeClr val="tx1">
                    <a:lumMod val="95000"/>
                    <a:lumOff val="5000"/>
                  </a:schemeClr>
                </a:solidFill>
                <a:latin typeface="Calibri" panose="020F0502020204030204" pitchFamily="34" charset="0"/>
                <a:ea typeface="Calibri"/>
                <a:cs typeface="Calibri" panose="020F0502020204030204" pitchFamily="34" charset="0"/>
                <a:sym typeface="Calibri"/>
              </a:rPr>
              <a:t> </a:t>
            </a:r>
            <a:r>
              <a:rPr lang="en" sz="3733" b="1" dirty="0">
                <a:solidFill>
                  <a:schemeClr val="tx1">
                    <a:lumMod val="95000"/>
                    <a:lumOff val="5000"/>
                  </a:schemeClr>
                </a:solidFill>
                <a:latin typeface="Calibri" panose="020F0502020204030204" pitchFamily="34" charset="0"/>
                <a:ea typeface="Calibri"/>
                <a:cs typeface="Calibri" panose="020F0502020204030204" pitchFamily="34" charset="0"/>
                <a:sym typeface="Calibri"/>
              </a:rPr>
              <a:t>3</a:t>
            </a:r>
            <a:r>
              <a:rPr lang="et-EE" sz="3733" b="1" dirty="0">
                <a:solidFill>
                  <a:schemeClr val="tx1">
                    <a:lumMod val="95000"/>
                    <a:lumOff val="5000"/>
                  </a:schemeClr>
                </a:solidFill>
                <a:latin typeface="Calibri" panose="020F0502020204030204" pitchFamily="34" charset="0"/>
                <a:ea typeface="Calibri"/>
                <a:cs typeface="Calibri" panose="020F0502020204030204" pitchFamily="34" charset="0"/>
                <a:sym typeface="Calibri"/>
              </a:rPr>
              <a:t>.</a:t>
            </a:r>
            <a:r>
              <a:rPr lang="en" sz="3733" b="1" dirty="0">
                <a:solidFill>
                  <a:schemeClr val="tx1">
                    <a:lumMod val="95000"/>
                    <a:lumOff val="5000"/>
                  </a:schemeClr>
                </a:solidFill>
                <a:latin typeface="Calibri" panose="020F0502020204030204" pitchFamily="34" charset="0"/>
                <a:ea typeface="Calibri"/>
                <a:cs typeface="Calibri" panose="020F0502020204030204" pitchFamily="34" charset="0"/>
                <a:sym typeface="Calibri"/>
              </a:rPr>
              <a:t>4 million people </a:t>
            </a:r>
            <a:r>
              <a:rPr lang="en" sz="3733" dirty="0">
                <a:solidFill>
                  <a:schemeClr val="tx1">
                    <a:lumMod val="95000"/>
                    <a:lumOff val="5000"/>
                  </a:schemeClr>
                </a:solidFill>
                <a:latin typeface="Calibri" panose="020F0502020204030204" pitchFamily="34" charset="0"/>
                <a:ea typeface="Calibri"/>
                <a:cs typeface="Calibri" panose="020F0502020204030204" pitchFamily="34" charset="0"/>
                <a:sym typeface="Calibri"/>
              </a:rPr>
              <a:t>die due lack of clean drinking water</a:t>
            </a:r>
            <a:endParaRPr sz="3733" dirty="0">
              <a:solidFill>
                <a:schemeClr val="tx1">
                  <a:lumMod val="95000"/>
                  <a:lumOff val="5000"/>
                </a:schemeClr>
              </a:solidFill>
              <a:latin typeface="Calibri" panose="020F0502020204030204" pitchFamily="34" charset="0"/>
              <a:ea typeface="Calibri"/>
              <a:cs typeface="Calibri" panose="020F0502020204030204" pitchFamily="34" charset="0"/>
              <a:sym typeface="Calibri"/>
            </a:endParaRPr>
          </a:p>
          <a:p>
            <a:pPr marL="0" indent="0">
              <a:spcBef>
                <a:spcPts val="800"/>
              </a:spcBef>
              <a:buNone/>
            </a:pPr>
            <a:r>
              <a:rPr lang="en" sz="3733" dirty="0">
                <a:solidFill>
                  <a:schemeClr val="tx1">
                    <a:lumMod val="95000"/>
                    <a:lumOff val="5000"/>
                  </a:schemeClr>
                </a:solidFill>
                <a:latin typeface="Calibri" panose="020F0502020204030204" pitchFamily="34" charset="0"/>
                <a:cs typeface="Calibri" panose="020F0502020204030204" pitchFamily="34" charset="0"/>
              </a:rPr>
              <a:t>-</a:t>
            </a:r>
            <a:r>
              <a:rPr lang="en" sz="3733" dirty="0">
                <a:solidFill>
                  <a:schemeClr val="tx1">
                    <a:lumMod val="95000"/>
                    <a:lumOff val="5000"/>
                  </a:schemeClr>
                </a:solidFill>
                <a:latin typeface="Calibri" panose="020F0502020204030204" pitchFamily="34" charset="0"/>
                <a:ea typeface="Calibri"/>
                <a:cs typeface="Calibri" panose="020F0502020204030204" pitchFamily="34" charset="0"/>
                <a:sym typeface="Calibri"/>
              </a:rPr>
              <a:t> </a:t>
            </a:r>
            <a:r>
              <a:rPr lang="en" sz="3733" b="1" dirty="0">
                <a:solidFill>
                  <a:schemeClr val="tx1">
                    <a:lumMod val="95000"/>
                    <a:lumOff val="5000"/>
                  </a:schemeClr>
                </a:solidFill>
                <a:latin typeface="Calibri" panose="020F0502020204030204" pitchFamily="34" charset="0"/>
                <a:ea typeface="Calibri"/>
                <a:cs typeface="Calibri" panose="020F0502020204030204" pitchFamily="34" charset="0"/>
                <a:sym typeface="Calibri"/>
              </a:rPr>
              <a:t>1 billion people </a:t>
            </a:r>
            <a:r>
              <a:rPr lang="en" sz="3733" dirty="0">
                <a:solidFill>
                  <a:schemeClr val="tx1">
                    <a:lumMod val="95000"/>
                    <a:lumOff val="5000"/>
                  </a:schemeClr>
                </a:solidFill>
                <a:latin typeface="Calibri" panose="020F0502020204030204" pitchFamily="34" charset="0"/>
                <a:ea typeface="Calibri"/>
                <a:cs typeface="Calibri" panose="020F0502020204030204" pitchFamily="34" charset="0"/>
                <a:sym typeface="Calibri"/>
              </a:rPr>
              <a:t>do not have enough water</a:t>
            </a:r>
            <a:endParaRPr sz="3733" dirty="0">
              <a:solidFill>
                <a:schemeClr val="tx1">
                  <a:lumMod val="95000"/>
                  <a:lumOff val="5000"/>
                </a:schemeClr>
              </a:solidFill>
              <a:latin typeface="Calibri" panose="020F0502020204030204" pitchFamily="34" charset="0"/>
              <a:cs typeface="Calibri" panose="020F0502020204030204" pitchFamily="34" charset="0"/>
            </a:endParaRPr>
          </a:p>
          <a:p>
            <a:pPr marL="0" indent="0">
              <a:spcBef>
                <a:spcPts val="800"/>
              </a:spcBef>
              <a:buNone/>
            </a:pPr>
            <a:r>
              <a:rPr lang="en" sz="3733" dirty="0">
                <a:solidFill>
                  <a:schemeClr val="tx1">
                    <a:lumMod val="95000"/>
                    <a:lumOff val="5000"/>
                  </a:schemeClr>
                </a:solidFill>
                <a:latin typeface="Calibri" panose="020F0502020204030204" pitchFamily="34" charset="0"/>
                <a:cs typeface="Calibri" panose="020F0502020204030204" pitchFamily="34" charset="0"/>
              </a:rPr>
              <a:t>- </a:t>
            </a:r>
            <a:r>
              <a:rPr lang="en" sz="3733" b="1" dirty="0">
                <a:solidFill>
                  <a:schemeClr val="tx1">
                    <a:lumMod val="95000"/>
                    <a:lumOff val="5000"/>
                  </a:schemeClr>
                </a:solidFill>
                <a:latin typeface="Calibri" panose="020F0502020204030204" pitchFamily="34" charset="0"/>
                <a:ea typeface="Calibri"/>
                <a:cs typeface="Calibri" panose="020F0502020204030204" pitchFamily="34" charset="0"/>
                <a:sym typeface="Calibri"/>
              </a:rPr>
              <a:t>4.5 billion </a:t>
            </a:r>
            <a:r>
              <a:rPr lang="en" sz="3733" dirty="0">
                <a:solidFill>
                  <a:schemeClr val="tx1">
                    <a:lumMod val="95000"/>
                    <a:lumOff val="5000"/>
                  </a:schemeClr>
                </a:solidFill>
                <a:latin typeface="Calibri" panose="020F0502020204030204" pitchFamily="34" charset="0"/>
                <a:ea typeface="Calibri"/>
                <a:cs typeface="Calibri" panose="020F0502020204030204" pitchFamily="34" charset="0"/>
                <a:sym typeface="Calibri"/>
              </a:rPr>
              <a:t>people live in the proximity &lt;50 km from a problematic water resource (polluted, drying).</a:t>
            </a:r>
            <a:endParaRPr sz="3733" dirty="0">
              <a:solidFill>
                <a:schemeClr val="tx1">
                  <a:lumMod val="95000"/>
                  <a:lumOff val="5000"/>
                </a:schemeClr>
              </a:solidFill>
              <a:latin typeface="Calibri" panose="020F0502020204030204" pitchFamily="34" charset="0"/>
              <a:ea typeface="Calibri"/>
              <a:cs typeface="Calibri" panose="020F0502020204030204" pitchFamily="34" charset="0"/>
              <a:sym typeface="Calibri"/>
            </a:endParaRPr>
          </a:p>
          <a:p>
            <a:pPr marL="0" indent="0">
              <a:spcBef>
                <a:spcPts val="800"/>
              </a:spcBef>
              <a:buNone/>
            </a:pPr>
            <a:r>
              <a:rPr lang="en" sz="3733" dirty="0">
                <a:solidFill>
                  <a:schemeClr val="tx1">
                    <a:lumMod val="95000"/>
                    <a:lumOff val="5000"/>
                  </a:schemeClr>
                </a:solidFill>
                <a:latin typeface="Calibri" panose="020F0502020204030204" pitchFamily="34" charset="0"/>
                <a:cs typeface="Calibri" panose="020F0502020204030204" pitchFamily="34" charset="0"/>
              </a:rPr>
              <a:t>- By 2030 </a:t>
            </a:r>
            <a:r>
              <a:rPr lang="en" sz="3733" b="1" dirty="0">
                <a:solidFill>
                  <a:schemeClr val="tx1">
                    <a:lumMod val="95000"/>
                    <a:lumOff val="5000"/>
                  </a:schemeClr>
                </a:solidFill>
                <a:latin typeface="Calibri" panose="020F0502020204030204" pitchFamily="34" charset="0"/>
                <a:cs typeface="Calibri" panose="020F0502020204030204" pitchFamily="34" charset="0"/>
              </a:rPr>
              <a:t>more than half of humans</a:t>
            </a:r>
            <a:r>
              <a:rPr lang="en" sz="3733" dirty="0">
                <a:solidFill>
                  <a:schemeClr val="tx1">
                    <a:lumMod val="95000"/>
                    <a:lumOff val="5000"/>
                  </a:schemeClr>
                </a:solidFill>
                <a:latin typeface="Calibri" panose="020F0502020204030204" pitchFamily="34" charset="0"/>
                <a:cs typeface="Calibri" panose="020F0502020204030204" pitchFamily="34" charset="0"/>
              </a:rPr>
              <a:t> will suffer from water deprivation</a:t>
            </a:r>
            <a:r>
              <a:rPr lang="en" sz="3733" dirty="0">
                <a:solidFill>
                  <a:schemeClr val="tx1">
                    <a:lumMod val="95000"/>
                    <a:lumOff val="5000"/>
                  </a:schemeClr>
                </a:solidFill>
                <a:latin typeface="Calibri" panose="020F0502020204030204" pitchFamily="34" charset="0"/>
                <a:ea typeface="Calibri"/>
                <a:cs typeface="Calibri" panose="020F0502020204030204" pitchFamily="34" charset="0"/>
                <a:sym typeface="Calibri"/>
              </a:rPr>
              <a:t>. </a:t>
            </a:r>
            <a:endParaRPr sz="3733" dirty="0">
              <a:solidFill>
                <a:schemeClr val="tx1">
                  <a:lumMod val="95000"/>
                  <a:lumOff val="5000"/>
                </a:schemeClr>
              </a:solidFill>
              <a:latin typeface="Calibri" panose="020F0502020204030204" pitchFamily="34" charset="0"/>
              <a:ea typeface="Calibri"/>
              <a:cs typeface="Calibri" panose="020F0502020204030204" pitchFamily="34" charset="0"/>
              <a:sym typeface="Calibri"/>
            </a:endParaRPr>
          </a:p>
          <a:p>
            <a:pPr marL="0" indent="0">
              <a:spcBef>
                <a:spcPts val="800"/>
              </a:spcBef>
              <a:buNone/>
            </a:pPr>
            <a:r>
              <a:rPr lang="en" sz="3733" dirty="0">
                <a:solidFill>
                  <a:schemeClr val="tx1">
                    <a:lumMod val="95000"/>
                    <a:lumOff val="5000"/>
                  </a:schemeClr>
                </a:solidFill>
                <a:latin typeface="Calibri" panose="020F0502020204030204" pitchFamily="34" charset="0"/>
                <a:cs typeface="Calibri" panose="020F0502020204030204" pitchFamily="34" charset="0"/>
              </a:rPr>
              <a:t>- By </a:t>
            </a:r>
            <a:r>
              <a:rPr lang="en" sz="3733" dirty="0">
                <a:solidFill>
                  <a:schemeClr val="tx1">
                    <a:lumMod val="95000"/>
                    <a:lumOff val="5000"/>
                  </a:schemeClr>
                </a:solidFill>
                <a:latin typeface="Calibri" panose="020F0502020204030204" pitchFamily="34" charset="0"/>
                <a:ea typeface="Calibri"/>
                <a:cs typeface="Calibri" panose="020F0502020204030204" pitchFamily="34" charset="0"/>
                <a:sym typeface="Calibri"/>
              </a:rPr>
              <a:t>2050 the global need for water will be increased by </a:t>
            </a:r>
            <a:r>
              <a:rPr lang="en" sz="3733" b="1" dirty="0">
                <a:solidFill>
                  <a:schemeClr val="tx1">
                    <a:lumMod val="95000"/>
                    <a:lumOff val="5000"/>
                  </a:schemeClr>
                </a:solidFill>
                <a:latin typeface="Calibri" panose="020F0502020204030204" pitchFamily="34" charset="0"/>
                <a:ea typeface="Calibri"/>
                <a:cs typeface="Calibri" panose="020F0502020204030204" pitchFamily="34" charset="0"/>
                <a:sym typeface="Calibri"/>
              </a:rPr>
              <a:t>55%</a:t>
            </a:r>
            <a:endParaRPr sz="3733" dirty="0">
              <a:solidFill>
                <a:schemeClr val="tx1">
                  <a:lumMod val="95000"/>
                  <a:lumOff val="5000"/>
                </a:schemeClr>
              </a:solidFill>
              <a:latin typeface="Calibri" panose="020F0502020204030204" pitchFamily="34" charset="0"/>
              <a:ea typeface="Calibri"/>
              <a:cs typeface="Calibri" panose="020F0502020204030204" pitchFamily="34" charset="0"/>
              <a:sym typeface="Calibri"/>
            </a:endParaRPr>
          </a:p>
          <a:p>
            <a:pPr marL="0" indent="0">
              <a:spcBef>
                <a:spcPts val="800"/>
              </a:spcBef>
              <a:spcAft>
                <a:spcPts val="2133"/>
              </a:spcAft>
              <a:buNone/>
            </a:pPr>
            <a:endParaRPr sz="3733" dirty="0">
              <a:solidFill>
                <a:schemeClr val="tx1">
                  <a:lumMod val="95000"/>
                  <a:lumOff val="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884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4" name="Google Shape;204;p7"/>
          <p:cNvSpPr txBox="1">
            <a:spLocks noGrp="1"/>
          </p:cNvSpPr>
          <p:nvPr>
            <p:ph type="title"/>
          </p:nvPr>
        </p:nvSpPr>
        <p:spPr>
          <a:xfrm>
            <a:off x="0" y="0"/>
            <a:ext cx="11360800" cy="763600"/>
          </a:xfrm>
          <a:prstGeom prst="rect">
            <a:avLst/>
          </a:prstGeom>
          <a:noFill/>
          <a:ln>
            <a:noFill/>
          </a:ln>
        </p:spPr>
        <p:txBody>
          <a:bodyPr spcFirstLastPara="1" vert="horz" wrap="square" lIns="121900" tIns="121900" rIns="121900" bIns="121900" rtlCol="0" anchor="t" anchorCtr="0">
            <a:noAutofit/>
          </a:bodyPr>
          <a:lstStyle/>
          <a:p>
            <a:pPr>
              <a:buClr>
                <a:srgbClr val="C00000"/>
              </a:buClr>
            </a:pPr>
            <a:r>
              <a:rPr lang="et-EE" sz="5867" dirty="0">
                <a:solidFill>
                  <a:srgbClr val="C00000"/>
                </a:solidFill>
              </a:rPr>
              <a:t>WATER</a:t>
            </a:r>
            <a:r>
              <a:rPr lang="en-GB" sz="5867" dirty="0">
                <a:solidFill>
                  <a:srgbClr val="C00000"/>
                </a:solidFill>
              </a:rPr>
              <a:t> POLLUTION</a:t>
            </a:r>
            <a:endParaRPr sz="5867" dirty="0">
              <a:solidFill>
                <a:srgbClr val="C00000"/>
              </a:solidFill>
            </a:endParaRPr>
          </a:p>
        </p:txBody>
      </p:sp>
      <p:sp>
        <p:nvSpPr>
          <p:cNvPr id="5" name="Google Shape;213;p37"/>
          <p:cNvSpPr txBox="1">
            <a:spLocks/>
          </p:cNvSpPr>
          <p:nvPr/>
        </p:nvSpPr>
        <p:spPr>
          <a:xfrm>
            <a:off x="7022592" y="6573994"/>
            <a:ext cx="5726800" cy="284007"/>
          </a:xfrm>
          <a:prstGeom prst="rect">
            <a:avLst/>
          </a:prstGeom>
          <a:noFill/>
          <a:ln>
            <a:noFill/>
          </a:ln>
        </p:spPr>
        <p:txBody>
          <a:bodyPr spcFirstLastPara="1" vert="horz" wrap="square" lIns="121900" tIns="121900" rIns="121900" bIns="121900" rtlCol="0" anchor="ctr" anchorCtr="0">
            <a:noAutofit/>
          </a:bodyPr>
          <a:lstStyle>
            <a:lvl1pPr marL="457200" lvl="0" indent="-342900" algn="l" defTabSz="685800" rtl="0" eaLnBrk="1" latinLnBrk="0" hangingPunct="1">
              <a:lnSpc>
                <a:spcPct val="90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17500" algn="l" defTabSz="6858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2pPr>
            <a:lvl3pPr marL="1371600" lvl="2" indent="-317500" algn="l" defTabSz="685800" rtl="0" eaLnBrk="1" latinLnBrk="0" hangingPunct="1">
              <a:lnSpc>
                <a:spcPct val="90000"/>
              </a:lnSpc>
              <a:spcBef>
                <a:spcPts val="1600"/>
              </a:spcBef>
              <a:spcAft>
                <a:spcPts val="0"/>
              </a:spcAft>
              <a:buSzPts val="1400"/>
              <a:buFont typeface="Arial" panose="020B0604020202020204" pitchFamily="34" charset="0"/>
              <a:buChar char="■"/>
              <a:defRPr sz="1500" kern="1200">
                <a:solidFill>
                  <a:schemeClr val="tx1"/>
                </a:solidFill>
                <a:latin typeface="+mn-lt"/>
                <a:ea typeface="+mn-ea"/>
                <a:cs typeface="+mn-cs"/>
              </a:defRPr>
            </a:lvl3pPr>
            <a:lvl4pPr marL="1828800" lvl="3" indent="-317500" algn="l" defTabSz="685800" rtl="0" eaLnBrk="1" latinLnBrk="0" hangingPunct="1">
              <a:lnSpc>
                <a:spcPct val="90000"/>
              </a:lnSpc>
              <a:spcBef>
                <a:spcPts val="1600"/>
              </a:spcBef>
              <a:spcAft>
                <a:spcPts val="0"/>
              </a:spcAft>
              <a:buSzPts val="1400"/>
              <a:buFont typeface="Arial" panose="020B0604020202020204" pitchFamily="34" charset="0"/>
              <a:buChar char="●"/>
              <a:defRPr sz="1350" kern="1200">
                <a:solidFill>
                  <a:schemeClr val="tx1"/>
                </a:solidFill>
                <a:latin typeface="+mn-lt"/>
                <a:ea typeface="+mn-ea"/>
                <a:cs typeface="+mn-cs"/>
              </a:defRPr>
            </a:lvl4pPr>
            <a:lvl5pPr marL="2286000" lvl="4" indent="-317500" algn="l" defTabSz="685800" rtl="0" eaLnBrk="1" latinLnBrk="0" hangingPunct="1">
              <a:lnSpc>
                <a:spcPct val="90000"/>
              </a:lnSpc>
              <a:spcBef>
                <a:spcPts val="1600"/>
              </a:spcBef>
              <a:spcAft>
                <a:spcPts val="0"/>
              </a:spcAft>
              <a:buSzPts val="1400"/>
              <a:buFont typeface="Arial" panose="020B0604020202020204" pitchFamily="34" charset="0"/>
              <a:buChar char="○"/>
              <a:defRPr sz="1350" kern="1200">
                <a:solidFill>
                  <a:schemeClr val="tx1"/>
                </a:solidFill>
                <a:latin typeface="+mn-lt"/>
                <a:ea typeface="+mn-ea"/>
                <a:cs typeface="+mn-cs"/>
              </a:defRPr>
            </a:lvl5pPr>
            <a:lvl6pPr marL="2743200" lvl="5" indent="-317500" algn="l" defTabSz="685800" rtl="0" eaLnBrk="1" latinLnBrk="0" hangingPunct="1">
              <a:lnSpc>
                <a:spcPct val="90000"/>
              </a:lnSpc>
              <a:spcBef>
                <a:spcPts val="1600"/>
              </a:spcBef>
              <a:spcAft>
                <a:spcPts val="0"/>
              </a:spcAft>
              <a:buClr>
                <a:schemeClr val="dk1"/>
              </a:buClr>
              <a:buSzPts val="1400"/>
              <a:buFont typeface="Arial" panose="020B0604020202020204" pitchFamily="34" charset="0"/>
              <a:buChar char="■"/>
              <a:defRPr sz="1350" kern="1200">
                <a:solidFill>
                  <a:schemeClr val="tx1"/>
                </a:solidFill>
                <a:latin typeface="+mn-lt"/>
                <a:ea typeface="+mn-ea"/>
                <a:cs typeface="+mn-cs"/>
              </a:defRPr>
            </a:lvl6pPr>
            <a:lvl7pPr marL="3200400" lvl="6" indent="-317500" algn="l" defTabSz="685800" rtl="0" eaLnBrk="1" latinLnBrk="0" hangingPunct="1">
              <a:lnSpc>
                <a:spcPct val="90000"/>
              </a:lnSpc>
              <a:spcBef>
                <a:spcPts val="1600"/>
              </a:spcBef>
              <a:spcAft>
                <a:spcPts val="0"/>
              </a:spcAft>
              <a:buClr>
                <a:schemeClr val="dk1"/>
              </a:buClr>
              <a:buSzPts val="1400"/>
              <a:buFont typeface="Arial" panose="020B0604020202020204" pitchFamily="34" charset="0"/>
              <a:buChar char="●"/>
              <a:defRPr sz="1350" kern="1200">
                <a:solidFill>
                  <a:schemeClr val="tx1"/>
                </a:solidFill>
                <a:latin typeface="+mn-lt"/>
                <a:ea typeface="+mn-ea"/>
                <a:cs typeface="+mn-cs"/>
              </a:defRPr>
            </a:lvl7pPr>
            <a:lvl8pPr marL="3657600" lvl="7" indent="-317500" algn="l" defTabSz="685800" rtl="0" eaLnBrk="1" latinLnBrk="0" hangingPunct="1">
              <a:lnSpc>
                <a:spcPct val="90000"/>
              </a:lnSpc>
              <a:spcBef>
                <a:spcPts val="1600"/>
              </a:spcBef>
              <a:spcAft>
                <a:spcPts val="0"/>
              </a:spcAft>
              <a:buClr>
                <a:schemeClr val="dk1"/>
              </a:buClr>
              <a:buSzPts val="1400"/>
              <a:buFont typeface="Arial" panose="020B0604020202020204" pitchFamily="34" charset="0"/>
              <a:buChar char="○"/>
              <a:defRPr sz="1350" kern="1200">
                <a:solidFill>
                  <a:schemeClr val="tx1"/>
                </a:solidFill>
                <a:latin typeface="+mn-lt"/>
                <a:ea typeface="+mn-ea"/>
                <a:cs typeface="+mn-cs"/>
              </a:defRPr>
            </a:lvl8pPr>
            <a:lvl9pPr marL="4114800" lvl="8" indent="-317500" algn="l" defTabSz="685800" rtl="0" eaLnBrk="1" latinLnBrk="0" hangingPunct="1">
              <a:lnSpc>
                <a:spcPct val="90000"/>
              </a:lnSpc>
              <a:spcBef>
                <a:spcPts val="1600"/>
              </a:spcBef>
              <a:spcAft>
                <a:spcPts val="1600"/>
              </a:spcAft>
              <a:buClr>
                <a:schemeClr val="dk1"/>
              </a:buClr>
              <a:buSzPts val="1400"/>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dirty="0"/>
              <a:t>https://cdn.aquasana.com/images/wordpress/2019/02/microPlasticsInfoGraphic2-min.gif</a:t>
            </a:r>
          </a:p>
        </p:txBody>
      </p:sp>
      <p:pic>
        <p:nvPicPr>
          <p:cNvPr id="6" name="Google Shape;214;p37"/>
          <p:cNvPicPr preferRelativeResize="0"/>
          <p:nvPr/>
        </p:nvPicPr>
        <p:blipFill>
          <a:blip r:embed="rId3">
            <a:alphaModFix/>
          </a:blip>
          <a:stretch>
            <a:fillRect/>
          </a:stretch>
        </p:blipFill>
        <p:spPr>
          <a:xfrm>
            <a:off x="209068" y="3797212"/>
            <a:ext cx="7978619" cy="2776781"/>
          </a:xfrm>
          <a:prstGeom prst="rect">
            <a:avLst/>
          </a:prstGeom>
          <a:noFill/>
          <a:ln>
            <a:noFill/>
          </a:ln>
        </p:spPr>
      </p:pic>
      <p:pic>
        <p:nvPicPr>
          <p:cNvPr id="7" name="Google Shape;215;p37"/>
          <p:cNvPicPr preferRelativeResize="0"/>
          <p:nvPr/>
        </p:nvPicPr>
        <p:blipFill>
          <a:blip r:embed="rId4">
            <a:alphaModFix/>
          </a:blip>
          <a:stretch>
            <a:fillRect/>
          </a:stretch>
        </p:blipFill>
        <p:spPr>
          <a:xfrm>
            <a:off x="6465202" y="1"/>
            <a:ext cx="5726799" cy="3797212"/>
          </a:xfrm>
          <a:prstGeom prst="rect">
            <a:avLst/>
          </a:prstGeom>
          <a:noFill/>
          <a:ln>
            <a:noFill/>
          </a:ln>
        </p:spPr>
      </p:pic>
      <p:pic>
        <p:nvPicPr>
          <p:cNvPr id="13" name="Picture 2" descr="great pacific garbage patch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920" y="519745"/>
            <a:ext cx="10901992" cy="619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16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eforest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9432" y="626791"/>
            <a:ext cx="8705851" cy="6122832"/>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204;p7"/>
          <p:cNvSpPr txBox="1">
            <a:spLocks noGrp="1"/>
          </p:cNvSpPr>
          <p:nvPr>
            <p:ph type="title"/>
          </p:nvPr>
        </p:nvSpPr>
        <p:spPr>
          <a:xfrm>
            <a:off x="0" y="0"/>
            <a:ext cx="11360800" cy="763600"/>
          </a:xfrm>
          <a:prstGeom prst="rect">
            <a:avLst/>
          </a:prstGeom>
          <a:noFill/>
          <a:ln>
            <a:noFill/>
          </a:ln>
        </p:spPr>
        <p:txBody>
          <a:bodyPr spcFirstLastPara="1" vert="horz" wrap="square" lIns="121900" tIns="121900" rIns="121900" bIns="121900" rtlCol="0" anchor="t" anchorCtr="0">
            <a:noAutofit/>
          </a:bodyPr>
          <a:lstStyle/>
          <a:p>
            <a:pPr>
              <a:lnSpc>
                <a:spcPct val="53000"/>
              </a:lnSpc>
              <a:spcBef>
                <a:spcPts val="0"/>
              </a:spcBef>
              <a:buClr>
                <a:srgbClr val="C00000"/>
              </a:buClr>
              <a:buSzPts val="2800"/>
            </a:pPr>
            <a:r>
              <a:rPr lang="et-EE" sz="5867" dirty="0">
                <a:solidFill>
                  <a:srgbClr val="C00000"/>
                </a:solidFill>
              </a:rPr>
              <a:t>DEFORESTATION</a:t>
            </a:r>
            <a:endParaRPr sz="5867" dirty="0">
              <a:solidFill>
                <a:srgbClr val="C00000"/>
              </a:solidFill>
            </a:endParaRPr>
          </a:p>
        </p:txBody>
      </p:sp>
    </p:spTree>
    <p:extLst>
      <p:ext uri="{BB962C8B-B14F-4D97-AF65-F5344CB8AC3E}">
        <p14:creationId xmlns:p14="http://schemas.microsoft.com/office/powerpoint/2010/main" val="408894318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
          <p:cNvSpPr txBox="1">
            <a:spLocks noGrp="1"/>
          </p:cNvSpPr>
          <p:nvPr>
            <p:ph idx="1"/>
          </p:nvPr>
        </p:nvSpPr>
        <p:spPr>
          <a:xfrm>
            <a:off x="478953" y="469641"/>
            <a:ext cx="11036041" cy="695257"/>
          </a:xfrm>
          <a:prstGeom prst="rect">
            <a:avLst/>
          </a:prstGeom>
          <a:noFill/>
          <a:ln>
            <a:noFill/>
          </a:ln>
        </p:spPr>
        <p:txBody>
          <a:bodyPr spcFirstLastPara="1" vert="horz" wrap="square" lIns="121900" tIns="60933" rIns="121900" bIns="60933" rtlCol="0" anchor="t" anchorCtr="0">
            <a:noAutofit/>
          </a:bodyPr>
          <a:lstStyle/>
          <a:p>
            <a:pPr marL="0" indent="0">
              <a:spcBef>
                <a:spcPts val="0"/>
              </a:spcBef>
              <a:spcAft>
                <a:spcPts val="0"/>
              </a:spcAft>
              <a:buSzPts val="3300"/>
              <a:buNone/>
            </a:pPr>
            <a:r>
              <a:rPr lang="en-GB" sz="6400" dirty="0"/>
              <a:t>Green</a:t>
            </a:r>
            <a:r>
              <a:rPr lang="et-EE" sz="6400" dirty="0"/>
              <a:t> or sustainable?</a:t>
            </a:r>
          </a:p>
          <a:p>
            <a:pPr marL="0" indent="0">
              <a:spcBef>
                <a:spcPts val="0"/>
              </a:spcBef>
              <a:spcAft>
                <a:spcPts val="0"/>
              </a:spcAft>
              <a:buSzPts val="3300"/>
              <a:buNone/>
            </a:pPr>
            <a:endParaRPr lang="et-EE" sz="6400" dirty="0"/>
          </a:p>
        </p:txBody>
      </p:sp>
      <p:sp>
        <p:nvSpPr>
          <p:cNvPr id="4" name="Rectangle 3"/>
          <p:cNvSpPr/>
          <p:nvPr/>
        </p:nvSpPr>
        <p:spPr>
          <a:xfrm>
            <a:off x="224464" y="1958057"/>
            <a:ext cx="11743072" cy="2103268"/>
          </a:xfrm>
          <a:prstGeom prst="rect">
            <a:avLst/>
          </a:prstGeom>
        </p:spPr>
        <p:txBody>
          <a:bodyPr wrap="square">
            <a:spAutoFit/>
          </a:bodyPr>
          <a:lstStyle/>
          <a:p>
            <a:pPr marL="380990" indent="-380990">
              <a:spcAft>
                <a:spcPts val="1600"/>
              </a:spcAft>
              <a:buFont typeface="Arial" panose="020B0604020202020204" pitchFamily="34" charset="0"/>
              <a:buChar char="•"/>
            </a:pPr>
            <a:r>
              <a:rPr lang="en-US" sz="3200" b="1" dirty="0">
                <a:solidFill>
                  <a:schemeClr val="accent6">
                    <a:lumMod val="75000"/>
                  </a:schemeClr>
                </a:solidFill>
              </a:rPr>
              <a:t>Going green </a:t>
            </a:r>
            <a:r>
              <a:rPr lang="en-US" sz="2667" dirty="0"/>
              <a:t>refers to all aspects of </a:t>
            </a:r>
            <a:r>
              <a:rPr lang="en-US" sz="2667" u="sng" dirty="0"/>
              <a:t>environmentally-friendly</a:t>
            </a:r>
            <a:r>
              <a:rPr lang="en-US" sz="2667" dirty="0"/>
              <a:t> products from fashion to buildings to the movement as a whole.</a:t>
            </a:r>
            <a:endParaRPr lang="et-EE" sz="2667" dirty="0"/>
          </a:p>
          <a:p>
            <a:pPr marL="380990" indent="-380990">
              <a:spcAft>
                <a:spcPts val="1600"/>
              </a:spcAft>
              <a:buFont typeface="Arial" panose="020B0604020202020204" pitchFamily="34" charset="0"/>
              <a:buChar char="•"/>
            </a:pPr>
            <a:r>
              <a:rPr lang="en-US" sz="3200" b="1" dirty="0">
                <a:solidFill>
                  <a:schemeClr val="accent1">
                    <a:lumMod val="50000"/>
                  </a:schemeClr>
                </a:solidFill>
              </a:rPr>
              <a:t>Sustainability</a:t>
            </a:r>
            <a:r>
              <a:rPr lang="en-US" sz="2667" dirty="0"/>
              <a:t> means that what we do today doesn’t deplete resources for </a:t>
            </a:r>
            <a:r>
              <a:rPr lang="en-US" sz="2667" u="sng" dirty="0"/>
              <a:t>future generations</a:t>
            </a:r>
            <a:r>
              <a:rPr lang="en-US" sz="2667" dirty="0"/>
              <a:t>.</a:t>
            </a:r>
          </a:p>
        </p:txBody>
      </p:sp>
      <p:sp>
        <p:nvSpPr>
          <p:cNvPr id="5" name="Rectangle 4"/>
          <p:cNvSpPr/>
          <p:nvPr/>
        </p:nvSpPr>
        <p:spPr>
          <a:xfrm>
            <a:off x="478953" y="4194136"/>
            <a:ext cx="11941124" cy="1077218"/>
          </a:xfrm>
          <a:prstGeom prst="rect">
            <a:avLst/>
          </a:prstGeom>
        </p:spPr>
        <p:txBody>
          <a:bodyPr wrap="square">
            <a:spAutoFit/>
          </a:bodyPr>
          <a:lstStyle/>
          <a:p>
            <a:r>
              <a:rPr lang="en-US" sz="3200" dirty="0"/>
              <a:t>Some products </a:t>
            </a:r>
            <a:r>
              <a:rPr lang="et-EE" sz="3200" dirty="0"/>
              <a:t>can be </a:t>
            </a:r>
            <a:r>
              <a:rPr lang="en-US" sz="3200" b="1" dirty="0">
                <a:solidFill>
                  <a:schemeClr val="accent6">
                    <a:lumMod val="75000"/>
                  </a:schemeClr>
                </a:solidFill>
              </a:rPr>
              <a:t>green due to their appearance</a:t>
            </a:r>
            <a:r>
              <a:rPr lang="en-US" sz="3200" dirty="0"/>
              <a:t>, but they</a:t>
            </a:r>
            <a:r>
              <a:rPr lang="et-EE" sz="3200" dirty="0"/>
              <a:t> are </a:t>
            </a:r>
            <a:r>
              <a:rPr lang="et-EE" sz="3200" b="1" dirty="0">
                <a:solidFill>
                  <a:schemeClr val="accent1">
                    <a:lumMod val="50000"/>
                  </a:schemeClr>
                </a:solidFill>
              </a:rPr>
              <a:t>not</a:t>
            </a:r>
            <a:r>
              <a:rPr lang="en-US" sz="3200" b="1" dirty="0">
                <a:solidFill>
                  <a:schemeClr val="accent1">
                    <a:lumMod val="50000"/>
                  </a:schemeClr>
                </a:solidFill>
              </a:rPr>
              <a:t> sustainable due to their production</a:t>
            </a:r>
            <a:r>
              <a:rPr lang="et-EE" sz="3200" b="1" dirty="0">
                <a:solidFill>
                  <a:schemeClr val="accent1">
                    <a:lumMod val="50000"/>
                  </a:schemeClr>
                </a:solidFill>
              </a:rPr>
              <a:t> </a:t>
            </a:r>
            <a:r>
              <a:rPr lang="et-EE" sz="3200" dirty="0"/>
              <a:t>(e.g. life-cycle analysis)</a:t>
            </a:r>
            <a:r>
              <a:rPr lang="en-US" sz="3200" dirty="0"/>
              <a:t>.</a:t>
            </a:r>
          </a:p>
        </p:txBody>
      </p:sp>
      <p:sp>
        <p:nvSpPr>
          <p:cNvPr id="6" name="Rectangle 5"/>
          <p:cNvSpPr/>
          <p:nvPr/>
        </p:nvSpPr>
        <p:spPr>
          <a:xfrm>
            <a:off x="478953" y="5549741"/>
            <a:ext cx="4425955" cy="748988"/>
          </a:xfrm>
          <a:prstGeom prst="rect">
            <a:avLst/>
          </a:prstGeom>
        </p:spPr>
        <p:txBody>
          <a:bodyPr wrap="none">
            <a:spAutoFit/>
          </a:bodyPr>
          <a:lstStyle/>
          <a:p>
            <a:r>
              <a:rPr lang="et-EE" sz="3733" dirty="0">
                <a:solidFill>
                  <a:srgbClr val="4B345D"/>
                </a:solidFill>
              </a:rPr>
              <a:t>NB! </a:t>
            </a:r>
            <a:r>
              <a:rPr lang="en-US" sz="4267" b="1" u="sng" dirty="0">
                <a:solidFill>
                  <a:schemeClr val="accent6">
                    <a:lumMod val="75000"/>
                  </a:schemeClr>
                </a:solidFill>
              </a:rPr>
              <a:t>Greenwashing</a:t>
            </a:r>
            <a:r>
              <a:rPr lang="et-EE" sz="3733" dirty="0">
                <a:solidFill>
                  <a:srgbClr val="4B345D"/>
                </a:solidFill>
              </a:rPr>
              <a:t>!</a:t>
            </a:r>
            <a:endParaRPr lang="en-US" sz="3733" dirty="0">
              <a:solidFill>
                <a:srgbClr val="4B345D"/>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9BA89-1BCF-5F20-D4AA-64F2AD402C91}"/>
              </a:ext>
            </a:extLst>
          </p:cNvPr>
          <p:cNvSpPr>
            <a:spLocks noGrp="1"/>
          </p:cNvSpPr>
          <p:nvPr>
            <p:ph type="title"/>
          </p:nvPr>
        </p:nvSpPr>
        <p:spPr/>
        <p:txBody>
          <a:bodyPr/>
          <a:lstStyle/>
          <a:p>
            <a:r>
              <a:rPr lang="en-GB" dirty="0"/>
              <a:t>What happens when a forest is destroyed?</a:t>
            </a:r>
            <a:endParaRPr lang="el-GR" dirty="0"/>
          </a:p>
        </p:txBody>
      </p:sp>
      <p:sp>
        <p:nvSpPr>
          <p:cNvPr id="3" name="Content Placeholder 2">
            <a:extLst>
              <a:ext uri="{FF2B5EF4-FFF2-40B4-BE49-F238E27FC236}">
                <a16:creationId xmlns:a16="http://schemas.microsoft.com/office/drawing/2014/main" id="{F3CB084D-A9FD-A35F-9FAB-43D2E529A7A0}"/>
              </a:ext>
            </a:extLst>
          </p:cNvPr>
          <p:cNvSpPr>
            <a:spLocks noGrp="1"/>
          </p:cNvSpPr>
          <p:nvPr>
            <p:ph idx="1"/>
          </p:nvPr>
        </p:nvSpPr>
        <p:spPr/>
        <p:txBody>
          <a:bodyPr/>
          <a:lstStyle/>
          <a:p>
            <a:r>
              <a:rPr lang="en-GB" dirty="0"/>
              <a:t>The habitat is destroyed</a:t>
            </a:r>
          </a:p>
          <a:p>
            <a:r>
              <a:rPr lang="en-GB" dirty="0"/>
              <a:t>Flora and fauna species may disappear</a:t>
            </a:r>
          </a:p>
          <a:p>
            <a:r>
              <a:rPr lang="en-GB" dirty="0"/>
              <a:t>We may not even know what the benefit of these species are to us yet, e.g. medical and other</a:t>
            </a:r>
          </a:p>
          <a:p>
            <a:r>
              <a:rPr lang="en-GB" dirty="0"/>
              <a:t>We don’t know exactly what we have lost</a:t>
            </a:r>
            <a:endParaRPr lang="el-GR" dirty="0"/>
          </a:p>
        </p:txBody>
      </p:sp>
    </p:spTree>
    <p:extLst>
      <p:ext uri="{BB962C8B-B14F-4D97-AF65-F5344CB8AC3E}">
        <p14:creationId xmlns:p14="http://schemas.microsoft.com/office/powerpoint/2010/main" val="3891247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A468F-D4C9-178F-B92C-466B2D1458DD}"/>
              </a:ext>
            </a:extLst>
          </p:cNvPr>
          <p:cNvSpPr>
            <a:spLocks noGrp="1"/>
          </p:cNvSpPr>
          <p:nvPr>
            <p:ph type="title"/>
          </p:nvPr>
        </p:nvSpPr>
        <p:spPr/>
        <p:txBody>
          <a:bodyPr/>
          <a:lstStyle/>
          <a:p>
            <a:r>
              <a:rPr lang="en-GB" dirty="0"/>
              <a:t>What is the value of a forest?</a:t>
            </a:r>
            <a:endParaRPr lang="el-GR" dirty="0"/>
          </a:p>
        </p:txBody>
      </p:sp>
      <p:sp>
        <p:nvSpPr>
          <p:cNvPr id="3" name="Content Placeholder 2">
            <a:extLst>
              <a:ext uri="{FF2B5EF4-FFF2-40B4-BE49-F238E27FC236}">
                <a16:creationId xmlns:a16="http://schemas.microsoft.com/office/drawing/2014/main" id="{C016B57E-BCD1-4C04-C6CA-36C902E2D622}"/>
              </a:ext>
            </a:extLst>
          </p:cNvPr>
          <p:cNvSpPr>
            <a:spLocks noGrp="1"/>
          </p:cNvSpPr>
          <p:nvPr>
            <p:ph idx="1"/>
          </p:nvPr>
        </p:nvSpPr>
        <p:spPr>
          <a:xfrm>
            <a:off x="838200" y="1825624"/>
            <a:ext cx="10515600" cy="5032375"/>
          </a:xfrm>
        </p:spPr>
        <p:txBody>
          <a:bodyPr>
            <a:normAutofit lnSpcReduction="10000"/>
          </a:bodyPr>
          <a:lstStyle/>
          <a:p>
            <a:r>
              <a:rPr lang="en-GB" dirty="0"/>
              <a:t>Not only the trees, but an </a:t>
            </a:r>
            <a:r>
              <a:rPr lang="en-GB" b="1" dirty="0"/>
              <a:t>ecosystem, </a:t>
            </a:r>
            <a:r>
              <a:rPr lang="en-GB" dirty="0"/>
              <a:t>flora and fauna</a:t>
            </a:r>
          </a:p>
          <a:p>
            <a:endParaRPr lang="en-GB" dirty="0"/>
          </a:p>
          <a:p>
            <a:pPr algn="l"/>
            <a:r>
              <a:rPr lang="en-GB" dirty="0"/>
              <a:t>Ecosystem services: the benefits that humans get from ecosystems </a:t>
            </a:r>
          </a:p>
          <a:p>
            <a:pPr lvl="1"/>
            <a:r>
              <a:rPr lang="en-US" sz="2800" b="1" i="0" dirty="0">
                <a:solidFill>
                  <a:srgbClr val="374151"/>
                </a:solidFill>
                <a:effectLst/>
                <a:latin typeface="Söhne"/>
              </a:rPr>
              <a:t>Provisioning services</a:t>
            </a:r>
            <a:r>
              <a:rPr lang="en-US" sz="2800" b="0" i="0" dirty="0">
                <a:solidFill>
                  <a:srgbClr val="374151"/>
                </a:solidFill>
                <a:effectLst/>
                <a:latin typeface="Söhne"/>
              </a:rPr>
              <a:t>: Tangible goods and resources, such as food, water, timber, fiber, and fuel</a:t>
            </a:r>
          </a:p>
          <a:p>
            <a:pPr lvl="1"/>
            <a:endParaRPr lang="en-US" sz="2800" b="1" i="0" dirty="0">
              <a:solidFill>
                <a:srgbClr val="374151"/>
              </a:solidFill>
              <a:effectLst/>
              <a:latin typeface="Söhne"/>
            </a:endParaRPr>
          </a:p>
          <a:p>
            <a:pPr lvl="1"/>
            <a:r>
              <a:rPr lang="en-US" sz="2800" b="1" i="0" dirty="0">
                <a:solidFill>
                  <a:srgbClr val="374151"/>
                </a:solidFill>
                <a:effectLst/>
                <a:latin typeface="Söhne"/>
              </a:rPr>
              <a:t>Regulating services</a:t>
            </a:r>
            <a:r>
              <a:rPr lang="en-US" sz="2800" b="0" i="0" dirty="0">
                <a:solidFill>
                  <a:srgbClr val="374151"/>
                </a:solidFill>
                <a:effectLst/>
                <a:latin typeface="Söhne"/>
              </a:rPr>
              <a:t>: Ecosystem processes that regulate environmental conditions and provide benefits, such as climate regulation, water purification, pollination, and erosion control</a:t>
            </a:r>
          </a:p>
          <a:p>
            <a:pPr lvl="1"/>
            <a:endParaRPr lang="en-US" sz="2800" b="1" i="0" dirty="0">
              <a:solidFill>
                <a:srgbClr val="374151"/>
              </a:solidFill>
              <a:effectLst/>
              <a:latin typeface="Söhne"/>
            </a:endParaRPr>
          </a:p>
          <a:p>
            <a:pPr lvl="1"/>
            <a:r>
              <a:rPr lang="en-US" sz="2800" b="1" i="0" dirty="0">
                <a:solidFill>
                  <a:srgbClr val="374151"/>
                </a:solidFill>
                <a:effectLst/>
                <a:latin typeface="Söhne"/>
              </a:rPr>
              <a:t>Cultural services</a:t>
            </a:r>
            <a:r>
              <a:rPr lang="en-US" sz="2800" b="0" i="0" dirty="0">
                <a:solidFill>
                  <a:srgbClr val="374151"/>
                </a:solidFill>
                <a:effectLst/>
                <a:latin typeface="Söhne"/>
              </a:rPr>
              <a:t>: Non-material benefits that humans obtain from ecosystems, such as recreational, aesthetic, and spiritual values</a:t>
            </a:r>
          </a:p>
          <a:p>
            <a:endParaRPr lang="en-GB" dirty="0"/>
          </a:p>
        </p:txBody>
      </p:sp>
    </p:spTree>
    <p:extLst>
      <p:ext uri="{BB962C8B-B14F-4D97-AF65-F5344CB8AC3E}">
        <p14:creationId xmlns:p14="http://schemas.microsoft.com/office/powerpoint/2010/main" val="4112115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0404757" y="6519446"/>
            <a:ext cx="1571264" cy="307777"/>
          </a:xfrm>
          <a:prstGeom prst="rect">
            <a:avLst/>
          </a:prstGeom>
        </p:spPr>
        <p:txBody>
          <a:bodyPr wrap="none">
            <a:spAutoFit/>
          </a:bodyPr>
          <a:lstStyle/>
          <a:p>
            <a:r>
              <a:rPr lang="et-EE" sz="1400" dirty="0"/>
              <a:t>(Ellison et al. 2017)</a:t>
            </a:r>
          </a:p>
        </p:txBody>
      </p:sp>
      <p:sp>
        <p:nvSpPr>
          <p:cNvPr id="2" name="Rectangle 1"/>
          <p:cNvSpPr/>
          <p:nvPr/>
        </p:nvSpPr>
        <p:spPr>
          <a:xfrm>
            <a:off x="146712" y="588879"/>
            <a:ext cx="11879477" cy="6186309"/>
          </a:xfrm>
          <a:prstGeom prst="rect">
            <a:avLst/>
          </a:prstGeom>
        </p:spPr>
        <p:txBody>
          <a:bodyPr wrap="square">
            <a:spAutoFit/>
          </a:bodyPr>
          <a:lstStyle/>
          <a:p>
            <a:pPr>
              <a:spcAft>
                <a:spcPts val="1200"/>
              </a:spcAft>
            </a:pPr>
            <a:r>
              <a:rPr lang="en-US" sz="2400" b="1" dirty="0"/>
              <a:t>Forests are intimately linked to rainfall and water availability</a:t>
            </a:r>
            <a:r>
              <a:rPr lang="et-EE" sz="2400" dirty="0"/>
              <a:t>. </a:t>
            </a:r>
            <a:r>
              <a:rPr lang="en-US" sz="2400" dirty="0"/>
              <a:t>On average, at least 40% of rainfall over land originates from </a:t>
            </a:r>
            <a:r>
              <a:rPr lang="et-EE" sz="2400" dirty="0"/>
              <a:t>evapotranspiration (</a:t>
            </a:r>
            <a:r>
              <a:rPr lang="en-US" sz="2400" dirty="0"/>
              <a:t>ET</a:t>
            </a:r>
            <a:r>
              <a:rPr lang="et-EE" sz="2400" dirty="0"/>
              <a:t>)</a:t>
            </a:r>
            <a:r>
              <a:rPr lang="en-US" sz="2400" dirty="0"/>
              <a:t>,</a:t>
            </a:r>
            <a:r>
              <a:rPr lang="et-EE" sz="2400" dirty="0"/>
              <a:t> </a:t>
            </a:r>
            <a:r>
              <a:rPr lang="en-US" sz="2400" dirty="0"/>
              <a:t>in some regions</a:t>
            </a:r>
            <a:r>
              <a:rPr lang="et-EE" sz="2400" dirty="0"/>
              <a:t> in Amazonas</a:t>
            </a:r>
            <a:r>
              <a:rPr lang="en-US" sz="2400" dirty="0"/>
              <a:t> ET contributes more</a:t>
            </a:r>
            <a:r>
              <a:rPr lang="et-EE" sz="2400" dirty="0"/>
              <a:t> </a:t>
            </a:r>
            <a:r>
              <a:rPr lang="en-US" sz="2400" dirty="0"/>
              <a:t>than 70% of rainfall (Van der Ent et al., 2010) </a:t>
            </a:r>
            <a:endParaRPr lang="et-EE" sz="2400" dirty="0"/>
          </a:p>
          <a:p>
            <a:pPr>
              <a:spcAft>
                <a:spcPts val="1200"/>
              </a:spcAft>
            </a:pPr>
            <a:endParaRPr lang="en-GB" sz="2400" dirty="0"/>
          </a:p>
          <a:p>
            <a:pPr>
              <a:spcAft>
                <a:spcPts val="1200"/>
              </a:spcAft>
            </a:pPr>
            <a:r>
              <a:rPr lang="et-EE" sz="2400" dirty="0"/>
              <a:t>O</a:t>
            </a:r>
            <a:r>
              <a:rPr lang="en-US" sz="2400" dirty="0" err="1"/>
              <a:t>ver</a:t>
            </a:r>
            <a:r>
              <a:rPr lang="en-US" sz="2400" dirty="0"/>
              <a:t> most of the tropics, </a:t>
            </a:r>
            <a:r>
              <a:rPr lang="en-US" sz="2400" b="1" dirty="0"/>
              <a:t>air that passes</a:t>
            </a:r>
            <a:r>
              <a:rPr lang="et-EE" sz="2400" b="1" dirty="0"/>
              <a:t> </a:t>
            </a:r>
            <a:r>
              <a:rPr lang="en-US" sz="2400" b="1" dirty="0"/>
              <a:t>over forests for ten days typically produces at least twice as much</a:t>
            </a:r>
            <a:r>
              <a:rPr lang="et-EE" sz="2400" b="1" dirty="0"/>
              <a:t> </a:t>
            </a:r>
            <a:r>
              <a:rPr lang="en-US" sz="2400" b="1" dirty="0"/>
              <a:t>rain </a:t>
            </a:r>
            <a:r>
              <a:rPr lang="en-US" sz="2400" dirty="0"/>
              <a:t>as air that passes over sparse vegetation (</a:t>
            </a:r>
            <a:r>
              <a:rPr lang="en-US" sz="2400" dirty="0" err="1"/>
              <a:t>Spracklen</a:t>
            </a:r>
            <a:r>
              <a:rPr lang="en-US" sz="2400" dirty="0"/>
              <a:t> et al.,</a:t>
            </a:r>
            <a:r>
              <a:rPr lang="et-EE" sz="2400" dirty="0"/>
              <a:t> </a:t>
            </a:r>
            <a:r>
              <a:rPr lang="en-US" sz="2400" dirty="0"/>
              <a:t>2012)</a:t>
            </a:r>
            <a:r>
              <a:rPr lang="et-EE" sz="2400" dirty="0"/>
              <a:t>.</a:t>
            </a:r>
          </a:p>
          <a:p>
            <a:pPr>
              <a:spcAft>
                <a:spcPts val="1200"/>
              </a:spcAft>
            </a:pPr>
            <a:endParaRPr lang="en-US" sz="2400" dirty="0"/>
          </a:p>
          <a:p>
            <a:pPr>
              <a:spcAft>
                <a:spcPts val="1200"/>
              </a:spcAft>
            </a:pPr>
            <a:r>
              <a:rPr lang="en-US" sz="2400" dirty="0"/>
              <a:t>Satellite observations suggest </a:t>
            </a:r>
            <a:r>
              <a:rPr lang="en-US" sz="2400" b="1" dirty="0"/>
              <a:t>European forests are a major influence on cloud formation </a:t>
            </a:r>
            <a:r>
              <a:rPr lang="en-US" sz="2400" dirty="0"/>
              <a:t>(</a:t>
            </a:r>
            <a:r>
              <a:rPr lang="en-US" sz="2400" dirty="0" err="1"/>
              <a:t>Teuling</a:t>
            </a:r>
            <a:r>
              <a:rPr lang="en-US" sz="2400" dirty="0"/>
              <a:t> et al.,</a:t>
            </a:r>
            <a:r>
              <a:rPr lang="et-EE" sz="2400" dirty="0"/>
              <a:t> </a:t>
            </a:r>
            <a:r>
              <a:rPr lang="en-US" sz="2400" dirty="0"/>
              <a:t>2017), and thus sunshine/shade dynamics and rainfall. </a:t>
            </a:r>
            <a:endParaRPr lang="et-EE" sz="2400" dirty="0"/>
          </a:p>
          <a:p>
            <a:pPr>
              <a:spcAft>
                <a:spcPts val="1200"/>
              </a:spcAft>
            </a:pPr>
            <a:endParaRPr lang="en-US" sz="2400" dirty="0"/>
          </a:p>
          <a:p>
            <a:pPr>
              <a:spcAft>
                <a:spcPts val="1200"/>
              </a:spcAft>
            </a:pPr>
            <a:r>
              <a:rPr lang="en-US" sz="2400" dirty="0"/>
              <a:t>Forest loss and degradation reduce ET, with important</a:t>
            </a:r>
            <a:r>
              <a:rPr lang="et-EE" sz="2400" dirty="0"/>
              <a:t> </a:t>
            </a:r>
            <a:r>
              <a:rPr lang="en-US" sz="2400" dirty="0"/>
              <a:t>implications for rainfall thousands of kilometers downwind (Aldrich and </a:t>
            </a:r>
            <a:r>
              <a:rPr lang="en-US" sz="2400" dirty="0" err="1"/>
              <a:t>Imberger</a:t>
            </a:r>
            <a:r>
              <a:rPr lang="en-US" sz="2400" dirty="0"/>
              <a:t>, 2013; </a:t>
            </a:r>
            <a:r>
              <a:rPr lang="en-US" sz="2400" dirty="0" err="1"/>
              <a:t>Debortoli</a:t>
            </a:r>
            <a:r>
              <a:rPr lang="en-US" sz="2400" dirty="0"/>
              <a:t> et al., 2016). </a:t>
            </a:r>
            <a:r>
              <a:rPr lang="et-EE" sz="2400" b="1" dirty="0"/>
              <a:t>L</a:t>
            </a:r>
            <a:r>
              <a:rPr lang="en-US" sz="2400" b="1" dirty="0" err="1"/>
              <a:t>arge</a:t>
            </a:r>
            <a:r>
              <a:rPr lang="en-US" sz="2400" b="1" dirty="0"/>
              <a:t>-scale deforestation will reduce rainfall in some</a:t>
            </a:r>
            <a:r>
              <a:rPr lang="et-EE" sz="2400" b="1" dirty="0"/>
              <a:t> </a:t>
            </a:r>
            <a:r>
              <a:rPr lang="en-US" sz="2400" b="1" dirty="0"/>
              <a:t>regions by as much as 30%</a:t>
            </a:r>
            <a:r>
              <a:rPr lang="en-US" sz="2400" dirty="0"/>
              <a:t> (Lawrence and </a:t>
            </a:r>
            <a:r>
              <a:rPr lang="en-US" sz="2400" dirty="0" err="1"/>
              <a:t>Vandecar</a:t>
            </a:r>
            <a:r>
              <a:rPr lang="en-US" sz="2400" dirty="0"/>
              <a:t>, 2015;</a:t>
            </a:r>
            <a:r>
              <a:rPr lang="et-EE" sz="2400" dirty="0"/>
              <a:t> </a:t>
            </a:r>
            <a:r>
              <a:rPr lang="en-US" sz="2400" dirty="0" err="1"/>
              <a:t>Spracklen</a:t>
            </a:r>
            <a:r>
              <a:rPr lang="en-US" sz="2400" dirty="0"/>
              <a:t> and Garcia-Carreras, 2015) </a:t>
            </a:r>
          </a:p>
        </p:txBody>
      </p:sp>
      <p:sp>
        <p:nvSpPr>
          <p:cNvPr id="4" name="Google Shape;204;p7"/>
          <p:cNvSpPr txBox="1">
            <a:spLocks noGrp="1"/>
          </p:cNvSpPr>
          <p:nvPr>
            <p:ph type="title"/>
          </p:nvPr>
        </p:nvSpPr>
        <p:spPr>
          <a:xfrm>
            <a:off x="0" y="0"/>
            <a:ext cx="12026189" cy="763600"/>
          </a:xfrm>
          <a:prstGeom prst="rect">
            <a:avLst/>
          </a:prstGeom>
          <a:noFill/>
          <a:ln>
            <a:noFill/>
          </a:ln>
        </p:spPr>
        <p:txBody>
          <a:bodyPr spcFirstLastPara="1" vert="horz" wrap="square" lIns="121900" tIns="121900" rIns="121900" bIns="121900" rtlCol="0" anchor="t" anchorCtr="0">
            <a:noAutofit/>
          </a:bodyPr>
          <a:lstStyle/>
          <a:p>
            <a:pPr>
              <a:lnSpc>
                <a:spcPct val="53000"/>
              </a:lnSpc>
              <a:spcBef>
                <a:spcPts val="0"/>
              </a:spcBef>
              <a:buClr>
                <a:srgbClr val="C00000"/>
              </a:buClr>
              <a:buSzPts val="2800"/>
            </a:pPr>
            <a:r>
              <a:rPr lang="et-EE" sz="5867" dirty="0">
                <a:solidFill>
                  <a:srgbClr val="C00000"/>
                </a:solidFill>
              </a:rPr>
              <a:t>DEFORESTATION – not only biodiversity</a:t>
            </a:r>
            <a:endParaRPr sz="5867" dirty="0">
              <a:solidFill>
                <a:srgbClr val="C00000"/>
              </a:solidFill>
            </a:endParaRPr>
          </a:p>
        </p:txBody>
      </p:sp>
      <p:sp>
        <p:nvSpPr>
          <p:cNvPr id="3" name="TextBox 2">
            <a:extLst>
              <a:ext uri="{FF2B5EF4-FFF2-40B4-BE49-F238E27FC236}">
                <a16:creationId xmlns:a16="http://schemas.microsoft.com/office/drawing/2014/main" id="{95630873-5B63-26C7-5CCD-196CD0E4B4E7}"/>
              </a:ext>
            </a:extLst>
          </p:cNvPr>
          <p:cNvSpPr txBox="1"/>
          <p:nvPr/>
        </p:nvSpPr>
        <p:spPr>
          <a:xfrm>
            <a:off x="8705089" y="1657280"/>
            <a:ext cx="2978829" cy="461665"/>
          </a:xfrm>
          <a:prstGeom prst="rect">
            <a:avLst/>
          </a:prstGeom>
          <a:noFill/>
        </p:spPr>
        <p:txBody>
          <a:bodyPr wrap="none" rtlCol="0">
            <a:spAutoFit/>
          </a:bodyPr>
          <a:lstStyle/>
          <a:p>
            <a:r>
              <a:rPr lang="el-GR" sz="2400" b="1" dirty="0">
                <a:solidFill>
                  <a:srgbClr val="00B050"/>
                </a:solidFill>
              </a:rPr>
              <a:t>Εξάτμιση και διαπνοή</a:t>
            </a:r>
          </a:p>
        </p:txBody>
      </p:sp>
    </p:spTree>
    <p:extLst>
      <p:ext uri="{BB962C8B-B14F-4D97-AF65-F5344CB8AC3E}">
        <p14:creationId xmlns:p14="http://schemas.microsoft.com/office/powerpoint/2010/main" val="2921214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0404757" y="6519446"/>
            <a:ext cx="1571264" cy="307777"/>
          </a:xfrm>
          <a:prstGeom prst="rect">
            <a:avLst/>
          </a:prstGeom>
        </p:spPr>
        <p:txBody>
          <a:bodyPr wrap="none">
            <a:spAutoFit/>
          </a:bodyPr>
          <a:lstStyle/>
          <a:p>
            <a:r>
              <a:rPr lang="et-EE" sz="1400" dirty="0"/>
              <a:t>(Ellison et al. 2017)</a:t>
            </a:r>
          </a:p>
        </p:txBody>
      </p:sp>
      <p:sp>
        <p:nvSpPr>
          <p:cNvPr id="2" name="Rectangle 1"/>
          <p:cNvSpPr/>
          <p:nvPr/>
        </p:nvSpPr>
        <p:spPr>
          <a:xfrm>
            <a:off x="146712" y="588879"/>
            <a:ext cx="11879477" cy="3877985"/>
          </a:xfrm>
          <a:prstGeom prst="rect">
            <a:avLst/>
          </a:prstGeom>
        </p:spPr>
        <p:txBody>
          <a:bodyPr wrap="square">
            <a:spAutoFit/>
          </a:bodyPr>
          <a:lstStyle/>
          <a:p>
            <a:pPr>
              <a:spcAft>
                <a:spcPts val="1200"/>
              </a:spcAft>
            </a:pPr>
            <a:endParaRPr lang="en-US" sz="2400" dirty="0"/>
          </a:p>
          <a:p>
            <a:pPr>
              <a:spcAft>
                <a:spcPts val="1200"/>
              </a:spcAft>
            </a:pPr>
            <a:r>
              <a:rPr lang="en-US" sz="2400" dirty="0"/>
              <a:t>Trees and forests contribute to the </a:t>
            </a:r>
            <a:r>
              <a:rPr lang="en-US" sz="2400" b="1" dirty="0"/>
              <a:t>intensification of rainfall</a:t>
            </a:r>
            <a:r>
              <a:rPr lang="et-EE" sz="2400" b="1" dirty="0"/>
              <a:t> </a:t>
            </a:r>
            <a:r>
              <a:rPr lang="en-US" sz="2400" b="1" dirty="0"/>
              <a:t>through the biological particles</a:t>
            </a:r>
            <a:r>
              <a:rPr lang="et-EE" sz="2400" b="1" dirty="0"/>
              <a:t> </a:t>
            </a:r>
            <a:r>
              <a:rPr lang="et-EE" sz="2400" dirty="0"/>
              <a:t>(</a:t>
            </a:r>
            <a:r>
              <a:rPr lang="en-US" sz="2400" dirty="0"/>
              <a:t>fungal spores, pollen, bacterial cells</a:t>
            </a:r>
            <a:r>
              <a:rPr lang="et-EE" sz="2400" dirty="0"/>
              <a:t>)</a:t>
            </a:r>
            <a:r>
              <a:rPr lang="en-US" sz="2400" dirty="0"/>
              <a:t> they release into the </a:t>
            </a:r>
            <a:r>
              <a:rPr lang="et-EE" sz="2400" dirty="0"/>
              <a:t>a</a:t>
            </a:r>
            <a:r>
              <a:rPr lang="en-US" sz="2400" dirty="0" err="1"/>
              <a:t>tmosphere</a:t>
            </a:r>
            <a:r>
              <a:rPr lang="en-US" sz="2400" dirty="0"/>
              <a:t>. Atmospheric moisture condenses when air becomes</a:t>
            </a:r>
            <a:r>
              <a:rPr lang="et-EE" sz="2400" dirty="0"/>
              <a:t> </a:t>
            </a:r>
            <a:r>
              <a:rPr lang="en-US" sz="2400" dirty="0"/>
              <a:t>saturated </a:t>
            </a:r>
            <a:r>
              <a:rPr lang="et-EE" sz="2400" dirty="0"/>
              <a:t>and </a:t>
            </a:r>
            <a:r>
              <a:rPr lang="en-US" sz="2400" dirty="0"/>
              <a:t>particles (condensation</a:t>
            </a:r>
            <a:r>
              <a:rPr lang="et-EE" sz="2400" dirty="0"/>
              <a:t> </a:t>
            </a:r>
            <a:r>
              <a:rPr lang="en-US" sz="2400" dirty="0"/>
              <a:t>nuclei), are present (Morris et al., 2014; Sheil, 2014). </a:t>
            </a:r>
            <a:endParaRPr lang="et-EE" sz="2400" dirty="0"/>
          </a:p>
          <a:p>
            <a:pPr>
              <a:spcAft>
                <a:spcPts val="1200"/>
              </a:spcAft>
            </a:pPr>
            <a:endParaRPr lang="en-GB" sz="2400" dirty="0"/>
          </a:p>
          <a:p>
            <a:pPr>
              <a:spcAft>
                <a:spcPts val="1200"/>
              </a:spcAft>
            </a:pPr>
            <a:r>
              <a:rPr lang="et-EE" sz="2400" dirty="0"/>
              <a:t>T</a:t>
            </a:r>
            <a:r>
              <a:rPr lang="en-US" sz="2400" dirty="0"/>
              <a:t>he </a:t>
            </a:r>
            <a:r>
              <a:rPr lang="en-US" sz="2400" b="1" dirty="0"/>
              <a:t>combination of warming and</a:t>
            </a:r>
            <a:r>
              <a:rPr lang="et-EE" sz="2400" b="1" dirty="0"/>
              <a:t> </a:t>
            </a:r>
            <a:r>
              <a:rPr lang="en-US" sz="2400" b="1" dirty="0"/>
              <a:t>altered rainfall </a:t>
            </a:r>
            <a:r>
              <a:rPr lang="en-US" sz="2400" dirty="0"/>
              <a:t>patterns due to climate change </a:t>
            </a:r>
            <a:r>
              <a:rPr lang="en-US" sz="2400" b="1" dirty="0"/>
              <a:t>can</a:t>
            </a:r>
            <a:r>
              <a:rPr lang="en-US" sz="2400" dirty="0"/>
              <a:t> </a:t>
            </a:r>
            <a:r>
              <a:rPr lang="en-US" sz="2400" b="1" dirty="0"/>
              <a:t>lead to feedback</a:t>
            </a:r>
            <a:r>
              <a:rPr lang="et-EE" sz="2400" b="1" dirty="0"/>
              <a:t> </a:t>
            </a:r>
            <a:r>
              <a:rPr lang="en-US" sz="2400" b="1" dirty="0"/>
              <a:t>effects </a:t>
            </a:r>
            <a:r>
              <a:rPr lang="en-US" sz="2400" dirty="0"/>
              <a:t>on remaining vegetation, reduced biomass accumulation,</a:t>
            </a:r>
            <a:r>
              <a:rPr lang="et-EE" sz="2400" dirty="0"/>
              <a:t> </a:t>
            </a:r>
            <a:r>
              <a:rPr lang="en-US" sz="2400" dirty="0"/>
              <a:t>drought, die-off and fires (</a:t>
            </a:r>
            <a:r>
              <a:rPr lang="en-US" sz="2400" dirty="0" err="1"/>
              <a:t>Brienen</a:t>
            </a:r>
            <a:r>
              <a:rPr lang="en-US" sz="2400" dirty="0"/>
              <a:t> et al., 2015; Duffy et al., 2015). </a:t>
            </a:r>
          </a:p>
        </p:txBody>
      </p:sp>
      <p:sp>
        <p:nvSpPr>
          <p:cNvPr id="4" name="Google Shape;204;p7"/>
          <p:cNvSpPr txBox="1">
            <a:spLocks noGrp="1"/>
          </p:cNvSpPr>
          <p:nvPr>
            <p:ph type="title"/>
          </p:nvPr>
        </p:nvSpPr>
        <p:spPr>
          <a:xfrm>
            <a:off x="0" y="0"/>
            <a:ext cx="12026189" cy="763600"/>
          </a:xfrm>
          <a:prstGeom prst="rect">
            <a:avLst/>
          </a:prstGeom>
          <a:noFill/>
          <a:ln>
            <a:noFill/>
          </a:ln>
        </p:spPr>
        <p:txBody>
          <a:bodyPr spcFirstLastPara="1" vert="horz" wrap="square" lIns="121900" tIns="121900" rIns="121900" bIns="121900" rtlCol="0" anchor="t" anchorCtr="0">
            <a:noAutofit/>
          </a:bodyPr>
          <a:lstStyle/>
          <a:p>
            <a:pPr>
              <a:lnSpc>
                <a:spcPct val="53000"/>
              </a:lnSpc>
              <a:spcBef>
                <a:spcPts val="0"/>
              </a:spcBef>
              <a:buClr>
                <a:srgbClr val="C00000"/>
              </a:buClr>
              <a:buSzPts val="2800"/>
            </a:pPr>
            <a:r>
              <a:rPr lang="et-EE" sz="5867" dirty="0">
                <a:solidFill>
                  <a:srgbClr val="C00000"/>
                </a:solidFill>
              </a:rPr>
              <a:t>DEFORESTATION – not only biodiversity</a:t>
            </a:r>
            <a:endParaRPr sz="5867" dirty="0">
              <a:solidFill>
                <a:srgbClr val="C00000"/>
              </a:solidFill>
            </a:endParaRPr>
          </a:p>
        </p:txBody>
      </p:sp>
    </p:spTree>
    <p:extLst>
      <p:ext uri="{BB962C8B-B14F-4D97-AF65-F5344CB8AC3E}">
        <p14:creationId xmlns:p14="http://schemas.microsoft.com/office/powerpoint/2010/main" val="2238496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9"/>
          <p:cNvPicPr preferRelativeResize="0"/>
          <p:nvPr/>
        </p:nvPicPr>
        <p:blipFill rotWithShape="1">
          <a:blip r:embed="rId3">
            <a:alphaModFix/>
          </a:blip>
          <a:srcRect/>
          <a:stretch/>
        </p:blipFill>
        <p:spPr>
          <a:xfrm>
            <a:off x="335709" y="755484"/>
            <a:ext cx="11149945" cy="5643808"/>
          </a:xfrm>
          <a:prstGeom prst="rect">
            <a:avLst/>
          </a:prstGeom>
          <a:noFill/>
          <a:ln>
            <a:noFill/>
          </a:ln>
        </p:spPr>
      </p:pic>
      <p:pic>
        <p:nvPicPr>
          <p:cNvPr id="218" name="Google Shape;218;p9"/>
          <p:cNvPicPr preferRelativeResize="0"/>
          <p:nvPr/>
        </p:nvPicPr>
        <p:blipFill rotWithShape="1">
          <a:blip r:embed="rId4">
            <a:alphaModFix/>
          </a:blip>
          <a:srcRect/>
          <a:stretch/>
        </p:blipFill>
        <p:spPr>
          <a:xfrm>
            <a:off x="6116768" y="6399293"/>
            <a:ext cx="6075233" cy="466825"/>
          </a:xfrm>
          <a:prstGeom prst="rect">
            <a:avLst/>
          </a:prstGeom>
          <a:noFill/>
          <a:ln>
            <a:noFill/>
          </a:ln>
        </p:spPr>
      </p:pic>
      <p:sp>
        <p:nvSpPr>
          <p:cNvPr id="5" name="Google Shape;204;p7"/>
          <p:cNvSpPr txBox="1">
            <a:spLocks noGrp="1"/>
          </p:cNvSpPr>
          <p:nvPr>
            <p:ph type="title"/>
          </p:nvPr>
        </p:nvSpPr>
        <p:spPr>
          <a:xfrm>
            <a:off x="0" y="0"/>
            <a:ext cx="11360800" cy="763600"/>
          </a:xfrm>
          <a:prstGeom prst="rect">
            <a:avLst/>
          </a:prstGeom>
          <a:noFill/>
          <a:ln>
            <a:noFill/>
          </a:ln>
        </p:spPr>
        <p:txBody>
          <a:bodyPr spcFirstLastPara="1" vert="horz" wrap="square" lIns="121900" tIns="121900" rIns="121900" bIns="121900" rtlCol="0" anchor="t" anchorCtr="0">
            <a:noAutofit/>
          </a:bodyPr>
          <a:lstStyle/>
          <a:p>
            <a:pPr>
              <a:buClr>
                <a:srgbClr val="C00000"/>
              </a:buClr>
            </a:pPr>
            <a:r>
              <a:rPr lang="et-EE" sz="5867" dirty="0">
                <a:solidFill>
                  <a:srgbClr val="C00000"/>
                </a:solidFill>
              </a:rPr>
              <a:t>SOIL DEGRADATION</a:t>
            </a:r>
            <a:endParaRPr sz="5867" dirty="0">
              <a:solidFill>
                <a:srgbClr val="C0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5" name="Google Shape;204;p7"/>
          <p:cNvSpPr txBox="1">
            <a:spLocks noGrp="1"/>
          </p:cNvSpPr>
          <p:nvPr>
            <p:ph type="title"/>
          </p:nvPr>
        </p:nvSpPr>
        <p:spPr>
          <a:xfrm>
            <a:off x="0" y="0"/>
            <a:ext cx="11360800" cy="763600"/>
          </a:xfrm>
          <a:prstGeom prst="rect">
            <a:avLst/>
          </a:prstGeom>
          <a:noFill/>
          <a:ln>
            <a:noFill/>
          </a:ln>
        </p:spPr>
        <p:txBody>
          <a:bodyPr spcFirstLastPara="1" vert="horz" wrap="square" lIns="121900" tIns="121900" rIns="121900" bIns="121900" rtlCol="0" anchor="t" anchorCtr="0">
            <a:noAutofit/>
          </a:bodyPr>
          <a:lstStyle/>
          <a:p>
            <a:pPr>
              <a:buClr>
                <a:srgbClr val="C00000"/>
              </a:buClr>
            </a:pPr>
            <a:r>
              <a:rPr lang="et-EE" sz="5867" dirty="0">
                <a:solidFill>
                  <a:srgbClr val="C00000"/>
                </a:solidFill>
              </a:rPr>
              <a:t>FOOD</a:t>
            </a:r>
            <a:endParaRPr sz="5867" dirty="0">
              <a:solidFill>
                <a:srgbClr val="C00000"/>
              </a:solidFill>
            </a:endParaRPr>
          </a:p>
        </p:txBody>
      </p:sp>
      <p:pic>
        <p:nvPicPr>
          <p:cNvPr id="6" name="Picture 5"/>
          <p:cNvPicPr>
            <a:picLocks noChangeAspect="1"/>
          </p:cNvPicPr>
          <p:nvPr/>
        </p:nvPicPr>
        <p:blipFill>
          <a:blip r:embed="rId3"/>
          <a:stretch>
            <a:fillRect/>
          </a:stretch>
        </p:blipFill>
        <p:spPr>
          <a:xfrm>
            <a:off x="2018995" y="1"/>
            <a:ext cx="10083396" cy="1711407"/>
          </a:xfrm>
          <a:prstGeom prst="rect">
            <a:avLst/>
          </a:prstGeom>
        </p:spPr>
      </p:pic>
      <p:pic>
        <p:nvPicPr>
          <p:cNvPr id="7" name="Picture 6"/>
          <p:cNvPicPr>
            <a:picLocks noChangeAspect="1"/>
          </p:cNvPicPr>
          <p:nvPr/>
        </p:nvPicPr>
        <p:blipFill>
          <a:blip r:embed="rId4"/>
          <a:stretch>
            <a:fillRect/>
          </a:stretch>
        </p:blipFill>
        <p:spPr>
          <a:xfrm rot="16200000">
            <a:off x="-2742286" y="3611044"/>
            <a:ext cx="5987299" cy="292409"/>
          </a:xfrm>
          <a:prstGeom prst="rect">
            <a:avLst/>
          </a:prstGeom>
        </p:spPr>
      </p:pic>
      <p:pic>
        <p:nvPicPr>
          <p:cNvPr id="8" name="Picture 7"/>
          <p:cNvPicPr>
            <a:picLocks noChangeAspect="1"/>
          </p:cNvPicPr>
          <p:nvPr/>
        </p:nvPicPr>
        <p:blipFill rotWithShape="1">
          <a:blip r:embed="rId5"/>
          <a:srcRect t="22445" b="2548"/>
          <a:stretch/>
        </p:blipFill>
        <p:spPr>
          <a:xfrm>
            <a:off x="2091026" y="1262331"/>
            <a:ext cx="8647389" cy="5595668"/>
          </a:xfrm>
          <a:prstGeom prst="rect">
            <a:avLst/>
          </a:prstGeom>
        </p:spPr>
      </p:pic>
    </p:spTree>
    <p:extLst>
      <p:ext uri="{BB962C8B-B14F-4D97-AF65-F5344CB8AC3E}">
        <p14:creationId xmlns:p14="http://schemas.microsoft.com/office/powerpoint/2010/main" val="139040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 name="Google Shape;204;p7"/>
          <p:cNvSpPr txBox="1">
            <a:spLocks/>
          </p:cNvSpPr>
          <p:nvPr/>
        </p:nvSpPr>
        <p:spPr>
          <a:xfrm>
            <a:off x="182880" y="2875280"/>
            <a:ext cx="11360800" cy="763600"/>
          </a:xfrm>
          <a:prstGeom prst="rect">
            <a:avLst/>
          </a:prstGeom>
          <a:noFill/>
          <a:ln>
            <a:noFill/>
          </a:ln>
        </p:spPr>
        <p:txBody>
          <a:bodyPr spcFirstLastPara="1" wrap="square" lIns="121900" tIns="121900" rIns="121900" bIns="121900"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53000"/>
              </a:lnSpc>
              <a:spcBef>
                <a:spcPts val="0"/>
              </a:spcBef>
              <a:buClr>
                <a:srgbClr val="C00000"/>
              </a:buClr>
              <a:buSzPts val="2800"/>
            </a:pPr>
            <a:r>
              <a:rPr lang="et-EE" sz="9600" dirty="0">
                <a:solidFill>
                  <a:srgbClr val="C00000"/>
                </a:solidFill>
              </a:rPr>
              <a:t>WHAT WE CAN DO?</a:t>
            </a:r>
          </a:p>
        </p:txBody>
      </p:sp>
    </p:spTree>
    <p:extLst>
      <p:ext uri="{BB962C8B-B14F-4D97-AF65-F5344CB8AC3E}">
        <p14:creationId xmlns:p14="http://schemas.microsoft.com/office/powerpoint/2010/main" val="2697758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4" name="Google Shape;264;p15"/>
          <p:cNvSpPr txBox="1"/>
          <p:nvPr/>
        </p:nvSpPr>
        <p:spPr>
          <a:xfrm>
            <a:off x="-47348" y="0"/>
            <a:ext cx="12286695"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defTabSz="685800" eaLnBrk="1" latinLnBrk="0" hangingPunct="1">
              <a:lnSpc>
                <a:spcPct val="53000"/>
              </a:lnSpc>
              <a:buClr>
                <a:srgbClr val="C00000"/>
              </a:buClr>
              <a:buSzPts val="2800"/>
              <a:buFont typeface="Times New Roman"/>
              <a:buNone/>
              <a:defRPr sz="4400" kern="1200">
                <a:solidFill>
                  <a:srgbClr val="C00000"/>
                </a:solidFill>
                <a:latin typeface="+mj-lt"/>
                <a:ea typeface="+mj-ea"/>
                <a:cs typeface="+mj-cs"/>
              </a:defRPr>
            </a:lvl1pPr>
          </a:lstStyle>
          <a:p>
            <a:r>
              <a:rPr lang="et-EE" sz="5333" dirty="0">
                <a:sym typeface="Times New Roman"/>
              </a:rPr>
              <a:t>UN SUSTAINABLE DEVELOPMENT GOALS</a:t>
            </a:r>
            <a:endParaRPr sz="5333" dirty="0">
              <a:sym typeface="Times New Roman"/>
            </a:endParaRPr>
          </a:p>
        </p:txBody>
      </p:sp>
      <p:sp>
        <p:nvSpPr>
          <p:cNvPr id="265" name="Google Shape;265;p15"/>
          <p:cNvSpPr txBox="1"/>
          <p:nvPr/>
        </p:nvSpPr>
        <p:spPr>
          <a:xfrm>
            <a:off x="353062" y="1047281"/>
            <a:ext cx="11776401" cy="3246615"/>
          </a:xfrm>
          <a:prstGeom prst="rect">
            <a:avLst/>
          </a:prstGeom>
          <a:noFill/>
          <a:ln>
            <a:noFill/>
          </a:ln>
        </p:spPr>
        <p:txBody>
          <a:bodyPr spcFirstLastPara="1" wrap="square" lIns="121900" tIns="60933" rIns="121900" bIns="60933" anchor="t" anchorCtr="0">
            <a:normAutofit/>
          </a:bodyPr>
          <a:lstStyle/>
          <a:p>
            <a:pPr marL="457189" indent="-457189">
              <a:lnSpc>
                <a:spcPct val="90000"/>
              </a:lnSpc>
              <a:buClr>
                <a:schemeClr val="accent1"/>
              </a:buClr>
              <a:buSzPts val="2700"/>
              <a:buFont typeface="Arial" panose="020B0604020202020204" pitchFamily="34" charset="0"/>
              <a:buChar char="•"/>
            </a:pPr>
            <a:r>
              <a:rPr lang="et-EE" sz="3200" dirty="0">
                <a:solidFill>
                  <a:schemeClr val="dk1"/>
                </a:solidFill>
                <a:ea typeface="Times New Roman"/>
                <a:cs typeface="Times New Roman"/>
                <a:sym typeface="Times New Roman"/>
              </a:rPr>
              <a:t>A set of 17 goals for the world’s future, through 2030</a:t>
            </a:r>
            <a:endParaRPr sz="3200" dirty="0"/>
          </a:p>
          <a:p>
            <a:pPr marL="457189" indent="-457189">
              <a:lnSpc>
                <a:spcPct val="90000"/>
              </a:lnSpc>
              <a:spcBef>
                <a:spcPts val="1600"/>
              </a:spcBef>
              <a:buClr>
                <a:schemeClr val="accent1"/>
              </a:buClr>
              <a:buSzPts val="2700"/>
              <a:buFont typeface="Arial" panose="020B0604020202020204" pitchFamily="34" charset="0"/>
              <a:buChar char="•"/>
            </a:pPr>
            <a:r>
              <a:rPr lang="et-EE" sz="3200" dirty="0">
                <a:solidFill>
                  <a:schemeClr val="dk1"/>
                </a:solidFill>
                <a:ea typeface="Times New Roman"/>
                <a:cs typeface="Times New Roman"/>
                <a:sym typeface="Times New Roman"/>
              </a:rPr>
              <a:t>Backed up by a set of 169 detailed Targets</a:t>
            </a:r>
            <a:endParaRPr sz="3200" dirty="0"/>
          </a:p>
          <a:p>
            <a:pPr marL="457189" indent="-457189">
              <a:lnSpc>
                <a:spcPct val="90000"/>
              </a:lnSpc>
              <a:spcBef>
                <a:spcPts val="1600"/>
              </a:spcBef>
              <a:buClr>
                <a:schemeClr val="accent1"/>
              </a:buClr>
              <a:buSzPts val="2700"/>
              <a:buFont typeface="Arial" panose="020B0604020202020204" pitchFamily="34" charset="0"/>
              <a:buChar char="•"/>
            </a:pPr>
            <a:r>
              <a:rPr lang="et-EE" sz="3200" dirty="0">
                <a:solidFill>
                  <a:schemeClr val="dk1"/>
                </a:solidFill>
                <a:ea typeface="Times New Roman"/>
                <a:cs typeface="Times New Roman"/>
                <a:sym typeface="Times New Roman"/>
              </a:rPr>
              <a:t>Negotiated over a two-year period at the United Nations</a:t>
            </a:r>
            <a:endParaRPr sz="3200" dirty="0"/>
          </a:p>
          <a:p>
            <a:pPr marL="457189" indent="-457189">
              <a:lnSpc>
                <a:spcPct val="90000"/>
              </a:lnSpc>
              <a:spcBef>
                <a:spcPts val="1600"/>
              </a:spcBef>
              <a:buClr>
                <a:schemeClr val="accent1"/>
              </a:buClr>
              <a:buSzPts val="2700"/>
              <a:buFont typeface="Arial" panose="020B0604020202020204" pitchFamily="34" charset="0"/>
              <a:buChar char="•"/>
            </a:pPr>
            <a:r>
              <a:rPr lang="et-EE" sz="3200" dirty="0">
                <a:solidFill>
                  <a:schemeClr val="dk1"/>
                </a:solidFill>
                <a:ea typeface="Times New Roman"/>
                <a:cs typeface="Times New Roman"/>
                <a:sym typeface="Times New Roman"/>
              </a:rPr>
              <a:t>Agreed to by nearly all the world’s nations, on 25 Sept 2015</a:t>
            </a:r>
            <a:endParaRPr sz="3200" dirty="0"/>
          </a:p>
        </p:txBody>
      </p:sp>
      <p:pic>
        <p:nvPicPr>
          <p:cNvPr id="5" name="Google Shape;263;p15"/>
          <p:cNvPicPr preferRelativeResize="0"/>
          <p:nvPr/>
        </p:nvPicPr>
        <p:blipFill rotWithShape="1">
          <a:blip r:embed="rId3">
            <a:alphaModFix/>
          </a:blip>
          <a:srcRect l="5464" t="31278" r="5362" b="5009"/>
          <a:stretch/>
        </p:blipFill>
        <p:spPr>
          <a:xfrm>
            <a:off x="353061" y="4130536"/>
            <a:ext cx="11485872" cy="256490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22" descr="http://www.stockholmresilience.org/images/18.36c25848153d54bdba33ec9b/1465905797608/sdgs-food-azote.jpg"/>
          <p:cNvPicPr preferRelativeResize="0"/>
          <p:nvPr/>
        </p:nvPicPr>
        <p:blipFill rotWithShape="1">
          <a:blip r:embed="rId3">
            <a:alphaModFix/>
          </a:blip>
          <a:srcRect l="9565" t="3827" r="9892" b="1966"/>
          <a:stretch/>
        </p:blipFill>
        <p:spPr>
          <a:xfrm>
            <a:off x="2046157" y="570387"/>
            <a:ext cx="7697283" cy="6155533"/>
          </a:xfrm>
          <a:prstGeom prst="rect">
            <a:avLst/>
          </a:prstGeom>
          <a:noFill/>
          <a:ln>
            <a:noFill/>
          </a:ln>
        </p:spPr>
      </p:pic>
      <p:sp>
        <p:nvSpPr>
          <p:cNvPr id="2" name="Rectangle 1"/>
          <p:cNvSpPr/>
          <p:nvPr/>
        </p:nvSpPr>
        <p:spPr>
          <a:xfrm>
            <a:off x="0" y="4841"/>
            <a:ext cx="12100560" cy="461665"/>
          </a:xfrm>
          <a:prstGeom prst="rect">
            <a:avLst/>
          </a:prstGeom>
        </p:spPr>
        <p:txBody>
          <a:bodyPr wrap="square">
            <a:spAutoFit/>
          </a:bodyPr>
          <a:lstStyle/>
          <a:p>
            <a:pPr lvl="0" algn="ctr"/>
            <a:r>
              <a:rPr lang="en-US" sz="2400" dirty="0"/>
              <a:t>Healthy biosphere functions are the basis of healthy society and healthy economy</a:t>
            </a:r>
          </a:p>
        </p:txBody>
      </p:sp>
    </p:spTree>
    <p:extLst>
      <p:ext uri="{BB962C8B-B14F-4D97-AF65-F5344CB8AC3E}">
        <p14:creationId xmlns:p14="http://schemas.microsoft.com/office/powerpoint/2010/main" val="977687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3200" y="150667"/>
            <a:ext cx="8184896" cy="6490008"/>
          </a:xfrm>
          <a:prstGeom prst="rect">
            <a:avLst/>
          </a:prstGeom>
        </p:spPr>
      </p:pic>
      <p:sp>
        <p:nvSpPr>
          <p:cNvPr id="8" name="Isosceles Triangle 7"/>
          <p:cNvSpPr/>
          <p:nvPr/>
        </p:nvSpPr>
        <p:spPr>
          <a:xfrm>
            <a:off x="8591296" y="486208"/>
            <a:ext cx="1105408" cy="5998464"/>
          </a:xfrm>
          <a:prstGeom prst="triangle">
            <a:avLst/>
          </a:prstGeom>
          <a:gradFill>
            <a:gsLst>
              <a:gs pos="0">
                <a:schemeClr val="accent6">
                  <a:lumMod val="75000"/>
                </a:schemeClr>
              </a:gs>
              <a:gs pos="61000">
                <a:srgbClr val="FFFF00"/>
              </a:gs>
              <a:gs pos="100000">
                <a:srgbClr val="FF0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p:cNvSpPr/>
          <p:nvPr/>
        </p:nvSpPr>
        <p:spPr>
          <a:xfrm>
            <a:off x="9828563" y="5872704"/>
            <a:ext cx="1986698" cy="461665"/>
          </a:xfrm>
          <a:prstGeom prst="rect">
            <a:avLst/>
          </a:prstGeom>
        </p:spPr>
        <p:txBody>
          <a:bodyPr wrap="none">
            <a:spAutoFit/>
          </a:bodyPr>
          <a:lstStyle/>
          <a:p>
            <a:r>
              <a:rPr lang="et-EE" sz="2400" dirty="0"/>
              <a:t>Where we are</a:t>
            </a:r>
          </a:p>
        </p:txBody>
      </p:sp>
      <p:sp>
        <p:nvSpPr>
          <p:cNvPr id="10" name="Rectangle 9"/>
          <p:cNvSpPr/>
          <p:nvPr/>
        </p:nvSpPr>
        <p:spPr>
          <a:xfrm>
            <a:off x="9437431" y="852617"/>
            <a:ext cx="2903615" cy="461665"/>
          </a:xfrm>
          <a:prstGeom prst="rect">
            <a:avLst/>
          </a:prstGeom>
        </p:spPr>
        <p:txBody>
          <a:bodyPr wrap="none">
            <a:spAutoFit/>
          </a:bodyPr>
          <a:lstStyle/>
          <a:p>
            <a:r>
              <a:rPr lang="et-EE" sz="2400" dirty="0"/>
              <a:t>Where we need to be</a:t>
            </a:r>
            <a:endParaRPr lang="en-US" sz="2400" dirty="0"/>
          </a:p>
        </p:txBody>
      </p:sp>
      <p:sp>
        <p:nvSpPr>
          <p:cNvPr id="11" name="Rectangle 10"/>
          <p:cNvSpPr/>
          <p:nvPr/>
        </p:nvSpPr>
        <p:spPr>
          <a:xfrm>
            <a:off x="9553176" y="3788645"/>
            <a:ext cx="2872068" cy="461665"/>
          </a:xfrm>
          <a:prstGeom prst="rect">
            <a:avLst/>
          </a:prstGeom>
        </p:spPr>
        <p:txBody>
          <a:bodyPr wrap="none">
            <a:spAutoFit/>
          </a:bodyPr>
          <a:lstStyle/>
          <a:p>
            <a:r>
              <a:rPr lang="et-EE" sz="2400" dirty="0"/>
              <a:t>Where we want to be</a:t>
            </a:r>
          </a:p>
        </p:txBody>
      </p:sp>
      <p:sp>
        <p:nvSpPr>
          <p:cNvPr id="3" name="Oval 2"/>
          <p:cNvSpPr/>
          <p:nvPr/>
        </p:nvSpPr>
        <p:spPr>
          <a:xfrm>
            <a:off x="5651501" y="196140"/>
            <a:ext cx="2966367" cy="34995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12743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7698947" y="1808895"/>
            <a:ext cx="2213447" cy="2128312"/>
          </a:xfrm>
          <a:prstGeom prst="ellipse">
            <a:avLst/>
          </a:prstGeom>
          <a:solidFill>
            <a:schemeClr val="accent1">
              <a:alpha val="23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2800" dirty="0">
                <a:solidFill>
                  <a:schemeClr val="accent1">
                    <a:lumMod val="50000"/>
                  </a:schemeClr>
                </a:solidFill>
              </a:rPr>
              <a:t>Society</a:t>
            </a:r>
            <a:endParaRPr lang="en-GB" sz="2800" dirty="0">
              <a:solidFill>
                <a:schemeClr val="accent1">
                  <a:lumMod val="50000"/>
                </a:schemeClr>
              </a:solidFill>
            </a:endParaRPr>
          </a:p>
        </p:txBody>
      </p:sp>
      <p:sp>
        <p:nvSpPr>
          <p:cNvPr id="8" name="Oval 7"/>
          <p:cNvSpPr/>
          <p:nvPr/>
        </p:nvSpPr>
        <p:spPr>
          <a:xfrm>
            <a:off x="9434413" y="1729857"/>
            <a:ext cx="2255360" cy="2128312"/>
          </a:xfrm>
          <a:prstGeom prst="ellipse">
            <a:avLst/>
          </a:prstGeom>
          <a:solidFill>
            <a:srgbClr val="FF0000">
              <a:alpha val="23000"/>
            </a:srgbClr>
          </a:solidFill>
          <a:ln w="38100">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t-EE" sz="2800" dirty="0">
                <a:solidFill>
                  <a:srgbClr val="FF0000"/>
                </a:solidFill>
              </a:rPr>
              <a:t>Economy</a:t>
            </a:r>
            <a:endParaRPr lang="en-GB" sz="2800" dirty="0">
              <a:solidFill>
                <a:srgbClr val="FF0000"/>
              </a:solidFill>
            </a:endParaRPr>
          </a:p>
        </p:txBody>
      </p:sp>
      <p:sp>
        <p:nvSpPr>
          <p:cNvPr id="10" name="Oval 9"/>
          <p:cNvSpPr/>
          <p:nvPr/>
        </p:nvSpPr>
        <p:spPr>
          <a:xfrm>
            <a:off x="8481296" y="292988"/>
            <a:ext cx="2213447" cy="2128312"/>
          </a:xfrm>
          <a:prstGeom prst="ellipse">
            <a:avLst/>
          </a:prstGeom>
          <a:solidFill>
            <a:schemeClr val="accent6">
              <a:lumMod val="75000"/>
              <a:alpha val="23000"/>
            </a:schemeClr>
          </a:solidFill>
          <a:ln w="38100">
            <a:solidFill>
              <a:schemeClr val="accent6">
                <a:lumMod val="75000"/>
              </a:schemeClr>
            </a:solidFill>
          </a:ln>
        </p:spPr>
        <p:style>
          <a:lnRef idx="3">
            <a:schemeClr val="lt1"/>
          </a:lnRef>
          <a:fillRef idx="1">
            <a:schemeClr val="accent2"/>
          </a:fillRef>
          <a:effectRef idx="1">
            <a:schemeClr val="accent2"/>
          </a:effectRef>
          <a:fontRef idx="minor">
            <a:schemeClr val="lt1"/>
          </a:fontRef>
        </p:style>
        <p:txBody>
          <a:bodyPr rtlCol="0" anchor="t"/>
          <a:lstStyle/>
          <a:p>
            <a:pPr algn="ctr"/>
            <a:r>
              <a:rPr lang="et-EE" sz="2800" dirty="0">
                <a:solidFill>
                  <a:schemeClr val="accent6">
                    <a:lumMod val="75000"/>
                  </a:schemeClr>
                </a:solidFill>
              </a:rPr>
              <a:t>Environ</a:t>
            </a:r>
            <a:r>
              <a:rPr lang="en-GB" sz="2800" dirty="0">
                <a:solidFill>
                  <a:schemeClr val="accent6">
                    <a:lumMod val="75000"/>
                  </a:schemeClr>
                </a:solidFill>
              </a:rPr>
              <a:t>-</a:t>
            </a:r>
            <a:r>
              <a:rPr lang="et-EE" sz="2800" dirty="0">
                <a:solidFill>
                  <a:schemeClr val="accent6">
                    <a:lumMod val="75000"/>
                  </a:schemeClr>
                </a:solidFill>
              </a:rPr>
              <a:t>ment</a:t>
            </a:r>
            <a:endParaRPr lang="en-GB" sz="2800" dirty="0">
              <a:solidFill>
                <a:schemeClr val="accent6">
                  <a:lumMod val="75000"/>
                </a:schemeClr>
              </a:solidFill>
            </a:endParaRPr>
          </a:p>
        </p:txBody>
      </p:sp>
      <p:sp>
        <p:nvSpPr>
          <p:cNvPr id="3" name="Rectangle 2"/>
          <p:cNvSpPr/>
          <p:nvPr/>
        </p:nvSpPr>
        <p:spPr>
          <a:xfrm>
            <a:off x="1045328" y="692311"/>
            <a:ext cx="6653619" cy="666786"/>
          </a:xfrm>
          <a:prstGeom prst="rect">
            <a:avLst/>
          </a:prstGeom>
        </p:spPr>
        <p:txBody>
          <a:bodyPr wrap="square">
            <a:spAutoFit/>
          </a:bodyPr>
          <a:lstStyle/>
          <a:p>
            <a:r>
              <a:rPr lang="et-EE" sz="3733" dirty="0"/>
              <a:t>Three pillars of sustainability</a:t>
            </a:r>
          </a:p>
        </p:txBody>
      </p:sp>
      <p:sp>
        <p:nvSpPr>
          <p:cNvPr id="19" name="Freeform 18"/>
          <p:cNvSpPr/>
          <p:nvPr/>
        </p:nvSpPr>
        <p:spPr>
          <a:xfrm>
            <a:off x="1111487" y="985297"/>
            <a:ext cx="2381692" cy="56707"/>
          </a:xfrm>
          <a:custGeom>
            <a:avLst/>
            <a:gdLst>
              <a:gd name="connsiteX0" fmla="*/ 0 w 1786269"/>
              <a:gd name="connsiteY0" fmla="*/ 0 h 42530"/>
              <a:gd name="connsiteX1" fmla="*/ 49618 w 1786269"/>
              <a:gd name="connsiteY1" fmla="*/ 14176 h 42530"/>
              <a:gd name="connsiteX2" fmla="*/ 77972 w 1786269"/>
              <a:gd name="connsiteY2" fmla="*/ 28353 h 42530"/>
              <a:gd name="connsiteX3" fmla="*/ 248093 w 1786269"/>
              <a:gd name="connsiteY3" fmla="*/ 42530 h 42530"/>
              <a:gd name="connsiteX4" fmla="*/ 836428 w 1786269"/>
              <a:gd name="connsiteY4" fmla="*/ 35441 h 42530"/>
              <a:gd name="connsiteX5" fmla="*/ 1786269 w 1786269"/>
              <a:gd name="connsiteY5" fmla="*/ 42530 h 42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6269" h="42530">
                <a:moveTo>
                  <a:pt x="0" y="0"/>
                </a:moveTo>
                <a:cubicBezTo>
                  <a:pt x="16539" y="4725"/>
                  <a:pt x="33452" y="8298"/>
                  <a:pt x="49618" y="14176"/>
                </a:cubicBezTo>
                <a:cubicBezTo>
                  <a:pt x="59549" y="17787"/>
                  <a:pt x="67511" y="26859"/>
                  <a:pt x="77972" y="28353"/>
                </a:cubicBezTo>
                <a:cubicBezTo>
                  <a:pt x="134304" y="36400"/>
                  <a:pt x="191386" y="37804"/>
                  <a:pt x="248093" y="42530"/>
                </a:cubicBezTo>
                <a:lnTo>
                  <a:pt x="836428" y="35441"/>
                </a:lnTo>
                <a:lnTo>
                  <a:pt x="1786269" y="4253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Rectangle 19"/>
          <p:cNvSpPr/>
          <p:nvPr/>
        </p:nvSpPr>
        <p:spPr>
          <a:xfrm>
            <a:off x="1111487" y="1142109"/>
            <a:ext cx="2724639" cy="666786"/>
          </a:xfrm>
          <a:prstGeom prst="rect">
            <a:avLst/>
          </a:prstGeom>
        </p:spPr>
        <p:txBody>
          <a:bodyPr wrap="square">
            <a:spAutoFit/>
          </a:bodyPr>
          <a:lstStyle/>
          <a:p>
            <a:r>
              <a:rPr lang="et-EE" sz="3733" dirty="0"/>
              <a:t>One pillar</a:t>
            </a:r>
          </a:p>
        </p:txBody>
      </p:sp>
      <p:sp>
        <p:nvSpPr>
          <p:cNvPr id="22" name="Text Placeholder 4"/>
          <p:cNvSpPr>
            <a:spLocks noGrp="1"/>
          </p:cNvSpPr>
          <p:nvPr>
            <p:ph idx="1"/>
          </p:nvPr>
        </p:nvSpPr>
        <p:spPr>
          <a:xfrm>
            <a:off x="343509" y="2182694"/>
            <a:ext cx="7647100" cy="4382319"/>
          </a:xfrm>
        </p:spPr>
        <p:txBody>
          <a:bodyPr>
            <a:normAutofit lnSpcReduction="10000"/>
          </a:bodyPr>
          <a:lstStyle/>
          <a:p>
            <a:r>
              <a:rPr lang="en-US" sz="3200" b="1" dirty="0"/>
              <a:t>Sustainability</a:t>
            </a:r>
            <a:r>
              <a:rPr lang="en-US" sz="3200" dirty="0"/>
              <a:t> means meeting our own needs without compromising the ability of future generations to meet their own needs. </a:t>
            </a:r>
            <a:endParaRPr lang="et-EE" sz="3200" dirty="0"/>
          </a:p>
          <a:p>
            <a:endParaRPr lang="en-US" sz="3200" b="1" dirty="0"/>
          </a:p>
          <a:p>
            <a:r>
              <a:rPr lang="en-US" sz="3200" b="1" dirty="0"/>
              <a:t>Sustainability</a:t>
            </a:r>
            <a:r>
              <a:rPr lang="en-US" sz="3200" dirty="0"/>
              <a:t> is a holistic approach that considers ecological, social and economic dimensions, recognizing that all must be considered together to find lasting prosperity.</a:t>
            </a:r>
          </a:p>
        </p:txBody>
      </p:sp>
    </p:spTree>
    <p:extLst>
      <p:ext uri="{BB962C8B-B14F-4D97-AF65-F5344CB8AC3E}">
        <p14:creationId xmlns:p14="http://schemas.microsoft.com/office/powerpoint/2010/main" val="127712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1000" fill="hold"/>
                                        <p:tgtEl>
                                          <p:spTgt spid="10"/>
                                        </p:tgtEl>
                                      </p:cBhvr>
                                      <p:by x="187000" y="187000"/>
                                    </p:animScale>
                                  </p:childTnLst>
                                </p:cTn>
                              </p:par>
                              <p:par>
                                <p:cTn id="7" presetID="42" presetClass="path" presetSubtype="0" accel="50000" decel="50000" fill="hold" grpId="1" nodeType="withEffect">
                                  <p:stCondLst>
                                    <p:cond delay="0"/>
                                  </p:stCondLst>
                                  <p:childTnLst>
                                    <p:animMotion origin="layout" path="M -3.88889E-6 2.59259E-6 L 0.00139 0.09228 " pathEditMode="relative" rAng="0" ptsTypes="AA">
                                      <p:cBhvr>
                                        <p:cTn id="8" dur="1000" fill="hold"/>
                                        <p:tgtEl>
                                          <p:spTgt spid="10"/>
                                        </p:tgtEl>
                                        <p:attrNameLst>
                                          <p:attrName>ppt_x</p:attrName>
                                          <p:attrName>ppt_y</p:attrName>
                                        </p:attrNameLst>
                                      </p:cBhvr>
                                      <p:rCtr x="69" y="4599"/>
                                    </p:animMotion>
                                  </p:childTnLst>
                                </p:cTn>
                              </p:par>
                              <p:par>
                                <p:cTn id="9" presetID="10" presetClass="exit" presetSubtype="0" fill="hold" nodeType="withEffect">
                                  <p:stCondLst>
                                    <p:cond delay="0"/>
                                  </p:stCondLst>
                                  <p:childTnLst>
                                    <p:animEffect transition="out" filter="fade">
                                      <p:cBhvr>
                                        <p:cTn id="10" dur="200"/>
                                        <p:tgtEl>
                                          <p:spTgt spid="10">
                                            <p:txEl>
                                              <p:pRg st="0" end="0"/>
                                            </p:txEl>
                                          </p:spTgt>
                                        </p:tgtEl>
                                      </p:cBhvr>
                                    </p:animEffect>
                                    <p:set>
                                      <p:cBhvr>
                                        <p:cTn id="11" dur="1" fill="hold">
                                          <p:stCondLst>
                                            <p:cond delay="199"/>
                                          </p:stCondLst>
                                        </p:cTn>
                                        <p:tgtEl>
                                          <p:spTgt spid="10">
                                            <p:txEl>
                                              <p:pRg st="0" end="0"/>
                                            </p:txEl>
                                          </p:spTgt>
                                        </p:tgtEl>
                                        <p:attrNameLst>
                                          <p:attrName>style.visibility</p:attrName>
                                        </p:attrNameLst>
                                      </p:cBhvr>
                                      <p:to>
                                        <p:strVal val="hidden"/>
                                      </p:to>
                                    </p:set>
                                  </p:childTnLst>
                                </p:cTn>
                              </p:par>
                            </p:childTnLst>
                          </p:cTn>
                        </p:par>
                        <p:par>
                          <p:cTn id="12" fill="hold">
                            <p:stCondLst>
                              <p:cond delay="1000"/>
                            </p:stCondLst>
                            <p:childTnLst>
                              <p:par>
                                <p:cTn id="13" presetID="6" presetClass="emph" presetSubtype="0" fill="hold" grpId="0" nodeType="afterEffect">
                                  <p:stCondLst>
                                    <p:cond delay="400"/>
                                  </p:stCondLst>
                                  <p:childTnLst>
                                    <p:animScale>
                                      <p:cBhvr>
                                        <p:cTn id="14" dur="1000" fill="hold"/>
                                        <p:tgtEl>
                                          <p:spTgt spid="4"/>
                                        </p:tgtEl>
                                      </p:cBhvr>
                                      <p:by x="150000" y="150000"/>
                                    </p:animScale>
                                  </p:childTnLst>
                                </p:cTn>
                              </p:par>
                              <p:par>
                                <p:cTn id="15" presetID="42" presetClass="path" presetSubtype="0" accel="50000" decel="50000" fill="hold" grpId="1" nodeType="withEffect">
                                  <p:stCondLst>
                                    <p:cond delay="400"/>
                                  </p:stCondLst>
                                  <p:childTnLst>
                                    <p:animMotion origin="layout" path="M 2.77778E-6 -4.07407E-6 L 0.10972 -0.14814 " pathEditMode="relative" rAng="0" ptsTypes="AA">
                                      <p:cBhvr>
                                        <p:cTn id="16" dur="1000" fill="hold"/>
                                        <p:tgtEl>
                                          <p:spTgt spid="4"/>
                                        </p:tgtEl>
                                        <p:attrNameLst>
                                          <p:attrName>ppt_x</p:attrName>
                                          <p:attrName>ppt_y</p:attrName>
                                        </p:attrNameLst>
                                      </p:cBhvr>
                                      <p:rCtr x="5486" y="-7407"/>
                                    </p:animMotion>
                                  </p:childTnLst>
                                </p:cTn>
                              </p:par>
                              <p:par>
                                <p:cTn id="17" presetID="10" presetClass="exit" presetSubtype="0" fill="hold" nodeType="withEffect">
                                  <p:stCondLst>
                                    <p:cond delay="400"/>
                                  </p:stCondLst>
                                  <p:childTnLst>
                                    <p:animEffect transition="out" filter="fade">
                                      <p:cBhvr>
                                        <p:cTn id="18" dur="300"/>
                                        <p:tgtEl>
                                          <p:spTgt spid="4">
                                            <p:txEl>
                                              <p:pRg st="0" end="0"/>
                                            </p:txEl>
                                          </p:spTgt>
                                        </p:tgtEl>
                                      </p:cBhvr>
                                    </p:animEffect>
                                    <p:set>
                                      <p:cBhvr>
                                        <p:cTn id="19" dur="1" fill="hold">
                                          <p:stCondLst>
                                            <p:cond delay="299"/>
                                          </p:stCondLst>
                                        </p:cTn>
                                        <p:tgtEl>
                                          <p:spTgt spid="4">
                                            <p:txEl>
                                              <p:pRg st="0" end="0"/>
                                            </p:txEl>
                                          </p:spTgt>
                                        </p:tgtEl>
                                        <p:attrNameLst>
                                          <p:attrName>style.visibility</p:attrName>
                                        </p:attrNameLst>
                                      </p:cBhvr>
                                      <p:to>
                                        <p:strVal val="hidden"/>
                                      </p:to>
                                    </p:set>
                                  </p:childTnLst>
                                </p:cTn>
                              </p:par>
                            </p:childTnLst>
                          </p:cTn>
                        </p:par>
                        <p:par>
                          <p:cTn id="20" fill="hold">
                            <p:stCondLst>
                              <p:cond delay="2400"/>
                            </p:stCondLst>
                            <p:childTnLst>
                              <p:par>
                                <p:cTn id="21" presetID="42" presetClass="path" presetSubtype="0" accel="50000" decel="50000" fill="hold" grpId="0" nodeType="afterEffect">
                                  <p:stCondLst>
                                    <p:cond delay="0"/>
                                  </p:stCondLst>
                                  <p:childTnLst>
                                    <p:animMotion origin="layout" path="M 5E-6 -1.7284E-6 L -0.11025 -0.08765 " pathEditMode="relative" rAng="0" ptsTypes="AA">
                                      <p:cBhvr>
                                        <p:cTn id="22" dur="1000" fill="hold"/>
                                        <p:tgtEl>
                                          <p:spTgt spid="8"/>
                                        </p:tgtEl>
                                        <p:attrNameLst>
                                          <p:attrName>ppt_x</p:attrName>
                                          <p:attrName>ppt_y</p:attrName>
                                        </p:attrNameLst>
                                      </p:cBhvr>
                                      <p:rCtr x="-5521" y="-4383"/>
                                    </p:animMotion>
                                  </p:childTnLst>
                                </p:cTn>
                              </p:par>
                              <p:par>
                                <p:cTn id="23" presetID="6" presetClass="emph" presetSubtype="0" fill="hold" grpId="1" nodeType="withEffect">
                                  <p:stCondLst>
                                    <p:cond delay="0"/>
                                  </p:stCondLst>
                                  <p:childTnLst>
                                    <p:animScale>
                                      <p:cBhvr>
                                        <p:cTn id="24" dur="1000" fill="hold"/>
                                        <p:tgtEl>
                                          <p:spTgt spid="8">
                                            <p:bg/>
                                          </p:spTgt>
                                        </p:tgtEl>
                                      </p:cBhvr>
                                      <p:by x="120000" y="120000"/>
                                    </p:animScale>
                                  </p:childTnLst>
                                </p:cTn>
                              </p:par>
                              <p:par>
                                <p:cTn id="25" presetID="10" presetClass="exit" presetSubtype="0" fill="hold" nodeType="withEffect">
                                  <p:stCondLst>
                                    <p:cond delay="0"/>
                                  </p:stCondLst>
                                  <p:childTnLst>
                                    <p:animEffect transition="out" filter="fade">
                                      <p:cBhvr>
                                        <p:cTn id="26" dur="200"/>
                                        <p:tgtEl>
                                          <p:spTgt spid="8">
                                            <p:txEl>
                                              <p:pRg st="0" end="0"/>
                                            </p:txEl>
                                          </p:spTgt>
                                        </p:tgtEl>
                                      </p:cBhvr>
                                    </p:animEffect>
                                    <p:set>
                                      <p:cBhvr>
                                        <p:cTn id="27" dur="1" fill="hold">
                                          <p:stCondLst>
                                            <p:cond delay="199"/>
                                          </p:stCondLst>
                                        </p:cTn>
                                        <p:tgtEl>
                                          <p:spTgt spid="8">
                                            <p:txEl>
                                              <p:pRg st="0" end="0"/>
                                            </p:txEl>
                                          </p:spTgt>
                                        </p:tgtEl>
                                        <p:attrNameLst>
                                          <p:attrName>style.visibility</p:attrName>
                                        </p:attrNameLst>
                                      </p:cBhvr>
                                      <p:to>
                                        <p:strVal val="hidden"/>
                                      </p:to>
                                    </p:set>
                                  </p:childTnLst>
                                </p:cTn>
                              </p:par>
                            </p:childTnLst>
                          </p:cTn>
                        </p:par>
                        <p:par>
                          <p:cTn id="28" fill="hold">
                            <p:stCondLst>
                              <p:cond delay="3400"/>
                            </p:stCondLst>
                            <p:childTnLst>
                              <p:par>
                                <p:cTn id="29" presetID="22" presetClass="entr" presetSubtype="8" fill="hold" grpId="0" nodeType="afterEffect">
                                  <p:stCondLst>
                                    <p:cond delay="40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par>
                          <p:cTn id="32" fill="hold">
                            <p:stCondLst>
                              <p:cond delay="430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 grpId="0" animBg="1"/>
      <p:bldP spid="8" grpId="1" uiExpand="1" build="allAtOnce" animBg="1"/>
      <p:bldP spid="10" grpId="0" animBg="1"/>
      <p:bldP spid="10" grpId="1" animBg="1"/>
      <p:bldP spid="19" grpId="0" animBg="1"/>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7918EA-4C65-587C-910F-DBD0CC979E23}"/>
              </a:ext>
            </a:extLst>
          </p:cNvPr>
          <p:cNvSpPr>
            <a:spLocks noGrp="1"/>
          </p:cNvSpPr>
          <p:nvPr>
            <p:ph type="title"/>
          </p:nvPr>
        </p:nvSpPr>
        <p:spPr>
          <a:xfrm>
            <a:off x="640080" y="325369"/>
            <a:ext cx="4368602" cy="1956841"/>
          </a:xfrm>
        </p:spPr>
        <p:txBody>
          <a:bodyPr anchor="b">
            <a:normAutofit/>
          </a:bodyPr>
          <a:lstStyle/>
          <a:p>
            <a:r>
              <a:rPr lang="en-GB" sz="5400"/>
              <a:t>Project NATURE</a:t>
            </a:r>
            <a:endParaRPr lang="el-GR" sz="5400"/>
          </a:p>
        </p:txBody>
      </p:sp>
      <p:sp>
        <p:nvSpPr>
          <p:cNvPr id="3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BA21002-9BCA-0C0B-E0BE-C87687F0D7DD}"/>
              </a:ext>
            </a:extLst>
          </p:cNvPr>
          <p:cNvSpPr>
            <a:spLocks noGrp="1"/>
          </p:cNvSpPr>
          <p:nvPr>
            <p:ph idx="1"/>
          </p:nvPr>
        </p:nvSpPr>
        <p:spPr>
          <a:xfrm>
            <a:off x="640080" y="2872899"/>
            <a:ext cx="4670097" cy="3320668"/>
          </a:xfrm>
        </p:spPr>
        <p:txBody>
          <a:bodyPr>
            <a:noAutofit/>
          </a:bodyPr>
          <a:lstStyle/>
          <a:p>
            <a:r>
              <a:rPr lang="en-GB" sz="2400" dirty="0"/>
              <a:t>Digital game for promoting skills on responsible natural resources management</a:t>
            </a:r>
          </a:p>
          <a:p>
            <a:endParaRPr lang="en-GB" sz="2400" dirty="0"/>
          </a:p>
          <a:p>
            <a:r>
              <a:rPr lang="en-GB" sz="2400" dirty="0"/>
              <a:t>Scenarios inspired by real life</a:t>
            </a:r>
          </a:p>
          <a:p>
            <a:endParaRPr lang="en-GB" sz="2400" dirty="0"/>
          </a:p>
          <a:p>
            <a:r>
              <a:rPr lang="en-GB" sz="2400" dirty="0"/>
              <a:t>Educator support</a:t>
            </a:r>
            <a:endParaRPr lang="el-GR" sz="2400" dirty="0"/>
          </a:p>
        </p:txBody>
      </p:sp>
      <p:pic>
        <p:nvPicPr>
          <p:cNvPr id="4" name="Picture 3">
            <a:extLst>
              <a:ext uri="{FF2B5EF4-FFF2-40B4-BE49-F238E27FC236}">
                <a16:creationId xmlns:a16="http://schemas.microsoft.com/office/drawing/2014/main" id="{BFD57231-9DCC-03D2-96CD-AD51090D3E2C}"/>
              </a:ext>
            </a:extLst>
          </p:cNvPr>
          <p:cNvPicPr>
            <a:picLocks noChangeAspect="1"/>
          </p:cNvPicPr>
          <p:nvPr/>
        </p:nvPicPr>
        <p:blipFill rotWithShape="1">
          <a:blip r:embed="rId2">
            <a:extLst>
              <a:ext uri="{28A0092B-C50C-407E-A947-70E740481C1C}">
                <a14:useLocalDpi xmlns:a14="http://schemas.microsoft.com/office/drawing/2010/main" val="0"/>
              </a:ext>
            </a:extLst>
          </a:blip>
          <a:srcRect l="22166" r="2216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1798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23CB-0EDE-4297-16AA-F872EDC2ECCD}"/>
              </a:ext>
            </a:extLst>
          </p:cNvPr>
          <p:cNvSpPr>
            <a:spLocks noGrp="1"/>
          </p:cNvSpPr>
          <p:nvPr>
            <p:ph type="title"/>
          </p:nvPr>
        </p:nvSpPr>
        <p:spPr/>
        <p:txBody>
          <a:bodyPr/>
          <a:lstStyle/>
          <a:p>
            <a:r>
              <a:rPr lang="en-GB" dirty="0"/>
              <a:t>Serious games</a:t>
            </a:r>
            <a:endParaRPr lang="el-GR" dirty="0"/>
          </a:p>
        </p:txBody>
      </p:sp>
      <p:sp>
        <p:nvSpPr>
          <p:cNvPr id="3" name="Content Placeholder 2">
            <a:extLst>
              <a:ext uri="{FF2B5EF4-FFF2-40B4-BE49-F238E27FC236}">
                <a16:creationId xmlns:a16="http://schemas.microsoft.com/office/drawing/2014/main" id="{CE0B392C-90EA-7BC6-E1F1-16B75F823366}"/>
              </a:ext>
            </a:extLst>
          </p:cNvPr>
          <p:cNvSpPr>
            <a:spLocks noGrp="1"/>
          </p:cNvSpPr>
          <p:nvPr>
            <p:ph idx="1"/>
          </p:nvPr>
        </p:nvSpPr>
        <p:spPr/>
        <p:txBody>
          <a:bodyPr/>
          <a:lstStyle/>
          <a:p>
            <a:r>
              <a:rPr lang="en-GB" dirty="0"/>
              <a:t>Games developed for a purpose other than entertainment</a:t>
            </a:r>
          </a:p>
          <a:p>
            <a:pPr lvl="1"/>
            <a:r>
              <a:rPr lang="en-GB" dirty="0"/>
              <a:t>Learning, government, crisis management, research</a:t>
            </a:r>
            <a:endParaRPr lang="el-GR" dirty="0"/>
          </a:p>
        </p:txBody>
      </p:sp>
    </p:spTree>
    <p:extLst>
      <p:ext uri="{BB962C8B-B14F-4D97-AF65-F5344CB8AC3E}">
        <p14:creationId xmlns:p14="http://schemas.microsoft.com/office/powerpoint/2010/main" val="4254663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30936" y="457200"/>
            <a:ext cx="4343400" cy="1929384"/>
          </a:xfrm>
        </p:spPr>
        <p:txBody>
          <a:bodyPr anchor="ctr">
            <a:normAutofit/>
          </a:bodyPr>
          <a:lstStyle/>
          <a:p>
            <a:r>
              <a:rPr lang="en-GB" sz="4800"/>
              <a:t>Serious games</a:t>
            </a:r>
            <a:endParaRPr lang="el-GR" sz="4800"/>
          </a:p>
        </p:txBody>
      </p:sp>
      <p:sp>
        <p:nvSpPr>
          <p:cNvPr id="12"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714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
          </p:nvPr>
        </p:nvSpPr>
        <p:spPr>
          <a:xfrm>
            <a:off x="5541262" y="457200"/>
            <a:ext cx="6650737" cy="1929384"/>
          </a:xfrm>
        </p:spPr>
        <p:txBody>
          <a:bodyPr anchor="ctr">
            <a:normAutofit fontScale="85000" lnSpcReduction="10000"/>
          </a:bodyPr>
          <a:lstStyle/>
          <a:p>
            <a:r>
              <a:rPr lang="en-GB" sz="2400" dirty="0"/>
              <a:t>Not only for children</a:t>
            </a:r>
          </a:p>
          <a:p>
            <a:endParaRPr lang="el-GR" sz="2400" dirty="0"/>
          </a:p>
          <a:p>
            <a:r>
              <a:rPr lang="en-GB" sz="2400" dirty="0"/>
              <a:t>A learning tool for all</a:t>
            </a:r>
            <a:endParaRPr lang="el-GR" sz="2400" dirty="0"/>
          </a:p>
          <a:p>
            <a:endParaRPr lang="el-GR" sz="2400" dirty="0"/>
          </a:p>
          <a:p>
            <a:r>
              <a:rPr lang="en-GB" sz="2400" dirty="0"/>
              <a:t>Particularly when other options are too risky or expensive</a:t>
            </a:r>
          </a:p>
          <a:p>
            <a:endParaRPr lang="el-GR" sz="1700" dirty="0"/>
          </a:p>
          <a:p>
            <a:endParaRPr lang="el-GR" sz="1700" dirty="0"/>
          </a:p>
        </p:txBody>
      </p:sp>
      <p:pic>
        <p:nvPicPr>
          <p:cNvPr id="5" name="Picture 4">
            <a:extLst>
              <a:ext uri="{FF2B5EF4-FFF2-40B4-BE49-F238E27FC236}">
                <a16:creationId xmlns:a16="http://schemas.microsoft.com/office/drawing/2014/main" id="{87F43A91-4578-D796-5FC2-EEA1118162B2}"/>
              </a:ext>
            </a:extLst>
          </p:cNvPr>
          <p:cNvPicPr>
            <a:picLocks noChangeAspect="1"/>
          </p:cNvPicPr>
          <p:nvPr/>
        </p:nvPicPr>
        <p:blipFill rotWithShape="1">
          <a:blip r:embed="rId2" cstate="print"/>
          <a:srcRect l="20000" t="22307" r="50833" b="22308"/>
          <a:stretch/>
        </p:blipFill>
        <p:spPr>
          <a:xfrm>
            <a:off x="1414767" y="2569464"/>
            <a:ext cx="3571266" cy="3678936"/>
          </a:xfrm>
          <a:prstGeom prst="rect">
            <a:avLst/>
          </a:prstGeom>
        </p:spPr>
      </p:pic>
      <p:pic>
        <p:nvPicPr>
          <p:cNvPr id="4" name="Picture 3">
            <a:extLst>
              <a:ext uri="{FF2B5EF4-FFF2-40B4-BE49-F238E27FC236}">
                <a16:creationId xmlns:a16="http://schemas.microsoft.com/office/drawing/2014/main" id="{097FF02D-A32B-6E01-CA5B-8D811FE62599}"/>
              </a:ext>
            </a:extLst>
          </p:cNvPr>
          <p:cNvPicPr>
            <a:picLocks noChangeAspect="1"/>
          </p:cNvPicPr>
          <p:nvPr/>
        </p:nvPicPr>
        <p:blipFill rotWithShape="1">
          <a:blip r:embed="rId3" cstate="print"/>
          <a:srcRect l="12500" t="25384" r="43333" b="23846"/>
          <a:stretch/>
        </p:blipFill>
        <p:spPr>
          <a:xfrm>
            <a:off x="6254496" y="2703964"/>
            <a:ext cx="5468112" cy="340993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36678033-86B6-40E6-BE90-78D8ED4E3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D2542E1A-076E-4A34-BB67-2BF961754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1C08ABF-B4E3-2860-A219-82AF4653765B}"/>
              </a:ext>
            </a:extLst>
          </p:cNvPr>
          <p:cNvSpPr>
            <a:spLocks noGrp="1"/>
          </p:cNvSpPr>
          <p:nvPr>
            <p:ph type="title"/>
          </p:nvPr>
        </p:nvSpPr>
        <p:spPr>
          <a:xfrm>
            <a:off x="438913" y="859536"/>
            <a:ext cx="4832802" cy="1243584"/>
          </a:xfrm>
        </p:spPr>
        <p:txBody>
          <a:bodyPr>
            <a:normAutofit/>
          </a:bodyPr>
          <a:lstStyle/>
          <a:p>
            <a:r>
              <a:rPr lang="en-GB" sz="3400"/>
              <a:t>Play</a:t>
            </a:r>
            <a:endParaRPr lang="el-GR" sz="3400"/>
          </a:p>
        </p:txBody>
      </p:sp>
      <p:sp>
        <p:nvSpPr>
          <p:cNvPr id="16"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B45981F-7999-4B41-FC74-01B0C27614EF}"/>
              </a:ext>
            </a:extLst>
          </p:cNvPr>
          <p:cNvSpPr>
            <a:spLocks noGrp="1"/>
          </p:cNvSpPr>
          <p:nvPr>
            <p:ph idx="1"/>
          </p:nvPr>
        </p:nvSpPr>
        <p:spPr>
          <a:xfrm>
            <a:off x="438912" y="2512611"/>
            <a:ext cx="4832803" cy="3664351"/>
          </a:xfrm>
        </p:spPr>
        <p:txBody>
          <a:bodyPr>
            <a:noAutofit/>
          </a:bodyPr>
          <a:lstStyle/>
          <a:p>
            <a:r>
              <a:rPr lang="en-GB" sz="2400" dirty="0"/>
              <a:t>Simply for fun</a:t>
            </a:r>
          </a:p>
          <a:p>
            <a:r>
              <a:rPr lang="en-GB" sz="2400" dirty="0"/>
              <a:t>No structure</a:t>
            </a:r>
          </a:p>
          <a:p>
            <a:endParaRPr lang="en-GB" sz="2400" dirty="0"/>
          </a:p>
          <a:p>
            <a:r>
              <a:rPr lang="en-GB" sz="2400" dirty="0"/>
              <a:t>Types of play</a:t>
            </a:r>
          </a:p>
          <a:p>
            <a:pPr lvl="1"/>
            <a:r>
              <a:rPr lang="en-GB" dirty="0"/>
              <a:t>Body play	</a:t>
            </a:r>
          </a:p>
          <a:p>
            <a:pPr lvl="1"/>
            <a:r>
              <a:rPr lang="en-GB" dirty="0"/>
              <a:t>With objects</a:t>
            </a:r>
          </a:p>
          <a:p>
            <a:pPr lvl="1"/>
            <a:r>
              <a:rPr lang="en-GB" dirty="0"/>
              <a:t>Group play</a:t>
            </a:r>
          </a:p>
          <a:p>
            <a:pPr lvl="1"/>
            <a:r>
              <a:rPr lang="en-GB" dirty="0"/>
              <a:t>Ritual play</a:t>
            </a:r>
          </a:p>
          <a:p>
            <a:pPr lvl="1"/>
            <a:r>
              <a:rPr lang="en-GB" dirty="0"/>
              <a:t>Story telling</a:t>
            </a:r>
            <a:endParaRPr lang="el-GR" dirty="0"/>
          </a:p>
        </p:txBody>
      </p:sp>
      <p:pic>
        <p:nvPicPr>
          <p:cNvPr id="5" name="Picture 4">
            <a:extLst>
              <a:ext uri="{FF2B5EF4-FFF2-40B4-BE49-F238E27FC236}">
                <a16:creationId xmlns:a16="http://schemas.microsoft.com/office/drawing/2014/main" id="{78E21B35-6A64-B45E-F974-B6218B031892}"/>
              </a:ext>
            </a:extLst>
          </p:cNvPr>
          <p:cNvPicPr>
            <a:picLocks noChangeAspect="1"/>
          </p:cNvPicPr>
          <p:nvPr/>
        </p:nvPicPr>
        <p:blipFill rotWithShape="1">
          <a:blip r:embed="rId2" cstate="print"/>
          <a:srcRect l="26667" t="28461" r="53333" b="22308"/>
          <a:stretch/>
        </p:blipFill>
        <p:spPr>
          <a:xfrm>
            <a:off x="8158113" y="517600"/>
            <a:ext cx="2054228" cy="2743200"/>
          </a:xfrm>
          <a:prstGeom prst="rect">
            <a:avLst/>
          </a:prstGeom>
        </p:spPr>
      </p:pic>
      <p:pic>
        <p:nvPicPr>
          <p:cNvPr id="4" name="Picture 3">
            <a:extLst>
              <a:ext uri="{FF2B5EF4-FFF2-40B4-BE49-F238E27FC236}">
                <a16:creationId xmlns:a16="http://schemas.microsoft.com/office/drawing/2014/main" id="{0AAD4525-887F-D855-B89F-4F2B1E10329B}"/>
              </a:ext>
            </a:extLst>
          </p:cNvPr>
          <p:cNvPicPr>
            <a:picLocks noChangeAspect="1"/>
          </p:cNvPicPr>
          <p:nvPr/>
        </p:nvPicPr>
        <p:blipFill rotWithShape="1">
          <a:blip r:embed="rId3" cstate="print"/>
          <a:srcRect l="20833" t="20770" r="52500" b="23846"/>
          <a:stretch/>
        </p:blipFill>
        <p:spPr>
          <a:xfrm>
            <a:off x="7967872" y="3429000"/>
            <a:ext cx="2434711" cy="2743200"/>
          </a:xfrm>
          <a:prstGeom prst="rect">
            <a:avLst/>
          </a:prstGeom>
        </p:spPr>
      </p:pic>
    </p:spTree>
    <p:extLst>
      <p:ext uri="{BB962C8B-B14F-4D97-AF65-F5344CB8AC3E}">
        <p14:creationId xmlns:p14="http://schemas.microsoft.com/office/powerpoint/2010/main" val="36032580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49D2E-478E-3B68-3240-B94B48839F9C}"/>
              </a:ext>
            </a:extLst>
          </p:cNvPr>
          <p:cNvSpPr>
            <a:spLocks noGrp="1"/>
          </p:cNvSpPr>
          <p:nvPr>
            <p:ph type="title"/>
          </p:nvPr>
        </p:nvSpPr>
        <p:spPr/>
        <p:txBody>
          <a:bodyPr/>
          <a:lstStyle/>
          <a:p>
            <a:r>
              <a:rPr lang="en-GB" dirty="0"/>
              <a:t>Games</a:t>
            </a:r>
            <a:endParaRPr lang="el-GR" dirty="0"/>
          </a:p>
        </p:txBody>
      </p:sp>
      <p:sp>
        <p:nvSpPr>
          <p:cNvPr id="3" name="Content Placeholder 2">
            <a:extLst>
              <a:ext uri="{FF2B5EF4-FFF2-40B4-BE49-F238E27FC236}">
                <a16:creationId xmlns:a16="http://schemas.microsoft.com/office/drawing/2014/main" id="{7BD986FD-EDFB-7F43-8DC3-9717ED5EA5CE}"/>
              </a:ext>
            </a:extLst>
          </p:cNvPr>
          <p:cNvSpPr>
            <a:spLocks noGrp="1"/>
          </p:cNvSpPr>
          <p:nvPr>
            <p:ph idx="1"/>
          </p:nvPr>
        </p:nvSpPr>
        <p:spPr/>
        <p:txBody>
          <a:bodyPr/>
          <a:lstStyle/>
          <a:p>
            <a:r>
              <a:rPr lang="en-GB" dirty="0"/>
              <a:t>They are a system</a:t>
            </a:r>
          </a:p>
          <a:p>
            <a:pPr lvl="1"/>
            <a:r>
              <a:rPr lang="en-GB" dirty="0"/>
              <a:t>They have structure</a:t>
            </a:r>
          </a:p>
          <a:p>
            <a:pPr lvl="1"/>
            <a:r>
              <a:rPr lang="en-GB" dirty="0"/>
              <a:t>Rules</a:t>
            </a:r>
          </a:p>
          <a:p>
            <a:pPr lvl="1"/>
            <a:r>
              <a:rPr lang="en-GB" dirty="0"/>
              <a:t>Players</a:t>
            </a:r>
          </a:p>
          <a:p>
            <a:pPr lvl="1"/>
            <a:r>
              <a:rPr lang="en-GB" dirty="0"/>
              <a:t>Are voluntary</a:t>
            </a:r>
          </a:p>
          <a:p>
            <a:pPr lvl="1"/>
            <a:r>
              <a:rPr lang="en-GB" dirty="0"/>
              <a:t>Separate from the real world</a:t>
            </a:r>
          </a:p>
          <a:p>
            <a:endParaRPr lang="el-GR" dirty="0"/>
          </a:p>
        </p:txBody>
      </p:sp>
    </p:spTree>
    <p:extLst>
      <p:ext uri="{BB962C8B-B14F-4D97-AF65-F5344CB8AC3E}">
        <p14:creationId xmlns:p14="http://schemas.microsoft.com/office/powerpoint/2010/main" val="30801932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do games affect the brain?</a:t>
            </a:r>
          </a:p>
        </p:txBody>
      </p:sp>
      <p:sp>
        <p:nvSpPr>
          <p:cNvPr id="3" name="Content Placeholder 2"/>
          <p:cNvSpPr>
            <a:spLocks noGrp="1"/>
          </p:cNvSpPr>
          <p:nvPr>
            <p:ph sz="quarter" idx="1"/>
          </p:nvPr>
        </p:nvSpPr>
        <p:spPr/>
        <p:txBody>
          <a:bodyPr>
            <a:normAutofit/>
          </a:bodyPr>
          <a:lstStyle/>
          <a:p>
            <a:r>
              <a:rPr lang="en-GB" dirty="0"/>
              <a:t>We don’t really know</a:t>
            </a:r>
          </a:p>
          <a:p>
            <a:endParaRPr lang="en-GB" dirty="0"/>
          </a:p>
          <a:p>
            <a:r>
              <a:rPr lang="en-GB" dirty="0"/>
              <a:t>Research</a:t>
            </a:r>
            <a:endParaRPr lang="el-GR" dirty="0"/>
          </a:p>
          <a:p>
            <a:endParaRPr lang="el-GR" dirty="0"/>
          </a:p>
          <a:p>
            <a:r>
              <a:rPr lang="en-GB" dirty="0"/>
              <a:t>3D games affect</a:t>
            </a:r>
            <a:r>
              <a:rPr lang="el-GR" dirty="0"/>
              <a:t> </a:t>
            </a:r>
            <a:r>
              <a:rPr lang="en-GB" dirty="0"/>
              <a:t>the cerebellum - </a:t>
            </a:r>
            <a:r>
              <a:rPr lang="el-GR" dirty="0"/>
              <a:t>παρεγκεφαλίδα</a:t>
            </a:r>
          </a:p>
          <a:p>
            <a:pPr lvl="1"/>
            <a:r>
              <a:rPr lang="en-GB" dirty="0"/>
              <a:t>Coordination </a:t>
            </a:r>
            <a:endParaRPr lang="el-GR" dirty="0"/>
          </a:p>
          <a:p>
            <a:pPr lvl="1"/>
            <a:r>
              <a:rPr lang="en-GB" dirty="0"/>
              <a:t>Co</a:t>
            </a:r>
            <a:r>
              <a:rPr lang="en-US" dirty="0" err="1"/>
              <a:t>ntextual</a:t>
            </a:r>
            <a:r>
              <a:rPr lang="en-US" dirty="0"/>
              <a:t> memory</a:t>
            </a:r>
            <a:endParaRPr lang="el-GR" dirty="0"/>
          </a:p>
          <a:p>
            <a:pPr lvl="1"/>
            <a:r>
              <a:rPr lang="en-GB" dirty="0"/>
              <a:t>Much more</a:t>
            </a:r>
          </a:p>
        </p:txBody>
      </p:sp>
      <p:pic>
        <p:nvPicPr>
          <p:cNvPr id="4" name="Picture 3"/>
          <p:cNvPicPr>
            <a:picLocks noChangeAspect="1"/>
          </p:cNvPicPr>
          <p:nvPr/>
        </p:nvPicPr>
        <p:blipFill rotWithShape="1">
          <a:blip r:embed="rId2" cstate="print"/>
          <a:srcRect l="14999" t="22308" r="42501" b="30000"/>
          <a:stretch/>
        </p:blipFill>
        <p:spPr>
          <a:xfrm>
            <a:off x="8681884" y="4740049"/>
            <a:ext cx="3510116" cy="2133600"/>
          </a:xfrm>
          <a:prstGeom prst="rect">
            <a:avLst/>
          </a:prstGeom>
        </p:spPr>
      </p:pic>
    </p:spTree>
    <p:extLst>
      <p:ext uri="{BB962C8B-B14F-4D97-AF65-F5344CB8AC3E}">
        <p14:creationId xmlns:p14="http://schemas.microsoft.com/office/powerpoint/2010/main" val="1952715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0E338-E544-40AE-0E37-ED44B1EADBA9}"/>
              </a:ext>
            </a:extLst>
          </p:cNvPr>
          <p:cNvSpPr>
            <a:spLocks noGrp="1"/>
          </p:cNvSpPr>
          <p:nvPr>
            <p:ph type="title"/>
          </p:nvPr>
        </p:nvSpPr>
        <p:spPr/>
        <p:txBody>
          <a:bodyPr/>
          <a:lstStyle/>
          <a:p>
            <a:r>
              <a:rPr lang="en-GB" dirty="0"/>
              <a:t>Not only for building skills</a:t>
            </a:r>
            <a:endParaRPr lang="el-GR" dirty="0"/>
          </a:p>
        </p:txBody>
      </p:sp>
      <p:sp>
        <p:nvSpPr>
          <p:cNvPr id="3" name="Content Placeholder 2">
            <a:extLst>
              <a:ext uri="{FF2B5EF4-FFF2-40B4-BE49-F238E27FC236}">
                <a16:creationId xmlns:a16="http://schemas.microsoft.com/office/drawing/2014/main" id="{9A9B805F-C4D7-4F7D-56E9-84A894187528}"/>
              </a:ext>
            </a:extLst>
          </p:cNvPr>
          <p:cNvSpPr>
            <a:spLocks noGrp="1"/>
          </p:cNvSpPr>
          <p:nvPr>
            <p:ph idx="1"/>
          </p:nvPr>
        </p:nvSpPr>
        <p:spPr/>
        <p:txBody>
          <a:bodyPr/>
          <a:lstStyle/>
          <a:p>
            <a:r>
              <a:rPr lang="en-GB" dirty="0"/>
              <a:t>Games help an individual become integrated into society</a:t>
            </a:r>
          </a:p>
          <a:p>
            <a:endParaRPr lang="en-GB" dirty="0"/>
          </a:p>
          <a:p>
            <a:r>
              <a:rPr lang="en-GB" dirty="0"/>
              <a:t>Understand the rules</a:t>
            </a:r>
          </a:p>
          <a:p>
            <a:endParaRPr lang="en-GB" dirty="0"/>
          </a:p>
          <a:p>
            <a:r>
              <a:rPr lang="en-GB" dirty="0"/>
              <a:t>We like better someone that we have played with</a:t>
            </a:r>
          </a:p>
          <a:p>
            <a:pPr lvl="1"/>
            <a:r>
              <a:rPr lang="en-GB" dirty="0"/>
              <a:t>Even if we have lost</a:t>
            </a:r>
          </a:p>
          <a:p>
            <a:pPr lvl="1"/>
            <a:endParaRPr lang="en-GB" dirty="0"/>
          </a:p>
          <a:p>
            <a:r>
              <a:rPr lang="en-GB" dirty="0"/>
              <a:t>Play history of individuals</a:t>
            </a:r>
            <a:endParaRPr lang="el-GR" dirty="0"/>
          </a:p>
        </p:txBody>
      </p:sp>
    </p:spTree>
    <p:extLst>
      <p:ext uri="{BB962C8B-B14F-4D97-AF65-F5344CB8AC3E}">
        <p14:creationId xmlns:p14="http://schemas.microsoft.com/office/powerpoint/2010/main" val="3409877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GB" dirty="0"/>
              <a:t>Learning advantages</a:t>
            </a:r>
            <a:endParaRPr lang="el-GR" dirty="0"/>
          </a:p>
        </p:txBody>
      </p:sp>
      <p:sp>
        <p:nvSpPr>
          <p:cNvPr id="5" name="4 - Θέση αριθμού διαφάνειας"/>
          <p:cNvSpPr>
            <a:spLocks noGrp="1"/>
          </p:cNvSpPr>
          <p:nvPr>
            <p:ph type="sldNum" sz="quarter" idx="12"/>
          </p:nvPr>
        </p:nvSpPr>
        <p:spPr/>
        <p:txBody>
          <a:bodyPr/>
          <a:lstStyle/>
          <a:p>
            <a:fld id="{3BECEAAD-4EAB-4D47-BA8E-91C1D1F3AEB6}" type="slidenum">
              <a:rPr lang="el-GR" smtClean="0"/>
              <a:pPr/>
              <a:t>37</a:t>
            </a:fld>
            <a:endParaRPr lang="el-GR"/>
          </a:p>
        </p:txBody>
      </p:sp>
      <p:sp>
        <p:nvSpPr>
          <p:cNvPr id="6" name="5 - Θέση περιεχομένου"/>
          <p:cNvSpPr>
            <a:spLocks noGrp="1"/>
          </p:cNvSpPr>
          <p:nvPr>
            <p:ph sz="quarter" idx="1"/>
          </p:nvPr>
        </p:nvSpPr>
        <p:spPr>
          <a:xfrm>
            <a:off x="925286" y="1690688"/>
            <a:ext cx="8686800" cy="4937760"/>
          </a:xfrm>
        </p:spPr>
        <p:txBody>
          <a:bodyPr>
            <a:normAutofit/>
          </a:bodyPr>
          <a:lstStyle/>
          <a:p>
            <a:r>
              <a:rPr lang="en-GB" dirty="0"/>
              <a:t>Everyone likes to solve a puzzle!</a:t>
            </a:r>
            <a:endParaRPr lang="el-GR" dirty="0"/>
          </a:p>
          <a:p>
            <a:endParaRPr lang="el-GR" dirty="0"/>
          </a:p>
          <a:p>
            <a:r>
              <a:rPr lang="en-GB" dirty="0"/>
              <a:t>Clear and interesting goals</a:t>
            </a:r>
            <a:endParaRPr lang="el-GR" dirty="0"/>
          </a:p>
          <a:p>
            <a:endParaRPr lang="el-GR" dirty="0"/>
          </a:p>
          <a:p>
            <a:r>
              <a:rPr lang="en-GB" dirty="0"/>
              <a:t>Feedback that helps link cause and effect of actions</a:t>
            </a:r>
            <a:endParaRPr lang="el-GR" dirty="0"/>
          </a:p>
          <a:p>
            <a:endParaRPr lang="el-GR" dirty="0"/>
          </a:p>
          <a:p>
            <a:r>
              <a:rPr lang="en-GB" dirty="0"/>
              <a:t>Adaptable to the knowledge level of each student</a:t>
            </a:r>
            <a:endParaRPr lang="el-GR" dirty="0"/>
          </a:p>
          <a:p>
            <a:endParaRPr lang="el-GR" dirty="0"/>
          </a:p>
          <a:p>
            <a:r>
              <a:rPr lang="en-GB" dirty="0"/>
              <a:t>Fantasy and imagination elements</a:t>
            </a:r>
            <a:endParaRPr lang="el-G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Not a new idea</a:t>
            </a:r>
          </a:p>
        </p:txBody>
      </p:sp>
      <p:sp>
        <p:nvSpPr>
          <p:cNvPr id="3" name="Content Placeholder 2"/>
          <p:cNvSpPr>
            <a:spLocks noGrp="1"/>
          </p:cNvSpPr>
          <p:nvPr>
            <p:ph idx="1"/>
          </p:nvPr>
        </p:nvSpPr>
        <p:spPr>
          <a:xfrm>
            <a:off x="740229" y="1556792"/>
            <a:ext cx="10940142" cy="5301208"/>
          </a:xfrm>
        </p:spPr>
        <p:txBody>
          <a:bodyPr>
            <a:normAutofit fontScale="92500" lnSpcReduction="10000"/>
          </a:bodyPr>
          <a:lstStyle/>
          <a:p>
            <a:r>
              <a:rPr lang="en-GB" sz="3100" dirty="0"/>
              <a:t>The idea to use games in learning is as old as digital games themselves</a:t>
            </a:r>
            <a:endParaRPr lang="el-GR" sz="3100" dirty="0"/>
          </a:p>
          <a:p>
            <a:endParaRPr lang="el-GR" sz="3100" dirty="0"/>
          </a:p>
          <a:p>
            <a:pPr marL="0" indent="0">
              <a:buNone/>
            </a:pPr>
            <a:endParaRPr lang="el-GR" sz="3100" dirty="0"/>
          </a:p>
          <a:p>
            <a:r>
              <a:rPr lang="el-GR" sz="3200" dirty="0"/>
              <a:t>$</a:t>
            </a:r>
            <a:r>
              <a:rPr lang="en-US" sz="3200" dirty="0"/>
              <a:t>151b </a:t>
            </a:r>
            <a:r>
              <a:rPr lang="en-GB" sz="3200" dirty="0"/>
              <a:t>industry in 2019 (larger than the movie industry)</a:t>
            </a:r>
          </a:p>
          <a:p>
            <a:endParaRPr lang="en-GB" sz="3200" dirty="0"/>
          </a:p>
          <a:p>
            <a:r>
              <a:rPr lang="en-GB" sz="3200" dirty="0"/>
              <a:t>Expected to increase by</a:t>
            </a:r>
            <a:r>
              <a:rPr lang="el-GR" sz="3200" dirty="0"/>
              <a:t> $ 105</a:t>
            </a:r>
            <a:r>
              <a:rPr lang="en-GB" sz="3200" dirty="0"/>
              <a:t>b until</a:t>
            </a:r>
            <a:r>
              <a:rPr lang="el-GR" sz="3200" dirty="0"/>
              <a:t> 2025</a:t>
            </a:r>
          </a:p>
          <a:p>
            <a:endParaRPr lang="el-GR" sz="3100" dirty="0"/>
          </a:p>
          <a:p>
            <a:r>
              <a:rPr lang="en-GB" sz="3100" dirty="0"/>
              <a:t>Serious games are</a:t>
            </a:r>
            <a:r>
              <a:rPr lang="el-GR" sz="3100" dirty="0"/>
              <a:t> $2-3</a:t>
            </a:r>
            <a:r>
              <a:rPr lang="en-GB" sz="3100" dirty="0"/>
              <a:t>b</a:t>
            </a:r>
            <a:endParaRPr lang="el-GR" sz="3100" dirty="0"/>
          </a:p>
          <a:p>
            <a:endParaRPr lang="el-GR" sz="3100" dirty="0"/>
          </a:p>
          <a:p>
            <a:r>
              <a:rPr lang="en-GB" sz="3100" dirty="0"/>
              <a:t>The European Commission encourages the development of serious games through industry – academia collaboration</a:t>
            </a:r>
            <a:endParaRPr lang="el-GR" sz="3100" dirty="0">
              <a:solidFill>
                <a:srgbClr val="0070C0"/>
              </a:solidFill>
            </a:endParaRPr>
          </a:p>
          <a:p>
            <a:endParaRPr lang="el-GR" sz="3100" dirty="0"/>
          </a:p>
          <a:p>
            <a:endParaRPr lang="en-GB" dirty="0"/>
          </a:p>
        </p:txBody>
      </p:sp>
    </p:spTree>
    <p:extLst>
      <p:ext uri="{BB962C8B-B14F-4D97-AF65-F5344CB8AC3E}">
        <p14:creationId xmlns:p14="http://schemas.microsoft.com/office/powerpoint/2010/main" val="361182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Advantages in learning</a:t>
            </a:r>
            <a:endParaRPr lang="el-GR" dirty="0"/>
          </a:p>
        </p:txBody>
      </p:sp>
      <p:sp>
        <p:nvSpPr>
          <p:cNvPr id="3" name="Content Placeholder 2"/>
          <p:cNvSpPr>
            <a:spLocks noGrp="1"/>
          </p:cNvSpPr>
          <p:nvPr>
            <p:ph sz="quarter" idx="1"/>
          </p:nvPr>
        </p:nvSpPr>
        <p:spPr/>
        <p:txBody>
          <a:bodyPr/>
          <a:lstStyle/>
          <a:p>
            <a:r>
              <a:rPr lang="en-GB" dirty="0"/>
              <a:t>Learning cost containment (e.g. pilots, doctors)</a:t>
            </a:r>
            <a:endParaRPr lang="el-GR" dirty="0"/>
          </a:p>
          <a:p>
            <a:pPr lvl="1"/>
            <a:endParaRPr lang="el-GR" dirty="0"/>
          </a:p>
          <a:p>
            <a:r>
              <a:rPr lang="en-GB" dirty="0"/>
              <a:t>Use when no physical infrastructures are available</a:t>
            </a:r>
            <a:endParaRPr lang="el-GR" dirty="0"/>
          </a:p>
          <a:p>
            <a:endParaRPr lang="el-GR" dirty="0"/>
          </a:p>
          <a:p>
            <a:r>
              <a:rPr lang="en-GB" dirty="0"/>
              <a:t>Use when there is danger (e.g. pilots, doctors)</a:t>
            </a:r>
            <a:endParaRPr lang="el-GR" dirty="0"/>
          </a:p>
          <a:p>
            <a:endParaRPr lang="el-GR" dirty="0"/>
          </a:p>
          <a:p>
            <a:endParaRPr lang="el-G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3200" y="150667"/>
            <a:ext cx="8184896" cy="6490008"/>
          </a:xfrm>
          <a:prstGeom prst="rect">
            <a:avLst/>
          </a:prstGeom>
        </p:spPr>
      </p:pic>
      <p:sp>
        <p:nvSpPr>
          <p:cNvPr id="8" name="Isosceles Triangle 7"/>
          <p:cNvSpPr/>
          <p:nvPr/>
        </p:nvSpPr>
        <p:spPr>
          <a:xfrm>
            <a:off x="8591296" y="461824"/>
            <a:ext cx="1105408" cy="5998464"/>
          </a:xfrm>
          <a:prstGeom prst="triangle">
            <a:avLst/>
          </a:prstGeom>
          <a:gradFill>
            <a:gsLst>
              <a:gs pos="0">
                <a:schemeClr val="accent6">
                  <a:lumMod val="75000"/>
                </a:schemeClr>
              </a:gs>
              <a:gs pos="61000">
                <a:srgbClr val="FFFF00"/>
              </a:gs>
              <a:gs pos="100000">
                <a:srgbClr val="FF0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Rectangle 8"/>
          <p:cNvSpPr/>
          <p:nvPr/>
        </p:nvSpPr>
        <p:spPr>
          <a:xfrm>
            <a:off x="9828563" y="5872704"/>
            <a:ext cx="1986698" cy="461665"/>
          </a:xfrm>
          <a:prstGeom prst="rect">
            <a:avLst/>
          </a:prstGeom>
        </p:spPr>
        <p:txBody>
          <a:bodyPr wrap="none">
            <a:spAutoFit/>
          </a:bodyPr>
          <a:lstStyle/>
          <a:p>
            <a:r>
              <a:rPr lang="et-EE" sz="2400" dirty="0"/>
              <a:t>Where we are</a:t>
            </a:r>
          </a:p>
        </p:txBody>
      </p:sp>
      <p:sp>
        <p:nvSpPr>
          <p:cNvPr id="10" name="Rectangle 9"/>
          <p:cNvSpPr/>
          <p:nvPr/>
        </p:nvSpPr>
        <p:spPr>
          <a:xfrm>
            <a:off x="9437431" y="852617"/>
            <a:ext cx="2903615" cy="461665"/>
          </a:xfrm>
          <a:prstGeom prst="rect">
            <a:avLst/>
          </a:prstGeom>
        </p:spPr>
        <p:txBody>
          <a:bodyPr wrap="none">
            <a:spAutoFit/>
          </a:bodyPr>
          <a:lstStyle/>
          <a:p>
            <a:r>
              <a:rPr lang="et-EE" sz="2400" dirty="0"/>
              <a:t>Where we need to be</a:t>
            </a:r>
            <a:endParaRPr lang="en-US" sz="2400" dirty="0"/>
          </a:p>
        </p:txBody>
      </p:sp>
      <p:sp>
        <p:nvSpPr>
          <p:cNvPr id="11" name="Rectangle 10"/>
          <p:cNvSpPr/>
          <p:nvPr/>
        </p:nvSpPr>
        <p:spPr>
          <a:xfrm>
            <a:off x="9553176" y="3788645"/>
            <a:ext cx="2872068" cy="461665"/>
          </a:xfrm>
          <a:prstGeom prst="rect">
            <a:avLst/>
          </a:prstGeom>
        </p:spPr>
        <p:txBody>
          <a:bodyPr wrap="none">
            <a:spAutoFit/>
          </a:bodyPr>
          <a:lstStyle/>
          <a:p>
            <a:r>
              <a:rPr lang="et-EE" sz="2400" dirty="0"/>
              <a:t>Where we want to be</a:t>
            </a:r>
          </a:p>
        </p:txBody>
      </p:sp>
      <p:sp>
        <p:nvSpPr>
          <p:cNvPr id="2" name="TextBox 1">
            <a:extLst>
              <a:ext uri="{FF2B5EF4-FFF2-40B4-BE49-F238E27FC236}">
                <a16:creationId xmlns:a16="http://schemas.microsoft.com/office/drawing/2014/main" id="{8C855693-FF6F-AC6A-5C5B-54B611DC46C2}"/>
              </a:ext>
            </a:extLst>
          </p:cNvPr>
          <p:cNvSpPr txBox="1"/>
          <p:nvPr/>
        </p:nvSpPr>
        <p:spPr>
          <a:xfrm>
            <a:off x="4035523" y="75840"/>
            <a:ext cx="3545586" cy="461665"/>
          </a:xfrm>
          <a:prstGeom prst="rect">
            <a:avLst/>
          </a:prstGeom>
          <a:noFill/>
        </p:spPr>
        <p:txBody>
          <a:bodyPr wrap="none" rtlCol="0">
            <a:spAutoFit/>
          </a:bodyPr>
          <a:lstStyle/>
          <a:p>
            <a:r>
              <a:rPr lang="el-GR" sz="2400" dirty="0">
                <a:solidFill>
                  <a:srgbClr val="002060"/>
                </a:solidFill>
                <a:highlight>
                  <a:srgbClr val="FFFF00"/>
                </a:highlight>
              </a:rPr>
              <a:t>Αναγεννητικός σχεδιασμός</a:t>
            </a:r>
          </a:p>
        </p:txBody>
      </p:sp>
      <p:sp>
        <p:nvSpPr>
          <p:cNvPr id="3" name="TextBox 2">
            <a:extLst>
              <a:ext uri="{FF2B5EF4-FFF2-40B4-BE49-F238E27FC236}">
                <a16:creationId xmlns:a16="http://schemas.microsoft.com/office/drawing/2014/main" id="{00408F54-C85E-9FFA-6F30-A1E0A0E0E824}"/>
              </a:ext>
            </a:extLst>
          </p:cNvPr>
          <p:cNvSpPr txBox="1"/>
          <p:nvPr/>
        </p:nvSpPr>
        <p:spPr>
          <a:xfrm>
            <a:off x="3252027" y="6077888"/>
            <a:ext cx="3374898" cy="461665"/>
          </a:xfrm>
          <a:prstGeom prst="rect">
            <a:avLst/>
          </a:prstGeom>
          <a:noFill/>
        </p:spPr>
        <p:txBody>
          <a:bodyPr wrap="none" rtlCol="0">
            <a:spAutoFit/>
          </a:bodyPr>
          <a:lstStyle/>
          <a:p>
            <a:r>
              <a:rPr lang="el-GR" sz="2400" dirty="0">
                <a:solidFill>
                  <a:srgbClr val="002060"/>
                </a:solidFill>
                <a:highlight>
                  <a:srgbClr val="FFFF00"/>
                </a:highlight>
              </a:rPr>
              <a:t>Εκφυλιστικός σχεδιασμός</a:t>
            </a:r>
          </a:p>
        </p:txBody>
      </p:sp>
      <p:sp>
        <p:nvSpPr>
          <p:cNvPr id="4" name="TextBox 3">
            <a:extLst>
              <a:ext uri="{FF2B5EF4-FFF2-40B4-BE49-F238E27FC236}">
                <a16:creationId xmlns:a16="http://schemas.microsoft.com/office/drawing/2014/main" id="{64A6F840-6E56-A2E5-58C5-CD4A6ABB00AE}"/>
              </a:ext>
            </a:extLst>
          </p:cNvPr>
          <p:cNvSpPr txBox="1"/>
          <p:nvPr/>
        </p:nvSpPr>
        <p:spPr>
          <a:xfrm>
            <a:off x="6246535" y="1275784"/>
            <a:ext cx="1400768" cy="338554"/>
          </a:xfrm>
          <a:prstGeom prst="rect">
            <a:avLst/>
          </a:prstGeom>
          <a:noFill/>
        </p:spPr>
        <p:txBody>
          <a:bodyPr wrap="none" rtlCol="0">
            <a:spAutoFit/>
          </a:bodyPr>
          <a:lstStyle/>
          <a:p>
            <a:r>
              <a:rPr lang="el-GR" sz="1600" dirty="0">
                <a:solidFill>
                  <a:srgbClr val="00B050"/>
                </a:solidFill>
              </a:rPr>
              <a:t>Συμφιλιωτικός</a:t>
            </a:r>
          </a:p>
        </p:txBody>
      </p:sp>
      <p:sp>
        <p:nvSpPr>
          <p:cNvPr id="5" name="TextBox 4">
            <a:extLst>
              <a:ext uri="{FF2B5EF4-FFF2-40B4-BE49-F238E27FC236}">
                <a16:creationId xmlns:a16="http://schemas.microsoft.com/office/drawing/2014/main" id="{B4040622-4C23-1F6D-F6C4-69B0527C2199}"/>
              </a:ext>
            </a:extLst>
          </p:cNvPr>
          <p:cNvSpPr txBox="1"/>
          <p:nvPr/>
        </p:nvSpPr>
        <p:spPr>
          <a:xfrm>
            <a:off x="6246536" y="2434692"/>
            <a:ext cx="1448923" cy="338554"/>
          </a:xfrm>
          <a:prstGeom prst="rect">
            <a:avLst/>
          </a:prstGeom>
          <a:noFill/>
        </p:spPr>
        <p:txBody>
          <a:bodyPr wrap="none" rtlCol="0">
            <a:spAutoFit/>
          </a:bodyPr>
          <a:lstStyle/>
          <a:p>
            <a:r>
              <a:rPr lang="el-GR" sz="1600" dirty="0">
                <a:solidFill>
                  <a:srgbClr val="00B050"/>
                </a:solidFill>
              </a:rPr>
              <a:t>Αποκατάσταση</a:t>
            </a:r>
          </a:p>
        </p:txBody>
      </p:sp>
    </p:spTree>
    <p:extLst>
      <p:ext uri="{BB962C8B-B14F-4D97-AF65-F5344CB8AC3E}">
        <p14:creationId xmlns:p14="http://schemas.microsoft.com/office/powerpoint/2010/main" val="66135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Some criticism</a:t>
            </a:r>
            <a:endParaRPr lang="el-GR" dirty="0"/>
          </a:p>
        </p:txBody>
      </p:sp>
      <p:sp>
        <p:nvSpPr>
          <p:cNvPr id="3" name="Content Placeholder 2"/>
          <p:cNvSpPr>
            <a:spLocks noGrp="1"/>
          </p:cNvSpPr>
          <p:nvPr>
            <p:ph sz="quarter" idx="1"/>
          </p:nvPr>
        </p:nvSpPr>
        <p:spPr>
          <a:xfrm>
            <a:off x="718457" y="1690688"/>
            <a:ext cx="8686800" cy="4937760"/>
          </a:xfrm>
        </p:spPr>
        <p:txBody>
          <a:bodyPr/>
          <a:lstStyle/>
          <a:p>
            <a:r>
              <a:rPr lang="en-GB" dirty="0"/>
              <a:t>Must avoid the possibility of random answers or choices</a:t>
            </a:r>
            <a:endParaRPr lang="en-GB" dirty="0">
              <a:ea typeface="Arial Unicode MS" pitchFamily="34" charset="-128"/>
            </a:endParaRPr>
          </a:p>
          <a:p>
            <a:endParaRPr lang="en-GB" dirty="0">
              <a:cs typeface="Arial" pitchFamily="34" charset="0"/>
            </a:endParaRPr>
          </a:p>
          <a:p>
            <a:r>
              <a:rPr lang="en-GB" dirty="0">
                <a:cs typeface="Arial" pitchFamily="34" charset="0"/>
              </a:rPr>
              <a:t>E.g. clicking everywhere on the screen until we hit the correct answer</a:t>
            </a:r>
            <a:endParaRPr lang="el-GR" dirty="0">
              <a:cs typeface="Arial"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question is …</a:t>
            </a:r>
            <a:endParaRPr lang="el-GR" dirty="0"/>
          </a:p>
        </p:txBody>
      </p:sp>
      <p:sp>
        <p:nvSpPr>
          <p:cNvPr id="3" name="Content Placeholder 2"/>
          <p:cNvSpPr>
            <a:spLocks noGrp="1"/>
          </p:cNvSpPr>
          <p:nvPr>
            <p:ph sz="quarter" idx="1"/>
          </p:nvPr>
        </p:nvSpPr>
        <p:spPr/>
        <p:txBody>
          <a:bodyPr/>
          <a:lstStyle/>
          <a:p>
            <a:r>
              <a:rPr lang="en-GB" dirty="0"/>
              <a:t>Not </a:t>
            </a:r>
            <a:r>
              <a:rPr lang="en-GB" b="1" dirty="0"/>
              <a:t>if </a:t>
            </a:r>
            <a:r>
              <a:rPr lang="en-GB" dirty="0"/>
              <a:t>we should integrate games in learning</a:t>
            </a:r>
          </a:p>
          <a:p>
            <a:endParaRPr lang="en-GB" dirty="0"/>
          </a:p>
          <a:p>
            <a:r>
              <a:rPr lang="en-GB" dirty="0"/>
              <a:t>But </a:t>
            </a:r>
            <a:r>
              <a:rPr lang="en-GB" b="1" dirty="0"/>
              <a:t>how</a:t>
            </a:r>
          </a:p>
          <a:p>
            <a:endParaRPr lang="en-GB" b="1" dirty="0"/>
          </a:p>
          <a:p>
            <a:r>
              <a:rPr lang="en-GB" dirty="0"/>
              <a:t>So that we advance learning goals</a:t>
            </a:r>
            <a:endParaRPr lang="el-G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Integrating games into learning</a:t>
            </a:r>
            <a:endParaRPr lang="el-GR" dirty="0"/>
          </a:p>
        </p:txBody>
      </p:sp>
      <p:sp>
        <p:nvSpPr>
          <p:cNvPr id="5" name="TextBox 4">
            <a:extLst>
              <a:ext uri="{FF2B5EF4-FFF2-40B4-BE49-F238E27FC236}">
                <a16:creationId xmlns:a16="http://schemas.microsoft.com/office/drawing/2014/main" id="{CFAE66E4-BFF6-78B8-8F9F-8D143A04BABF}"/>
              </a:ext>
            </a:extLst>
          </p:cNvPr>
          <p:cNvSpPr txBox="1"/>
          <p:nvPr/>
        </p:nvSpPr>
        <p:spPr>
          <a:xfrm>
            <a:off x="4360108" y="4015693"/>
            <a:ext cx="1882503" cy="523220"/>
          </a:xfrm>
          <a:prstGeom prst="rect">
            <a:avLst/>
          </a:prstGeom>
          <a:noFill/>
        </p:spPr>
        <p:txBody>
          <a:bodyPr wrap="none" rtlCol="0">
            <a:spAutoFit/>
          </a:bodyPr>
          <a:lstStyle/>
          <a:p>
            <a:r>
              <a:rPr lang="en-GB" sz="2800" b="1" dirty="0"/>
              <a:t>Game cycle</a:t>
            </a:r>
            <a:endParaRPr lang="el-GR" sz="2800" b="1" dirty="0"/>
          </a:p>
        </p:txBody>
      </p:sp>
      <p:sp>
        <p:nvSpPr>
          <p:cNvPr id="6" name="Arrow: Right 5">
            <a:extLst>
              <a:ext uri="{FF2B5EF4-FFF2-40B4-BE49-F238E27FC236}">
                <a16:creationId xmlns:a16="http://schemas.microsoft.com/office/drawing/2014/main" id="{2657211C-BF95-9C3E-5C42-4257130FB4B4}"/>
              </a:ext>
            </a:extLst>
          </p:cNvPr>
          <p:cNvSpPr/>
          <p:nvPr/>
        </p:nvSpPr>
        <p:spPr>
          <a:xfrm rot="16200000">
            <a:off x="3454940" y="403498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a:p>
        </p:txBody>
      </p:sp>
      <p:sp>
        <p:nvSpPr>
          <p:cNvPr id="7" name="Arrow: Right 6">
            <a:extLst>
              <a:ext uri="{FF2B5EF4-FFF2-40B4-BE49-F238E27FC236}">
                <a16:creationId xmlns:a16="http://schemas.microsoft.com/office/drawing/2014/main" id="{5D40B2F1-8E89-B83C-0055-373ADACCA37F}"/>
              </a:ext>
            </a:extLst>
          </p:cNvPr>
          <p:cNvSpPr/>
          <p:nvPr/>
        </p:nvSpPr>
        <p:spPr>
          <a:xfrm rot="5400000">
            <a:off x="6035341" y="403498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a:p>
        </p:txBody>
      </p:sp>
      <p:sp>
        <p:nvSpPr>
          <p:cNvPr id="8" name="Arrow: Right 7">
            <a:extLst>
              <a:ext uri="{FF2B5EF4-FFF2-40B4-BE49-F238E27FC236}">
                <a16:creationId xmlns:a16="http://schemas.microsoft.com/office/drawing/2014/main" id="{850F36D8-BEC1-ACC5-A923-45491A14D699}"/>
              </a:ext>
            </a:extLst>
          </p:cNvPr>
          <p:cNvSpPr/>
          <p:nvPr/>
        </p:nvSpPr>
        <p:spPr>
          <a:xfrm>
            <a:off x="4594426" y="322171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a:p>
        </p:txBody>
      </p:sp>
      <p:sp>
        <p:nvSpPr>
          <p:cNvPr id="9" name="Arrow: Right 8">
            <a:extLst>
              <a:ext uri="{FF2B5EF4-FFF2-40B4-BE49-F238E27FC236}">
                <a16:creationId xmlns:a16="http://schemas.microsoft.com/office/drawing/2014/main" id="{48B9D405-FBDC-5EF9-3B4C-F6DECC491208}"/>
              </a:ext>
            </a:extLst>
          </p:cNvPr>
          <p:cNvSpPr/>
          <p:nvPr/>
        </p:nvSpPr>
        <p:spPr>
          <a:xfrm rot="10800000">
            <a:off x="4594426" y="499505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a:p>
        </p:txBody>
      </p:sp>
      <p:sp>
        <p:nvSpPr>
          <p:cNvPr id="10" name="Rectangle 9">
            <a:extLst>
              <a:ext uri="{FF2B5EF4-FFF2-40B4-BE49-F238E27FC236}">
                <a16:creationId xmlns:a16="http://schemas.microsoft.com/office/drawing/2014/main" id="{45C68CE3-D1A9-DD0E-59B2-BE492678A148}"/>
              </a:ext>
            </a:extLst>
          </p:cNvPr>
          <p:cNvSpPr/>
          <p:nvPr/>
        </p:nvSpPr>
        <p:spPr>
          <a:xfrm>
            <a:off x="621797" y="2971800"/>
            <a:ext cx="1676401"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Game content</a:t>
            </a:r>
            <a:endParaRPr lang="el-GR" sz="2400" dirty="0"/>
          </a:p>
        </p:txBody>
      </p:sp>
      <p:sp>
        <p:nvSpPr>
          <p:cNvPr id="11" name="Rectangle 10">
            <a:extLst>
              <a:ext uri="{FF2B5EF4-FFF2-40B4-BE49-F238E27FC236}">
                <a16:creationId xmlns:a16="http://schemas.microsoft.com/office/drawing/2014/main" id="{55A191EC-3B80-3CE4-1459-D4EF2D6D993B}"/>
              </a:ext>
            </a:extLst>
          </p:cNvPr>
          <p:cNvSpPr/>
          <p:nvPr/>
        </p:nvSpPr>
        <p:spPr>
          <a:xfrm>
            <a:off x="621797" y="4103914"/>
            <a:ext cx="1676401"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Game elements</a:t>
            </a:r>
            <a:endParaRPr lang="el-GR" sz="2400" dirty="0"/>
          </a:p>
        </p:txBody>
      </p:sp>
      <p:sp>
        <p:nvSpPr>
          <p:cNvPr id="12" name="Rectangle 11">
            <a:extLst>
              <a:ext uri="{FF2B5EF4-FFF2-40B4-BE49-F238E27FC236}">
                <a16:creationId xmlns:a16="http://schemas.microsoft.com/office/drawing/2014/main" id="{06CCFC02-AE1A-FD66-A24A-C60D47605171}"/>
              </a:ext>
            </a:extLst>
          </p:cNvPr>
          <p:cNvSpPr/>
          <p:nvPr/>
        </p:nvSpPr>
        <p:spPr>
          <a:xfrm>
            <a:off x="8466340" y="3464028"/>
            <a:ext cx="1676401"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Learning results</a:t>
            </a:r>
            <a:endParaRPr lang="el-GR" sz="2400" dirty="0"/>
          </a:p>
        </p:txBody>
      </p:sp>
      <p:sp>
        <p:nvSpPr>
          <p:cNvPr id="13" name="TextBox 12">
            <a:extLst>
              <a:ext uri="{FF2B5EF4-FFF2-40B4-BE49-F238E27FC236}">
                <a16:creationId xmlns:a16="http://schemas.microsoft.com/office/drawing/2014/main" id="{B9CC7DF4-74B4-A97F-D07B-5F280F551B85}"/>
              </a:ext>
            </a:extLst>
          </p:cNvPr>
          <p:cNvSpPr txBox="1"/>
          <p:nvPr/>
        </p:nvSpPr>
        <p:spPr>
          <a:xfrm>
            <a:off x="4594426" y="2810897"/>
            <a:ext cx="1200842" cy="461665"/>
          </a:xfrm>
          <a:prstGeom prst="rect">
            <a:avLst/>
          </a:prstGeom>
          <a:noFill/>
        </p:spPr>
        <p:txBody>
          <a:bodyPr wrap="none" rtlCol="0">
            <a:spAutoFit/>
          </a:bodyPr>
          <a:lstStyle/>
          <a:p>
            <a:r>
              <a:rPr lang="en-GB" sz="2400" dirty="0"/>
              <a:t>Process </a:t>
            </a:r>
            <a:endParaRPr lang="el-GR" sz="2400" dirty="0"/>
          </a:p>
        </p:txBody>
      </p:sp>
      <p:sp>
        <p:nvSpPr>
          <p:cNvPr id="14" name="TextBox 13">
            <a:extLst>
              <a:ext uri="{FF2B5EF4-FFF2-40B4-BE49-F238E27FC236}">
                <a16:creationId xmlns:a16="http://schemas.microsoft.com/office/drawing/2014/main" id="{9219D286-29DB-8B2C-22E6-17DD8D8AADB9}"/>
              </a:ext>
            </a:extLst>
          </p:cNvPr>
          <p:cNvSpPr txBox="1"/>
          <p:nvPr/>
        </p:nvSpPr>
        <p:spPr>
          <a:xfrm>
            <a:off x="6766861" y="3907971"/>
            <a:ext cx="1558953" cy="461665"/>
          </a:xfrm>
          <a:prstGeom prst="rect">
            <a:avLst/>
          </a:prstGeom>
          <a:noFill/>
        </p:spPr>
        <p:txBody>
          <a:bodyPr wrap="none" rtlCol="0">
            <a:spAutoFit/>
          </a:bodyPr>
          <a:lstStyle/>
          <a:p>
            <a:r>
              <a:rPr lang="en-GB" sz="2400" dirty="0"/>
              <a:t>Debriefing </a:t>
            </a:r>
            <a:endParaRPr lang="el-GR" sz="2400" dirty="0"/>
          </a:p>
        </p:txBody>
      </p:sp>
      <p:sp>
        <p:nvSpPr>
          <p:cNvPr id="16" name="TextBox 15">
            <a:extLst>
              <a:ext uri="{FF2B5EF4-FFF2-40B4-BE49-F238E27FC236}">
                <a16:creationId xmlns:a16="http://schemas.microsoft.com/office/drawing/2014/main" id="{29D4F530-BAD1-16F8-8769-A6CFD510A50F}"/>
              </a:ext>
            </a:extLst>
          </p:cNvPr>
          <p:cNvSpPr txBox="1"/>
          <p:nvPr/>
        </p:nvSpPr>
        <p:spPr>
          <a:xfrm>
            <a:off x="4546560" y="5602539"/>
            <a:ext cx="1369606" cy="461665"/>
          </a:xfrm>
          <a:prstGeom prst="rect">
            <a:avLst/>
          </a:prstGeom>
          <a:noFill/>
        </p:spPr>
        <p:txBody>
          <a:bodyPr wrap="none" rtlCol="0">
            <a:spAutoFit/>
          </a:bodyPr>
          <a:lstStyle/>
          <a:p>
            <a:r>
              <a:rPr lang="en-GB" sz="2400" dirty="0"/>
              <a:t>Feedback</a:t>
            </a:r>
            <a:endParaRPr lang="el-GR" sz="2400" dirty="0"/>
          </a:p>
        </p:txBody>
      </p:sp>
      <p:sp>
        <p:nvSpPr>
          <p:cNvPr id="17" name="TextBox 16">
            <a:extLst>
              <a:ext uri="{FF2B5EF4-FFF2-40B4-BE49-F238E27FC236}">
                <a16:creationId xmlns:a16="http://schemas.microsoft.com/office/drawing/2014/main" id="{9E79BF88-F111-8161-F92F-7513ADD9750C}"/>
              </a:ext>
            </a:extLst>
          </p:cNvPr>
          <p:cNvSpPr txBox="1"/>
          <p:nvPr/>
        </p:nvSpPr>
        <p:spPr>
          <a:xfrm>
            <a:off x="2349396" y="4015693"/>
            <a:ext cx="1519647" cy="461665"/>
          </a:xfrm>
          <a:prstGeom prst="rect">
            <a:avLst/>
          </a:prstGeom>
          <a:noFill/>
        </p:spPr>
        <p:txBody>
          <a:bodyPr wrap="none" rtlCol="0">
            <a:spAutoFit/>
          </a:bodyPr>
          <a:lstStyle/>
          <a:p>
            <a:r>
              <a:rPr lang="en-GB" sz="2400" dirty="0"/>
              <a:t>Behaviour </a:t>
            </a:r>
            <a:endParaRPr lang="el-GR" sz="2400" dirty="0"/>
          </a:p>
        </p:txBody>
      </p:sp>
      <p:sp>
        <p:nvSpPr>
          <p:cNvPr id="18" name="TextBox 17">
            <a:extLst>
              <a:ext uri="{FF2B5EF4-FFF2-40B4-BE49-F238E27FC236}">
                <a16:creationId xmlns:a16="http://schemas.microsoft.com/office/drawing/2014/main" id="{8D104DD4-A227-FE9B-AAAA-C0A8D344F0BC}"/>
              </a:ext>
            </a:extLst>
          </p:cNvPr>
          <p:cNvSpPr txBox="1"/>
          <p:nvPr/>
        </p:nvSpPr>
        <p:spPr>
          <a:xfrm>
            <a:off x="7935686" y="5971871"/>
            <a:ext cx="2464072" cy="461665"/>
          </a:xfrm>
          <a:prstGeom prst="rect">
            <a:avLst/>
          </a:prstGeom>
          <a:noFill/>
        </p:spPr>
        <p:txBody>
          <a:bodyPr wrap="none" rtlCol="0">
            <a:spAutoFit/>
          </a:bodyPr>
          <a:lstStyle/>
          <a:p>
            <a:r>
              <a:rPr lang="en-GB" sz="2400" dirty="0"/>
              <a:t>*Garris et al, 2002</a:t>
            </a:r>
            <a:endParaRPr lang="el-GR" sz="24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A95B927-09D8-50DF-1CF0-F41A0D3D81CA}"/>
              </a:ext>
            </a:extLst>
          </p:cNvPr>
          <p:cNvPicPr>
            <a:picLocks noChangeAspect="1"/>
          </p:cNvPicPr>
          <p:nvPr/>
        </p:nvPicPr>
        <p:blipFill>
          <a:blip r:embed="rId2">
            <a:extLst>
              <a:ext uri="{28A0092B-C50C-407E-A947-70E740481C1C}">
                <a14:useLocalDpi xmlns:a14="http://schemas.microsoft.com/office/drawing/2010/main" val="0"/>
              </a:ext>
            </a:extLst>
          </a:blip>
          <a:srcRect t="8760" b="8760"/>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Picture 5">
            <a:extLst>
              <a:ext uri="{FF2B5EF4-FFF2-40B4-BE49-F238E27FC236}">
                <a16:creationId xmlns:a16="http://schemas.microsoft.com/office/drawing/2014/main" id="{9C71F84B-7FE0-2755-C0DD-BFEB911CA4B7}"/>
              </a:ext>
            </a:extLst>
          </p:cNvPr>
          <p:cNvPicPr>
            <a:picLocks noChangeAspect="1"/>
          </p:cNvPicPr>
          <p:nvPr/>
        </p:nvPicPr>
        <p:blipFill rotWithShape="1">
          <a:blip r:embed="rId3"/>
          <a:srcRect t="4071" r="-2" b="13346"/>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8" name="Freeform: Shape 17">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4D1071C0-C52C-C535-C047-2CB9BA3643FB}"/>
              </a:ext>
            </a:extLst>
          </p:cNvPr>
          <p:cNvSpPr>
            <a:spLocks noGrp="1"/>
          </p:cNvSpPr>
          <p:nvPr>
            <p:ph type="title"/>
          </p:nvPr>
        </p:nvSpPr>
        <p:spPr>
          <a:xfrm>
            <a:off x="448056" y="859536"/>
            <a:ext cx="4832802" cy="1243584"/>
          </a:xfrm>
        </p:spPr>
        <p:txBody>
          <a:bodyPr>
            <a:normAutofit/>
          </a:bodyPr>
          <a:lstStyle/>
          <a:p>
            <a:r>
              <a:rPr lang="en-GB" sz="3400"/>
              <a:t>Partners</a:t>
            </a:r>
            <a:endParaRPr lang="el-GR" sz="3400"/>
          </a:p>
        </p:txBody>
      </p:sp>
      <p:sp>
        <p:nvSpPr>
          <p:cNvPr id="22" name="Rectangle 2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4" name="Rectangle 2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28AE53E3-4E13-202E-8DD6-5B38F4F47420}"/>
              </a:ext>
            </a:extLst>
          </p:cNvPr>
          <p:cNvSpPr>
            <a:spLocks noGrp="1"/>
          </p:cNvSpPr>
          <p:nvPr>
            <p:ph idx="1"/>
          </p:nvPr>
        </p:nvSpPr>
        <p:spPr>
          <a:xfrm>
            <a:off x="448056" y="2512611"/>
            <a:ext cx="4832803" cy="3664351"/>
          </a:xfrm>
        </p:spPr>
        <p:txBody>
          <a:bodyPr>
            <a:normAutofit/>
          </a:bodyPr>
          <a:lstStyle/>
          <a:p>
            <a:r>
              <a:rPr lang="en-GB" sz="2000"/>
              <a:t>University of Thessaly, Greece</a:t>
            </a:r>
          </a:p>
          <a:p>
            <a:r>
              <a:rPr lang="en-GB" sz="2000"/>
              <a:t>University of Latvia, Latvia </a:t>
            </a:r>
          </a:p>
          <a:p>
            <a:r>
              <a:rPr lang="en-GB" sz="2000"/>
              <a:t>Tallinn University, Estonia</a:t>
            </a:r>
          </a:p>
          <a:p>
            <a:r>
              <a:rPr lang="en-GB" sz="2000"/>
              <a:t>Virtual Campus, Portugal</a:t>
            </a:r>
          </a:p>
          <a:p>
            <a:r>
              <a:rPr lang="en-GB" sz="2000"/>
              <a:t>University of Vigo, Spain</a:t>
            </a:r>
          </a:p>
        </p:txBody>
      </p:sp>
    </p:spTree>
    <p:extLst>
      <p:ext uri="{BB962C8B-B14F-4D97-AF65-F5344CB8AC3E}">
        <p14:creationId xmlns:p14="http://schemas.microsoft.com/office/powerpoint/2010/main" val="2625511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7"/>
          <p:cNvSpPr txBox="1"/>
          <p:nvPr/>
        </p:nvSpPr>
        <p:spPr>
          <a:xfrm>
            <a:off x="1" y="1011496"/>
            <a:ext cx="8299495" cy="5238861"/>
          </a:xfrm>
          <a:prstGeom prst="rect">
            <a:avLst/>
          </a:prstGeom>
          <a:noFill/>
          <a:ln>
            <a:noFill/>
          </a:ln>
        </p:spPr>
        <p:txBody>
          <a:bodyPr spcFirstLastPara="1" wrap="square" lIns="0" tIns="0" rIns="0" bIns="0" anchor="t" anchorCtr="0">
            <a:noAutofit/>
          </a:bodyPr>
          <a:lstStyle/>
          <a:p>
            <a:pPr marL="609585" indent="-440256">
              <a:buClr>
                <a:schemeClr val="dk1"/>
              </a:buClr>
              <a:buSzPts val="1600"/>
              <a:buFont typeface="Arial"/>
              <a:buChar char="•"/>
            </a:pPr>
            <a:r>
              <a:rPr lang="et-EE" sz="2133" dirty="0">
                <a:solidFill>
                  <a:schemeClr val="dk1"/>
                </a:solidFill>
                <a:latin typeface="Calibri"/>
                <a:ea typeface="Calibri"/>
                <a:cs typeface="Calibri"/>
                <a:sym typeface="Calibri"/>
              </a:rPr>
              <a:t>Overview of indicators including the metadata and explanations - </a:t>
            </a:r>
            <a:r>
              <a:rPr lang="et-EE" sz="2133"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https://unstats.un.org/sdgs/indicators/database/</a:t>
            </a:r>
            <a:r>
              <a:rPr lang="et-EE" sz="2133" dirty="0">
                <a:solidFill>
                  <a:schemeClr val="dk1"/>
                </a:solidFill>
                <a:latin typeface="Calibri"/>
                <a:ea typeface="Calibri"/>
                <a:cs typeface="Calibri"/>
                <a:sym typeface="Calibri"/>
              </a:rPr>
              <a:t> and </a:t>
            </a:r>
            <a:r>
              <a:rPr lang="et-EE" sz="2133"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https://unstats.un.org/sdgs/indicators/Global%20Indicator%20Framework%20after%202020%20review_Eng.pdf</a:t>
            </a:r>
            <a:endParaRPr sz="2133" dirty="0">
              <a:solidFill>
                <a:schemeClr val="dk1"/>
              </a:solidFill>
              <a:latin typeface="Calibri"/>
              <a:ea typeface="Calibri"/>
              <a:cs typeface="Calibri"/>
              <a:sym typeface="Calibri"/>
            </a:endParaRPr>
          </a:p>
          <a:p>
            <a:pPr marL="609585" indent="-440256">
              <a:buClr>
                <a:schemeClr val="dk1"/>
              </a:buClr>
              <a:buSzPts val="1600"/>
              <a:buFont typeface="Arial"/>
              <a:buChar char="•"/>
            </a:pPr>
            <a:r>
              <a:rPr lang="et-EE" sz="2133" dirty="0">
                <a:solidFill>
                  <a:schemeClr val="dk1"/>
                </a:solidFill>
                <a:latin typeface="Calibri"/>
                <a:ea typeface="Calibri"/>
                <a:cs typeface="Calibri"/>
                <a:sym typeface="Calibri"/>
              </a:rPr>
              <a:t>Country profiles </a:t>
            </a:r>
            <a:r>
              <a:rPr lang="et-EE" sz="2133"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a:t>
            </a:r>
            <a:r>
              <a:rPr lang="et-EE" sz="2133" u="sng"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https://country-profiles.unstatshub.org/</a:t>
            </a:r>
            <a:r>
              <a:rPr lang="et-EE" sz="2133" dirty="0">
                <a:solidFill>
                  <a:schemeClr val="dk1"/>
                </a:solidFill>
                <a:latin typeface="Calibri"/>
                <a:ea typeface="Calibri"/>
                <a:cs typeface="Calibri"/>
                <a:sym typeface="Calibri"/>
              </a:rPr>
              <a:t> </a:t>
            </a:r>
            <a:endParaRPr sz="2400" dirty="0"/>
          </a:p>
          <a:p>
            <a:pPr marL="609585" indent="-440256">
              <a:buClr>
                <a:schemeClr val="dk1"/>
              </a:buClr>
              <a:buSzPts val="1600"/>
              <a:buFont typeface="Arial"/>
              <a:buChar char="•"/>
            </a:pPr>
            <a:r>
              <a:rPr lang="et-EE" sz="2133" dirty="0">
                <a:solidFill>
                  <a:schemeClr val="dk1"/>
                </a:solidFill>
                <a:latin typeface="Calibri"/>
                <a:ea typeface="Calibri"/>
                <a:cs typeface="Calibri"/>
                <a:sym typeface="Calibri"/>
              </a:rPr>
              <a:t>UN Data catalog - </a:t>
            </a:r>
            <a:r>
              <a:rPr lang="et-EE" sz="2133" u="sng" dirty="0">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http://www.sdg.org/#</a:t>
            </a:r>
            <a:r>
              <a:rPr lang="et-EE" sz="2133" dirty="0">
                <a:solidFill>
                  <a:schemeClr val="dk1"/>
                </a:solidFill>
                <a:latin typeface="Calibri"/>
                <a:ea typeface="Calibri"/>
                <a:cs typeface="Calibri"/>
                <a:sym typeface="Calibri"/>
              </a:rPr>
              <a:t> </a:t>
            </a:r>
            <a:endParaRPr sz="2400" dirty="0"/>
          </a:p>
          <a:p>
            <a:pPr marL="609585" indent="-440256">
              <a:buClr>
                <a:schemeClr val="dk1"/>
              </a:buClr>
              <a:buSzPts val="1600"/>
              <a:buFont typeface="Arial"/>
              <a:buChar char="•"/>
            </a:pPr>
            <a:r>
              <a:rPr lang="et-EE" sz="2133" dirty="0">
                <a:solidFill>
                  <a:schemeClr val="dk1"/>
                </a:solidFill>
                <a:latin typeface="Calibri"/>
                <a:ea typeface="Calibri"/>
                <a:cs typeface="Calibri"/>
                <a:sym typeface="Calibri"/>
              </a:rPr>
              <a:t>UN, GRI and PwC reporting guide - </a:t>
            </a:r>
            <a:r>
              <a:rPr lang="et-EE" sz="2133" u="sng" dirty="0">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https://www.globalreporting.org/resourcelibrary/GRI_UNGC_Business-Reporting-on-SDGs_Analysis-of-Goals-and-Targets.pdf</a:t>
            </a:r>
            <a:endParaRPr sz="2133" dirty="0">
              <a:solidFill>
                <a:schemeClr val="dk1"/>
              </a:solidFill>
              <a:latin typeface="Calibri"/>
              <a:ea typeface="Calibri"/>
              <a:cs typeface="Calibri"/>
              <a:sym typeface="Calibri"/>
            </a:endParaRPr>
          </a:p>
          <a:p>
            <a:pPr marL="609585" indent="-440256">
              <a:buClr>
                <a:schemeClr val="dk1"/>
              </a:buClr>
              <a:buSzPts val="1600"/>
              <a:buFont typeface="Arial"/>
              <a:buChar char="•"/>
            </a:pPr>
            <a:r>
              <a:rPr lang="et-EE" sz="2133" dirty="0">
                <a:solidFill>
                  <a:schemeClr val="dk1"/>
                </a:solidFill>
                <a:latin typeface="Calibri"/>
                <a:ea typeface="Calibri"/>
                <a:cs typeface="Calibri"/>
                <a:sym typeface="Calibri"/>
              </a:rPr>
              <a:t>Overview of the SDG related global data - </a:t>
            </a:r>
            <a:r>
              <a:rPr lang="et-EE" sz="2133" u="sng" dirty="0">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https://sdg-tracker.org/</a:t>
            </a:r>
            <a:endParaRPr sz="2133" u="sng" dirty="0">
              <a:solidFill>
                <a:schemeClr val="dk1"/>
              </a:solidFill>
              <a:latin typeface="Calibri"/>
              <a:ea typeface="Calibri"/>
              <a:cs typeface="Calibri"/>
              <a:sym typeface="Calibri"/>
            </a:endParaRPr>
          </a:p>
          <a:p>
            <a:pPr marL="609585" indent="-440256">
              <a:buClr>
                <a:schemeClr val="dk1"/>
              </a:buClr>
              <a:buSzPts val="1600"/>
              <a:buFont typeface="Arial"/>
              <a:buChar char="•"/>
            </a:pPr>
            <a:r>
              <a:rPr lang="et-EE" sz="2133" dirty="0">
                <a:solidFill>
                  <a:schemeClr val="dk1"/>
                </a:solidFill>
                <a:latin typeface="Calibri"/>
                <a:ea typeface="Calibri"/>
                <a:cs typeface="Calibri"/>
                <a:sym typeface="Calibri"/>
              </a:rPr>
              <a:t>SDG Report 2019 - </a:t>
            </a:r>
            <a:r>
              <a:rPr lang="et-EE" sz="2133" u="sng" dirty="0">
                <a:solidFill>
                  <a:schemeClr val="dk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https://www.sustainabledevelopment.report/</a:t>
            </a:r>
            <a:endParaRPr sz="2133" dirty="0">
              <a:solidFill>
                <a:schemeClr val="dk1"/>
              </a:solidFill>
              <a:latin typeface="Calibri"/>
              <a:ea typeface="Calibri"/>
              <a:cs typeface="Calibri"/>
              <a:sym typeface="Calibri"/>
            </a:endParaRPr>
          </a:p>
          <a:p>
            <a:pPr marL="609585" indent="-440256">
              <a:buClr>
                <a:schemeClr val="dk1"/>
              </a:buClr>
              <a:buSzPts val="1600"/>
              <a:buFont typeface="Arial"/>
              <a:buChar char="•"/>
            </a:pPr>
            <a:r>
              <a:rPr lang="et-EE" sz="2133" dirty="0">
                <a:solidFill>
                  <a:schemeClr val="dk1"/>
                </a:solidFill>
                <a:latin typeface="Calibri"/>
                <a:ea typeface="Calibri"/>
                <a:cs typeface="Calibri"/>
                <a:sym typeface="Calibri"/>
              </a:rPr>
              <a:t>Voluntary national review results - </a:t>
            </a:r>
            <a:r>
              <a:rPr lang="et-EE" sz="2133" u="sng" dirty="0">
                <a:solidFill>
                  <a:schemeClr val="dk1"/>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https://sustainabledevelopment.un.org/content/documents/26136Estonia_Main_messages_VNR_Estonia_2020_700.pdf</a:t>
            </a:r>
            <a:endParaRPr sz="2133" dirty="0">
              <a:solidFill>
                <a:schemeClr val="dk1"/>
              </a:solidFill>
              <a:latin typeface="Calibri"/>
              <a:ea typeface="Calibri"/>
              <a:cs typeface="Calibri"/>
              <a:sym typeface="Calibri"/>
            </a:endParaRPr>
          </a:p>
          <a:p>
            <a:pPr marL="609585" indent="-440256">
              <a:buClr>
                <a:schemeClr val="dk1"/>
              </a:buClr>
              <a:buSzPts val="1600"/>
              <a:buFont typeface="Arial"/>
              <a:buChar char="•"/>
            </a:pPr>
            <a:r>
              <a:rPr lang="et-EE" sz="2133" dirty="0">
                <a:solidFill>
                  <a:schemeClr val="dk1"/>
                </a:solidFill>
                <a:latin typeface="Calibri"/>
                <a:ea typeface="Calibri"/>
                <a:cs typeface="Calibri"/>
                <a:sym typeface="Calibri"/>
              </a:rPr>
              <a:t>Estonia specific tool - </a:t>
            </a:r>
            <a:r>
              <a:rPr lang="et-EE" sz="2133" u="sng" dirty="0">
                <a:solidFill>
                  <a:schemeClr val="dk1"/>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https://tamm.stat.ee/</a:t>
            </a:r>
            <a:endParaRPr sz="2133" dirty="0">
              <a:solidFill>
                <a:schemeClr val="dk1"/>
              </a:solidFill>
              <a:latin typeface="Calibri"/>
              <a:ea typeface="Calibri"/>
              <a:cs typeface="Calibri"/>
              <a:sym typeface="Calibri"/>
            </a:endParaRPr>
          </a:p>
          <a:p>
            <a:pPr marL="126997">
              <a:buClr>
                <a:schemeClr val="dk1"/>
              </a:buClr>
              <a:buSzPts val="1600"/>
            </a:pPr>
            <a:endParaRPr sz="2133" dirty="0">
              <a:solidFill>
                <a:schemeClr val="dk1"/>
              </a:solidFill>
              <a:latin typeface="Calibri"/>
              <a:ea typeface="Calibri"/>
              <a:cs typeface="Calibri"/>
              <a:sym typeface="Calibri"/>
            </a:endParaRPr>
          </a:p>
        </p:txBody>
      </p:sp>
      <p:pic>
        <p:nvPicPr>
          <p:cNvPr id="338" name="Google Shape;338;p27">
            <a:hlinkClick r:id="rId8"/>
          </p:cNvPr>
          <p:cNvPicPr preferRelativeResize="0"/>
          <p:nvPr/>
        </p:nvPicPr>
        <p:blipFill rotWithShape="1">
          <a:blip r:embed="rId13">
            <a:alphaModFix/>
          </a:blip>
          <a:srcRect/>
          <a:stretch/>
        </p:blipFill>
        <p:spPr>
          <a:xfrm>
            <a:off x="8481197" y="970386"/>
            <a:ext cx="3710804" cy="5254572"/>
          </a:xfrm>
          <a:prstGeom prst="rect">
            <a:avLst/>
          </a:prstGeom>
          <a:noFill/>
          <a:ln>
            <a:noFill/>
          </a:ln>
        </p:spPr>
      </p:pic>
      <p:sp>
        <p:nvSpPr>
          <p:cNvPr id="7" name="Google Shape;264;p15"/>
          <p:cNvSpPr txBox="1"/>
          <p:nvPr/>
        </p:nvSpPr>
        <p:spPr>
          <a:xfrm>
            <a:off x="-47348" y="0"/>
            <a:ext cx="12286695"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defTabSz="685800" eaLnBrk="1" latinLnBrk="0" hangingPunct="1">
              <a:lnSpc>
                <a:spcPct val="53000"/>
              </a:lnSpc>
              <a:buClr>
                <a:srgbClr val="C00000"/>
              </a:buClr>
              <a:buSzPts val="2800"/>
              <a:buFont typeface="Times New Roman"/>
              <a:buNone/>
              <a:defRPr sz="4400" kern="1200">
                <a:solidFill>
                  <a:srgbClr val="C00000"/>
                </a:solidFill>
                <a:latin typeface="+mj-lt"/>
                <a:ea typeface="+mj-ea"/>
                <a:cs typeface="+mj-cs"/>
              </a:defRPr>
            </a:lvl1pPr>
          </a:lstStyle>
          <a:p>
            <a:r>
              <a:rPr lang="et-EE" sz="5333" dirty="0">
                <a:sym typeface="Times New Roman"/>
              </a:rPr>
              <a:t>ADDITIONAL INFORMATION</a:t>
            </a:r>
            <a:endParaRPr sz="5333" dirty="0">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6" name="Picture 5"/>
          <p:cNvPicPr>
            <a:picLocks noChangeAspect="1"/>
          </p:cNvPicPr>
          <p:nvPr/>
        </p:nvPicPr>
        <p:blipFill rotWithShape="1">
          <a:blip r:embed="rId3"/>
          <a:srcRect l="4659" r="2305"/>
          <a:stretch/>
        </p:blipFill>
        <p:spPr>
          <a:xfrm>
            <a:off x="4224669" y="829872"/>
            <a:ext cx="7967331" cy="6042040"/>
          </a:xfrm>
          <a:prstGeom prst="rect">
            <a:avLst/>
          </a:prstGeom>
        </p:spPr>
      </p:pic>
      <p:sp>
        <p:nvSpPr>
          <p:cNvPr id="85" name="Google Shape;85;p18"/>
          <p:cNvSpPr txBox="1">
            <a:spLocks noGrp="1"/>
          </p:cNvSpPr>
          <p:nvPr>
            <p:ph type="title"/>
          </p:nvPr>
        </p:nvSpPr>
        <p:spPr>
          <a:xfrm>
            <a:off x="1" y="157164"/>
            <a:ext cx="5335303" cy="763600"/>
          </a:xfrm>
          <a:prstGeom prst="rect">
            <a:avLst/>
          </a:prstGeom>
        </p:spPr>
        <p:txBody>
          <a:bodyPr spcFirstLastPara="1" vert="horz" wrap="square" lIns="121900" tIns="121900" rIns="121900" bIns="121900" rtlCol="0" anchor="t" anchorCtr="0">
            <a:noAutofit/>
          </a:bodyPr>
          <a:lstStyle/>
          <a:p>
            <a:r>
              <a:rPr lang="en" dirty="0"/>
              <a:t>Earth overshoot day</a:t>
            </a:r>
            <a:endParaRPr dirty="0"/>
          </a:p>
        </p:txBody>
      </p:sp>
      <p:sp>
        <p:nvSpPr>
          <p:cNvPr id="86" name="Google Shape;86;p18"/>
          <p:cNvSpPr txBox="1">
            <a:spLocks noGrp="1"/>
          </p:cNvSpPr>
          <p:nvPr>
            <p:ph type="body" idx="1"/>
          </p:nvPr>
        </p:nvSpPr>
        <p:spPr>
          <a:xfrm>
            <a:off x="0" y="562326"/>
            <a:ext cx="12096000" cy="1449421"/>
          </a:xfrm>
          <a:prstGeom prst="rect">
            <a:avLst/>
          </a:prstGeom>
        </p:spPr>
        <p:txBody>
          <a:bodyPr spcFirstLastPara="1" vert="horz" wrap="square" lIns="121900" tIns="121900" rIns="121900" bIns="121900" rtlCol="0" anchor="t" anchorCtr="0">
            <a:noAutofit/>
          </a:bodyPr>
          <a:lstStyle/>
          <a:p>
            <a:pPr marL="0" indent="0">
              <a:buNone/>
            </a:pPr>
            <a:r>
              <a:rPr lang="et-EE" sz="2667" dirty="0"/>
              <a:t>In 2021 b</a:t>
            </a:r>
            <a:r>
              <a:rPr lang="en" sz="2667" dirty="0"/>
              <a:t>y </a:t>
            </a:r>
            <a:r>
              <a:rPr lang="en" sz="2667" b="1" dirty="0"/>
              <a:t>2</a:t>
            </a:r>
            <a:r>
              <a:rPr lang="et-EE" sz="2667" b="1" dirty="0"/>
              <a:t>9</a:t>
            </a:r>
            <a:r>
              <a:rPr lang="en" sz="2667" b="1" dirty="0"/>
              <a:t>. </a:t>
            </a:r>
            <a:r>
              <a:rPr lang="et-EE" sz="2667" b="1" dirty="0"/>
              <a:t>July</a:t>
            </a:r>
            <a:r>
              <a:rPr lang="en" sz="2667" b="1" dirty="0"/>
              <a:t> </a:t>
            </a:r>
            <a:r>
              <a:rPr lang="en" sz="2667" dirty="0"/>
              <a:t>we had used all the resources that Earth can reproduce in a year. </a:t>
            </a:r>
            <a:r>
              <a:rPr lang="en-US" sz="2667" dirty="0"/>
              <a:t> </a:t>
            </a:r>
            <a:endParaRPr sz="2667" dirty="0"/>
          </a:p>
        </p:txBody>
      </p:sp>
      <p:sp>
        <p:nvSpPr>
          <p:cNvPr id="2" name="Rectangle 1"/>
          <p:cNvSpPr/>
          <p:nvPr/>
        </p:nvSpPr>
        <p:spPr>
          <a:xfrm>
            <a:off x="-112101" y="6522272"/>
            <a:ext cx="2571858" cy="318100"/>
          </a:xfrm>
          <a:prstGeom prst="rect">
            <a:avLst/>
          </a:prstGeom>
        </p:spPr>
        <p:txBody>
          <a:bodyPr wrap="none">
            <a:spAutoFit/>
          </a:bodyPr>
          <a:lstStyle/>
          <a:p>
            <a:r>
              <a:rPr lang="en-US" sz="1467" dirty="0"/>
              <a:t>https://www.overshootday.org/</a:t>
            </a:r>
          </a:p>
        </p:txBody>
      </p:sp>
      <p:sp>
        <p:nvSpPr>
          <p:cNvPr id="3" name="Rectangle 2"/>
          <p:cNvSpPr/>
          <p:nvPr/>
        </p:nvSpPr>
        <p:spPr>
          <a:xfrm>
            <a:off x="467598" y="2753931"/>
            <a:ext cx="3629247" cy="3375796"/>
          </a:xfrm>
          <a:prstGeom prst="rect">
            <a:avLst/>
          </a:prstGeom>
        </p:spPr>
        <p:txBody>
          <a:bodyPr wrap="square">
            <a:spAutoFit/>
          </a:bodyPr>
          <a:lstStyle/>
          <a:p>
            <a:r>
              <a:rPr lang="en-US" sz="2667" dirty="0"/>
              <a:t>For the rest of the year, we are maintaining our ecological deficit by drawing down local resource stocks and accumulating carbon dioxide in the atmosphere.</a:t>
            </a:r>
          </a:p>
        </p:txBody>
      </p:sp>
    </p:spTree>
    <p:extLst>
      <p:ext uri="{BB962C8B-B14F-4D97-AF65-F5344CB8AC3E}">
        <p14:creationId xmlns:p14="http://schemas.microsoft.com/office/powerpoint/2010/main" val="2773537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85;p18"/>
          <p:cNvSpPr txBox="1">
            <a:spLocks noGrp="1"/>
          </p:cNvSpPr>
          <p:nvPr>
            <p:ph type="title"/>
          </p:nvPr>
        </p:nvSpPr>
        <p:spPr>
          <a:xfrm>
            <a:off x="1" y="157164"/>
            <a:ext cx="5335303" cy="763600"/>
          </a:xfrm>
          <a:prstGeom prst="rect">
            <a:avLst/>
          </a:prstGeom>
        </p:spPr>
        <p:txBody>
          <a:bodyPr spcFirstLastPara="1" vert="horz" wrap="square" lIns="121900" tIns="121900" rIns="121900" bIns="121900" rtlCol="0" anchor="t" anchorCtr="0">
            <a:noAutofit/>
          </a:bodyPr>
          <a:lstStyle/>
          <a:p>
            <a:r>
              <a:rPr lang="en" dirty="0"/>
              <a:t>Earth overshoot day</a:t>
            </a:r>
            <a:endParaRPr dirty="0"/>
          </a:p>
        </p:txBody>
      </p:sp>
      <p:sp>
        <p:nvSpPr>
          <p:cNvPr id="16" name="Rectangle 15"/>
          <p:cNvSpPr/>
          <p:nvPr/>
        </p:nvSpPr>
        <p:spPr>
          <a:xfrm>
            <a:off x="321339" y="1293533"/>
            <a:ext cx="5640279" cy="4360104"/>
          </a:xfrm>
          <a:prstGeom prst="rect">
            <a:avLst/>
          </a:prstGeom>
        </p:spPr>
        <p:txBody>
          <a:bodyPr wrap="square">
            <a:spAutoFit/>
          </a:bodyPr>
          <a:lstStyle/>
          <a:p>
            <a:pPr lvl="0"/>
            <a:r>
              <a:rPr lang="et-EE" sz="3733" dirty="0">
                <a:ea typeface="Calibri"/>
                <a:cs typeface="Calibri"/>
                <a:sym typeface="Calibri"/>
              </a:rPr>
              <a:t>Top Ten overshooters</a:t>
            </a:r>
          </a:p>
          <a:p>
            <a:pPr lvl="0"/>
            <a:r>
              <a:rPr lang="en-US" sz="2400" dirty="0">
                <a:solidFill>
                  <a:srgbClr val="FF0000"/>
                </a:solidFill>
                <a:ea typeface="Calibri"/>
                <a:cs typeface="Calibri"/>
                <a:sym typeface="Calibri"/>
              </a:rPr>
              <a:t>1</a:t>
            </a:r>
            <a:r>
              <a:rPr lang="en-US" sz="2400" dirty="0">
                <a:solidFill>
                  <a:srgbClr val="FF0000"/>
                </a:solidFill>
              </a:rPr>
              <a:t> </a:t>
            </a:r>
            <a:r>
              <a:rPr lang="en-US" sz="2400" dirty="0">
                <a:solidFill>
                  <a:srgbClr val="FF0000"/>
                </a:solidFill>
                <a:ea typeface="Calibri"/>
                <a:cs typeface="Calibri"/>
                <a:sym typeface="Calibri"/>
              </a:rPr>
              <a:t>Qatar</a:t>
            </a:r>
            <a:r>
              <a:rPr lang="en-US" sz="2400" dirty="0">
                <a:solidFill>
                  <a:srgbClr val="FF0000"/>
                </a:solidFill>
              </a:rPr>
              <a:t> </a:t>
            </a:r>
            <a:r>
              <a:rPr lang="en-US" sz="2400" dirty="0">
                <a:solidFill>
                  <a:srgbClr val="FF0000"/>
                </a:solidFill>
                <a:ea typeface="Calibri"/>
                <a:cs typeface="Calibri"/>
                <a:sym typeface="Calibri"/>
              </a:rPr>
              <a:t>February 9, 2021</a:t>
            </a:r>
            <a:r>
              <a:rPr lang="en-US" sz="2400" dirty="0">
                <a:solidFill>
                  <a:srgbClr val="FF0000"/>
                </a:solidFill>
              </a:rPr>
              <a:t> </a:t>
            </a:r>
          </a:p>
          <a:p>
            <a:pPr lvl="0"/>
            <a:r>
              <a:rPr lang="en-US" sz="2400" dirty="0">
                <a:solidFill>
                  <a:srgbClr val="FF0000"/>
                </a:solidFill>
                <a:ea typeface="Calibri"/>
                <a:cs typeface="Calibri"/>
                <a:sym typeface="Calibri"/>
              </a:rPr>
              <a:t>2</a:t>
            </a:r>
            <a:r>
              <a:rPr lang="en-US" sz="2400" dirty="0">
                <a:solidFill>
                  <a:srgbClr val="FF0000"/>
                </a:solidFill>
              </a:rPr>
              <a:t> </a:t>
            </a:r>
            <a:r>
              <a:rPr lang="en-US" sz="2400" dirty="0">
                <a:solidFill>
                  <a:srgbClr val="FF0000"/>
                </a:solidFill>
                <a:ea typeface="Calibri"/>
                <a:cs typeface="Calibri"/>
                <a:sym typeface="Calibri"/>
              </a:rPr>
              <a:t>Luxembourg</a:t>
            </a:r>
            <a:r>
              <a:rPr lang="en-US" sz="2400" dirty="0">
                <a:solidFill>
                  <a:srgbClr val="FF0000"/>
                </a:solidFill>
              </a:rPr>
              <a:t> </a:t>
            </a:r>
            <a:r>
              <a:rPr lang="en-US" sz="2400" dirty="0">
                <a:solidFill>
                  <a:srgbClr val="FF0000"/>
                </a:solidFill>
                <a:ea typeface="Calibri"/>
                <a:cs typeface="Calibri"/>
                <a:sym typeface="Calibri"/>
              </a:rPr>
              <a:t>February 15, 2021</a:t>
            </a:r>
            <a:r>
              <a:rPr lang="en-US" sz="2400" dirty="0">
                <a:solidFill>
                  <a:srgbClr val="FF0000"/>
                </a:solidFill>
              </a:rPr>
              <a:t> </a:t>
            </a:r>
          </a:p>
          <a:p>
            <a:pPr lvl="0"/>
            <a:r>
              <a:rPr lang="en-US" sz="2400" dirty="0">
                <a:solidFill>
                  <a:srgbClr val="FF0000"/>
                </a:solidFill>
                <a:ea typeface="Calibri"/>
                <a:cs typeface="Calibri"/>
                <a:sym typeface="Calibri"/>
              </a:rPr>
              <a:t>3</a:t>
            </a:r>
            <a:r>
              <a:rPr lang="en-US" sz="2400" dirty="0">
                <a:solidFill>
                  <a:srgbClr val="FF0000"/>
                </a:solidFill>
              </a:rPr>
              <a:t> </a:t>
            </a:r>
            <a:r>
              <a:rPr lang="en-US" sz="2400" dirty="0">
                <a:solidFill>
                  <a:srgbClr val="FF0000"/>
                </a:solidFill>
                <a:ea typeface="Calibri"/>
                <a:cs typeface="Calibri"/>
                <a:sym typeface="Calibri"/>
              </a:rPr>
              <a:t>United Arab Emirates</a:t>
            </a:r>
            <a:r>
              <a:rPr lang="en-US" sz="2400" dirty="0">
                <a:solidFill>
                  <a:srgbClr val="FF0000"/>
                </a:solidFill>
              </a:rPr>
              <a:t> </a:t>
            </a:r>
            <a:r>
              <a:rPr lang="en-US" sz="2400" dirty="0">
                <a:solidFill>
                  <a:srgbClr val="FF0000"/>
                </a:solidFill>
                <a:ea typeface="Calibri"/>
                <a:cs typeface="Calibri"/>
                <a:sym typeface="Calibri"/>
              </a:rPr>
              <a:t>March 7, 2021</a:t>
            </a:r>
            <a:r>
              <a:rPr lang="en-US" sz="2400" dirty="0">
                <a:solidFill>
                  <a:srgbClr val="FF0000"/>
                </a:solidFill>
              </a:rPr>
              <a:t> </a:t>
            </a:r>
          </a:p>
          <a:p>
            <a:pPr lvl="0"/>
            <a:r>
              <a:rPr lang="en-US" sz="2400" dirty="0">
                <a:solidFill>
                  <a:srgbClr val="FF0000"/>
                </a:solidFill>
                <a:ea typeface="Calibri"/>
                <a:cs typeface="Calibri"/>
                <a:sym typeface="Calibri"/>
              </a:rPr>
              <a:t>4</a:t>
            </a:r>
            <a:r>
              <a:rPr lang="en-US" sz="2400" dirty="0">
                <a:solidFill>
                  <a:srgbClr val="FF0000"/>
                </a:solidFill>
              </a:rPr>
              <a:t> </a:t>
            </a:r>
            <a:r>
              <a:rPr lang="en-US" sz="2400" dirty="0">
                <a:solidFill>
                  <a:srgbClr val="FF0000"/>
                </a:solidFill>
                <a:ea typeface="Calibri"/>
                <a:cs typeface="Calibri"/>
                <a:sym typeface="Calibri"/>
              </a:rPr>
              <a:t>Bahrain</a:t>
            </a:r>
            <a:r>
              <a:rPr lang="en-US" sz="2400" dirty="0">
                <a:solidFill>
                  <a:srgbClr val="FF0000"/>
                </a:solidFill>
              </a:rPr>
              <a:t> </a:t>
            </a:r>
            <a:r>
              <a:rPr lang="en-US" sz="2400" dirty="0">
                <a:solidFill>
                  <a:srgbClr val="FF0000"/>
                </a:solidFill>
                <a:ea typeface="Calibri"/>
                <a:cs typeface="Calibri"/>
                <a:sym typeface="Calibri"/>
              </a:rPr>
              <a:t>March 9, 2021</a:t>
            </a:r>
            <a:r>
              <a:rPr lang="en-US" sz="2400" dirty="0">
                <a:solidFill>
                  <a:srgbClr val="FF0000"/>
                </a:solidFill>
              </a:rPr>
              <a:t> </a:t>
            </a:r>
          </a:p>
          <a:p>
            <a:pPr lvl="0"/>
            <a:r>
              <a:rPr lang="en-US" sz="2400" dirty="0">
                <a:solidFill>
                  <a:srgbClr val="FF0000"/>
                </a:solidFill>
                <a:ea typeface="Calibri"/>
                <a:cs typeface="Calibri"/>
                <a:sym typeface="Calibri"/>
              </a:rPr>
              <a:t>5</a:t>
            </a:r>
            <a:r>
              <a:rPr lang="en-US" sz="2400" dirty="0">
                <a:solidFill>
                  <a:srgbClr val="FF0000"/>
                </a:solidFill>
              </a:rPr>
              <a:t> </a:t>
            </a:r>
            <a:r>
              <a:rPr lang="en-US" sz="2400" dirty="0">
                <a:solidFill>
                  <a:srgbClr val="FF0000"/>
                </a:solidFill>
                <a:ea typeface="Calibri"/>
                <a:cs typeface="Calibri"/>
                <a:sym typeface="Calibri"/>
              </a:rPr>
              <a:t>Trinidad and Tobago</a:t>
            </a:r>
            <a:r>
              <a:rPr lang="en-US" sz="2400" dirty="0">
                <a:solidFill>
                  <a:srgbClr val="FF0000"/>
                </a:solidFill>
              </a:rPr>
              <a:t> </a:t>
            </a:r>
            <a:r>
              <a:rPr lang="en-US" sz="2400" dirty="0">
                <a:solidFill>
                  <a:srgbClr val="FF0000"/>
                </a:solidFill>
                <a:ea typeface="Calibri"/>
                <a:cs typeface="Calibri"/>
                <a:sym typeface="Calibri"/>
              </a:rPr>
              <a:t>March 12, 2021</a:t>
            </a:r>
            <a:r>
              <a:rPr lang="en-US" sz="2400" dirty="0">
                <a:solidFill>
                  <a:srgbClr val="FF0000"/>
                </a:solidFill>
              </a:rPr>
              <a:t> </a:t>
            </a:r>
          </a:p>
          <a:p>
            <a:pPr lvl="0"/>
            <a:r>
              <a:rPr lang="en-US" sz="2400" dirty="0">
                <a:solidFill>
                  <a:srgbClr val="FF0000"/>
                </a:solidFill>
                <a:ea typeface="Calibri"/>
                <a:cs typeface="Calibri"/>
                <a:sym typeface="Calibri"/>
              </a:rPr>
              <a:t>6</a:t>
            </a:r>
            <a:r>
              <a:rPr lang="en-US" sz="2400" dirty="0">
                <a:solidFill>
                  <a:srgbClr val="FF0000"/>
                </a:solidFill>
              </a:rPr>
              <a:t> </a:t>
            </a:r>
            <a:r>
              <a:rPr lang="en-US" sz="2400" dirty="0">
                <a:solidFill>
                  <a:srgbClr val="FF0000"/>
                </a:solidFill>
                <a:ea typeface="Calibri"/>
                <a:cs typeface="Calibri"/>
                <a:sym typeface="Calibri"/>
              </a:rPr>
              <a:t>Canada</a:t>
            </a:r>
            <a:r>
              <a:rPr lang="en-US" sz="2400" dirty="0">
                <a:solidFill>
                  <a:srgbClr val="FF0000"/>
                </a:solidFill>
              </a:rPr>
              <a:t> </a:t>
            </a:r>
            <a:r>
              <a:rPr lang="en-US" sz="2400" dirty="0">
                <a:solidFill>
                  <a:srgbClr val="FF0000"/>
                </a:solidFill>
                <a:ea typeface="Calibri"/>
                <a:cs typeface="Calibri"/>
                <a:sym typeface="Calibri"/>
              </a:rPr>
              <a:t>March 14, 2021</a:t>
            </a:r>
            <a:r>
              <a:rPr lang="en-US" sz="2400" dirty="0">
                <a:solidFill>
                  <a:srgbClr val="FF0000"/>
                </a:solidFill>
              </a:rPr>
              <a:t> </a:t>
            </a:r>
          </a:p>
          <a:p>
            <a:pPr lvl="0"/>
            <a:r>
              <a:rPr lang="en-US" sz="2400" dirty="0">
                <a:solidFill>
                  <a:srgbClr val="FF0000"/>
                </a:solidFill>
                <a:ea typeface="Calibri"/>
                <a:cs typeface="Calibri"/>
                <a:sym typeface="Calibri"/>
              </a:rPr>
              <a:t>7</a:t>
            </a:r>
            <a:r>
              <a:rPr lang="en-US" sz="2400" dirty="0">
                <a:solidFill>
                  <a:srgbClr val="FF0000"/>
                </a:solidFill>
              </a:rPr>
              <a:t> </a:t>
            </a:r>
            <a:r>
              <a:rPr lang="en-US" sz="2400" dirty="0">
                <a:solidFill>
                  <a:srgbClr val="FF0000"/>
                </a:solidFill>
                <a:ea typeface="Calibri"/>
                <a:cs typeface="Calibri"/>
                <a:sym typeface="Calibri"/>
              </a:rPr>
              <a:t>Mongolia</a:t>
            </a:r>
            <a:r>
              <a:rPr lang="en-US" sz="2400" dirty="0">
                <a:solidFill>
                  <a:srgbClr val="FF0000"/>
                </a:solidFill>
              </a:rPr>
              <a:t> </a:t>
            </a:r>
            <a:r>
              <a:rPr lang="en-US" sz="2400" dirty="0">
                <a:solidFill>
                  <a:srgbClr val="FF0000"/>
                </a:solidFill>
                <a:ea typeface="Calibri"/>
                <a:cs typeface="Calibri"/>
                <a:sym typeface="Calibri"/>
              </a:rPr>
              <a:t>March 14, 2021</a:t>
            </a:r>
            <a:r>
              <a:rPr lang="en-US" sz="2400" dirty="0">
                <a:solidFill>
                  <a:srgbClr val="FF0000"/>
                </a:solidFill>
              </a:rPr>
              <a:t> </a:t>
            </a:r>
          </a:p>
          <a:p>
            <a:pPr lvl="0"/>
            <a:r>
              <a:rPr lang="en-US" sz="2400" dirty="0">
                <a:solidFill>
                  <a:srgbClr val="FF0000"/>
                </a:solidFill>
                <a:ea typeface="Calibri"/>
                <a:cs typeface="Calibri"/>
                <a:sym typeface="Calibri"/>
              </a:rPr>
              <a:t>8</a:t>
            </a:r>
            <a:r>
              <a:rPr lang="en-US" sz="2400" dirty="0">
                <a:solidFill>
                  <a:srgbClr val="FF0000"/>
                </a:solidFill>
              </a:rPr>
              <a:t> </a:t>
            </a:r>
            <a:r>
              <a:rPr lang="en-US" sz="2400" dirty="0">
                <a:solidFill>
                  <a:srgbClr val="FF0000"/>
                </a:solidFill>
                <a:ea typeface="Calibri"/>
                <a:cs typeface="Calibri"/>
                <a:sym typeface="Calibri"/>
              </a:rPr>
              <a:t>United States of America</a:t>
            </a:r>
            <a:r>
              <a:rPr lang="en-US" sz="2400" dirty="0">
                <a:solidFill>
                  <a:srgbClr val="FF0000"/>
                </a:solidFill>
              </a:rPr>
              <a:t> </a:t>
            </a:r>
            <a:r>
              <a:rPr lang="en-US" sz="2400" dirty="0">
                <a:solidFill>
                  <a:srgbClr val="FF0000"/>
                </a:solidFill>
                <a:ea typeface="Calibri"/>
                <a:cs typeface="Calibri"/>
                <a:sym typeface="Calibri"/>
              </a:rPr>
              <a:t>March 14, 2021</a:t>
            </a:r>
            <a:r>
              <a:rPr lang="en-US" sz="2400" dirty="0">
                <a:solidFill>
                  <a:srgbClr val="FF0000"/>
                </a:solidFill>
              </a:rPr>
              <a:t> </a:t>
            </a:r>
          </a:p>
          <a:p>
            <a:pPr lvl="0"/>
            <a:r>
              <a:rPr lang="en-US" sz="2400" dirty="0">
                <a:solidFill>
                  <a:srgbClr val="FF0000"/>
                </a:solidFill>
                <a:ea typeface="Calibri"/>
                <a:cs typeface="Calibri"/>
                <a:sym typeface="Calibri"/>
              </a:rPr>
              <a:t>9</a:t>
            </a:r>
            <a:r>
              <a:rPr lang="en-US" sz="2400" dirty="0">
                <a:solidFill>
                  <a:srgbClr val="FF0000"/>
                </a:solidFill>
              </a:rPr>
              <a:t> </a:t>
            </a:r>
            <a:r>
              <a:rPr lang="en-US" sz="2400" dirty="0">
                <a:solidFill>
                  <a:srgbClr val="FF0000"/>
                </a:solidFill>
                <a:ea typeface="Calibri"/>
                <a:cs typeface="Calibri"/>
                <a:sym typeface="Calibri"/>
              </a:rPr>
              <a:t>Kuwait</a:t>
            </a:r>
            <a:r>
              <a:rPr lang="en-US" sz="2400" dirty="0">
                <a:solidFill>
                  <a:srgbClr val="FF0000"/>
                </a:solidFill>
              </a:rPr>
              <a:t> </a:t>
            </a:r>
            <a:r>
              <a:rPr lang="en-US" sz="2400" dirty="0">
                <a:solidFill>
                  <a:srgbClr val="FF0000"/>
                </a:solidFill>
                <a:ea typeface="Calibri"/>
                <a:cs typeface="Calibri"/>
                <a:sym typeface="Calibri"/>
              </a:rPr>
              <a:t>March 14, 2021</a:t>
            </a:r>
            <a:r>
              <a:rPr lang="en-US" sz="2400" dirty="0">
                <a:solidFill>
                  <a:srgbClr val="FF0000"/>
                </a:solidFill>
              </a:rPr>
              <a:t> </a:t>
            </a:r>
          </a:p>
          <a:p>
            <a:pPr lvl="0"/>
            <a:r>
              <a:rPr lang="en-US" sz="2400" dirty="0">
                <a:solidFill>
                  <a:srgbClr val="FF0000"/>
                </a:solidFill>
                <a:ea typeface="Calibri"/>
                <a:cs typeface="Calibri"/>
                <a:sym typeface="Calibri"/>
              </a:rPr>
              <a:t>10</a:t>
            </a:r>
            <a:r>
              <a:rPr lang="en-US" sz="2400" dirty="0">
                <a:solidFill>
                  <a:srgbClr val="FF0000"/>
                </a:solidFill>
              </a:rPr>
              <a:t> </a:t>
            </a:r>
            <a:r>
              <a:rPr lang="en-US" sz="2400" dirty="0">
                <a:solidFill>
                  <a:srgbClr val="FF0000"/>
                </a:solidFill>
                <a:ea typeface="Calibri"/>
                <a:cs typeface="Calibri"/>
                <a:sym typeface="Calibri"/>
              </a:rPr>
              <a:t>Bermuda</a:t>
            </a:r>
            <a:r>
              <a:rPr lang="en-US" sz="2400" dirty="0">
                <a:solidFill>
                  <a:srgbClr val="FF0000"/>
                </a:solidFill>
              </a:rPr>
              <a:t> </a:t>
            </a:r>
            <a:r>
              <a:rPr lang="en-US" sz="2400" dirty="0">
                <a:solidFill>
                  <a:srgbClr val="FF0000"/>
                </a:solidFill>
                <a:ea typeface="Calibri"/>
                <a:cs typeface="Calibri"/>
                <a:sym typeface="Calibri"/>
              </a:rPr>
              <a:t>March 14, 2021</a:t>
            </a:r>
            <a:r>
              <a:rPr lang="en-US" sz="2400" dirty="0">
                <a:solidFill>
                  <a:srgbClr val="FF0000"/>
                </a:solidFill>
              </a:rPr>
              <a:t> </a:t>
            </a:r>
          </a:p>
        </p:txBody>
      </p:sp>
    </p:spTree>
    <p:extLst>
      <p:ext uri="{BB962C8B-B14F-4D97-AF65-F5344CB8AC3E}">
        <p14:creationId xmlns:p14="http://schemas.microsoft.com/office/powerpoint/2010/main" val="2097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500"/>
                                        <p:tgtEl>
                                          <p:spTgt spid="1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xEl>
                                              <p:pRg st="2" end="2"/>
                                            </p:txEl>
                                          </p:spTgt>
                                        </p:tgtEl>
                                        <p:attrNameLst>
                                          <p:attrName>style.visibility</p:attrName>
                                        </p:attrNameLst>
                                      </p:cBhvr>
                                      <p:to>
                                        <p:strVal val="visible"/>
                                      </p:to>
                                    </p:set>
                                    <p:animEffect transition="in" filter="fade">
                                      <p:cBhvr>
                                        <p:cTn id="10" dur="500"/>
                                        <p:tgtEl>
                                          <p:spTgt spid="1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animEffect transition="in" filter="fade">
                                      <p:cBhvr>
                                        <p:cTn id="13" dur="500"/>
                                        <p:tgtEl>
                                          <p:spTgt spid="16">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xEl>
                                              <p:pRg st="4" end="4"/>
                                            </p:txEl>
                                          </p:spTgt>
                                        </p:tgtEl>
                                        <p:attrNameLst>
                                          <p:attrName>style.visibility</p:attrName>
                                        </p:attrNameLst>
                                      </p:cBhvr>
                                      <p:to>
                                        <p:strVal val="visible"/>
                                      </p:to>
                                    </p:set>
                                    <p:animEffect transition="in" filter="fade">
                                      <p:cBhvr>
                                        <p:cTn id="16" dur="500"/>
                                        <p:tgtEl>
                                          <p:spTgt spid="16">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xEl>
                                              <p:pRg st="5" end="5"/>
                                            </p:txEl>
                                          </p:spTgt>
                                        </p:tgtEl>
                                        <p:attrNameLst>
                                          <p:attrName>style.visibility</p:attrName>
                                        </p:attrNameLst>
                                      </p:cBhvr>
                                      <p:to>
                                        <p:strVal val="visible"/>
                                      </p:to>
                                    </p:set>
                                    <p:animEffect transition="in" filter="fade">
                                      <p:cBhvr>
                                        <p:cTn id="19" dur="500"/>
                                        <p:tgtEl>
                                          <p:spTgt spid="16">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xEl>
                                              <p:pRg st="6" end="6"/>
                                            </p:txEl>
                                          </p:spTgt>
                                        </p:tgtEl>
                                        <p:attrNameLst>
                                          <p:attrName>style.visibility</p:attrName>
                                        </p:attrNameLst>
                                      </p:cBhvr>
                                      <p:to>
                                        <p:strVal val="visible"/>
                                      </p:to>
                                    </p:set>
                                    <p:animEffect transition="in" filter="fade">
                                      <p:cBhvr>
                                        <p:cTn id="22" dur="500"/>
                                        <p:tgtEl>
                                          <p:spTgt spid="16">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xEl>
                                              <p:pRg st="7" end="7"/>
                                            </p:txEl>
                                          </p:spTgt>
                                        </p:tgtEl>
                                        <p:attrNameLst>
                                          <p:attrName>style.visibility</p:attrName>
                                        </p:attrNameLst>
                                      </p:cBhvr>
                                      <p:to>
                                        <p:strVal val="visible"/>
                                      </p:to>
                                    </p:set>
                                    <p:animEffect transition="in" filter="fade">
                                      <p:cBhvr>
                                        <p:cTn id="25" dur="500"/>
                                        <p:tgtEl>
                                          <p:spTgt spid="16">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xEl>
                                              <p:pRg st="8" end="8"/>
                                            </p:txEl>
                                          </p:spTgt>
                                        </p:tgtEl>
                                        <p:attrNameLst>
                                          <p:attrName>style.visibility</p:attrName>
                                        </p:attrNameLst>
                                      </p:cBhvr>
                                      <p:to>
                                        <p:strVal val="visible"/>
                                      </p:to>
                                    </p:set>
                                    <p:animEffect transition="in" filter="fade">
                                      <p:cBhvr>
                                        <p:cTn id="28" dur="500"/>
                                        <p:tgtEl>
                                          <p:spTgt spid="16">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xEl>
                                              <p:pRg st="9" end="9"/>
                                            </p:txEl>
                                          </p:spTgt>
                                        </p:tgtEl>
                                        <p:attrNameLst>
                                          <p:attrName>style.visibility</p:attrName>
                                        </p:attrNameLst>
                                      </p:cBhvr>
                                      <p:to>
                                        <p:strVal val="visible"/>
                                      </p:to>
                                    </p:set>
                                    <p:animEffect transition="in" filter="fade">
                                      <p:cBhvr>
                                        <p:cTn id="31" dur="500"/>
                                        <p:tgtEl>
                                          <p:spTgt spid="16">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xEl>
                                              <p:pRg st="10" end="10"/>
                                            </p:txEl>
                                          </p:spTgt>
                                        </p:tgtEl>
                                        <p:attrNameLst>
                                          <p:attrName>style.visibility</p:attrName>
                                        </p:attrNameLst>
                                      </p:cBhvr>
                                      <p:to>
                                        <p:strVal val="visible"/>
                                      </p:to>
                                    </p:set>
                                    <p:animEffect transition="in" filter="fade">
                                      <p:cBhvr>
                                        <p:cTn id="34" dur="500"/>
                                        <p:tgtEl>
                                          <p:spTgt spid="1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3268" y="1"/>
            <a:ext cx="5988320" cy="6864083"/>
          </a:xfrm>
          <a:prstGeom prst="rect">
            <a:avLst/>
          </a:prstGeom>
        </p:spPr>
      </p:pic>
      <p:pic>
        <p:nvPicPr>
          <p:cNvPr id="5" name="Picture 4"/>
          <p:cNvPicPr>
            <a:picLocks noChangeAspect="1"/>
          </p:cNvPicPr>
          <p:nvPr/>
        </p:nvPicPr>
        <p:blipFill>
          <a:blip r:embed="rId4"/>
          <a:stretch>
            <a:fillRect/>
          </a:stretch>
        </p:blipFill>
        <p:spPr>
          <a:xfrm>
            <a:off x="6091587" y="-22301"/>
            <a:ext cx="5980077" cy="6925543"/>
          </a:xfrm>
          <a:prstGeom prst="rect">
            <a:avLst/>
          </a:prstGeom>
        </p:spPr>
      </p:pic>
      <p:sp>
        <p:nvSpPr>
          <p:cNvPr id="2" name="Rectangle 1"/>
          <p:cNvSpPr/>
          <p:nvPr/>
        </p:nvSpPr>
        <p:spPr>
          <a:xfrm>
            <a:off x="4032248" y="6307267"/>
            <a:ext cx="3353419" cy="584775"/>
          </a:xfrm>
          <a:prstGeom prst="rect">
            <a:avLst/>
          </a:prstGeom>
        </p:spPr>
        <p:txBody>
          <a:bodyPr wrap="none">
            <a:spAutoFit/>
          </a:bodyPr>
          <a:lstStyle/>
          <a:p>
            <a:r>
              <a:rPr lang="et-EE" sz="3200" b="1" dirty="0">
                <a:solidFill>
                  <a:schemeClr val="bg1"/>
                </a:solidFill>
              </a:rPr>
              <a:t>Great Acceleration</a:t>
            </a:r>
            <a:endParaRPr lang="en-US" sz="3200" b="1" dirty="0">
              <a:solidFill>
                <a:schemeClr val="bg1"/>
              </a:solidFill>
            </a:endParaRPr>
          </a:p>
        </p:txBody>
      </p:sp>
      <p:sp>
        <p:nvSpPr>
          <p:cNvPr id="3" name="Rectangle 2"/>
          <p:cNvSpPr/>
          <p:nvPr/>
        </p:nvSpPr>
        <p:spPr>
          <a:xfrm>
            <a:off x="8899782" y="6584266"/>
            <a:ext cx="3254416" cy="256545"/>
          </a:xfrm>
          <a:prstGeom prst="rect">
            <a:avLst/>
          </a:prstGeom>
        </p:spPr>
        <p:txBody>
          <a:bodyPr wrap="none">
            <a:spAutoFit/>
          </a:bodyPr>
          <a:lstStyle/>
          <a:p>
            <a:pPr algn="r"/>
            <a:r>
              <a:rPr lang="en-US" sz="1067" dirty="0">
                <a:solidFill>
                  <a:schemeClr val="bg1"/>
                </a:solidFill>
              </a:rPr>
              <a:t>http://www.anthropocene.info/great-acceleration.php</a:t>
            </a:r>
            <a:endParaRPr lang="et-EE" sz="1067" dirty="0">
              <a:solidFill>
                <a:schemeClr val="bg1"/>
              </a:solidFill>
            </a:endParaRPr>
          </a:p>
        </p:txBody>
      </p:sp>
    </p:spTree>
    <p:extLst>
      <p:ext uri="{BB962C8B-B14F-4D97-AF65-F5344CB8AC3E}">
        <p14:creationId xmlns:p14="http://schemas.microsoft.com/office/powerpoint/2010/main" val="173204754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5"/>
          <p:cNvPicPr preferRelativeResize="0"/>
          <p:nvPr/>
        </p:nvPicPr>
        <p:blipFill rotWithShape="1">
          <a:blip r:embed="rId3">
            <a:alphaModFix/>
          </a:blip>
          <a:srcRect/>
          <a:stretch/>
        </p:blipFill>
        <p:spPr>
          <a:xfrm>
            <a:off x="6574576" y="706689"/>
            <a:ext cx="5404800" cy="4020000"/>
          </a:xfrm>
          <a:prstGeom prst="rect">
            <a:avLst/>
          </a:prstGeom>
          <a:noFill/>
          <a:ln>
            <a:noFill/>
          </a:ln>
        </p:spPr>
      </p:pic>
      <p:sp>
        <p:nvSpPr>
          <p:cNvPr id="188" name="Google Shape;188;p5"/>
          <p:cNvSpPr/>
          <p:nvPr/>
        </p:nvSpPr>
        <p:spPr>
          <a:xfrm>
            <a:off x="7610776" y="4735344"/>
            <a:ext cx="3332400" cy="492400"/>
          </a:xfrm>
          <a:prstGeom prst="rect">
            <a:avLst/>
          </a:prstGeom>
          <a:noFill/>
          <a:ln>
            <a:noFill/>
          </a:ln>
        </p:spPr>
        <p:txBody>
          <a:bodyPr spcFirstLastPara="1" wrap="square" lIns="121900" tIns="60933" rIns="121900" bIns="60933" anchor="t" anchorCtr="0">
            <a:noAutofit/>
          </a:bodyPr>
          <a:lstStyle/>
          <a:p>
            <a:r>
              <a:rPr lang="et-EE" sz="2400">
                <a:solidFill>
                  <a:schemeClr val="dk1"/>
                </a:solidFill>
                <a:latin typeface="Calibri"/>
                <a:ea typeface="Calibri"/>
                <a:cs typeface="Calibri"/>
                <a:sym typeface="Calibri"/>
              </a:rPr>
              <a:t>Published Aug. 14, 1912.</a:t>
            </a:r>
            <a:endParaRPr sz="2400">
              <a:solidFill>
                <a:schemeClr val="dk1"/>
              </a:solidFill>
              <a:latin typeface="Calibri"/>
              <a:ea typeface="Calibri"/>
              <a:cs typeface="Calibri"/>
              <a:sym typeface="Calibri"/>
            </a:endParaRPr>
          </a:p>
        </p:txBody>
      </p:sp>
      <p:pic>
        <p:nvPicPr>
          <p:cNvPr id="189" name="Google Shape;189;p5"/>
          <p:cNvPicPr preferRelativeResize="0"/>
          <p:nvPr/>
        </p:nvPicPr>
        <p:blipFill rotWithShape="1">
          <a:blip r:embed="rId4">
            <a:alphaModFix/>
          </a:blip>
          <a:srcRect/>
          <a:stretch/>
        </p:blipFill>
        <p:spPr>
          <a:xfrm>
            <a:off x="178920" y="763600"/>
            <a:ext cx="6249467" cy="3863917"/>
          </a:xfrm>
          <a:prstGeom prst="rect">
            <a:avLst/>
          </a:prstGeom>
          <a:noFill/>
          <a:ln>
            <a:noFill/>
          </a:ln>
        </p:spPr>
      </p:pic>
      <p:sp>
        <p:nvSpPr>
          <p:cNvPr id="190" name="Google Shape;190;p5"/>
          <p:cNvSpPr txBox="1"/>
          <p:nvPr/>
        </p:nvSpPr>
        <p:spPr>
          <a:xfrm>
            <a:off x="178920" y="4599545"/>
            <a:ext cx="6249600" cy="492400"/>
          </a:xfrm>
          <a:prstGeom prst="rect">
            <a:avLst/>
          </a:prstGeom>
          <a:noFill/>
          <a:ln>
            <a:noFill/>
          </a:ln>
        </p:spPr>
        <p:txBody>
          <a:bodyPr spcFirstLastPara="1" wrap="square" lIns="121900" tIns="121900" rIns="121900" bIns="121900" anchor="t" anchorCtr="0">
            <a:noAutofit/>
          </a:bodyPr>
          <a:lstStyle/>
          <a:p>
            <a:r>
              <a:rPr lang="et-EE" sz="1733">
                <a:solidFill>
                  <a:schemeClr val="dk1"/>
                </a:solidFill>
                <a:latin typeface="Calibri"/>
                <a:ea typeface="Calibri"/>
                <a:cs typeface="Calibri"/>
                <a:sym typeface="Calibri"/>
              </a:rPr>
              <a:t>Frozen Thames River Source: </a:t>
            </a:r>
            <a:r>
              <a:rPr lang="et-EE" sz="1733" u="sng">
                <a:solidFill>
                  <a:schemeClr val="hlink"/>
                </a:solidFill>
                <a:latin typeface="Calibri"/>
                <a:ea typeface="Calibri"/>
                <a:cs typeface="Calibri"/>
                <a:sym typeface="Calibri"/>
                <a:hlinkClick r:id="rId5"/>
              </a:rPr>
              <a:t>Abraham Hondius</a:t>
            </a:r>
            <a:endParaRPr sz="2133">
              <a:solidFill>
                <a:schemeClr val="dk1"/>
              </a:solidFill>
              <a:latin typeface="Calibri"/>
              <a:ea typeface="Calibri"/>
              <a:cs typeface="Calibri"/>
              <a:sym typeface="Calibri"/>
            </a:endParaRPr>
          </a:p>
        </p:txBody>
      </p:sp>
      <p:sp>
        <p:nvSpPr>
          <p:cNvPr id="191" name="Google Shape;191;p5"/>
          <p:cNvSpPr txBox="1">
            <a:spLocks noGrp="1"/>
          </p:cNvSpPr>
          <p:nvPr>
            <p:ph type="title"/>
          </p:nvPr>
        </p:nvSpPr>
        <p:spPr>
          <a:xfrm>
            <a:off x="0" y="0"/>
            <a:ext cx="11360800" cy="763600"/>
          </a:xfrm>
          <a:prstGeom prst="rect">
            <a:avLst/>
          </a:prstGeom>
          <a:noFill/>
          <a:ln>
            <a:noFill/>
          </a:ln>
        </p:spPr>
        <p:txBody>
          <a:bodyPr spcFirstLastPara="1" vert="horz" wrap="square" lIns="121900" tIns="121900" rIns="121900" bIns="121900" rtlCol="0" anchor="t" anchorCtr="0">
            <a:noAutofit/>
          </a:bodyPr>
          <a:lstStyle/>
          <a:p>
            <a:pPr>
              <a:buClr>
                <a:srgbClr val="C00000"/>
              </a:buClr>
            </a:pPr>
            <a:r>
              <a:rPr lang="et-EE" sz="5867" dirty="0">
                <a:solidFill>
                  <a:srgbClr val="C00000"/>
                </a:solidFill>
              </a:rPr>
              <a:t>CLIMATE</a:t>
            </a:r>
            <a:endParaRPr sz="5867" dirty="0">
              <a:solidFill>
                <a:srgbClr val="C00000"/>
              </a:solidFill>
            </a:endParaRPr>
          </a:p>
        </p:txBody>
      </p:sp>
      <p:sp>
        <p:nvSpPr>
          <p:cNvPr id="2" name="Rectangle 1"/>
          <p:cNvSpPr/>
          <p:nvPr/>
        </p:nvSpPr>
        <p:spPr>
          <a:xfrm>
            <a:off x="2412657" y="6040094"/>
            <a:ext cx="6341672" cy="461665"/>
          </a:xfrm>
          <a:prstGeom prst="rect">
            <a:avLst/>
          </a:prstGeom>
        </p:spPr>
        <p:txBody>
          <a:bodyPr wrap="none">
            <a:spAutoFit/>
          </a:bodyPr>
          <a:lstStyle/>
          <a:p>
            <a:r>
              <a:rPr lang="et-EE" sz="2400" dirty="0">
                <a:solidFill>
                  <a:srgbClr val="FF0000"/>
                </a:solidFill>
              </a:rPr>
              <a:t>Five times more: ~</a:t>
            </a:r>
            <a:r>
              <a:rPr lang="en-US" sz="2400" dirty="0">
                <a:solidFill>
                  <a:srgbClr val="FF0000"/>
                </a:solidFill>
              </a:rPr>
              <a:t>35,</a:t>
            </a:r>
            <a:r>
              <a:rPr lang="et-EE" sz="2400" dirty="0">
                <a:solidFill>
                  <a:srgbClr val="FF0000"/>
                </a:solidFill>
              </a:rPr>
              <a:t>500</a:t>
            </a:r>
            <a:r>
              <a:rPr lang="en-US" sz="2400" dirty="0">
                <a:solidFill>
                  <a:srgbClr val="FF0000"/>
                </a:solidFill>
              </a:rPr>
              <a:t>,</a:t>
            </a:r>
            <a:r>
              <a:rPr lang="et-EE" sz="2400" dirty="0">
                <a:solidFill>
                  <a:srgbClr val="FF0000"/>
                </a:solidFill>
              </a:rPr>
              <a:t>000</a:t>
            </a:r>
            <a:r>
              <a:rPr lang="en-US" sz="2400" dirty="0">
                <a:solidFill>
                  <a:srgbClr val="FF0000"/>
                </a:solidFill>
              </a:rPr>
              <a:t>,000</a:t>
            </a:r>
            <a:r>
              <a:rPr lang="et-EE" sz="2400" dirty="0">
                <a:solidFill>
                  <a:srgbClr val="FF0000"/>
                </a:solidFill>
              </a:rPr>
              <a:t> t of CO</a:t>
            </a:r>
            <a:r>
              <a:rPr lang="et-EE" sz="2400" baseline="-25000" dirty="0">
                <a:solidFill>
                  <a:srgbClr val="FF0000"/>
                </a:solidFill>
              </a:rPr>
              <a:t>2</a:t>
            </a:r>
            <a:r>
              <a:rPr lang="et-EE" sz="2400" dirty="0">
                <a:solidFill>
                  <a:srgbClr val="FF0000"/>
                </a:solidFill>
              </a:rPr>
              <a:t> yearly.</a:t>
            </a:r>
            <a:endParaRPr lang="en-US" sz="2400" dirty="0">
              <a:solidFill>
                <a:srgbClr val="FF0000"/>
              </a:solidFill>
            </a:endParaRPr>
          </a:p>
        </p:txBody>
      </p:sp>
      <p:sp>
        <p:nvSpPr>
          <p:cNvPr id="3" name="Rectangle 2"/>
          <p:cNvSpPr/>
          <p:nvPr/>
        </p:nvSpPr>
        <p:spPr>
          <a:xfrm>
            <a:off x="1798320" y="5490290"/>
            <a:ext cx="8859520" cy="502766"/>
          </a:xfrm>
          <a:prstGeom prst="rect">
            <a:avLst/>
          </a:prstGeom>
        </p:spPr>
        <p:txBody>
          <a:bodyPr wrap="square">
            <a:spAutoFit/>
          </a:bodyPr>
          <a:lstStyle/>
          <a:p>
            <a:r>
              <a:rPr lang="et-EE" sz="2667" b="1" dirty="0">
                <a:solidFill>
                  <a:schemeClr val="accent1">
                    <a:lumMod val="50000"/>
                  </a:schemeClr>
                </a:solidFill>
              </a:rPr>
              <a:t>How much CO</a:t>
            </a:r>
            <a:r>
              <a:rPr lang="et-EE" sz="2667" b="1" baseline="-25000" dirty="0">
                <a:solidFill>
                  <a:schemeClr val="accent1">
                    <a:lumMod val="50000"/>
                  </a:schemeClr>
                </a:solidFill>
              </a:rPr>
              <a:t>2</a:t>
            </a:r>
            <a:r>
              <a:rPr lang="et-EE" sz="2667" b="1" dirty="0">
                <a:solidFill>
                  <a:schemeClr val="accent1">
                    <a:lumMod val="50000"/>
                  </a:schemeClr>
                </a:solidFill>
              </a:rPr>
              <a:t> we are adding to the atmosphere yearly?</a:t>
            </a:r>
            <a:endParaRPr lang="en-US" sz="2667" b="1" dirty="0">
              <a:solidFill>
                <a:schemeClr val="accent1">
                  <a:lumMod val="50000"/>
                </a:schemeClr>
              </a:solidFill>
            </a:endParaRPr>
          </a:p>
        </p:txBody>
      </p:sp>
      <p:sp>
        <p:nvSpPr>
          <p:cNvPr id="4" name="Arrow: Up 3">
            <a:extLst>
              <a:ext uri="{FF2B5EF4-FFF2-40B4-BE49-F238E27FC236}">
                <a16:creationId xmlns:a16="http://schemas.microsoft.com/office/drawing/2014/main" id="{98F5F954-365D-97BB-8867-31453498DCED}"/>
              </a:ext>
            </a:extLst>
          </p:cNvPr>
          <p:cNvSpPr/>
          <p:nvPr/>
        </p:nvSpPr>
        <p:spPr>
          <a:xfrm rot="16568012">
            <a:off x="10766143" y="3975244"/>
            <a:ext cx="646176" cy="130454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0791" y="0"/>
            <a:ext cx="9715500" cy="6858000"/>
          </a:xfrm>
          <a:prstGeom prst="rect">
            <a:avLst/>
          </a:prstGeom>
        </p:spPr>
      </p:pic>
    </p:spTree>
    <p:extLst>
      <p:ext uri="{BB962C8B-B14F-4D97-AF65-F5344CB8AC3E}">
        <p14:creationId xmlns:p14="http://schemas.microsoft.com/office/powerpoint/2010/main" val="9865065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211</TotalTime>
  <Words>2661</Words>
  <Application>Microsoft Office PowerPoint</Application>
  <PresentationFormat>Widescreen</PresentationFormat>
  <Paragraphs>317</Paragraphs>
  <Slides>44</Slides>
  <Notes>27</Notes>
  <HiddenSlides>3</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Meiryo</vt:lpstr>
      <vt:lpstr>Arial</vt:lpstr>
      <vt:lpstr>Calibri</vt:lpstr>
      <vt:lpstr>Calibri Light</vt:lpstr>
      <vt:lpstr>Söhne</vt:lpstr>
      <vt:lpstr>Times New Roman</vt:lpstr>
      <vt:lpstr>Office Theme</vt:lpstr>
      <vt:lpstr>PowerPoint Presentation</vt:lpstr>
      <vt:lpstr>PowerPoint Presentation</vt:lpstr>
      <vt:lpstr>PowerPoint Presentation</vt:lpstr>
      <vt:lpstr>PowerPoint Presentation</vt:lpstr>
      <vt:lpstr>Earth overshoot day</vt:lpstr>
      <vt:lpstr>Earth overshoot day</vt:lpstr>
      <vt:lpstr>PowerPoint Presentation</vt:lpstr>
      <vt:lpstr>CLIMATE</vt:lpstr>
      <vt:lpstr>PowerPoint Presentation</vt:lpstr>
      <vt:lpstr>PowerPoint Presentation</vt:lpstr>
      <vt:lpstr>PowerPoint Presentation</vt:lpstr>
      <vt:lpstr>PowerPoint Presentation</vt:lpstr>
      <vt:lpstr>PowerPoint Presentation</vt:lpstr>
      <vt:lpstr>PowerPoint Presentation</vt:lpstr>
      <vt:lpstr>BIODIVERSITY</vt:lpstr>
      <vt:lpstr>WATER</vt:lpstr>
      <vt:lpstr>WATER AVAILABILITY</vt:lpstr>
      <vt:lpstr>WATER POLLUTION</vt:lpstr>
      <vt:lpstr>DEFORESTATION</vt:lpstr>
      <vt:lpstr>What happens when a forest is destroyed?</vt:lpstr>
      <vt:lpstr>What is the value of a forest?</vt:lpstr>
      <vt:lpstr>DEFORESTATION – not only biodiversity</vt:lpstr>
      <vt:lpstr>DEFORESTATION – not only biodiversity</vt:lpstr>
      <vt:lpstr>SOIL DEGRADATION</vt:lpstr>
      <vt:lpstr>FOOD</vt:lpstr>
      <vt:lpstr>PowerPoint Presentation</vt:lpstr>
      <vt:lpstr>PowerPoint Presentation</vt:lpstr>
      <vt:lpstr>PowerPoint Presentation</vt:lpstr>
      <vt:lpstr>PowerPoint Presentation</vt:lpstr>
      <vt:lpstr>Project NATURE</vt:lpstr>
      <vt:lpstr>Serious games</vt:lpstr>
      <vt:lpstr>Serious games</vt:lpstr>
      <vt:lpstr>Play</vt:lpstr>
      <vt:lpstr>Games</vt:lpstr>
      <vt:lpstr>How do games affect the brain?</vt:lpstr>
      <vt:lpstr>Not only for building skills</vt:lpstr>
      <vt:lpstr>Learning advantages</vt:lpstr>
      <vt:lpstr>Not a new idea</vt:lpstr>
      <vt:lpstr>Advantages in learning</vt:lpstr>
      <vt:lpstr>Some criticism</vt:lpstr>
      <vt:lpstr>The question is …</vt:lpstr>
      <vt:lpstr>Integrating games into learning</vt:lpstr>
      <vt:lpstr>Partners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Ψηφιακο παιχνιδι για διαχειριση φυσικων πορων</dc:title>
  <dc:creator>Tsalapata Hariklia</dc:creator>
  <cp:lastModifiedBy>Tsalapata Hariklia</cp:lastModifiedBy>
  <cp:revision>31</cp:revision>
  <dcterms:created xsi:type="dcterms:W3CDTF">2023-04-20T10:29:38Z</dcterms:created>
  <dcterms:modified xsi:type="dcterms:W3CDTF">2023-07-04T16:54:42Z</dcterms:modified>
</cp:coreProperties>
</file>