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0"/>
  </p:notesMasterIdLst>
  <p:sldIdLst>
    <p:sldId id="257" r:id="rId2"/>
    <p:sldId id="333" r:id="rId3"/>
    <p:sldId id="332" r:id="rId4"/>
    <p:sldId id="334" r:id="rId5"/>
    <p:sldId id="335" r:id="rId6"/>
    <p:sldId id="337" r:id="rId7"/>
    <p:sldId id="339" r:id="rId8"/>
    <p:sldId id="328" r:id="rId9"/>
    <p:sldId id="340" r:id="rId10"/>
    <p:sldId id="338" r:id="rId11"/>
    <p:sldId id="341" r:id="rId12"/>
    <p:sldId id="342" r:id="rId13"/>
    <p:sldId id="281" r:id="rId14"/>
    <p:sldId id="285" r:id="rId15"/>
    <p:sldId id="258" r:id="rId16"/>
    <p:sldId id="327" r:id="rId17"/>
    <p:sldId id="302" r:id="rId18"/>
    <p:sldId id="349" r:id="rId19"/>
    <p:sldId id="350" r:id="rId20"/>
    <p:sldId id="351" r:id="rId21"/>
    <p:sldId id="259" r:id="rId22"/>
    <p:sldId id="331" r:id="rId23"/>
    <p:sldId id="306" r:id="rId24"/>
    <p:sldId id="303" r:id="rId25"/>
    <p:sldId id="352" r:id="rId26"/>
    <p:sldId id="305" r:id="rId27"/>
    <p:sldId id="353" r:id="rId28"/>
    <p:sldId id="354" r:id="rId29"/>
    <p:sldId id="261" r:id="rId30"/>
    <p:sldId id="262" r:id="rId31"/>
    <p:sldId id="263" r:id="rId32"/>
    <p:sldId id="312" r:id="rId33"/>
    <p:sldId id="264" r:id="rId34"/>
    <p:sldId id="313" r:id="rId35"/>
    <p:sldId id="314" r:id="rId36"/>
    <p:sldId id="315" r:id="rId37"/>
    <p:sldId id="307" r:id="rId38"/>
    <p:sldId id="317" r:id="rId39"/>
    <p:sldId id="318" r:id="rId40"/>
    <p:sldId id="308" r:id="rId41"/>
    <p:sldId id="309" r:id="rId42"/>
    <p:sldId id="310" r:id="rId43"/>
    <p:sldId id="311" r:id="rId44"/>
    <p:sldId id="355" r:id="rId45"/>
    <p:sldId id="358" r:id="rId46"/>
    <p:sldId id="346" r:id="rId47"/>
    <p:sldId id="359" r:id="rId48"/>
    <p:sldId id="357" r:id="rId49"/>
    <p:sldId id="345" r:id="rId50"/>
    <p:sldId id="360" r:id="rId51"/>
    <p:sldId id="361" r:id="rId52"/>
    <p:sldId id="362" r:id="rId53"/>
    <p:sldId id="363" r:id="rId54"/>
    <p:sldId id="365" r:id="rId55"/>
    <p:sldId id="364" r:id="rId56"/>
    <p:sldId id="301" r:id="rId57"/>
    <p:sldId id="265" r:id="rId58"/>
    <p:sldId id="266" r:id="rId59"/>
    <p:sldId id="267" r:id="rId60"/>
    <p:sldId id="282" r:id="rId61"/>
    <p:sldId id="347" r:id="rId62"/>
    <p:sldId id="348" r:id="rId63"/>
    <p:sldId id="283" r:id="rId64"/>
    <p:sldId id="284" r:id="rId65"/>
    <p:sldId id="270" r:id="rId66"/>
    <p:sldId id="278" r:id="rId67"/>
    <p:sldId id="279" r:id="rId68"/>
    <p:sldId id="280" r:id="rId69"/>
    <p:sldId id="319" r:id="rId70"/>
    <p:sldId id="320" r:id="rId71"/>
    <p:sldId id="324" r:id="rId72"/>
    <p:sldId id="325" r:id="rId73"/>
    <p:sldId id="343" r:id="rId74"/>
    <p:sldId id="344" r:id="rId75"/>
    <p:sldId id="321" r:id="rId76"/>
    <p:sldId id="322" r:id="rId77"/>
    <p:sldId id="323" r:id="rId78"/>
    <p:sldId id="326" r:id="rId7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CC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03" autoAdjust="0"/>
    <p:restoredTop sz="94660"/>
  </p:normalViewPr>
  <p:slideViewPr>
    <p:cSldViewPr>
      <p:cViewPr varScale="1">
        <p:scale>
          <a:sx n="78" d="100"/>
          <a:sy n="78" d="100"/>
        </p:scale>
        <p:origin x="1344" y="4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90828F-B2B1-4F59-B781-2A171DC7F581}" type="doc">
      <dgm:prSet loTypeId="urn:microsoft.com/office/officeart/2005/8/layout/chart3" loCatId="cycle" qsTypeId="urn:microsoft.com/office/officeart/2005/8/quickstyle/3d2#1" qsCatId="3D" csTypeId="urn:microsoft.com/office/officeart/2005/8/colors/accent2_2" csCatId="accent2" phldr="1"/>
      <dgm:spPr/>
    </dgm:pt>
    <dgm:pt modelId="{E213FCEB-F6D0-4332-92BA-D96F84CB3A30}">
      <dgm:prSet phldrT="[Texto]" custT="1"/>
      <dgm:spPr/>
      <dgm:t>
        <a:bodyPr/>
        <a:lstStyle/>
        <a:p>
          <a:r>
            <a:rPr lang="el-GR" sz="2000" b="1" cap="none" spc="0" dirty="0">
              <a:ln>
                <a:prstDash val="solid"/>
              </a:ln>
              <a:solidFill>
                <a:schemeClr val="tx1"/>
              </a:solidFill>
              <a:effectLst>
                <a:outerShdw blurRad="88000" dist="50800" dir="5040000" algn="tl">
                  <a:schemeClr val="accent4">
                    <a:tint val="80000"/>
                    <a:satMod val="250000"/>
                    <a:alpha val="45000"/>
                  </a:schemeClr>
                </a:outerShdw>
              </a:effectLst>
            </a:rPr>
            <a:t>Κίνητρο</a:t>
          </a:r>
          <a:endParaRPr lang="pt-PT" sz="2000" b="1" cap="none" spc="0" dirty="0">
            <a:ln>
              <a:prstDash val="solid"/>
            </a:ln>
            <a:solidFill>
              <a:schemeClr val="tx1"/>
            </a:solidFill>
            <a:effectLst>
              <a:outerShdw blurRad="88000" dist="50800" dir="5040000" algn="tl">
                <a:schemeClr val="accent4">
                  <a:tint val="80000"/>
                  <a:satMod val="250000"/>
                  <a:alpha val="45000"/>
                </a:schemeClr>
              </a:outerShdw>
            </a:effectLst>
          </a:endParaRPr>
        </a:p>
      </dgm:t>
    </dgm:pt>
    <dgm:pt modelId="{B00FCC68-3351-4221-ACFB-22E8718582E0}" type="parTrans" cxnId="{874C2419-8D00-4803-B36B-71193D0292BD}">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F73DBD1C-112C-48B2-BF57-CA3A2B9B75FE}" type="sibTrans" cxnId="{874C2419-8D00-4803-B36B-71193D0292BD}">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F7322272-B068-430E-86B1-D0EA8C365747}">
      <dgm:prSet custT="1"/>
      <dgm:spPr/>
      <dgm:t>
        <a:bodyPr/>
        <a:lstStyle/>
        <a:p>
          <a:r>
            <a:rPr lang="el-GR" sz="2000" b="1" cap="none" spc="0" dirty="0">
              <a:ln>
                <a:prstDash val="solid"/>
              </a:ln>
              <a:solidFill>
                <a:schemeClr val="tx1"/>
              </a:solidFill>
              <a:effectLst>
                <a:outerShdw blurRad="88000" dist="50800" dir="5040000" algn="tl">
                  <a:schemeClr val="accent4">
                    <a:tint val="80000"/>
                    <a:satMod val="250000"/>
                    <a:alpha val="45000"/>
                  </a:schemeClr>
                </a:outerShdw>
              </a:effectLst>
            </a:rPr>
            <a:t>Έλεγχο μάθησης</a:t>
          </a:r>
          <a:endParaRPr lang="pt-PT" sz="2000" b="1" cap="none" spc="0" dirty="0">
            <a:ln>
              <a:prstDash val="solid"/>
            </a:ln>
            <a:solidFill>
              <a:schemeClr val="tx1"/>
            </a:solidFill>
            <a:effectLst>
              <a:outerShdw blurRad="88000" dist="50800" dir="5040000" algn="tl">
                <a:schemeClr val="accent4">
                  <a:tint val="80000"/>
                  <a:satMod val="250000"/>
                  <a:alpha val="45000"/>
                </a:schemeClr>
              </a:outerShdw>
            </a:effectLst>
          </a:endParaRPr>
        </a:p>
      </dgm:t>
    </dgm:pt>
    <dgm:pt modelId="{0C34E6A6-B36E-4102-A4CA-EF2850590D06}" type="parTrans" cxnId="{934DFDDD-4368-4A3D-BDFE-D3996375CC08}">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AED20786-9286-4061-A566-E5DD73A8B304}" type="sibTrans" cxnId="{934DFDDD-4368-4A3D-BDFE-D3996375CC08}">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89CD45CE-EFCC-4AB5-93EF-3BEE478E337D}">
      <dgm:prSet custT="1"/>
      <dgm:spPr/>
      <dgm:t>
        <a:bodyPr/>
        <a:lstStyle/>
        <a:p>
          <a:r>
            <a:rPr lang="el-GR" sz="2000" b="1" cap="none" spc="0" dirty="0">
              <a:ln>
                <a:prstDash val="solid"/>
              </a:ln>
              <a:solidFill>
                <a:schemeClr val="tx1"/>
              </a:solidFill>
              <a:effectLst>
                <a:outerShdw blurRad="88000" dist="50800" dir="5040000" algn="tl">
                  <a:schemeClr val="accent4">
                    <a:tint val="80000"/>
                    <a:satMod val="250000"/>
                    <a:alpha val="45000"/>
                  </a:schemeClr>
                </a:outerShdw>
              </a:effectLst>
            </a:rPr>
            <a:t>Μάθηση μέσω λαθών</a:t>
          </a:r>
          <a:endParaRPr lang="pt-PT" sz="2000" b="1" cap="none" spc="0" dirty="0">
            <a:ln>
              <a:prstDash val="solid"/>
            </a:ln>
            <a:solidFill>
              <a:schemeClr val="tx1"/>
            </a:solidFill>
            <a:effectLst>
              <a:outerShdw blurRad="88000" dist="50800" dir="5040000" algn="tl">
                <a:schemeClr val="accent4">
                  <a:tint val="80000"/>
                  <a:satMod val="250000"/>
                  <a:alpha val="45000"/>
                </a:schemeClr>
              </a:outerShdw>
            </a:effectLst>
          </a:endParaRPr>
        </a:p>
      </dgm:t>
    </dgm:pt>
    <dgm:pt modelId="{7FD36D53-A14F-47D2-B457-A0B85D76BEF8}" type="parTrans" cxnId="{932B0A28-4943-4423-8FF8-19E65E7A445C}">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F1B19587-6FF6-4779-A0DE-C3BE555AE64E}" type="sibTrans" cxnId="{932B0A28-4943-4423-8FF8-19E65E7A445C}">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E2B37573-6B1A-49D4-A151-5302C077F7A5}">
      <dgm:prSet custT="1"/>
      <dgm:spPr/>
      <dgm:t>
        <a:bodyPr/>
        <a:lstStyle/>
        <a:p>
          <a:r>
            <a:rPr lang="el-GR" sz="2000" b="1" cap="none" spc="0" dirty="0">
              <a:ln>
                <a:prstDash val="solid"/>
              </a:ln>
              <a:solidFill>
                <a:schemeClr val="tx1"/>
              </a:solidFill>
              <a:effectLst>
                <a:outerShdw blurRad="88000" dist="50800" dir="5040000" algn="tl">
                  <a:schemeClr val="accent4">
                    <a:tint val="80000"/>
                    <a:satMod val="250000"/>
                    <a:alpha val="45000"/>
                  </a:schemeClr>
                </a:outerShdw>
              </a:effectLst>
            </a:rPr>
            <a:t>Ανατροφοδότηση</a:t>
          </a:r>
          <a:endParaRPr lang="pt-PT" sz="2000" b="1" cap="none" spc="0" dirty="0">
            <a:ln>
              <a:prstDash val="solid"/>
            </a:ln>
            <a:solidFill>
              <a:schemeClr val="tx1"/>
            </a:solidFill>
            <a:effectLst>
              <a:outerShdw blurRad="88000" dist="50800" dir="5040000" algn="tl">
                <a:schemeClr val="accent4">
                  <a:tint val="80000"/>
                  <a:satMod val="250000"/>
                  <a:alpha val="45000"/>
                </a:schemeClr>
              </a:outerShdw>
            </a:effectLst>
          </a:endParaRPr>
        </a:p>
      </dgm:t>
    </dgm:pt>
    <dgm:pt modelId="{BE67A2B6-EBA9-40DC-AD40-359001D23259}" type="parTrans" cxnId="{40AB2EFB-2AB1-4C3C-A562-8956776F66FC}">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0E052645-15A1-4999-9139-329F825AF54E}" type="sibTrans" cxnId="{40AB2EFB-2AB1-4C3C-A562-8956776F66FC}">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1E1474F3-64E4-482E-B468-2B4FDC9A1581}">
      <dgm:prSet custT="1"/>
      <dgm:spPr/>
      <dgm:t>
        <a:bodyPr/>
        <a:lstStyle/>
        <a:p>
          <a:r>
            <a:rPr lang="el-GR" sz="2000" b="1" cap="none" spc="0" dirty="0">
              <a:ln>
                <a:prstDash val="solid"/>
              </a:ln>
              <a:solidFill>
                <a:schemeClr val="tx1"/>
              </a:solidFill>
              <a:effectLst>
                <a:outerShdw blurRad="88000" dist="50800" dir="5040000" algn="tl">
                  <a:schemeClr val="accent4">
                    <a:tint val="80000"/>
                    <a:satMod val="250000"/>
                    <a:alpha val="45000"/>
                  </a:schemeClr>
                </a:outerShdw>
              </a:effectLst>
            </a:rPr>
            <a:t>Συναγωνισμός  συνεργασία</a:t>
          </a:r>
          <a:endParaRPr lang="pt-PT" sz="2000" b="1" cap="none" spc="0" dirty="0">
            <a:ln>
              <a:prstDash val="solid"/>
            </a:ln>
            <a:solidFill>
              <a:schemeClr val="tx1"/>
            </a:solidFill>
            <a:effectLst>
              <a:outerShdw blurRad="88000" dist="50800" dir="5040000" algn="tl">
                <a:schemeClr val="accent4">
                  <a:tint val="80000"/>
                  <a:satMod val="250000"/>
                  <a:alpha val="45000"/>
                </a:schemeClr>
              </a:outerShdw>
            </a:effectLst>
          </a:endParaRPr>
        </a:p>
      </dgm:t>
    </dgm:pt>
    <dgm:pt modelId="{6BBD4904-D958-49FF-9870-B0F21C7C0D43}" type="parTrans" cxnId="{EBF00333-28FC-491F-AF33-B3D8F1F06848}">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929519A3-7674-4523-8A9F-292B8E6AD208}" type="sibTrans" cxnId="{EBF00333-28FC-491F-AF33-B3D8F1F06848}">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ECC0C0B4-618B-4CA8-AF37-842363D0816F}">
      <dgm:prSet custT="1"/>
      <dgm:spPr/>
      <dgm:t>
        <a:bodyPr/>
        <a:lstStyle/>
        <a:p>
          <a:r>
            <a:rPr lang="el-GR" sz="2000" b="1" cap="none" spc="0" dirty="0">
              <a:ln>
                <a:prstDash val="solid"/>
              </a:ln>
              <a:solidFill>
                <a:schemeClr val="tx1"/>
              </a:solidFill>
              <a:effectLst>
                <a:outerShdw blurRad="88000" dist="50800" dir="5040000" algn="tl">
                  <a:schemeClr val="accent4">
                    <a:tint val="80000"/>
                    <a:satMod val="250000"/>
                    <a:alpha val="45000"/>
                  </a:schemeClr>
                </a:outerShdw>
              </a:effectLst>
            </a:rPr>
            <a:t>Ευελιξία</a:t>
          </a:r>
          <a:endParaRPr lang="pt-PT" sz="2000" b="1" cap="none" spc="0" dirty="0">
            <a:ln>
              <a:prstDash val="solid"/>
            </a:ln>
            <a:solidFill>
              <a:schemeClr val="tx1"/>
            </a:solidFill>
            <a:effectLst>
              <a:outerShdw blurRad="88000" dist="50800" dir="5040000" algn="tl">
                <a:schemeClr val="accent4">
                  <a:tint val="80000"/>
                  <a:satMod val="250000"/>
                  <a:alpha val="45000"/>
                </a:schemeClr>
              </a:outerShdw>
            </a:effectLst>
          </a:endParaRPr>
        </a:p>
      </dgm:t>
    </dgm:pt>
    <dgm:pt modelId="{69B5D6D6-D52C-4CBE-B8C9-754B25C30D68}" type="parTrans" cxnId="{35F3E60E-D2ED-46CA-997C-FBCD2A8C9A4B}">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B21D7F16-A929-4798-B08F-4BE332C91698}" type="sibTrans" cxnId="{35F3E60E-D2ED-46CA-997C-FBCD2A8C9A4B}">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93EA396F-2C01-4429-8794-E2CF4F7D56C6}" type="pres">
      <dgm:prSet presAssocID="{0D90828F-B2B1-4F59-B781-2A171DC7F581}" presName="compositeShape" presStyleCnt="0">
        <dgm:presLayoutVars>
          <dgm:chMax val="7"/>
          <dgm:dir/>
          <dgm:resizeHandles val="exact"/>
        </dgm:presLayoutVars>
      </dgm:prSet>
      <dgm:spPr/>
    </dgm:pt>
    <dgm:pt modelId="{AA18A317-45A3-41F8-929B-1D774FC09DCE}" type="pres">
      <dgm:prSet presAssocID="{0D90828F-B2B1-4F59-B781-2A171DC7F581}" presName="wedge1" presStyleLbl="node1" presStyleIdx="0" presStyleCnt="6" custScaleX="150521"/>
      <dgm:spPr/>
    </dgm:pt>
    <dgm:pt modelId="{90039C8D-0E99-4424-98A5-798CE0A6FA83}" type="pres">
      <dgm:prSet presAssocID="{0D90828F-B2B1-4F59-B781-2A171DC7F581}" presName="wedge1Tx" presStyleLbl="node1" presStyleIdx="0" presStyleCnt="6">
        <dgm:presLayoutVars>
          <dgm:chMax val="0"/>
          <dgm:chPref val="0"/>
          <dgm:bulletEnabled val="1"/>
        </dgm:presLayoutVars>
      </dgm:prSet>
      <dgm:spPr/>
    </dgm:pt>
    <dgm:pt modelId="{FFFF11FD-F6DD-4D0D-B11C-4140C61F08CD}" type="pres">
      <dgm:prSet presAssocID="{0D90828F-B2B1-4F59-B781-2A171DC7F581}" presName="wedge2" presStyleLbl="node1" presStyleIdx="1" presStyleCnt="6" custScaleX="150521"/>
      <dgm:spPr/>
    </dgm:pt>
    <dgm:pt modelId="{74024340-FC79-44A8-8C8F-A96D23E0BAC8}" type="pres">
      <dgm:prSet presAssocID="{0D90828F-B2B1-4F59-B781-2A171DC7F581}" presName="wedge2Tx" presStyleLbl="node1" presStyleIdx="1" presStyleCnt="6">
        <dgm:presLayoutVars>
          <dgm:chMax val="0"/>
          <dgm:chPref val="0"/>
          <dgm:bulletEnabled val="1"/>
        </dgm:presLayoutVars>
      </dgm:prSet>
      <dgm:spPr/>
    </dgm:pt>
    <dgm:pt modelId="{4EA2B385-9823-4C64-A0CA-FE92928DE922}" type="pres">
      <dgm:prSet presAssocID="{0D90828F-B2B1-4F59-B781-2A171DC7F581}" presName="wedge3" presStyleLbl="node1" presStyleIdx="2" presStyleCnt="6" custScaleX="150521"/>
      <dgm:spPr/>
    </dgm:pt>
    <dgm:pt modelId="{709A4456-D94C-41D9-BA50-0C9F06413209}" type="pres">
      <dgm:prSet presAssocID="{0D90828F-B2B1-4F59-B781-2A171DC7F581}" presName="wedge3Tx" presStyleLbl="node1" presStyleIdx="2" presStyleCnt="6">
        <dgm:presLayoutVars>
          <dgm:chMax val="0"/>
          <dgm:chPref val="0"/>
          <dgm:bulletEnabled val="1"/>
        </dgm:presLayoutVars>
      </dgm:prSet>
      <dgm:spPr/>
    </dgm:pt>
    <dgm:pt modelId="{39E94657-B137-4C46-9E13-08D8FD042E2F}" type="pres">
      <dgm:prSet presAssocID="{0D90828F-B2B1-4F59-B781-2A171DC7F581}" presName="wedge4" presStyleLbl="node1" presStyleIdx="3" presStyleCnt="6" custScaleX="150521"/>
      <dgm:spPr/>
    </dgm:pt>
    <dgm:pt modelId="{C786130A-3BFA-40CB-B11A-47CED6381109}" type="pres">
      <dgm:prSet presAssocID="{0D90828F-B2B1-4F59-B781-2A171DC7F581}" presName="wedge4Tx" presStyleLbl="node1" presStyleIdx="3" presStyleCnt="6">
        <dgm:presLayoutVars>
          <dgm:chMax val="0"/>
          <dgm:chPref val="0"/>
          <dgm:bulletEnabled val="1"/>
        </dgm:presLayoutVars>
      </dgm:prSet>
      <dgm:spPr/>
    </dgm:pt>
    <dgm:pt modelId="{2486DC31-2270-482B-AE62-F1208B4EA96A}" type="pres">
      <dgm:prSet presAssocID="{0D90828F-B2B1-4F59-B781-2A171DC7F581}" presName="wedge5" presStyleLbl="node1" presStyleIdx="4" presStyleCnt="6" custScaleX="150521"/>
      <dgm:spPr/>
    </dgm:pt>
    <dgm:pt modelId="{9E0F0307-0365-42F3-BDC1-191947775CF3}" type="pres">
      <dgm:prSet presAssocID="{0D90828F-B2B1-4F59-B781-2A171DC7F581}" presName="wedge5Tx" presStyleLbl="node1" presStyleIdx="4" presStyleCnt="6">
        <dgm:presLayoutVars>
          <dgm:chMax val="0"/>
          <dgm:chPref val="0"/>
          <dgm:bulletEnabled val="1"/>
        </dgm:presLayoutVars>
      </dgm:prSet>
      <dgm:spPr/>
    </dgm:pt>
    <dgm:pt modelId="{E50DECD6-BA23-4ED5-B213-BD57A7AAE24E}" type="pres">
      <dgm:prSet presAssocID="{0D90828F-B2B1-4F59-B781-2A171DC7F581}" presName="wedge6" presStyleLbl="node1" presStyleIdx="5" presStyleCnt="6" custScaleX="150521"/>
      <dgm:spPr/>
    </dgm:pt>
    <dgm:pt modelId="{5DF1ECED-EE8B-4DE1-852F-98323B190D22}" type="pres">
      <dgm:prSet presAssocID="{0D90828F-B2B1-4F59-B781-2A171DC7F581}" presName="wedge6Tx" presStyleLbl="node1" presStyleIdx="5" presStyleCnt="6">
        <dgm:presLayoutVars>
          <dgm:chMax val="0"/>
          <dgm:chPref val="0"/>
          <dgm:bulletEnabled val="1"/>
        </dgm:presLayoutVars>
      </dgm:prSet>
      <dgm:spPr/>
    </dgm:pt>
  </dgm:ptLst>
  <dgm:cxnLst>
    <dgm:cxn modelId="{60B9020E-CD22-4737-B831-45DAA138775B}" type="presOf" srcId="{F7322272-B068-430E-86B1-D0EA8C365747}" destId="{74024340-FC79-44A8-8C8F-A96D23E0BAC8}" srcOrd="1" destOrd="0" presId="urn:microsoft.com/office/officeart/2005/8/layout/chart3"/>
    <dgm:cxn modelId="{35F3E60E-D2ED-46CA-997C-FBCD2A8C9A4B}" srcId="{0D90828F-B2B1-4F59-B781-2A171DC7F581}" destId="{ECC0C0B4-618B-4CA8-AF37-842363D0816F}" srcOrd="5" destOrd="0" parTransId="{69B5D6D6-D52C-4CBE-B8C9-754B25C30D68}" sibTransId="{B21D7F16-A929-4798-B08F-4BE332C91698}"/>
    <dgm:cxn modelId="{874C2419-8D00-4803-B36B-71193D0292BD}" srcId="{0D90828F-B2B1-4F59-B781-2A171DC7F581}" destId="{E213FCEB-F6D0-4332-92BA-D96F84CB3A30}" srcOrd="0" destOrd="0" parTransId="{B00FCC68-3351-4221-ACFB-22E8718582E0}" sibTransId="{F73DBD1C-112C-48B2-BF57-CA3A2B9B75FE}"/>
    <dgm:cxn modelId="{1169CD1E-B0F6-46F2-8F7A-A1EB28FC8138}" type="presOf" srcId="{1E1474F3-64E4-482E-B468-2B4FDC9A1581}" destId="{9E0F0307-0365-42F3-BDC1-191947775CF3}" srcOrd="1" destOrd="0" presId="urn:microsoft.com/office/officeart/2005/8/layout/chart3"/>
    <dgm:cxn modelId="{932B0A28-4943-4423-8FF8-19E65E7A445C}" srcId="{0D90828F-B2B1-4F59-B781-2A171DC7F581}" destId="{89CD45CE-EFCC-4AB5-93EF-3BEE478E337D}" srcOrd="3" destOrd="0" parTransId="{7FD36D53-A14F-47D2-B457-A0B85D76BEF8}" sibTransId="{F1B19587-6FF6-4779-A0DE-C3BE555AE64E}"/>
    <dgm:cxn modelId="{29A6B92E-446B-41DB-AE3E-960454C0F4B2}" type="presOf" srcId="{89CD45CE-EFCC-4AB5-93EF-3BEE478E337D}" destId="{C786130A-3BFA-40CB-B11A-47CED6381109}" srcOrd="1" destOrd="0" presId="urn:microsoft.com/office/officeart/2005/8/layout/chart3"/>
    <dgm:cxn modelId="{EBF00333-28FC-491F-AF33-B3D8F1F06848}" srcId="{0D90828F-B2B1-4F59-B781-2A171DC7F581}" destId="{1E1474F3-64E4-482E-B468-2B4FDC9A1581}" srcOrd="4" destOrd="0" parTransId="{6BBD4904-D958-49FF-9870-B0F21C7C0D43}" sibTransId="{929519A3-7674-4523-8A9F-292B8E6AD208}"/>
    <dgm:cxn modelId="{D3EC0D5D-6601-42DA-AAAC-04C845A129EF}" type="presOf" srcId="{1E1474F3-64E4-482E-B468-2B4FDC9A1581}" destId="{2486DC31-2270-482B-AE62-F1208B4EA96A}" srcOrd="0" destOrd="0" presId="urn:microsoft.com/office/officeart/2005/8/layout/chart3"/>
    <dgm:cxn modelId="{0596264C-5F84-4F22-9695-D97A2195D12A}" type="presOf" srcId="{E2B37573-6B1A-49D4-A151-5302C077F7A5}" destId="{4EA2B385-9823-4C64-A0CA-FE92928DE922}" srcOrd="0" destOrd="0" presId="urn:microsoft.com/office/officeart/2005/8/layout/chart3"/>
    <dgm:cxn modelId="{1E07686E-348F-4893-BBA6-D52EE87AC690}" type="presOf" srcId="{E213FCEB-F6D0-4332-92BA-D96F84CB3A30}" destId="{90039C8D-0E99-4424-98A5-798CE0A6FA83}" srcOrd="1" destOrd="0" presId="urn:microsoft.com/office/officeart/2005/8/layout/chart3"/>
    <dgm:cxn modelId="{2D3CAAA3-5B1D-4981-BCB2-CA51DD8A6332}" type="presOf" srcId="{F7322272-B068-430E-86B1-D0EA8C365747}" destId="{FFFF11FD-F6DD-4D0D-B11C-4140C61F08CD}" srcOrd="0" destOrd="0" presId="urn:microsoft.com/office/officeart/2005/8/layout/chart3"/>
    <dgm:cxn modelId="{738823AD-ED80-441F-A694-91825251A42E}" type="presOf" srcId="{E2B37573-6B1A-49D4-A151-5302C077F7A5}" destId="{709A4456-D94C-41D9-BA50-0C9F06413209}" srcOrd="1" destOrd="0" presId="urn:microsoft.com/office/officeart/2005/8/layout/chart3"/>
    <dgm:cxn modelId="{0BFA72B4-0335-437C-8103-EFB0E05BA7F9}" type="presOf" srcId="{0D90828F-B2B1-4F59-B781-2A171DC7F581}" destId="{93EA396F-2C01-4429-8794-E2CF4F7D56C6}" srcOrd="0" destOrd="0" presId="urn:microsoft.com/office/officeart/2005/8/layout/chart3"/>
    <dgm:cxn modelId="{C68986D3-282B-46A9-A603-B2F2656F4CD9}" type="presOf" srcId="{E213FCEB-F6D0-4332-92BA-D96F84CB3A30}" destId="{AA18A317-45A3-41F8-929B-1D774FC09DCE}" srcOrd="0" destOrd="0" presId="urn:microsoft.com/office/officeart/2005/8/layout/chart3"/>
    <dgm:cxn modelId="{72E611D7-8283-4E44-86CA-4B0B333BB3C0}" type="presOf" srcId="{89CD45CE-EFCC-4AB5-93EF-3BEE478E337D}" destId="{39E94657-B137-4C46-9E13-08D8FD042E2F}" srcOrd="0" destOrd="0" presId="urn:microsoft.com/office/officeart/2005/8/layout/chart3"/>
    <dgm:cxn modelId="{B606D0DC-7E17-4AF5-8896-DB435425A325}" type="presOf" srcId="{ECC0C0B4-618B-4CA8-AF37-842363D0816F}" destId="{E50DECD6-BA23-4ED5-B213-BD57A7AAE24E}" srcOrd="0" destOrd="0" presId="urn:microsoft.com/office/officeart/2005/8/layout/chart3"/>
    <dgm:cxn modelId="{934DFDDD-4368-4A3D-BDFE-D3996375CC08}" srcId="{0D90828F-B2B1-4F59-B781-2A171DC7F581}" destId="{F7322272-B068-430E-86B1-D0EA8C365747}" srcOrd="1" destOrd="0" parTransId="{0C34E6A6-B36E-4102-A4CA-EF2850590D06}" sibTransId="{AED20786-9286-4061-A566-E5DD73A8B304}"/>
    <dgm:cxn modelId="{BB76FDF3-0F3D-4185-86BF-236570748C73}" type="presOf" srcId="{ECC0C0B4-618B-4CA8-AF37-842363D0816F}" destId="{5DF1ECED-EE8B-4DE1-852F-98323B190D22}" srcOrd="1" destOrd="0" presId="urn:microsoft.com/office/officeart/2005/8/layout/chart3"/>
    <dgm:cxn modelId="{40AB2EFB-2AB1-4C3C-A562-8956776F66FC}" srcId="{0D90828F-B2B1-4F59-B781-2A171DC7F581}" destId="{E2B37573-6B1A-49D4-A151-5302C077F7A5}" srcOrd="2" destOrd="0" parTransId="{BE67A2B6-EBA9-40DC-AD40-359001D23259}" sibTransId="{0E052645-15A1-4999-9139-329F825AF54E}"/>
    <dgm:cxn modelId="{84A33257-C738-4429-998A-FFE3F7A01527}" type="presParOf" srcId="{93EA396F-2C01-4429-8794-E2CF4F7D56C6}" destId="{AA18A317-45A3-41F8-929B-1D774FC09DCE}" srcOrd="0" destOrd="0" presId="urn:microsoft.com/office/officeart/2005/8/layout/chart3"/>
    <dgm:cxn modelId="{B8D29E64-BBDC-47F9-BE2E-5FD82524030D}" type="presParOf" srcId="{93EA396F-2C01-4429-8794-E2CF4F7D56C6}" destId="{90039C8D-0E99-4424-98A5-798CE0A6FA83}" srcOrd="1" destOrd="0" presId="urn:microsoft.com/office/officeart/2005/8/layout/chart3"/>
    <dgm:cxn modelId="{A41274F8-8A2B-424E-A76C-E288BAFB3262}" type="presParOf" srcId="{93EA396F-2C01-4429-8794-E2CF4F7D56C6}" destId="{FFFF11FD-F6DD-4D0D-B11C-4140C61F08CD}" srcOrd="2" destOrd="0" presId="urn:microsoft.com/office/officeart/2005/8/layout/chart3"/>
    <dgm:cxn modelId="{B7B36624-9730-4066-A679-84260F2C809E}" type="presParOf" srcId="{93EA396F-2C01-4429-8794-E2CF4F7D56C6}" destId="{74024340-FC79-44A8-8C8F-A96D23E0BAC8}" srcOrd="3" destOrd="0" presId="urn:microsoft.com/office/officeart/2005/8/layout/chart3"/>
    <dgm:cxn modelId="{B022BDD8-A4F0-47AB-9CC1-6B3F8902BD03}" type="presParOf" srcId="{93EA396F-2C01-4429-8794-E2CF4F7D56C6}" destId="{4EA2B385-9823-4C64-A0CA-FE92928DE922}" srcOrd="4" destOrd="0" presId="urn:microsoft.com/office/officeart/2005/8/layout/chart3"/>
    <dgm:cxn modelId="{43C69604-CE67-4562-8ADE-3B3B5FDE7C4D}" type="presParOf" srcId="{93EA396F-2C01-4429-8794-E2CF4F7D56C6}" destId="{709A4456-D94C-41D9-BA50-0C9F06413209}" srcOrd="5" destOrd="0" presId="urn:microsoft.com/office/officeart/2005/8/layout/chart3"/>
    <dgm:cxn modelId="{9A628BD2-17CF-49B5-8B75-CA91342CC9E8}" type="presParOf" srcId="{93EA396F-2C01-4429-8794-E2CF4F7D56C6}" destId="{39E94657-B137-4C46-9E13-08D8FD042E2F}" srcOrd="6" destOrd="0" presId="urn:microsoft.com/office/officeart/2005/8/layout/chart3"/>
    <dgm:cxn modelId="{7EB589BA-24A3-4078-8B44-4DC4F76918D4}" type="presParOf" srcId="{93EA396F-2C01-4429-8794-E2CF4F7D56C6}" destId="{C786130A-3BFA-40CB-B11A-47CED6381109}" srcOrd="7" destOrd="0" presId="urn:microsoft.com/office/officeart/2005/8/layout/chart3"/>
    <dgm:cxn modelId="{ACCCC1EC-8B3B-412D-B162-BCB354DD70F5}" type="presParOf" srcId="{93EA396F-2C01-4429-8794-E2CF4F7D56C6}" destId="{2486DC31-2270-482B-AE62-F1208B4EA96A}" srcOrd="8" destOrd="0" presId="urn:microsoft.com/office/officeart/2005/8/layout/chart3"/>
    <dgm:cxn modelId="{FAE1D47B-0896-4824-9D75-D740139D4B88}" type="presParOf" srcId="{93EA396F-2C01-4429-8794-E2CF4F7D56C6}" destId="{9E0F0307-0365-42F3-BDC1-191947775CF3}" srcOrd="9" destOrd="0" presId="urn:microsoft.com/office/officeart/2005/8/layout/chart3"/>
    <dgm:cxn modelId="{F64EA5B9-3AD5-4FAD-82B7-AC708759CE7D}" type="presParOf" srcId="{93EA396F-2C01-4429-8794-E2CF4F7D56C6}" destId="{E50DECD6-BA23-4ED5-B213-BD57A7AAE24E}" srcOrd="10" destOrd="0" presId="urn:microsoft.com/office/officeart/2005/8/layout/chart3"/>
    <dgm:cxn modelId="{5601DD5C-D696-4677-8FFC-A9D8B0EFE005}" type="presParOf" srcId="{93EA396F-2C01-4429-8794-E2CF4F7D56C6}" destId="{5DF1ECED-EE8B-4DE1-852F-98323B190D22}" srcOrd="11"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67EFE3-023A-46D2-9C47-1965C67C984F}"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GB"/>
        </a:p>
      </dgm:t>
    </dgm:pt>
    <dgm:pt modelId="{D3C4A087-E2CB-4878-A8C8-76531FFCD011}">
      <dgm:prSet phldrT="[Text]" custT="1"/>
      <dgm:spPr/>
      <dgm:t>
        <a:bodyPr/>
        <a:lstStyle/>
        <a:p>
          <a:r>
            <a:rPr lang="en-GB" sz="2400" b="1" dirty="0"/>
            <a:t>     </a:t>
          </a:r>
          <a:r>
            <a:rPr lang="el-GR" sz="2400" b="1" dirty="0"/>
            <a:t>Το άτομο (κατάσταση, εμπειρία)</a:t>
          </a:r>
          <a:endParaRPr lang="en-GB" sz="2400" b="1" dirty="0"/>
        </a:p>
      </dgm:t>
    </dgm:pt>
    <dgm:pt modelId="{F201CFDF-7203-4F33-914A-D1AAED515406}" type="parTrans" cxnId="{BD4FAFF9-A306-47F6-8F81-32B38FD5D598}">
      <dgm:prSet/>
      <dgm:spPr/>
      <dgm:t>
        <a:bodyPr/>
        <a:lstStyle/>
        <a:p>
          <a:endParaRPr lang="en-GB" sz="2400"/>
        </a:p>
      </dgm:t>
    </dgm:pt>
    <dgm:pt modelId="{70E2E87B-DA3F-4933-97EC-D1923E4B3821}" type="sibTrans" cxnId="{BD4FAFF9-A306-47F6-8F81-32B38FD5D598}">
      <dgm:prSet/>
      <dgm:spPr/>
      <dgm:t>
        <a:bodyPr/>
        <a:lstStyle/>
        <a:p>
          <a:endParaRPr lang="en-GB" sz="2400"/>
        </a:p>
      </dgm:t>
    </dgm:pt>
    <dgm:pt modelId="{FE9650FF-9618-4207-8655-63B47F27AC1B}">
      <dgm:prSet phldrT="[Text]" custT="1"/>
      <dgm:spPr/>
      <dgm:t>
        <a:bodyPr/>
        <a:lstStyle/>
        <a:p>
          <a:r>
            <a:rPr lang="el-GR" sz="2400" dirty="0"/>
            <a:t>Αποθήκευση στη μνήμη</a:t>
          </a:r>
          <a:endParaRPr lang="en-GB" sz="2400" dirty="0"/>
        </a:p>
      </dgm:t>
    </dgm:pt>
    <dgm:pt modelId="{CD5F4690-3D96-4338-AD86-177065A17B49}" type="parTrans" cxnId="{7FA8A2AB-D6F7-46C1-82F7-1712ABBB1890}">
      <dgm:prSet/>
      <dgm:spPr/>
      <dgm:t>
        <a:bodyPr/>
        <a:lstStyle/>
        <a:p>
          <a:endParaRPr lang="en-GB" sz="2400"/>
        </a:p>
      </dgm:t>
    </dgm:pt>
    <dgm:pt modelId="{BDE49296-9365-4D9A-8A6F-2B554D50BD76}" type="sibTrans" cxnId="{7FA8A2AB-D6F7-46C1-82F7-1712ABBB1890}">
      <dgm:prSet/>
      <dgm:spPr/>
      <dgm:t>
        <a:bodyPr/>
        <a:lstStyle/>
        <a:p>
          <a:endParaRPr lang="en-GB" sz="2400"/>
        </a:p>
      </dgm:t>
    </dgm:pt>
    <dgm:pt modelId="{DF95DB80-5B3B-4D84-ADAD-6265C6100789}">
      <dgm:prSet phldrT="[Text]" custT="1"/>
      <dgm:spPr/>
      <dgm:t>
        <a:bodyPr/>
        <a:lstStyle/>
        <a:p>
          <a:r>
            <a:rPr lang="el-GR" sz="2400" dirty="0"/>
            <a:t>Το άτομο ενισχυμένο αλλά όχι αλλαγμένο</a:t>
          </a:r>
          <a:endParaRPr lang="en-GB" sz="2400" dirty="0"/>
        </a:p>
      </dgm:t>
    </dgm:pt>
    <dgm:pt modelId="{36EAA70B-8F37-4EAD-9D6D-AFA59D48ED17}" type="parTrans" cxnId="{A93143A5-38EA-4C8B-9CC9-A5971BE78CCE}">
      <dgm:prSet/>
      <dgm:spPr/>
      <dgm:t>
        <a:bodyPr/>
        <a:lstStyle/>
        <a:p>
          <a:endParaRPr lang="en-GB" sz="2400"/>
        </a:p>
      </dgm:t>
    </dgm:pt>
    <dgm:pt modelId="{9CC8BDE3-F5F2-46E8-A026-0D2AE8C84E4C}" type="sibTrans" cxnId="{A93143A5-38EA-4C8B-9CC9-A5971BE78CCE}">
      <dgm:prSet/>
      <dgm:spPr/>
      <dgm:t>
        <a:bodyPr/>
        <a:lstStyle/>
        <a:p>
          <a:endParaRPr lang="en-GB" sz="2400"/>
        </a:p>
      </dgm:t>
    </dgm:pt>
    <dgm:pt modelId="{F67D7B89-151A-4E78-9A38-7F2614A8A54D}">
      <dgm:prSet phldrT="[Text]" custT="1"/>
      <dgm:spPr/>
      <dgm:t>
        <a:bodyPr/>
        <a:lstStyle/>
        <a:p>
          <a:r>
            <a:rPr lang="el-GR" sz="2400" dirty="0"/>
            <a:t>Αξιολόγηση</a:t>
          </a:r>
          <a:endParaRPr lang="en-GB" sz="2400" dirty="0"/>
        </a:p>
      </dgm:t>
    </dgm:pt>
    <dgm:pt modelId="{1B253A31-C9A1-4239-A427-E0A5B90D01C5}" type="parTrans" cxnId="{46BDE168-544C-4D82-9B47-EB57D2CEBD8A}">
      <dgm:prSet/>
      <dgm:spPr/>
      <dgm:t>
        <a:bodyPr/>
        <a:lstStyle/>
        <a:p>
          <a:endParaRPr lang="en-GB" sz="2400"/>
        </a:p>
      </dgm:t>
    </dgm:pt>
    <dgm:pt modelId="{E8D08095-6C9F-41D3-BA35-1577EAAD97AF}" type="sibTrans" cxnId="{46BDE168-544C-4D82-9B47-EB57D2CEBD8A}">
      <dgm:prSet/>
      <dgm:spPr/>
      <dgm:t>
        <a:bodyPr/>
        <a:lstStyle/>
        <a:p>
          <a:endParaRPr lang="en-GB" sz="2400"/>
        </a:p>
      </dgm:t>
    </dgm:pt>
    <dgm:pt modelId="{E698C040-5045-4A2C-AF93-797173A6153A}">
      <dgm:prSet phldrT="[Text]" custT="1"/>
      <dgm:spPr/>
      <dgm:t>
        <a:bodyPr/>
        <a:lstStyle/>
        <a:p>
          <a:r>
            <a:rPr lang="el-GR" sz="2400" b="1" dirty="0">
              <a:solidFill>
                <a:srgbClr val="0070C0"/>
              </a:solidFill>
            </a:rPr>
            <a:t>Το άτομο αλλαγμένο</a:t>
          </a:r>
          <a:endParaRPr lang="en-GB" sz="2400" b="1" dirty="0">
            <a:solidFill>
              <a:srgbClr val="0070C0"/>
            </a:solidFill>
          </a:endParaRPr>
        </a:p>
      </dgm:t>
    </dgm:pt>
    <dgm:pt modelId="{E6DD0410-B293-49D7-9BEC-A9890C685585}" type="parTrans" cxnId="{43BF1EC5-194C-4FBD-9816-ADE4559C5724}">
      <dgm:prSet/>
      <dgm:spPr/>
      <dgm:t>
        <a:bodyPr/>
        <a:lstStyle/>
        <a:p>
          <a:endParaRPr lang="en-GB" sz="2400"/>
        </a:p>
      </dgm:t>
    </dgm:pt>
    <dgm:pt modelId="{9D50AC05-DC2D-470F-9209-CD05E66BF03F}" type="sibTrans" cxnId="{43BF1EC5-194C-4FBD-9816-ADE4559C5724}">
      <dgm:prSet/>
      <dgm:spPr/>
      <dgm:t>
        <a:bodyPr/>
        <a:lstStyle/>
        <a:p>
          <a:endParaRPr lang="en-GB" sz="2400"/>
        </a:p>
      </dgm:t>
    </dgm:pt>
    <dgm:pt modelId="{F8E8C851-951D-49A0-8E22-5FE0D4525055}">
      <dgm:prSet phldrT="[Text]" custT="1"/>
      <dgm:spPr/>
      <dgm:t>
        <a:bodyPr/>
        <a:lstStyle/>
        <a:p>
          <a:r>
            <a:rPr lang="el-GR" sz="2400" dirty="0"/>
            <a:t>Πειραματισμός, εξάσκηση</a:t>
          </a:r>
          <a:endParaRPr lang="en-GB" sz="2400" dirty="0"/>
        </a:p>
      </dgm:t>
    </dgm:pt>
    <dgm:pt modelId="{EF39A9D9-D930-45FB-946D-4749F2345A70}" type="parTrans" cxnId="{4DE2C995-DDE7-4542-A9F1-650ABB1D6252}">
      <dgm:prSet/>
      <dgm:spPr/>
      <dgm:t>
        <a:bodyPr/>
        <a:lstStyle/>
        <a:p>
          <a:endParaRPr lang="en-GB" sz="2400"/>
        </a:p>
      </dgm:t>
    </dgm:pt>
    <dgm:pt modelId="{1B61B825-76F4-4061-8D21-5225F3098575}" type="sibTrans" cxnId="{4DE2C995-DDE7-4542-A9F1-650ABB1D6252}">
      <dgm:prSet/>
      <dgm:spPr/>
      <dgm:t>
        <a:bodyPr/>
        <a:lstStyle/>
        <a:p>
          <a:endParaRPr lang="en-GB" sz="2400"/>
        </a:p>
      </dgm:t>
    </dgm:pt>
    <dgm:pt modelId="{C5DE9831-9CD0-4CFF-B4E9-D366E868A82C}">
      <dgm:prSet phldrT="[Text]" custT="1"/>
      <dgm:spPr/>
      <dgm:t>
        <a:bodyPr/>
        <a:lstStyle/>
        <a:p>
          <a:r>
            <a:rPr lang="el-GR" sz="2400" dirty="0"/>
            <a:t>Εκλογίκευση και συλλογισμός</a:t>
          </a:r>
          <a:endParaRPr lang="en-GB" sz="2400" dirty="0"/>
        </a:p>
      </dgm:t>
    </dgm:pt>
    <dgm:pt modelId="{AAD0D8A4-88BD-4D8F-B5F9-03FB0DEF5687}" type="parTrans" cxnId="{06A12E59-0E67-4049-B1D5-85C78D0DB474}">
      <dgm:prSet/>
      <dgm:spPr/>
      <dgm:t>
        <a:bodyPr/>
        <a:lstStyle/>
        <a:p>
          <a:endParaRPr lang="en-GB" sz="2400"/>
        </a:p>
      </dgm:t>
    </dgm:pt>
    <dgm:pt modelId="{C6762DDA-52E8-4CB6-B545-D1166AB63311}" type="sibTrans" cxnId="{06A12E59-0E67-4049-B1D5-85C78D0DB474}">
      <dgm:prSet/>
      <dgm:spPr/>
      <dgm:t>
        <a:bodyPr/>
        <a:lstStyle/>
        <a:p>
          <a:endParaRPr lang="en-GB" sz="2400"/>
        </a:p>
      </dgm:t>
    </dgm:pt>
    <dgm:pt modelId="{3F208E35-D90D-430A-89A2-83DC4799F9C1}" type="pres">
      <dgm:prSet presAssocID="{D467EFE3-023A-46D2-9C47-1965C67C984F}" presName="cycle" presStyleCnt="0">
        <dgm:presLayoutVars>
          <dgm:dir/>
          <dgm:resizeHandles val="exact"/>
        </dgm:presLayoutVars>
      </dgm:prSet>
      <dgm:spPr/>
    </dgm:pt>
    <dgm:pt modelId="{2160D14A-6AAC-4310-AA01-7847AB065EC1}" type="pres">
      <dgm:prSet presAssocID="{D3C4A087-E2CB-4878-A8C8-76531FFCD011}" presName="dummy" presStyleCnt="0"/>
      <dgm:spPr/>
    </dgm:pt>
    <dgm:pt modelId="{F9D38B23-DE30-426D-8F62-EAC31D9560CF}" type="pres">
      <dgm:prSet presAssocID="{D3C4A087-E2CB-4878-A8C8-76531FFCD011}" presName="node" presStyleLbl="revTx" presStyleIdx="0" presStyleCnt="7" custScaleX="451997" custRadScaleRad="115941" custRadScaleInc="87448">
        <dgm:presLayoutVars>
          <dgm:bulletEnabled val="1"/>
        </dgm:presLayoutVars>
      </dgm:prSet>
      <dgm:spPr/>
    </dgm:pt>
    <dgm:pt modelId="{66FF21E4-50CC-4F8D-A80C-07C0FF341E19}" type="pres">
      <dgm:prSet presAssocID="{70E2E87B-DA3F-4933-97EC-D1923E4B3821}" presName="sibTrans" presStyleLbl="node1" presStyleIdx="0" presStyleCnt="7"/>
      <dgm:spPr/>
    </dgm:pt>
    <dgm:pt modelId="{8B4459DC-A531-4E60-92F9-6E722D296AEB}" type="pres">
      <dgm:prSet presAssocID="{F8E8C851-951D-49A0-8E22-5FE0D4525055}" presName="dummy" presStyleCnt="0"/>
      <dgm:spPr/>
    </dgm:pt>
    <dgm:pt modelId="{648AE079-0357-479F-AD49-9B63185C745E}" type="pres">
      <dgm:prSet presAssocID="{F8E8C851-951D-49A0-8E22-5FE0D4525055}" presName="node" presStyleLbl="revTx" presStyleIdx="1" presStyleCnt="7" custScaleX="314033">
        <dgm:presLayoutVars>
          <dgm:bulletEnabled val="1"/>
        </dgm:presLayoutVars>
      </dgm:prSet>
      <dgm:spPr/>
    </dgm:pt>
    <dgm:pt modelId="{18D083AC-D12B-4BE1-BA1D-C09DCC154E6F}" type="pres">
      <dgm:prSet presAssocID="{1B61B825-76F4-4061-8D21-5225F3098575}" presName="sibTrans" presStyleLbl="node1" presStyleIdx="1" presStyleCnt="7"/>
      <dgm:spPr/>
    </dgm:pt>
    <dgm:pt modelId="{1D41D4F8-A12C-456D-992A-3D396F3908A3}" type="pres">
      <dgm:prSet presAssocID="{FE9650FF-9618-4207-8655-63B47F27AC1B}" presName="dummy" presStyleCnt="0"/>
      <dgm:spPr/>
    </dgm:pt>
    <dgm:pt modelId="{826D27A1-E1FA-4C40-9133-11ED7A081745}" type="pres">
      <dgm:prSet presAssocID="{FE9650FF-9618-4207-8655-63B47F27AC1B}" presName="node" presStyleLbl="revTx" presStyleIdx="2" presStyleCnt="7" custScaleX="195881">
        <dgm:presLayoutVars>
          <dgm:bulletEnabled val="1"/>
        </dgm:presLayoutVars>
      </dgm:prSet>
      <dgm:spPr/>
    </dgm:pt>
    <dgm:pt modelId="{CBC3D586-0B78-44EC-B0C5-33F035472970}" type="pres">
      <dgm:prSet presAssocID="{BDE49296-9365-4D9A-8A6F-2B554D50BD76}" presName="sibTrans" presStyleLbl="node1" presStyleIdx="2" presStyleCnt="7"/>
      <dgm:spPr/>
    </dgm:pt>
    <dgm:pt modelId="{8FA49FA3-B7EF-463A-9087-AF1B6E3D8D03}" type="pres">
      <dgm:prSet presAssocID="{DF95DB80-5B3B-4D84-ADAD-6265C6100789}" presName="dummy" presStyleCnt="0"/>
      <dgm:spPr/>
    </dgm:pt>
    <dgm:pt modelId="{DE5E7AB8-EF8B-4767-9766-FFFB1151E15C}" type="pres">
      <dgm:prSet presAssocID="{DF95DB80-5B3B-4D84-ADAD-6265C6100789}" presName="node" presStyleLbl="revTx" presStyleIdx="3" presStyleCnt="7" custScaleX="173640" custRadScaleRad="118898" custRadScaleInc="-9528">
        <dgm:presLayoutVars>
          <dgm:bulletEnabled val="1"/>
        </dgm:presLayoutVars>
      </dgm:prSet>
      <dgm:spPr/>
    </dgm:pt>
    <dgm:pt modelId="{B44E6760-CF90-4EC2-A730-C1247FD21E84}" type="pres">
      <dgm:prSet presAssocID="{9CC8BDE3-F5F2-46E8-A026-0D2AE8C84E4C}" presName="sibTrans" presStyleLbl="node1" presStyleIdx="3" presStyleCnt="7"/>
      <dgm:spPr/>
    </dgm:pt>
    <dgm:pt modelId="{390139CC-DCBB-49B8-93D2-97BA858CD0A7}" type="pres">
      <dgm:prSet presAssocID="{F67D7B89-151A-4E78-9A38-7F2614A8A54D}" presName="dummy" presStyleCnt="0"/>
      <dgm:spPr/>
    </dgm:pt>
    <dgm:pt modelId="{6B27717E-A6E3-4E3D-B4AB-DAE56170CD66}" type="pres">
      <dgm:prSet presAssocID="{F67D7B89-151A-4E78-9A38-7F2614A8A54D}" presName="node" presStyleLbl="revTx" presStyleIdx="4" presStyleCnt="7" custScaleX="205035">
        <dgm:presLayoutVars>
          <dgm:bulletEnabled val="1"/>
        </dgm:presLayoutVars>
      </dgm:prSet>
      <dgm:spPr/>
    </dgm:pt>
    <dgm:pt modelId="{CB413938-0AE5-4AF3-8A81-74611C7BB5AA}" type="pres">
      <dgm:prSet presAssocID="{E8D08095-6C9F-41D3-BA35-1577EAAD97AF}" presName="sibTrans" presStyleLbl="node1" presStyleIdx="4" presStyleCnt="7"/>
      <dgm:spPr/>
    </dgm:pt>
    <dgm:pt modelId="{92951A92-113A-4EBB-A30F-EA3623468DB7}" type="pres">
      <dgm:prSet presAssocID="{C5DE9831-9CD0-4CFF-B4E9-D366E868A82C}" presName="dummy" presStyleCnt="0"/>
      <dgm:spPr/>
    </dgm:pt>
    <dgm:pt modelId="{6298FDC4-A301-463F-9A60-E82DC6AECDC0}" type="pres">
      <dgm:prSet presAssocID="{C5DE9831-9CD0-4CFF-B4E9-D366E868A82C}" presName="node" presStyleLbl="revTx" presStyleIdx="5" presStyleCnt="7" custScaleX="362193">
        <dgm:presLayoutVars>
          <dgm:bulletEnabled val="1"/>
        </dgm:presLayoutVars>
      </dgm:prSet>
      <dgm:spPr/>
    </dgm:pt>
    <dgm:pt modelId="{E2423EB5-82DD-4D2A-9B70-ADC9280BA686}" type="pres">
      <dgm:prSet presAssocID="{C6762DDA-52E8-4CB6-B545-D1166AB63311}" presName="sibTrans" presStyleLbl="node1" presStyleIdx="5" presStyleCnt="7"/>
      <dgm:spPr/>
    </dgm:pt>
    <dgm:pt modelId="{16704AE5-7F8E-4F84-B401-E9D6F5A3B1DB}" type="pres">
      <dgm:prSet presAssocID="{E698C040-5045-4A2C-AF93-797173A6153A}" presName="dummy" presStyleCnt="0"/>
      <dgm:spPr/>
    </dgm:pt>
    <dgm:pt modelId="{FA98D280-703A-4500-B8CA-6C00C554ABFA}" type="pres">
      <dgm:prSet presAssocID="{E698C040-5045-4A2C-AF93-797173A6153A}" presName="node" presStyleLbl="revTx" presStyleIdx="6" presStyleCnt="7" custScaleX="264830" custRadScaleRad="107587" custRadScaleInc="-36420">
        <dgm:presLayoutVars>
          <dgm:bulletEnabled val="1"/>
        </dgm:presLayoutVars>
      </dgm:prSet>
      <dgm:spPr/>
    </dgm:pt>
    <dgm:pt modelId="{DA7DE00E-62C6-436E-9B79-DFC234AC20DE}" type="pres">
      <dgm:prSet presAssocID="{9D50AC05-DC2D-470F-9209-CD05E66BF03F}" presName="sibTrans" presStyleLbl="node1" presStyleIdx="6" presStyleCnt="7" custScaleX="80915" custLinFactNeighborX="-10753" custLinFactNeighborY="6171"/>
      <dgm:spPr/>
    </dgm:pt>
  </dgm:ptLst>
  <dgm:cxnLst>
    <dgm:cxn modelId="{9CFDA900-A428-4AFB-A8D0-70AAF6F9CFFE}" type="presOf" srcId="{9D50AC05-DC2D-470F-9209-CD05E66BF03F}" destId="{DA7DE00E-62C6-436E-9B79-DFC234AC20DE}" srcOrd="0" destOrd="0" presId="urn:microsoft.com/office/officeart/2005/8/layout/cycle1"/>
    <dgm:cxn modelId="{52C30B02-3D8F-48DF-973D-BDDA910B8848}" type="presOf" srcId="{FE9650FF-9618-4207-8655-63B47F27AC1B}" destId="{826D27A1-E1FA-4C40-9133-11ED7A081745}" srcOrd="0" destOrd="0" presId="urn:microsoft.com/office/officeart/2005/8/layout/cycle1"/>
    <dgm:cxn modelId="{8B432629-72B3-483B-8254-BB65746C8873}" type="presOf" srcId="{1B61B825-76F4-4061-8D21-5225F3098575}" destId="{18D083AC-D12B-4BE1-BA1D-C09DCC154E6F}" srcOrd="0" destOrd="0" presId="urn:microsoft.com/office/officeart/2005/8/layout/cycle1"/>
    <dgm:cxn modelId="{1297392B-C72F-4162-B8CB-58C45AEBC281}" type="presOf" srcId="{DF95DB80-5B3B-4D84-ADAD-6265C6100789}" destId="{DE5E7AB8-EF8B-4767-9766-FFFB1151E15C}" srcOrd="0" destOrd="0" presId="urn:microsoft.com/office/officeart/2005/8/layout/cycle1"/>
    <dgm:cxn modelId="{46BDE168-544C-4D82-9B47-EB57D2CEBD8A}" srcId="{D467EFE3-023A-46D2-9C47-1965C67C984F}" destId="{F67D7B89-151A-4E78-9A38-7F2614A8A54D}" srcOrd="4" destOrd="0" parTransId="{1B253A31-C9A1-4239-A427-E0A5B90D01C5}" sibTransId="{E8D08095-6C9F-41D3-BA35-1577EAAD97AF}"/>
    <dgm:cxn modelId="{06A12E59-0E67-4049-B1D5-85C78D0DB474}" srcId="{D467EFE3-023A-46D2-9C47-1965C67C984F}" destId="{C5DE9831-9CD0-4CFF-B4E9-D366E868A82C}" srcOrd="5" destOrd="0" parTransId="{AAD0D8A4-88BD-4D8F-B5F9-03FB0DEF5687}" sibTransId="{C6762DDA-52E8-4CB6-B545-D1166AB63311}"/>
    <dgm:cxn modelId="{8B2D0080-D240-4CC2-AA4A-8AD1DBEDAC42}" type="presOf" srcId="{E698C040-5045-4A2C-AF93-797173A6153A}" destId="{FA98D280-703A-4500-B8CA-6C00C554ABFA}" srcOrd="0" destOrd="0" presId="urn:microsoft.com/office/officeart/2005/8/layout/cycle1"/>
    <dgm:cxn modelId="{75036E83-0C9A-4E3D-8AB1-E95C83DE3C7E}" type="presOf" srcId="{F8E8C851-951D-49A0-8E22-5FE0D4525055}" destId="{648AE079-0357-479F-AD49-9B63185C745E}" srcOrd="0" destOrd="0" presId="urn:microsoft.com/office/officeart/2005/8/layout/cycle1"/>
    <dgm:cxn modelId="{53E15284-8D58-4CB5-880B-12CEB92A296B}" type="presOf" srcId="{C5DE9831-9CD0-4CFF-B4E9-D366E868A82C}" destId="{6298FDC4-A301-463F-9A60-E82DC6AECDC0}" srcOrd="0" destOrd="0" presId="urn:microsoft.com/office/officeart/2005/8/layout/cycle1"/>
    <dgm:cxn modelId="{767A498D-EE3F-4D61-B2B0-4C6E0B56624D}" type="presOf" srcId="{BDE49296-9365-4D9A-8A6F-2B554D50BD76}" destId="{CBC3D586-0B78-44EC-B0C5-33F035472970}" srcOrd="0" destOrd="0" presId="urn:microsoft.com/office/officeart/2005/8/layout/cycle1"/>
    <dgm:cxn modelId="{4DE2C995-DDE7-4542-A9F1-650ABB1D6252}" srcId="{D467EFE3-023A-46D2-9C47-1965C67C984F}" destId="{F8E8C851-951D-49A0-8E22-5FE0D4525055}" srcOrd="1" destOrd="0" parTransId="{EF39A9D9-D930-45FB-946D-4749F2345A70}" sibTransId="{1B61B825-76F4-4061-8D21-5225F3098575}"/>
    <dgm:cxn modelId="{5D40AC9F-C3AD-4F42-BF22-A2681C4C0494}" type="presOf" srcId="{9CC8BDE3-F5F2-46E8-A026-0D2AE8C84E4C}" destId="{B44E6760-CF90-4EC2-A730-C1247FD21E84}" srcOrd="0" destOrd="0" presId="urn:microsoft.com/office/officeart/2005/8/layout/cycle1"/>
    <dgm:cxn modelId="{A93143A5-38EA-4C8B-9CC9-A5971BE78CCE}" srcId="{D467EFE3-023A-46D2-9C47-1965C67C984F}" destId="{DF95DB80-5B3B-4D84-ADAD-6265C6100789}" srcOrd="3" destOrd="0" parTransId="{36EAA70B-8F37-4EAD-9D6D-AFA59D48ED17}" sibTransId="{9CC8BDE3-F5F2-46E8-A026-0D2AE8C84E4C}"/>
    <dgm:cxn modelId="{7FA8A2AB-D6F7-46C1-82F7-1712ABBB1890}" srcId="{D467EFE3-023A-46D2-9C47-1965C67C984F}" destId="{FE9650FF-9618-4207-8655-63B47F27AC1B}" srcOrd="2" destOrd="0" parTransId="{CD5F4690-3D96-4338-AD86-177065A17B49}" sibTransId="{BDE49296-9365-4D9A-8A6F-2B554D50BD76}"/>
    <dgm:cxn modelId="{FDEC5DB6-6E4C-450D-A5EF-0B7F9E3B65A7}" type="presOf" srcId="{70E2E87B-DA3F-4933-97EC-D1923E4B3821}" destId="{66FF21E4-50CC-4F8D-A80C-07C0FF341E19}" srcOrd="0" destOrd="0" presId="urn:microsoft.com/office/officeart/2005/8/layout/cycle1"/>
    <dgm:cxn modelId="{14351FBC-8B45-4D61-B64F-F56BD663A5D8}" type="presOf" srcId="{D467EFE3-023A-46D2-9C47-1965C67C984F}" destId="{3F208E35-D90D-430A-89A2-83DC4799F9C1}" srcOrd="0" destOrd="0" presId="urn:microsoft.com/office/officeart/2005/8/layout/cycle1"/>
    <dgm:cxn modelId="{43BF1EC5-194C-4FBD-9816-ADE4559C5724}" srcId="{D467EFE3-023A-46D2-9C47-1965C67C984F}" destId="{E698C040-5045-4A2C-AF93-797173A6153A}" srcOrd="6" destOrd="0" parTransId="{E6DD0410-B293-49D7-9BEC-A9890C685585}" sibTransId="{9D50AC05-DC2D-470F-9209-CD05E66BF03F}"/>
    <dgm:cxn modelId="{DEBCC4C6-EED7-4EDB-A9DB-FE5F3C41A144}" type="presOf" srcId="{E8D08095-6C9F-41D3-BA35-1577EAAD97AF}" destId="{CB413938-0AE5-4AF3-8A81-74611C7BB5AA}" srcOrd="0" destOrd="0" presId="urn:microsoft.com/office/officeart/2005/8/layout/cycle1"/>
    <dgm:cxn modelId="{61E653C7-41CD-43F6-8E50-F7FCCB51FF26}" type="presOf" srcId="{D3C4A087-E2CB-4878-A8C8-76531FFCD011}" destId="{F9D38B23-DE30-426D-8F62-EAC31D9560CF}" srcOrd="0" destOrd="0" presId="urn:microsoft.com/office/officeart/2005/8/layout/cycle1"/>
    <dgm:cxn modelId="{FA0CD1C8-D7DE-4696-A318-9A1E1578A462}" type="presOf" srcId="{F67D7B89-151A-4E78-9A38-7F2614A8A54D}" destId="{6B27717E-A6E3-4E3D-B4AB-DAE56170CD66}" srcOrd="0" destOrd="0" presId="urn:microsoft.com/office/officeart/2005/8/layout/cycle1"/>
    <dgm:cxn modelId="{00925AD8-3432-45C8-901C-D7FDC6E9C3F1}" type="presOf" srcId="{C6762DDA-52E8-4CB6-B545-D1166AB63311}" destId="{E2423EB5-82DD-4D2A-9B70-ADC9280BA686}" srcOrd="0" destOrd="0" presId="urn:microsoft.com/office/officeart/2005/8/layout/cycle1"/>
    <dgm:cxn modelId="{BD4FAFF9-A306-47F6-8F81-32B38FD5D598}" srcId="{D467EFE3-023A-46D2-9C47-1965C67C984F}" destId="{D3C4A087-E2CB-4878-A8C8-76531FFCD011}" srcOrd="0" destOrd="0" parTransId="{F201CFDF-7203-4F33-914A-D1AAED515406}" sibTransId="{70E2E87B-DA3F-4933-97EC-D1923E4B3821}"/>
    <dgm:cxn modelId="{2697E780-88E8-47EF-8DF4-9E236DF12186}" type="presParOf" srcId="{3F208E35-D90D-430A-89A2-83DC4799F9C1}" destId="{2160D14A-6AAC-4310-AA01-7847AB065EC1}" srcOrd="0" destOrd="0" presId="urn:microsoft.com/office/officeart/2005/8/layout/cycle1"/>
    <dgm:cxn modelId="{2AA40E7A-34B5-4B04-B6A4-85A84E3C22BC}" type="presParOf" srcId="{3F208E35-D90D-430A-89A2-83DC4799F9C1}" destId="{F9D38B23-DE30-426D-8F62-EAC31D9560CF}" srcOrd="1" destOrd="0" presId="urn:microsoft.com/office/officeart/2005/8/layout/cycle1"/>
    <dgm:cxn modelId="{4C50A17D-2D75-48EE-8CF5-6A900FDDA5C4}" type="presParOf" srcId="{3F208E35-D90D-430A-89A2-83DC4799F9C1}" destId="{66FF21E4-50CC-4F8D-A80C-07C0FF341E19}" srcOrd="2" destOrd="0" presId="urn:microsoft.com/office/officeart/2005/8/layout/cycle1"/>
    <dgm:cxn modelId="{569315CE-FEF1-40C4-BE05-A099CB9ADEB6}" type="presParOf" srcId="{3F208E35-D90D-430A-89A2-83DC4799F9C1}" destId="{8B4459DC-A531-4E60-92F9-6E722D296AEB}" srcOrd="3" destOrd="0" presId="urn:microsoft.com/office/officeart/2005/8/layout/cycle1"/>
    <dgm:cxn modelId="{2E312ACE-3040-475C-B00C-74A64C3F7228}" type="presParOf" srcId="{3F208E35-D90D-430A-89A2-83DC4799F9C1}" destId="{648AE079-0357-479F-AD49-9B63185C745E}" srcOrd="4" destOrd="0" presId="urn:microsoft.com/office/officeart/2005/8/layout/cycle1"/>
    <dgm:cxn modelId="{743E297E-A431-4E41-9381-B0F9C65C58B5}" type="presParOf" srcId="{3F208E35-D90D-430A-89A2-83DC4799F9C1}" destId="{18D083AC-D12B-4BE1-BA1D-C09DCC154E6F}" srcOrd="5" destOrd="0" presId="urn:microsoft.com/office/officeart/2005/8/layout/cycle1"/>
    <dgm:cxn modelId="{72883BF6-B384-4380-85FB-A4859D6F9CA1}" type="presParOf" srcId="{3F208E35-D90D-430A-89A2-83DC4799F9C1}" destId="{1D41D4F8-A12C-456D-992A-3D396F3908A3}" srcOrd="6" destOrd="0" presId="urn:microsoft.com/office/officeart/2005/8/layout/cycle1"/>
    <dgm:cxn modelId="{28AB7C7F-72ED-4D87-879B-2F8018D6F247}" type="presParOf" srcId="{3F208E35-D90D-430A-89A2-83DC4799F9C1}" destId="{826D27A1-E1FA-4C40-9133-11ED7A081745}" srcOrd="7" destOrd="0" presId="urn:microsoft.com/office/officeart/2005/8/layout/cycle1"/>
    <dgm:cxn modelId="{ECDC529B-79BA-4576-9C3A-A0C9DB15E291}" type="presParOf" srcId="{3F208E35-D90D-430A-89A2-83DC4799F9C1}" destId="{CBC3D586-0B78-44EC-B0C5-33F035472970}" srcOrd="8" destOrd="0" presId="urn:microsoft.com/office/officeart/2005/8/layout/cycle1"/>
    <dgm:cxn modelId="{3D57B11D-522B-4AC9-A182-3985A3A84609}" type="presParOf" srcId="{3F208E35-D90D-430A-89A2-83DC4799F9C1}" destId="{8FA49FA3-B7EF-463A-9087-AF1B6E3D8D03}" srcOrd="9" destOrd="0" presId="urn:microsoft.com/office/officeart/2005/8/layout/cycle1"/>
    <dgm:cxn modelId="{A3023388-9E8C-4100-9B30-45302FB7DE5E}" type="presParOf" srcId="{3F208E35-D90D-430A-89A2-83DC4799F9C1}" destId="{DE5E7AB8-EF8B-4767-9766-FFFB1151E15C}" srcOrd="10" destOrd="0" presId="urn:microsoft.com/office/officeart/2005/8/layout/cycle1"/>
    <dgm:cxn modelId="{E63160AD-1481-4C6D-B6CE-998CF6D40313}" type="presParOf" srcId="{3F208E35-D90D-430A-89A2-83DC4799F9C1}" destId="{B44E6760-CF90-4EC2-A730-C1247FD21E84}" srcOrd="11" destOrd="0" presId="urn:microsoft.com/office/officeart/2005/8/layout/cycle1"/>
    <dgm:cxn modelId="{3A9D978B-206F-4124-AD8B-CE65A07CA584}" type="presParOf" srcId="{3F208E35-D90D-430A-89A2-83DC4799F9C1}" destId="{390139CC-DCBB-49B8-93D2-97BA858CD0A7}" srcOrd="12" destOrd="0" presId="urn:microsoft.com/office/officeart/2005/8/layout/cycle1"/>
    <dgm:cxn modelId="{2C019540-BAB3-4428-9E57-5A7472F6C7C9}" type="presParOf" srcId="{3F208E35-D90D-430A-89A2-83DC4799F9C1}" destId="{6B27717E-A6E3-4E3D-B4AB-DAE56170CD66}" srcOrd="13" destOrd="0" presId="urn:microsoft.com/office/officeart/2005/8/layout/cycle1"/>
    <dgm:cxn modelId="{2D69009D-9037-4D0A-969C-22C5E13FB1E1}" type="presParOf" srcId="{3F208E35-D90D-430A-89A2-83DC4799F9C1}" destId="{CB413938-0AE5-4AF3-8A81-74611C7BB5AA}" srcOrd="14" destOrd="0" presId="urn:microsoft.com/office/officeart/2005/8/layout/cycle1"/>
    <dgm:cxn modelId="{33D6F622-BD17-4DE6-8F60-6FA1EC5F5EAF}" type="presParOf" srcId="{3F208E35-D90D-430A-89A2-83DC4799F9C1}" destId="{92951A92-113A-4EBB-A30F-EA3623468DB7}" srcOrd="15" destOrd="0" presId="urn:microsoft.com/office/officeart/2005/8/layout/cycle1"/>
    <dgm:cxn modelId="{9C386DE0-ADF9-4C34-A17F-F2B708AD13EC}" type="presParOf" srcId="{3F208E35-D90D-430A-89A2-83DC4799F9C1}" destId="{6298FDC4-A301-463F-9A60-E82DC6AECDC0}" srcOrd="16" destOrd="0" presId="urn:microsoft.com/office/officeart/2005/8/layout/cycle1"/>
    <dgm:cxn modelId="{B95CE7E3-EB3D-475D-935B-967936958ABC}" type="presParOf" srcId="{3F208E35-D90D-430A-89A2-83DC4799F9C1}" destId="{E2423EB5-82DD-4D2A-9B70-ADC9280BA686}" srcOrd="17" destOrd="0" presId="urn:microsoft.com/office/officeart/2005/8/layout/cycle1"/>
    <dgm:cxn modelId="{44FBB194-18AE-45C4-B79A-A71BD954C8CE}" type="presParOf" srcId="{3F208E35-D90D-430A-89A2-83DC4799F9C1}" destId="{16704AE5-7F8E-4F84-B401-E9D6F5A3B1DB}" srcOrd="18" destOrd="0" presId="urn:microsoft.com/office/officeart/2005/8/layout/cycle1"/>
    <dgm:cxn modelId="{AD2D383A-8187-42DF-B978-47519DAC825B}" type="presParOf" srcId="{3F208E35-D90D-430A-89A2-83DC4799F9C1}" destId="{FA98D280-703A-4500-B8CA-6C00C554ABFA}" srcOrd="19" destOrd="0" presId="urn:microsoft.com/office/officeart/2005/8/layout/cycle1"/>
    <dgm:cxn modelId="{0FAF0517-4841-44EB-81EE-8F159DB36D25}" type="presParOf" srcId="{3F208E35-D90D-430A-89A2-83DC4799F9C1}" destId="{DA7DE00E-62C6-436E-9B79-DFC234AC20DE}" srcOrd="20"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8A317-45A3-41F8-929B-1D774FC09DCE}">
      <dsp:nvSpPr>
        <dsp:cNvPr id="0" name=""/>
        <dsp:cNvSpPr/>
      </dsp:nvSpPr>
      <dsp:spPr>
        <a:xfrm>
          <a:off x="430443" y="332385"/>
          <a:ext cx="7202403" cy="4784982"/>
        </a:xfrm>
        <a:prstGeom prst="pie">
          <a:avLst>
            <a:gd name="adj1" fmla="val 16200000"/>
            <a:gd name="adj2" fmla="val 1980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b="1" kern="1200" cap="none" spc="0" dirty="0">
              <a:ln>
                <a:prstDash val="solid"/>
              </a:ln>
              <a:solidFill>
                <a:schemeClr val="tx1"/>
              </a:solidFill>
              <a:effectLst>
                <a:outerShdw blurRad="88000" dist="50800" dir="5040000" algn="tl">
                  <a:schemeClr val="accent4">
                    <a:tint val="80000"/>
                    <a:satMod val="250000"/>
                    <a:alpha val="45000"/>
                  </a:schemeClr>
                </a:outerShdw>
              </a:effectLst>
            </a:rPr>
            <a:t>Κίνητρο</a:t>
          </a:r>
          <a:endParaRPr lang="pt-PT" sz="2000" b="1" kern="1200" cap="none" spc="0" dirty="0">
            <a:ln>
              <a:prstDash val="solid"/>
            </a:ln>
            <a:solidFill>
              <a:schemeClr val="tx1"/>
            </a:solidFill>
            <a:effectLst>
              <a:outerShdw blurRad="88000" dist="50800" dir="5040000" algn="tl">
                <a:schemeClr val="accent4">
                  <a:tint val="80000"/>
                  <a:satMod val="250000"/>
                  <a:alpha val="45000"/>
                </a:schemeClr>
              </a:outerShdw>
            </a:effectLst>
          </a:endParaRPr>
        </a:p>
      </dsp:txBody>
      <dsp:txXfrm>
        <a:off x="4108813" y="845062"/>
        <a:ext cx="2100701" cy="1025353"/>
      </dsp:txXfrm>
    </dsp:sp>
    <dsp:sp modelId="{FFFF11FD-F6DD-4D0D-B11C-4140C61F08CD}">
      <dsp:nvSpPr>
        <dsp:cNvPr id="0" name=""/>
        <dsp:cNvSpPr/>
      </dsp:nvSpPr>
      <dsp:spPr>
        <a:xfrm>
          <a:off x="288032" y="579039"/>
          <a:ext cx="7202403" cy="4784982"/>
        </a:xfrm>
        <a:prstGeom prst="pie">
          <a:avLst>
            <a:gd name="adj1" fmla="val 19800000"/>
            <a:gd name="adj2" fmla="val 180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b="1" kern="1200" cap="none" spc="0" dirty="0">
              <a:ln>
                <a:prstDash val="solid"/>
              </a:ln>
              <a:solidFill>
                <a:schemeClr val="tx1"/>
              </a:solidFill>
              <a:effectLst>
                <a:outerShdw blurRad="88000" dist="50800" dir="5040000" algn="tl">
                  <a:schemeClr val="accent4">
                    <a:tint val="80000"/>
                    <a:satMod val="250000"/>
                    <a:alpha val="45000"/>
                  </a:schemeClr>
                </a:outerShdw>
              </a:effectLst>
            </a:rPr>
            <a:t>Έλεγχο μάθησης</a:t>
          </a:r>
          <a:endParaRPr lang="pt-PT" sz="2000" b="1" kern="1200" cap="none" spc="0" dirty="0">
            <a:ln>
              <a:prstDash val="solid"/>
            </a:ln>
            <a:solidFill>
              <a:schemeClr val="tx1"/>
            </a:solidFill>
            <a:effectLst>
              <a:outerShdw blurRad="88000" dist="50800" dir="5040000" algn="tl">
                <a:schemeClr val="accent4">
                  <a:tint val="80000"/>
                  <a:satMod val="250000"/>
                  <a:alpha val="45000"/>
                </a:schemeClr>
              </a:outerShdw>
            </a:effectLst>
          </a:endParaRPr>
        </a:p>
      </dsp:txBody>
      <dsp:txXfrm>
        <a:off x="5218249" y="2487336"/>
        <a:ext cx="2177869" cy="968389"/>
      </dsp:txXfrm>
    </dsp:sp>
    <dsp:sp modelId="{4EA2B385-9823-4C64-A0CA-FE92928DE922}">
      <dsp:nvSpPr>
        <dsp:cNvPr id="0" name=""/>
        <dsp:cNvSpPr/>
      </dsp:nvSpPr>
      <dsp:spPr>
        <a:xfrm>
          <a:off x="288032" y="579039"/>
          <a:ext cx="7202403" cy="4784982"/>
        </a:xfrm>
        <a:prstGeom prst="pie">
          <a:avLst>
            <a:gd name="adj1" fmla="val 1800000"/>
            <a:gd name="adj2" fmla="val 540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b="1" kern="1200" cap="none" spc="0" dirty="0">
              <a:ln>
                <a:prstDash val="solid"/>
              </a:ln>
              <a:solidFill>
                <a:schemeClr val="tx1"/>
              </a:solidFill>
              <a:effectLst>
                <a:outerShdw blurRad="88000" dist="50800" dir="5040000" algn="tl">
                  <a:schemeClr val="accent4">
                    <a:tint val="80000"/>
                    <a:satMod val="250000"/>
                    <a:alpha val="45000"/>
                  </a:schemeClr>
                </a:outerShdw>
              </a:effectLst>
            </a:rPr>
            <a:t>Ανατροφοδότηση</a:t>
          </a:r>
          <a:endParaRPr lang="pt-PT" sz="2000" b="1" kern="1200" cap="none" spc="0" dirty="0">
            <a:ln>
              <a:prstDash val="solid"/>
            </a:ln>
            <a:solidFill>
              <a:schemeClr val="tx1"/>
            </a:solidFill>
            <a:effectLst>
              <a:outerShdw blurRad="88000" dist="50800" dir="5040000" algn="tl">
                <a:schemeClr val="accent4">
                  <a:tint val="80000"/>
                  <a:satMod val="250000"/>
                  <a:alpha val="45000"/>
                </a:schemeClr>
              </a:outerShdw>
            </a:effectLst>
          </a:endParaRPr>
        </a:p>
      </dsp:txBody>
      <dsp:txXfrm>
        <a:off x="3966403" y="3825992"/>
        <a:ext cx="2100701" cy="1025353"/>
      </dsp:txXfrm>
    </dsp:sp>
    <dsp:sp modelId="{39E94657-B137-4C46-9E13-08D8FD042E2F}">
      <dsp:nvSpPr>
        <dsp:cNvPr id="0" name=""/>
        <dsp:cNvSpPr/>
      </dsp:nvSpPr>
      <dsp:spPr>
        <a:xfrm>
          <a:off x="288032" y="579039"/>
          <a:ext cx="7202403" cy="4784982"/>
        </a:xfrm>
        <a:prstGeom prst="pie">
          <a:avLst>
            <a:gd name="adj1" fmla="val 5400000"/>
            <a:gd name="adj2" fmla="val 900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b="1" kern="1200" cap="none" spc="0" dirty="0">
              <a:ln>
                <a:prstDash val="solid"/>
              </a:ln>
              <a:solidFill>
                <a:schemeClr val="tx1"/>
              </a:solidFill>
              <a:effectLst>
                <a:outerShdw blurRad="88000" dist="50800" dir="5040000" algn="tl">
                  <a:schemeClr val="accent4">
                    <a:tint val="80000"/>
                    <a:satMod val="250000"/>
                    <a:alpha val="45000"/>
                  </a:schemeClr>
                </a:outerShdw>
              </a:effectLst>
            </a:rPr>
            <a:t>Μάθηση μέσω λαθών</a:t>
          </a:r>
          <a:endParaRPr lang="pt-PT" sz="2000" b="1" kern="1200" cap="none" spc="0" dirty="0">
            <a:ln>
              <a:prstDash val="solid"/>
            </a:ln>
            <a:solidFill>
              <a:schemeClr val="tx1"/>
            </a:solidFill>
            <a:effectLst>
              <a:outerShdw blurRad="88000" dist="50800" dir="5040000" algn="tl">
                <a:schemeClr val="accent4">
                  <a:tint val="80000"/>
                  <a:satMod val="250000"/>
                  <a:alpha val="45000"/>
                </a:schemeClr>
              </a:outerShdw>
            </a:effectLst>
          </a:endParaRPr>
        </a:p>
      </dsp:txBody>
      <dsp:txXfrm>
        <a:off x="1711365" y="3825992"/>
        <a:ext cx="2100701" cy="1025353"/>
      </dsp:txXfrm>
    </dsp:sp>
    <dsp:sp modelId="{2486DC31-2270-482B-AE62-F1208B4EA96A}">
      <dsp:nvSpPr>
        <dsp:cNvPr id="0" name=""/>
        <dsp:cNvSpPr/>
      </dsp:nvSpPr>
      <dsp:spPr>
        <a:xfrm>
          <a:off x="288032" y="579039"/>
          <a:ext cx="7202403" cy="4784982"/>
        </a:xfrm>
        <a:prstGeom prst="pie">
          <a:avLst>
            <a:gd name="adj1" fmla="val 9000000"/>
            <a:gd name="adj2" fmla="val 1260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b="1" kern="1200" cap="none" spc="0" dirty="0">
              <a:ln>
                <a:prstDash val="solid"/>
              </a:ln>
              <a:solidFill>
                <a:schemeClr val="tx1"/>
              </a:solidFill>
              <a:effectLst>
                <a:outerShdw blurRad="88000" dist="50800" dir="5040000" algn="tl">
                  <a:schemeClr val="accent4">
                    <a:tint val="80000"/>
                    <a:satMod val="250000"/>
                    <a:alpha val="45000"/>
                  </a:schemeClr>
                </a:outerShdw>
              </a:effectLst>
            </a:rPr>
            <a:t>Συναγωνισμός  συνεργασία</a:t>
          </a:r>
          <a:endParaRPr lang="pt-PT" sz="2000" b="1" kern="1200" cap="none" spc="0" dirty="0">
            <a:ln>
              <a:prstDash val="solid"/>
            </a:ln>
            <a:solidFill>
              <a:schemeClr val="tx1"/>
            </a:solidFill>
            <a:effectLst>
              <a:outerShdw blurRad="88000" dist="50800" dir="5040000" algn="tl">
                <a:schemeClr val="accent4">
                  <a:tint val="80000"/>
                  <a:satMod val="250000"/>
                  <a:alpha val="45000"/>
                </a:schemeClr>
              </a:outerShdw>
            </a:effectLst>
          </a:endParaRPr>
        </a:p>
      </dsp:txBody>
      <dsp:txXfrm>
        <a:off x="399498" y="2487336"/>
        <a:ext cx="2177869" cy="968389"/>
      </dsp:txXfrm>
    </dsp:sp>
    <dsp:sp modelId="{E50DECD6-BA23-4ED5-B213-BD57A7AAE24E}">
      <dsp:nvSpPr>
        <dsp:cNvPr id="0" name=""/>
        <dsp:cNvSpPr/>
      </dsp:nvSpPr>
      <dsp:spPr>
        <a:xfrm>
          <a:off x="288032" y="579039"/>
          <a:ext cx="7202403" cy="4784982"/>
        </a:xfrm>
        <a:prstGeom prst="pie">
          <a:avLst>
            <a:gd name="adj1" fmla="val 12600000"/>
            <a:gd name="adj2" fmla="val 1620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b="1" kern="1200" cap="none" spc="0" dirty="0">
              <a:ln>
                <a:prstDash val="solid"/>
              </a:ln>
              <a:solidFill>
                <a:schemeClr val="tx1"/>
              </a:solidFill>
              <a:effectLst>
                <a:outerShdw blurRad="88000" dist="50800" dir="5040000" algn="tl">
                  <a:schemeClr val="accent4">
                    <a:tint val="80000"/>
                    <a:satMod val="250000"/>
                    <a:alpha val="45000"/>
                  </a:schemeClr>
                </a:outerShdw>
              </a:effectLst>
            </a:rPr>
            <a:t>Ευελιξία</a:t>
          </a:r>
          <a:endParaRPr lang="pt-PT" sz="2000" b="1" kern="1200" cap="none" spc="0" dirty="0">
            <a:ln>
              <a:prstDash val="solid"/>
            </a:ln>
            <a:solidFill>
              <a:schemeClr val="tx1"/>
            </a:solidFill>
            <a:effectLst>
              <a:outerShdw blurRad="88000" dist="50800" dir="5040000" algn="tl">
                <a:schemeClr val="accent4">
                  <a:tint val="80000"/>
                  <a:satMod val="250000"/>
                  <a:alpha val="45000"/>
                </a:schemeClr>
              </a:outerShdw>
            </a:effectLst>
          </a:endParaRPr>
        </a:p>
      </dsp:txBody>
      <dsp:txXfrm>
        <a:off x="1711365" y="1091716"/>
        <a:ext cx="2100701" cy="10253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38B23-DE30-426D-8F62-EAC31D9560CF}">
      <dsp:nvSpPr>
        <dsp:cNvPr id="0" name=""/>
        <dsp:cNvSpPr/>
      </dsp:nvSpPr>
      <dsp:spPr>
        <a:xfrm>
          <a:off x="4039554" y="49558"/>
          <a:ext cx="4035687" cy="892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t>     </a:t>
          </a:r>
          <a:r>
            <a:rPr lang="el-GR" sz="2400" b="1" kern="1200" dirty="0"/>
            <a:t>Το άτομο (κατάσταση, εμπειρία)</a:t>
          </a:r>
          <a:endParaRPr lang="en-GB" sz="2400" b="1" kern="1200" dirty="0"/>
        </a:p>
      </dsp:txBody>
      <dsp:txXfrm>
        <a:off x="4039554" y="49558"/>
        <a:ext cx="4035687" cy="892857"/>
      </dsp:txXfrm>
    </dsp:sp>
    <dsp:sp modelId="{66FF21E4-50CC-4F8D-A80C-07C0FF341E19}">
      <dsp:nvSpPr>
        <dsp:cNvPr id="0" name=""/>
        <dsp:cNvSpPr/>
      </dsp:nvSpPr>
      <dsp:spPr>
        <a:xfrm>
          <a:off x="2030376" y="-1519037"/>
          <a:ext cx="4626487" cy="4626487"/>
        </a:xfrm>
        <a:prstGeom prst="circularArrow">
          <a:avLst>
            <a:gd name="adj1" fmla="val 3763"/>
            <a:gd name="adj2" fmla="val 234807"/>
            <a:gd name="adj3" fmla="val 833979"/>
            <a:gd name="adj4" fmla="val 240005"/>
            <a:gd name="adj5" fmla="val 439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8AE079-0357-479F-AD49-9B63185C745E}">
      <dsp:nvSpPr>
        <dsp:cNvPr id="0" name=""/>
        <dsp:cNvSpPr/>
      </dsp:nvSpPr>
      <dsp:spPr>
        <a:xfrm>
          <a:off x="5120325" y="1444157"/>
          <a:ext cx="2803866" cy="892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l-GR" sz="2400" kern="1200" dirty="0"/>
            <a:t>Πειραματισμός, εξάσκηση</a:t>
          </a:r>
          <a:endParaRPr lang="en-GB" sz="2400" kern="1200" dirty="0"/>
        </a:p>
      </dsp:txBody>
      <dsp:txXfrm>
        <a:off x="5120325" y="1444157"/>
        <a:ext cx="2803866" cy="892857"/>
      </dsp:txXfrm>
    </dsp:sp>
    <dsp:sp modelId="{18D083AC-D12B-4BE1-BA1D-C09DCC154E6F}">
      <dsp:nvSpPr>
        <dsp:cNvPr id="0" name=""/>
        <dsp:cNvSpPr/>
      </dsp:nvSpPr>
      <dsp:spPr>
        <a:xfrm>
          <a:off x="2137656" y="50116"/>
          <a:ext cx="4626487" cy="4626487"/>
        </a:xfrm>
        <a:prstGeom prst="circularArrow">
          <a:avLst>
            <a:gd name="adj1" fmla="val 3763"/>
            <a:gd name="adj2" fmla="val 234807"/>
            <a:gd name="adj3" fmla="val 1230192"/>
            <a:gd name="adj4" fmla="val 21557370"/>
            <a:gd name="adj5" fmla="val 439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6D27A1-E1FA-4C40-9133-11ED7A081745}">
      <dsp:nvSpPr>
        <dsp:cNvPr id="0" name=""/>
        <dsp:cNvSpPr/>
      </dsp:nvSpPr>
      <dsp:spPr>
        <a:xfrm>
          <a:off x="5237532" y="3241615"/>
          <a:ext cx="1748937" cy="892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l-GR" sz="2400" kern="1200" dirty="0"/>
            <a:t>Αποθήκευση στη μνήμη</a:t>
          </a:r>
          <a:endParaRPr lang="en-GB" sz="2400" kern="1200" dirty="0"/>
        </a:p>
      </dsp:txBody>
      <dsp:txXfrm>
        <a:off x="5237532" y="3241615"/>
        <a:ext cx="1748937" cy="892857"/>
      </dsp:txXfrm>
    </dsp:sp>
    <dsp:sp modelId="{CBC3D586-0B78-44EC-B0C5-33F035472970}">
      <dsp:nvSpPr>
        <dsp:cNvPr id="0" name=""/>
        <dsp:cNvSpPr/>
      </dsp:nvSpPr>
      <dsp:spPr>
        <a:xfrm>
          <a:off x="2119020" y="62606"/>
          <a:ext cx="4626487" cy="4626487"/>
        </a:xfrm>
        <a:prstGeom prst="circularArrow">
          <a:avLst>
            <a:gd name="adj1" fmla="val 3763"/>
            <a:gd name="adj2" fmla="val 234807"/>
            <a:gd name="adj3" fmla="val 3722261"/>
            <a:gd name="adj4" fmla="val 3351986"/>
            <a:gd name="adj5" fmla="val 439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5E7AB8-EF8B-4767-9766-FFFB1151E15C}">
      <dsp:nvSpPr>
        <dsp:cNvPr id="0" name=""/>
        <dsp:cNvSpPr/>
      </dsp:nvSpPr>
      <dsp:spPr>
        <a:xfrm>
          <a:off x="3747726" y="4044267"/>
          <a:ext cx="1550357" cy="892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l-GR" sz="2400" kern="1200" dirty="0"/>
            <a:t>Το άτομο ενισχυμένο αλλά όχι αλλαγμένο</a:t>
          </a:r>
          <a:endParaRPr lang="en-GB" sz="2400" kern="1200" dirty="0"/>
        </a:p>
      </dsp:txBody>
      <dsp:txXfrm>
        <a:off x="3747726" y="4044267"/>
        <a:ext cx="1550357" cy="892857"/>
      </dsp:txXfrm>
    </dsp:sp>
    <dsp:sp modelId="{B44E6760-CF90-4EC2-A730-C1247FD21E84}">
      <dsp:nvSpPr>
        <dsp:cNvPr id="0" name=""/>
        <dsp:cNvSpPr/>
      </dsp:nvSpPr>
      <dsp:spPr>
        <a:xfrm>
          <a:off x="2150924" y="58980"/>
          <a:ext cx="4626487" cy="4626487"/>
        </a:xfrm>
        <a:prstGeom prst="circularArrow">
          <a:avLst>
            <a:gd name="adj1" fmla="val 3763"/>
            <a:gd name="adj2" fmla="val 234807"/>
            <a:gd name="adj3" fmla="val 7202725"/>
            <a:gd name="adj4" fmla="val 6582413"/>
            <a:gd name="adj5" fmla="val 439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27717E-A6E3-4E3D-B4AB-DAE56170CD66}">
      <dsp:nvSpPr>
        <dsp:cNvPr id="0" name=""/>
        <dsp:cNvSpPr/>
      </dsp:nvSpPr>
      <dsp:spPr>
        <a:xfrm>
          <a:off x="1874464" y="3241615"/>
          <a:ext cx="1830669" cy="892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l-GR" sz="2400" kern="1200" dirty="0"/>
            <a:t>Αξιολόγηση</a:t>
          </a:r>
          <a:endParaRPr lang="en-GB" sz="2400" kern="1200" dirty="0"/>
        </a:p>
      </dsp:txBody>
      <dsp:txXfrm>
        <a:off x="1874464" y="3241615"/>
        <a:ext cx="1830669" cy="892857"/>
      </dsp:txXfrm>
    </dsp:sp>
    <dsp:sp modelId="{CB413938-0AE5-4AF3-8A81-74611C7BB5AA}">
      <dsp:nvSpPr>
        <dsp:cNvPr id="0" name=""/>
        <dsp:cNvSpPr/>
      </dsp:nvSpPr>
      <dsp:spPr>
        <a:xfrm>
          <a:off x="2137656" y="50116"/>
          <a:ext cx="4626487" cy="4626487"/>
        </a:xfrm>
        <a:prstGeom prst="circularArrow">
          <a:avLst>
            <a:gd name="adj1" fmla="val 3763"/>
            <a:gd name="adj2" fmla="val 234807"/>
            <a:gd name="adj3" fmla="val 10607823"/>
            <a:gd name="adj4" fmla="val 9335001"/>
            <a:gd name="adj5" fmla="val 439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98FDC4-A301-463F-9A60-E82DC6AECDC0}">
      <dsp:nvSpPr>
        <dsp:cNvPr id="0" name=""/>
        <dsp:cNvSpPr/>
      </dsp:nvSpPr>
      <dsp:spPr>
        <a:xfrm>
          <a:off x="762608" y="1444157"/>
          <a:ext cx="3233866" cy="892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l-GR" sz="2400" kern="1200" dirty="0"/>
            <a:t>Εκλογίκευση και συλλογισμός</a:t>
          </a:r>
          <a:endParaRPr lang="en-GB" sz="2400" kern="1200" dirty="0"/>
        </a:p>
      </dsp:txBody>
      <dsp:txXfrm>
        <a:off x="762608" y="1444157"/>
        <a:ext cx="3233866" cy="892857"/>
      </dsp:txXfrm>
    </dsp:sp>
    <dsp:sp modelId="{E2423EB5-82DD-4D2A-9B70-ADC9280BA686}">
      <dsp:nvSpPr>
        <dsp:cNvPr id="0" name=""/>
        <dsp:cNvSpPr/>
      </dsp:nvSpPr>
      <dsp:spPr>
        <a:xfrm>
          <a:off x="2306606" y="-457813"/>
          <a:ext cx="4626487" cy="4626487"/>
        </a:xfrm>
        <a:prstGeom prst="circularArrow">
          <a:avLst>
            <a:gd name="adj1" fmla="val 3763"/>
            <a:gd name="adj2" fmla="val 234807"/>
            <a:gd name="adj3" fmla="val 12181584"/>
            <a:gd name="adj4" fmla="val 11469685"/>
            <a:gd name="adj5" fmla="val 439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98D280-703A-4500-B8CA-6C00C554ABFA}">
      <dsp:nvSpPr>
        <dsp:cNvPr id="0" name=""/>
        <dsp:cNvSpPr/>
      </dsp:nvSpPr>
      <dsp:spPr>
        <a:xfrm>
          <a:off x="2058752" y="0"/>
          <a:ext cx="2364553" cy="892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l-GR" sz="2400" b="1" kern="1200" dirty="0">
              <a:solidFill>
                <a:srgbClr val="0070C0"/>
              </a:solidFill>
            </a:rPr>
            <a:t>Το άτομο αλλαγμένο</a:t>
          </a:r>
          <a:endParaRPr lang="en-GB" sz="2400" b="1" kern="1200" dirty="0">
            <a:solidFill>
              <a:srgbClr val="0070C0"/>
            </a:solidFill>
          </a:endParaRPr>
        </a:p>
      </dsp:txBody>
      <dsp:txXfrm>
        <a:off x="2058752" y="0"/>
        <a:ext cx="2364553" cy="892857"/>
      </dsp:txXfrm>
    </dsp:sp>
    <dsp:sp modelId="{DA7DE00E-62C6-436E-9B79-DFC234AC20DE}">
      <dsp:nvSpPr>
        <dsp:cNvPr id="0" name=""/>
        <dsp:cNvSpPr/>
      </dsp:nvSpPr>
      <dsp:spPr>
        <a:xfrm>
          <a:off x="2602616" y="121568"/>
          <a:ext cx="3743522" cy="4626487"/>
        </a:xfrm>
        <a:prstGeom prst="circularArrow">
          <a:avLst>
            <a:gd name="adj1" fmla="val 3763"/>
            <a:gd name="adj2" fmla="val 234807"/>
            <a:gd name="adj3" fmla="val 16491763"/>
            <a:gd name="adj4" fmla="val 15302238"/>
            <a:gd name="adj5" fmla="val 439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EAC448-9448-4E46-A8E8-AAA4683A4E3F}" type="datetimeFigureOut">
              <a:rPr lang="el-GR" smtClean="0"/>
              <a:pPr/>
              <a:t>26/10/2023</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96DFD1-C92D-4F8A-97CD-F2A87AD4621D}" type="slidenum">
              <a:rPr lang="el-GR" smtClean="0"/>
              <a:pPr/>
              <a:t>‹#›</a:t>
            </a:fld>
            <a:endParaRPr lang="el-GR"/>
          </a:p>
        </p:txBody>
      </p:sp>
    </p:spTree>
    <p:extLst>
      <p:ext uri="{BB962C8B-B14F-4D97-AF65-F5344CB8AC3E}">
        <p14:creationId xmlns:p14="http://schemas.microsoft.com/office/powerpoint/2010/main" val="2435806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44B67E16-F5A4-4029-BC2A-705516D51A67}" type="slidenum">
              <a:rPr lang="el-GR" smtClean="0"/>
              <a:pPr/>
              <a:t>15</a:t>
            </a:fld>
            <a:endParaRPr lang="el-GR"/>
          </a:p>
        </p:txBody>
      </p:sp>
    </p:spTree>
    <p:extLst>
      <p:ext uri="{BB962C8B-B14F-4D97-AF65-F5344CB8AC3E}">
        <p14:creationId xmlns:p14="http://schemas.microsoft.com/office/powerpoint/2010/main" val="2712915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l-GR" b="1" dirty="0"/>
              <a:t>Motivation</a:t>
            </a:r>
            <a:r>
              <a:rPr lang="en-US" dirty="0"/>
              <a:t>: </a:t>
            </a:r>
            <a:r>
              <a:rPr lang="pt-PT" dirty="0" err="1"/>
              <a:t>Full</a:t>
            </a:r>
            <a:r>
              <a:rPr lang="pt-PT" dirty="0"/>
              <a:t> </a:t>
            </a:r>
            <a:r>
              <a:rPr lang="en-US" dirty="0"/>
              <a:t>a</a:t>
            </a:r>
            <a:r>
              <a:rPr lang="el-GR" dirty="0"/>
              <a:t>ttention</a:t>
            </a:r>
            <a:endParaRPr lang="pt-PT" dirty="0"/>
          </a:p>
          <a:p>
            <a:r>
              <a:rPr lang="pt-PT" b="1" dirty="0" err="1"/>
              <a:t>Control</a:t>
            </a:r>
            <a:r>
              <a:rPr lang="pt-PT" b="1" dirty="0"/>
              <a:t>: </a:t>
            </a:r>
            <a:r>
              <a:rPr lang="pt-PT" dirty="0" err="1"/>
              <a:t>Responsability</a:t>
            </a:r>
            <a:r>
              <a:rPr lang="pt-PT" dirty="0"/>
              <a:t> for </a:t>
            </a:r>
            <a:r>
              <a:rPr lang="pt-PT" dirty="0" err="1"/>
              <a:t>actions</a:t>
            </a:r>
            <a:r>
              <a:rPr lang="pt-PT" dirty="0"/>
              <a:t> </a:t>
            </a:r>
            <a:r>
              <a:rPr lang="pt-PT" dirty="0" err="1"/>
              <a:t>and</a:t>
            </a:r>
            <a:r>
              <a:rPr lang="pt-PT" dirty="0"/>
              <a:t> </a:t>
            </a:r>
            <a:r>
              <a:rPr lang="pt-PT" dirty="0" err="1"/>
              <a:t>decisions</a:t>
            </a:r>
            <a:endParaRPr lang="pt-PT" dirty="0"/>
          </a:p>
          <a:p>
            <a:r>
              <a:rPr lang="pt-PT" b="1" dirty="0" err="1"/>
              <a:t>Interactivity</a:t>
            </a:r>
            <a:r>
              <a:rPr lang="pt-PT" b="1" dirty="0"/>
              <a:t>: </a:t>
            </a:r>
            <a:r>
              <a:rPr lang="pt-PT" b="1" dirty="0" err="1"/>
              <a:t>I</a:t>
            </a:r>
            <a:r>
              <a:rPr lang="pt-PT" dirty="0" err="1"/>
              <a:t>mmediate</a:t>
            </a:r>
            <a:r>
              <a:rPr lang="pt-PT" dirty="0"/>
              <a:t> feedback</a:t>
            </a:r>
            <a:endParaRPr lang="pt-PT" b="1" dirty="0"/>
          </a:p>
          <a:p>
            <a:r>
              <a:rPr lang="pt-PT" b="1" dirty="0" err="1"/>
              <a:t>Learning</a:t>
            </a:r>
            <a:r>
              <a:rPr lang="pt-PT" b="1" dirty="0"/>
              <a:t> </a:t>
            </a:r>
            <a:r>
              <a:rPr lang="pt-PT" b="1" dirty="0" err="1"/>
              <a:t>from</a:t>
            </a:r>
            <a:r>
              <a:rPr lang="pt-PT" b="1" dirty="0"/>
              <a:t> F</a:t>
            </a:r>
            <a:r>
              <a:rPr lang="el-GR" b="1" dirty="0"/>
              <a:t>ailure</a:t>
            </a:r>
            <a:r>
              <a:rPr lang="en-US" dirty="0"/>
              <a:t>: </a:t>
            </a:r>
            <a:r>
              <a:rPr lang="pt-PT" dirty="0"/>
              <a:t>R</a:t>
            </a:r>
            <a:r>
              <a:rPr lang="el-GR" dirty="0"/>
              <a:t>isk</a:t>
            </a:r>
            <a:r>
              <a:rPr lang="pt-PT" dirty="0"/>
              <a:t> </a:t>
            </a:r>
            <a:r>
              <a:rPr lang="pt-PT" dirty="0" err="1"/>
              <a:t>taking</a:t>
            </a:r>
            <a:r>
              <a:rPr lang="pt-PT" dirty="0"/>
              <a:t>,</a:t>
            </a:r>
            <a:r>
              <a:rPr lang="el-GR" dirty="0"/>
              <a:t> hypothesis </a:t>
            </a:r>
            <a:r>
              <a:rPr lang="pt-PT" dirty="0" err="1"/>
              <a:t>testing</a:t>
            </a:r>
            <a:endParaRPr lang="pt-PT" dirty="0"/>
          </a:p>
          <a:p>
            <a:r>
              <a:rPr lang="el-GR" b="1" dirty="0"/>
              <a:t>Competition and</a:t>
            </a:r>
            <a:r>
              <a:rPr lang="pt-PT" b="1" dirty="0"/>
              <a:t>/</a:t>
            </a:r>
            <a:r>
              <a:rPr lang="pt-PT" b="1" dirty="0" err="1"/>
              <a:t>or</a:t>
            </a:r>
            <a:r>
              <a:rPr lang="el-GR" b="1" dirty="0"/>
              <a:t> collaboration</a:t>
            </a:r>
            <a:r>
              <a:rPr lang="en-US" dirty="0"/>
              <a:t>: </a:t>
            </a:r>
            <a:r>
              <a:rPr lang="pt-PT" dirty="0"/>
              <a:t>S</a:t>
            </a:r>
            <a:r>
              <a:rPr lang="el-GR" dirty="0"/>
              <a:t>ocial</a:t>
            </a:r>
            <a:r>
              <a:rPr lang="pt-PT" dirty="0"/>
              <a:t> </a:t>
            </a:r>
            <a:r>
              <a:rPr lang="pt-PT" dirty="0" err="1"/>
              <a:t>skills</a:t>
            </a:r>
            <a:r>
              <a:rPr lang="pt-PT" dirty="0"/>
              <a:t>, </a:t>
            </a:r>
            <a:r>
              <a:rPr lang="pt-PT" dirty="0" err="1"/>
              <a:t>teamwork</a:t>
            </a:r>
            <a:r>
              <a:rPr lang="pt-PT" dirty="0"/>
              <a:t>, </a:t>
            </a:r>
            <a:r>
              <a:rPr lang="pt-PT" dirty="0" err="1"/>
              <a:t>leadership</a:t>
            </a:r>
            <a:endParaRPr lang="pt-PT" dirty="0"/>
          </a:p>
          <a:p>
            <a:pPr lvl="0"/>
            <a:r>
              <a:rPr lang="en-US" b="1" dirty="0"/>
              <a:t>Flexibility</a:t>
            </a:r>
            <a:r>
              <a:rPr lang="en-US" dirty="0"/>
              <a:t>: </a:t>
            </a:r>
            <a:r>
              <a:rPr lang="pt-PT" dirty="0"/>
              <a:t>C</a:t>
            </a:r>
            <a:r>
              <a:rPr lang="el-GR" dirty="0"/>
              <a:t>hange</a:t>
            </a:r>
            <a:endParaRPr lang="pt-PT" dirty="0"/>
          </a:p>
          <a:p>
            <a:pPr lvl="0"/>
            <a:r>
              <a:rPr lang="en-US" b="1" dirty="0"/>
              <a:t>Well sequenced p</a:t>
            </a:r>
            <a:r>
              <a:rPr lang="el-GR" b="1" dirty="0"/>
              <a:t>roblems</a:t>
            </a:r>
            <a:r>
              <a:rPr lang="en-US" dirty="0"/>
              <a:t>: Simple to complex</a:t>
            </a:r>
            <a:endParaRPr lang="pt-PT" dirty="0"/>
          </a:p>
          <a:p>
            <a:pPr lvl="0"/>
            <a:r>
              <a:rPr lang="pt-PT" b="1" dirty="0" err="1"/>
              <a:t>Mastery</a:t>
            </a:r>
            <a:r>
              <a:rPr lang="pt-PT" b="1" dirty="0"/>
              <a:t>/</a:t>
            </a:r>
            <a:r>
              <a:rPr lang="el-GR" b="1" dirty="0"/>
              <a:t>frustration</a:t>
            </a:r>
            <a:r>
              <a:rPr lang="pt-PT" b="1" dirty="0"/>
              <a:t>/</a:t>
            </a:r>
            <a:r>
              <a:rPr lang="pt-PT" b="1" dirty="0" err="1"/>
              <a:t>fairness</a:t>
            </a:r>
            <a:r>
              <a:rPr lang="en-US" dirty="0"/>
              <a:t>: </a:t>
            </a:r>
            <a:r>
              <a:rPr lang="pt-PT" dirty="0"/>
              <a:t>Fair</a:t>
            </a:r>
            <a:r>
              <a:rPr lang="el-GR" dirty="0"/>
              <a:t> challenge </a:t>
            </a:r>
            <a:endParaRPr lang="pt-PT" dirty="0"/>
          </a:p>
          <a:p>
            <a:pPr lvl="0"/>
            <a:r>
              <a:rPr lang="pt-PT" b="1" dirty="0"/>
              <a:t>E</a:t>
            </a:r>
            <a:r>
              <a:rPr lang="el-GR" b="1" dirty="0"/>
              <a:t>xpertise</a:t>
            </a:r>
            <a:r>
              <a:rPr lang="pt-PT" b="1" dirty="0"/>
              <a:t> </a:t>
            </a:r>
            <a:r>
              <a:rPr lang="pt-PT" b="1" dirty="0" err="1"/>
              <a:t>cycle</a:t>
            </a:r>
            <a:r>
              <a:rPr lang="en-US" dirty="0"/>
              <a:t>: </a:t>
            </a:r>
            <a:r>
              <a:rPr lang="pt-PT" dirty="0"/>
              <a:t>C</a:t>
            </a:r>
            <a:r>
              <a:rPr lang="el-GR" dirty="0"/>
              <a:t>ycles of action and practic</a:t>
            </a:r>
            <a:r>
              <a:rPr lang="en-US" dirty="0"/>
              <a:t>e</a:t>
            </a:r>
            <a:endParaRPr lang="pt-PT" dirty="0"/>
          </a:p>
        </p:txBody>
      </p:sp>
      <p:sp>
        <p:nvSpPr>
          <p:cNvPr id="4" name="Marcador de Posição do Número do Diapositivo 3"/>
          <p:cNvSpPr>
            <a:spLocks noGrp="1"/>
          </p:cNvSpPr>
          <p:nvPr>
            <p:ph type="sldNum" sz="quarter" idx="10"/>
          </p:nvPr>
        </p:nvSpPr>
        <p:spPr/>
        <p:txBody>
          <a:bodyPr/>
          <a:lstStyle/>
          <a:p>
            <a:fld id="{66A6EBC1-52BE-470B-9329-E9CBF9EF927D}" type="slidenum">
              <a:rPr lang="de-DE" smtClean="0"/>
              <a:pPr/>
              <a:t>27</a:t>
            </a:fld>
            <a:endParaRPr lang="de-DE"/>
          </a:p>
        </p:txBody>
      </p:sp>
    </p:spTree>
    <p:extLst>
      <p:ext uri="{BB962C8B-B14F-4D97-AF65-F5344CB8AC3E}">
        <p14:creationId xmlns:p14="http://schemas.microsoft.com/office/powerpoint/2010/main" val="2228864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96DFD1-C92D-4F8A-97CD-F2A87AD4621D}" type="slidenum">
              <a:rPr lang="el-GR" smtClean="0"/>
              <a:pPr/>
              <a:t>45</a:t>
            </a:fld>
            <a:endParaRPr lang="el-GR"/>
          </a:p>
        </p:txBody>
      </p:sp>
    </p:spTree>
    <p:extLst>
      <p:ext uri="{BB962C8B-B14F-4D97-AF65-F5344CB8AC3E}">
        <p14:creationId xmlns:p14="http://schemas.microsoft.com/office/powerpoint/2010/main" val="498634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9EBDD116-26C1-4532-BBE9-1F1242BA8D49}" type="datetimeFigureOut">
              <a:rPr lang="el-GR" smtClean="0"/>
              <a:pPr/>
              <a:t>26/10/2023</a:t>
            </a:fld>
            <a:endParaRPr lang="el-GR"/>
          </a:p>
        </p:txBody>
      </p:sp>
      <p:sp>
        <p:nvSpPr>
          <p:cNvPr id="17" name="Footer Placeholder 16"/>
          <p:cNvSpPr>
            <a:spLocks noGrp="1"/>
          </p:cNvSpPr>
          <p:nvPr>
            <p:ph type="ftr" sz="quarter" idx="11"/>
          </p:nvPr>
        </p:nvSpPr>
        <p:spPr>
          <a:xfrm>
            <a:off x="2898648" y="6355080"/>
            <a:ext cx="3474720" cy="365760"/>
          </a:xfrm>
        </p:spPr>
        <p:txBody>
          <a:bodyPr/>
          <a:lstStyle/>
          <a:p>
            <a:endParaRPr lang="el-GR"/>
          </a:p>
        </p:txBody>
      </p:sp>
      <p:sp>
        <p:nvSpPr>
          <p:cNvPr id="29" name="Slide Number Placeholder 28"/>
          <p:cNvSpPr>
            <a:spLocks noGrp="1"/>
          </p:cNvSpPr>
          <p:nvPr>
            <p:ph type="sldNum" sz="quarter" idx="12"/>
          </p:nvPr>
        </p:nvSpPr>
        <p:spPr>
          <a:xfrm>
            <a:off x="1216152" y="6355080"/>
            <a:ext cx="1219200" cy="365760"/>
          </a:xfrm>
        </p:spPr>
        <p:txBody>
          <a:bodyPr/>
          <a:lstStyle/>
          <a:p>
            <a:fld id="{413240F9-8905-42B6-9CFA-3B4871F0BF38}" type="slidenum">
              <a:rPr lang="el-GR" smtClean="0"/>
              <a:pPr/>
              <a:t>‹#›</a:t>
            </a:fld>
            <a:endParaRPr lang="el-G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EBDD116-26C1-4532-BBE9-1F1242BA8D49}" type="datetimeFigureOut">
              <a:rPr lang="el-GR" smtClean="0"/>
              <a:pPr/>
              <a:t>26/10/2023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13240F9-8905-42B6-9CFA-3B4871F0BF38}"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EBDD116-26C1-4532-BBE9-1F1242BA8D49}" type="datetimeFigureOut">
              <a:rPr lang="el-GR" smtClean="0"/>
              <a:pPr/>
              <a:t>26/10/2023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13240F9-8905-42B6-9CFA-3B4871F0BF38}" type="slidenum">
              <a:rPr lang="el-GR" smtClean="0"/>
              <a:pPr/>
              <a:t>‹#›</a:t>
            </a:fld>
            <a:endParaRPr lang="el-G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EBDD116-26C1-4532-BBE9-1F1242BA8D49}" type="datetimeFigureOut">
              <a:rPr lang="el-GR" smtClean="0"/>
              <a:pPr/>
              <a:t>26/10/2023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13240F9-8905-42B6-9CFA-3B4871F0BF38}" type="slidenum">
              <a:rPr lang="el-GR" smtClean="0"/>
              <a:pPr/>
              <a:t>‹#›</a:t>
            </a:fld>
            <a:endParaRPr lang="el-G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9EBDD116-26C1-4532-BBE9-1F1242BA8D49}" type="datetimeFigureOut">
              <a:rPr lang="el-GR" smtClean="0"/>
              <a:pPr/>
              <a:t>26/10/2023</a:t>
            </a:fld>
            <a:endParaRPr lang="el-GR"/>
          </a:p>
        </p:txBody>
      </p:sp>
      <p:sp>
        <p:nvSpPr>
          <p:cNvPr id="5" name="Footer Placeholder 4"/>
          <p:cNvSpPr>
            <a:spLocks noGrp="1"/>
          </p:cNvSpPr>
          <p:nvPr>
            <p:ph type="ftr" sz="quarter" idx="11"/>
          </p:nvPr>
        </p:nvSpPr>
        <p:spPr>
          <a:xfrm>
            <a:off x="2898648" y="6355080"/>
            <a:ext cx="3474720" cy="365760"/>
          </a:xfrm>
        </p:spPr>
        <p:txBody>
          <a:bodyPr/>
          <a:lstStyle/>
          <a:p>
            <a:endParaRPr lang="el-GR"/>
          </a:p>
        </p:txBody>
      </p:sp>
      <p:sp>
        <p:nvSpPr>
          <p:cNvPr id="6" name="Slide Number Placeholder 5"/>
          <p:cNvSpPr>
            <a:spLocks noGrp="1"/>
          </p:cNvSpPr>
          <p:nvPr>
            <p:ph type="sldNum" sz="quarter" idx="12"/>
          </p:nvPr>
        </p:nvSpPr>
        <p:spPr>
          <a:xfrm>
            <a:off x="1069848" y="6355080"/>
            <a:ext cx="1520952" cy="365760"/>
          </a:xfrm>
        </p:spPr>
        <p:txBody>
          <a:bodyPr/>
          <a:lstStyle/>
          <a:p>
            <a:fld id="{413240F9-8905-42B6-9CFA-3B4871F0BF38}" type="slidenum">
              <a:rPr lang="el-GR" smtClean="0"/>
              <a:pPr/>
              <a:t>‹#›</a:t>
            </a:fld>
            <a:endParaRPr lang="el-G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9EBDD116-26C1-4532-BBE9-1F1242BA8D49}" type="datetimeFigureOut">
              <a:rPr lang="el-GR" smtClean="0"/>
              <a:pPr/>
              <a:t>26/10/2023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13240F9-8905-42B6-9CFA-3B4871F0BF38}" type="slidenum">
              <a:rPr lang="el-GR" smtClean="0"/>
              <a:pPr/>
              <a:t>‹#›</a:t>
            </a:fld>
            <a:endParaRPr lang="el-G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9EBDD116-26C1-4532-BBE9-1F1242BA8D49}" type="datetimeFigureOut">
              <a:rPr lang="el-GR" smtClean="0"/>
              <a:pPr/>
              <a:t>26/10/2023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413240F9-8905-42B6-9CFA-3B4871F0BF38}" type="slidenum">
              <a:rPr lang="el-GR" smtClean="0"/>
              <a:pPr/>
              <a:t>‹#›</a:t>
            </a:fld>
            <a:endParaRPr lang="el-G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EBDD116-26C1-4532-BBE9-1F1242BA8D49}" type="datetimeFigureOut">
              <a:rPr lang="el-GR" smtClean="0"/>
              <a:pPr/>
              <a:t>26/10/2023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413240F9-8905-42B6-9CFA-3B4871F0BF38}" type="slidenum">
              <a:rPr lang="el-GR" smtClean="0"/>
              <a:pPr/>
              <a:t>‹#›</a:t>
            </a:fld>
            <a:endParaRPr lang="el-G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BDD116-26C1-4532-BBE9-1F1242BA8D49}" type="datetimeFigureOut">
              <a:rPr lang="el-GR" smtClean="0"/>
              <a:pPr/>
              <a:t>26/10/2023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413240F9-8905-42B6-9CFA-3B4871F0BF38}" type="slidenum">
              <a:rPr lang="el-GR" smtClean="0"/>
              <a:pPr/>
              <a:t>‹#›</a:t>
            </a:fld>
            <a:endParaRPr lang="el-G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EBDD116-26C1-4532-BBE9-1F1242BA8D49}" type="datetimeFigureOut">
              <a:rPr lang="el-GR" smtClean="0"/>
              <a:pPr/>
              <a:t>26/10/2023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13240F9-8905-42B6-9CFA-3B4871F0BF38}" type="slidenum">
              <a:rPr lang="el-GR" smtClean="0"/>
              <a:pPr/>
              <a:t>‹#›</a:t>
            </a:fld>
            <a:endParaRPr lang="el-G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EBDD116-26C1-4532-BBE9-1F1242BA8D49}" type="datetimeFigureOut">
              <a:rPr lang="el-GR" smtClean="0"/>
              <a:pPr/>
              <a:t>26/10/2023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13240F9-8905-42B6-9CFA-3B4871F0BF38}" type="slidenum">
              <a:rPr lang="el-GR" smtClean="0"/>
              <a:pPr/>
              <a:t>‹#›</a:t>
            </a:fld>
            <a:endParaRPr lang="el-G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9EBDD116-26C1-4532-BBE9-1F1242BA8D49}" type="datetimeFigureOut">
              <a:rPr lang="el-GR" smtClean="0"/>
              <a:pPr/>
              <a:t>26/10/2023</a:t>
            </a:fld>
            <a:endParaRPr lang="el-G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l-G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13240F9-8905-42B6-9CFA-3B4871F0BF38}" type="slidenum">
              <a:rPr lang="el-GR" smtClean="0"/>
              <a:pPr/>
              <a:t>‹#›</a:t>
            </a:fld>
            <a:endParaRPr lang="el-G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qW9fdki5k1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hyperlink" Target="http://ohmpro.org/envkids/pilots/Energy_demonstrator.html"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hyperlink" Target="http://si-lang.net/" TargetMode="External"/><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hyperlink" Target="https://www.youtube.com/watch?v=gYIM8864xMU"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www-935.ibm.com/services/us/gbs/gaming/healthcar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blogs.hbr.org/2013/01/how-deloitte-made-learning-a-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ctrTitle"/>
          </p:nvPr>
        </p:nvSpPr>
        <p:spPr>
          <a:xfrm>
            <a:off x="1219200" y="3886200"/>
            <a:ext cx="7024688" cy="990600"/>
          </a:xfrm>
        </p:spPr>
        <p:txBody>
          <a:bodyPr/>
          <a:lstStyle/>
          <a:p>
            <a:pPr eaLnBrk="1" hangingPunct="1"/>
            <a:r>
              <a:rPr lang="el-GR" sz="2900" dirty="0"/>
              <a:t>Σοβαρά παιχνίδια και </a:t>
            </a:r>
            <a:r>
              <a:rPr lang="en-US" sz="2900" dirty="0"/>
              <a:t>gamification</a:t>
            </a:r>
            <a:endParaRPr lang="el-GR" sz="2900" dirty="0"/>
          </a:p>
        </p:txBody>
      </p:sp>
      <p:sp>
        <p:nvSpPr>
          <p:cNvPr id="3" name="Subtitle 2"/>
          <p:cNvSpPr>
            <a:spLocks noGrp="1"/>
          </p:cNvSpPr>
          <p:nvPr>
            <p:ph type="subTitle" idx="1"/>
          </p:nvPr>
        </p:nvSpPr>
        <p:spPr>
          <a:xfrm>
            <a:off x="1219200" y="5124450"/>
            <a:ext cx="6953200" cy="536798"/>
          </a:xfrm>
        </p:spPr>
        <p:txBody>
          <a:bodyPr>
            <a:normAutofit fontScale="70000" lnSpcReduction="20000"/>
          </a:bodyPr>
          <a:lstStyle/>
          <a:p>
            <a:pPr eaLnBrk="1" fontAlgn="auto" hangingPunct="1">
              <a:spcAft>
                <a:spcPts val="0"/>
              </a:spcAft>
              <a:buFont typeface="Wingdings 3"/>
              <a:buNone/>
              <a:defRPr/>
            </a:pPr>
            <a:r>
              <a:rPr lang="el-GR" dirty="0"/>
              <a:t>Χαρίκλεια Τσαλαπάτα</a:t>
            </a:r>
          </a:p>
          <a:p>
            <a:pPr eaLnBrk="1" fontAlgn="auto" hangingPunct="1">
              <a:spcAft>
                <a:spcPts val="0"/>
              </a:spcAft>
              <a:buFont typeface="Wingdings 3"/>
              <a:buNone/>
              <a:defRPr/>
            </a:pPr>
            <a:r>
              <a:rPr lang="el-GR" dirty="0"/>
              <a:t>4/11/2021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r>
              <a:rPr lang="el-GR" dirty="0"/>
              <a:t>Εμείς θα μιλήσουμε για </a:t>
            </a:r>
            <a:r>
              <a:rPr lang="en-GB" dirty="0"/>
              <a:t>games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Games </a:t>
            </a:r>
            <a:r>
              <a:rPr lang="el-GR" dirty="0"/>
              <a:t>(</a:t>
            </a:r>
            <a:r>
              <a:rPr lang="en-US" dirty="0"/>
              <a:t>ref. Challenges for game designers)</a:t>
            </a:r>
            <a:r>
              <a:rPr lang="el-GR" dirty="0"/>
              <a:t> (1)</a:t>
            </a:r>
          </a:p>
        </p:txBody>
      </p:sp>
      <p:sp>
        <p:nvSpPr>
          <p:cNvPr id="3" name="Content Placeholder 2"/>
          <p:cNvSpPr>
            <a:spLocks noGrp="1"/>
          </p:cNvSpPr>
          <p:nvPr>
            <p:ph sz="quarter" idx="1"/>
          </p:nvPr>
        </p:nvSpPr>
        <p:spPr>
          <a:xfrm>
            <a:off x="0" y="1219200"/>
            <a:ext cx="9144000" cy="5638800"/>
          </a:xfrm>
        </p:spPr>
        <p:txBody>
          <a:bodyPr>
            <a:normAutofit/>
          </a:bodyPr>
          <a:lstStyle/>
          <a:p>
            <a:r>
              <a:rPr lang="el-GR" dirty="0"/>
              <a:t>Ένα </a:t>
            </a:r>
            <a:r>
              <a:rPr lang="en-US" dirty="0"/>
              <a:t>game </a:t>
            </a:r>
            <a:r>
              <a:rPr lang="el-GR" dirty="0"/>
              <a:t>έχει δομή</a:t>
            </a:r>
          </a:p>
          <a:p>
            <a:endParaRPr lang="el-GR" dirty="0"/>
          </a:p>
          <a:p>
            <a:r>
              <a:rPr lang="el-GR" dirty="0"/>
              <a:t>Είναι ένα </a:t>
            </a:r>
            <a:r>
              <a:rPr lang="el-GR" dirty="0">
                <a:solidFill>
                  <a:srgbClr val="0070C0"/>
                </a:solidFill>
              </a:rPr>
              <a:t>σύστημα</a:t>
            </a:r>
            <a:r>
              <a:rPr lang="el-GR" dirty="0"/>
              <a:t> με «στοιχεία» </a:t>
            </a:r>
            <a:r>
              <a:rPr lang="el-GR" dirty="0">
                <a:solidFill>
                  <a:srgbClr val="0070C0"/>
                </a:solidFill>
              </a:rPr>
              <a:t>τους παίκτες, τους μηχανισμούς, τις αποφάσεις,</a:t>
            </a:r>
            <a:r>
              <a:rPr lang="el-GR" dirty="0"/>
              <a:t> κλπ.</a:t>
            </a:r>
            <a:endParaRPr lang="en-US" dirty="0"/>
          </a:p>
          <a:p>
            <a:pPr marL="0" indent="0">
              <a:buNone/>
            </a:pPr>
            <a:endParaRPr lang="en-US" dirty="0"/>
          </a:p>
          <a:p>
            <a:r>
              <a:rPr lang="el-GR" dirty="0"/>
              <a:t>Αυτά </a:t>
            </a:r>
            <a:r>
              <a:rPr lang="el-GR" dirty="0">
                <a:solidFill>
                  <a:srgbClr val="0070C0"/>
                </a:solidFill>
              </a:rPr>
              <a:t>επικοινωνούν μεταξύ τους, δημιουργούν συμπεριφορές, οδηγούν σε αποτελέσματα</a:t>
            </a:r>
          </a:p>
          <a:p>
            <a:endParaRPr lang="el-GR" dirty="0"/>
          </a:p>
          <a:p>
            <a:r>
              <a:rPr lang="el-GR" dirty="0">
                <a:solidFill>
                  <a:srgbClr val="0070C0"/>
                </a:solidFill>
              </a:rPr>
              <a:t>Πάνω σε αυτούς τους μηχανισμούς μπορούμε να προσαρμόσουμε το μαθησιακό περιεχόμενο</a:t>
            </a:r>
          </a:p>
          <a:p>
            <a:pPr lvl="1"/>
            <a:r>
              <a:rPr lang="el-GR" dirty="0"/>
              <a:t>Π.χ. σχεδιάζοντας ένα παιχνίδι για φυσική (ταχύτητα, επιτάχυνση, μάζα, δύναμη)</a:t>
            </a:r>
          </a:p>
          <a:p>
            <a:endParaRPr lang="el-G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Σχεδιασμός για μάθηση (</a:t>
            </a:r>
            <a:r>
              <a:rPr lang="en-US" dirty="0"/>
              <a:t>ref. Challenges for game designers)</a:t>
            </a:r>
            <a:r>
              <a:rPr lang="el-GR" dirty="0"/>
              <a:t> (2)</a:t>
            </a:r>
          </a:p>
        </p:txBody>
      </p:sp>
      <p:sp>
        <p:nvSpPr>
          <p:cNvPr id="3" name="Content Placeholder 2"/>
          <p:cNvSpPr>
            <a:spLocks noGrp="1"/>
          </p:cNvSpPr>
          <p:nvPr>
            <p:ph sz="quarter" idx="1"/>
          </p:nvPr>
        </p:nvSpPr>
        <p:spPr/>
        <p:txBody>
          <a:bodyPr>
            <a:normAutofit/>
          </a:bodyPr>
          <a:lstStyle/>
          <a:p>
            <a:r>
              <a:rPr lang="el-GR" dirty="0"/>
              <a:t>Τα παιχνίδια σε μεγάλο βαθμό έχουν να κάνουν με την αξιολόγηση επιλογών και τη λήψη αποφάσεων</a:t>
            </a:r>
          </a:p>
          <a:p>
            <a:pPr lvl="1"/>
            <a:r>
              <a:rPr lang="el-GR" dirty="0"/>
              <a:t>Π.χ. να πληρώσω 50 Ευρώ ή να πάω φυλακή (</a:t>
            </a:r>
            <a:r>
              <a:rPr lang="en-US" dirty="0"/>
              <a:t>monopoly)</a:t>
            </a:r>
            <a:endParaRPr lang="el-GR" dirty="0"/>
          </a:p>
          <a:p>
            <a:endParaRPr lang="el-GR" dirty="0"/>
          </a:p>
          <a:p>
            <a:r>
              <a:rPr lang="el-GR" dirty="0"/>
              <a:t>Αυτό ισχύει και στη ζωή όχι μόνο στα παιχνίδια, π.χ. σε αποφάσεις που έχουν σχέση με οικονομικά στοιχεία</a:t>
            </a:r>
          </a:p>
          <a:p>
            <a:endParaRPr lang="el-GR" dirty="0"/>
          </a:p>
          <a:p>
            <a:r>
              <a:rPr lang="el-GR" dirty="0"/>
              <a:t>Τα παιχνίδια δείχνουν πολύ ζωντανά τη σχέση ανάμεσα σε </a:t>
            </a:r>
            <a:r>
              <a:rPr lang="en-US" dirty="0">
                <a:solidFill>
                  <a:srgbClr val="0070C0"/>
                </a:solidFill>
              </a:rPr>
              <a:t>cause and effect </a:t>
            </a:r>
            <a:r>
              <a:rPr lang="el-GR" dirty="0">
                <a:solidFill>
                  <a:srgbClr val="0070C0"/>
                </a:solidFill>
              </a:rPr>
              <a:t>(επιλογές και συνέπειες) </a:t>
            </a:r>
            <a:r>
              <a:rPr lang="el-GR" dirty="0"/>
              <a:t>και αυτό είναι κάτι που βοηθά στη μάθηση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sz="quarter" idx="1"/>
          </p:nvPr>
        </p:nvSpPr>
        <p:spPr/>
        <p:txBody>
          <a:bodyPr/>
          <a:lstStyle/>
          <a:p>
            <a:r>
              <a:rPr lang="en-GB" dirty="0">
                <a:hlinkClick r:id="rId2"/>
              </a:rPr>
              <a:t>https://www.youtube.com/watch?v=qW9fdki5k1s</a:t>
            </a:r>
            <a:endParaRPr lang="el-GR" dirty="0"/>
          </a:p>
          <a:p>
            <a:endParaRPr lang="el-GR" dirty="0"/>
          </a:p>
          <a:p>
            <a:r>
              <a:rPr lang="en-US" dirty="0"/>
              <a:t>Civilization </a:t>
            </a:r>
            <a:r>
              <a:rPr lang="en-GB" dirty="0"/>
              <a:t> </a:t>
            </a:r>
          </a:p>
        </p:txBody>
      </p:sp>
    </p:spTree>
    <p:extLst>
      <p:ext uri="{BB962C8B-B14F-4D97-AF65-F5344CB8AC3E}">
        <p14:creationId xmlns:p14="http://schemas.microsoft.com/office/powerpoint/2010/main" val="1409551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Y</a:t>
            </a:r>
            <a:r>
              <a:rPr lang="el-GR" dirty="0" err="1"/>
              <a:t>πάρχουν</a:t>
            </a:r>
            <a:r>
              <a:rPr lang="el-GR" dirty="0"/>
              <a:t> …</a:t>
            </a:r>
            <a:endParaRPr lang="en-GB" dirty="0"/>
          </a:p>
        </p:txBody>
      </p:sp>
      <p:sp>
        <p:nvSpPr>
          <p:cNvPr id="3" name="Content Placeholder 2"/>
          <p:cNvSpPr>
            <a:spLocks noGrp="1"/>
          </p:cNvSpPr>
          <p:nvPr>
            <p:ph sz="quarter" idx="1"/>
          </p:nvPr>
        </p:nvSpPr>
        <p:spPr/>
        <p:txBody>
          <a:bodyPr/>
          <a:lstStyle/>
          <a:p>
            <a:endParaRPr lang="el-GR" dirty="0"/>
          </a:p>
          <a:p>
            <a:r>
              <a:rPr lang="el-GR" dirty="0"/>
              <a:t>Σοβαρά παιχνίδια που έχουν σχεδιαστεί από την αρχή για μάθηση</a:t>
            </a:r>
          </a:p>
          <a:p>
            <a:endParaRPr lang="el-GR" dirty="0"/>
          </a:p>
          <a:p>
            <a:r>
              <a:rPr lang="el-GR" dirty="0"/>
              <a:t>Παιχνίδια διασκέδασης που προσαρμόζονται και χρησιμοποιούνται για μάθηση</a:t>
            </a:r>
            <a:endParaRPr lang="en-US" dirty="0"/>
          </a:p>
          <a:p>
            <a:endParaRPr lang="en-US" dirty="0"/>
          </a:p>
          <a:p>
            <a:r>
              <a:rPr lang="el-GR" dirty="0"/>
              <a:t>Η διαφορά</a:t>
            </a:r>
            <a:r>
              <a:rPr lang="en-US" dirty="0"/>
              <a:t>:</a:t>
            </a:r>
          </a:p>
          <a:p>
            <a:pPr lvl="1"/>
            <a:r>
              <a:rPr lang="el-GR" dirty="0"/>
              <a:t>Τα σοβαρά παιχνίδια έχουν σχεδιαστεί για μάθηση</a:t>
            </a:r>
          </a:p>
          <a:p>
            <a:pPr lvl="1"/>
            <a:r>
              <a:rPr lang="el-GR" dirty="0"/>
              <a:t>Όταν χρησιμοποιούνται παιχνίδια διασκέδασης πρέπει να προσαρμοστεί η μάθηση σε αυτά (το περιεχόμενο τους)</a:t>
            </a:r>
            <a:endParaRPr lang="en-GB" dirty="0"/>
          </a:p>
        </p:txBody>
      </p:sp>
    </p:spTree>
    <p:extLst>
      <p:ext uri="{BB962C8B-B14F-4D97-AF65-F5344CB8AC3E}">
        <p14:creationId xmlns:p14="http://schemas.microsoft.com/office/powerpoint/2010/main" val="843804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«Σοβαρά» παιχνίδια</a:t>
            </a:r>
          </a:p>
        </p:txBody>
      </p:sp>
      <p:sp>
        <p:nvSpPr>
          <p:cNvPr id="5" name="4 - Θέση αριθμού διαφάνειας"/>
          <p:cNvSpPr>
            <a:spLocks noGrp="1"/>
          </p:cNvSpPr>
          <p:nvPr>
            <p:ph type="sldNum" sz="quarter" idx="12"/>
          </p:nvPr>
        </p:nvSpPr>
        <p:spPr/>
        <p:txBody>
          <a:bodyPr/>
          <a:lstStyle/>
          <a:p>
            <a:fld id="{3BECEAAD-4EAB-4D47-BA8E-91C1D1F3AEB6}" type="slidenum">
              <a:rPr lang="el-GR" smtClean="0"/>
              <a:pPr/>
              <a:t>15</a:t>
            </a:fld>
            <a:endParaRPr lang="el-GR" dirty="0"/>
          </a:p>
        </p:txBody>
      </p:sp>
      <p:sp>
        <p:nvSpPr>
          <p:cNvPr id="6" name="5 - Θέση περιεχομένου"/>
          <p:cNvSpPr>
            <a:spLocks noGrp="1"/>
          </p:cNvSpPr>
          <p:nvPr>
            <p:ph sz="quarter" idx="1"/>
          </p:nvPr>
        </p:nvSpPr>
        <p:spPr/>
        <p:txBody>
          <a:bodyPr/>
          <a:lstStyle/>
          <a:p>
            <a:r>
              <a:rPr lang="el-GR" dirty="0"/>
              <a:t>Αναπτύχθηκαν για κάποιο λόγο εκτός από διασκέδαση</a:t>
            </a:r>
          </a:p>
          <a:p>
            <a:pPr lvl="1"/>
            <a:r>
              <a:rPr lang="el-GR" dirty="0"/>
              <a:t>Μάθηση</a:t>
            </a:r>
          </a:p>
          <a:p>
            <a:pPr lvl="1"/>
            <a:r>
              <a:rPr lang="el-GR" dirty="0"/>
              <a:t>Προετοιμασία για διαχείριση κρίσεων</a:t>
            </a:r>
          </a:p>
          <a:p>
            <a:pPr lvl="1"/>
            <a:r>
              <a:rPr lang="el-GR" dirty="0"/>
              <a:t>Κατάρτιση επαγγελματιών</a:t>
            </a:r>
          </a:p>
          <a:p>
            <a:pPr lvl="1"/>
            <a:r>
              <a:rPr lang="el-GR" dirty="0"/>
              <a:t>Επιστήμες υγείας</a:t>
            </a:r>
          </a:p>
          <a:p>
            <a:pPr lvl="1"/>
            <a:r>
              <a:rPr lang="el-GR" dirty="0"/>
              <a:t>Επιστημονική διερεύνηση</a:t>
            </a:r>
          </a:p>
          <a:p>
            <a:pPr>
              <a:buNone/>
            </a:pPr>
            <a:endParaRPr lang="el-GR" dirty="0"/>
          </a:p>
          <a:p>
            <a:r>
              <a:rPr lang="el-GR" dirty="0"/>
              <a:t>Η ιδέα της χρήσης παιχνιδιών για μαθησιακούς λόγους υπάρχει από τότε που αναπτύχθηκαν ψηφιακά παιχνίδια</a:t>
            </a:r>
            <a:endParaRPr lang="en-US" dirty="0"/>
          </a:p>
        </p:txBody>
      </p:sp>
      <p:pic>
        <p:nvPicPr>
          <p:cNvPr id="9" name="Picture 8" descr="llp.png"/>
          <p:cNvPicPr>
            <a:picLocks noChangeAspect="1"/>
          </p:cNvPicPr>
          <p:nvPr/>
        </p:nvPicPr>
        <p:blipFill>
          <a:blip r:embed="rId3" cstate="print"/>
          <a:stretch>
            <a:fillRect/>
          </a:stretch>
        </p:blipFill>
        <p:spPr>
          <a:xfrm>
            <a:off x="7943062" y="6453336"/>
            <a:ext cx="1200938" cy="404664"/>
          </a:xfrm>
          <a:prstGeom prst="rect">
            <a:avLst/>
          </a:prstGeom>
        </p:spPr>
      </p:pic>
      <p:pic>
        <p:nvPicPr>
          <p:cNvPr id="10" name="Picture 9" descr="silang_logo_colors2.jpg"/>
          <p:cNvPicPr>
            <a:picLocks noChangeAspect="1"/>
          </p:cNvPicPr>
          <p:nvPr/>
        </p:nvPicPr>
        <p:blipFill>
          <a:blip r:embed="rId4" cstate="print"/>
          <a:stretch>
            <a:fillRect/>
          </a:stretch>
        </p:blipFill>
        <p:spPr>
          <a:xfrm>
            <a:off x="0" y="6224026"/>
            <a:ext cx="539552" cy="63397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«Σοβαρά παιχνίδια»</a:t>
            </a:r>
          </a:p>
        </p:txBody>
      </p:sp>
      <p:sp>
        <p:nvSpPr>
          <p:cNvPr id="3" name="Content Placeholder 2"/>
          <p:cNvSpPr>
            <a:spLocks noGrp="1"/>
          </p:cNvSpPr>
          <p:nvPr>
            <p:ph sz="quarter" idx="1"/>
          </p:nvPr>
        </p:nvSpPr>
        <p:spPr/>
        <p:txBody>
          <a:bodyPr>
            <a:normAutofit lnSpcReduction="10000"/>
          </a:bodyPr>
          <a:lstStyle/>
          <a:p>
            <a:r>
              <a:rPr lang="el-GR" dirty="0"/>
              <a:t>Δεν είναι μόνο για παιδιά</a:t>
            </a:r>
          </a:p>
          <a:p>
            <a:endParaRPr lang="el-GR" dirty="0"/>
          </a:p>
          <a:p>
            <a:r>
              <a:rPr lang="el-GR" dirty="0"/>
              <a:t>Είναι μαθησιακό εργαλείο για όλους</a:t>
            </a:r>
          </a:p>
          <a:p>
            <a:endParaRPr lang="el-GR" dirty="0"/>
          </a:p>
          <a:p>
            <a:r>
              <a:rPr lang="el-GR" dirty="0"/>
              <a:t>Ειδικά όταν άλλες επιλογές είναι πολύ ακριβές ή επικίνδυνες</a:t>
            </a:r>
          </a:p>
          <a:p>
            <a:endParaRPr lang="el-GR" dirty="0"/>
          </a:p>
          <a:p>
            <a:r>
              <a:rPr lang="el-GR" dirty="0"/>
              <a:t>Η μάθηση μπορεί να είναι φανερή ή</a:t>
            </a:r>
          </a:p>
          <a:p>
            <a:endParaRPr lang="en-US" dirty="0"/>
          </a:p>
          <a:p>
            <a:r>
              <a:rPr lang="en-US" dirty="0"/>
              <a:t>Stealth learning</a:t>
            </a:r>
            <a:r>
              <a:rPr lang="el-GR" dirty="0"/>
              <a:t>, κάποιος μαθαίνει χωρίς καν να το καταλάβει</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Άλλοι ορισμοί</a:t>
            </a:r>
            <a:endParaRPr lang="en-GB" dirty="0"/>
          </a:p>
        </p:txBody>
      </p:sp>
      <p:sp>
        <p:nvSpPr>
          <p:cNvPr id="3" name="Content Placeholder 2"/>
          <p:cNvSpPr>
            <a:spLocks noGrp="1"/>
          </p:cNvSpPr>
          <p:nvPr>
            <p:ph sz="quarter" idx="1"/>
          </p:nvPr>
        </p:nvSpPr>
        <p:spPr>
          <a:xfrm>
            <a:off x="0" y="1196752"/>
            <a:ext cx="9144000" cy="5661248"/>
          </a:xfrm>
        </p:spPr>
        <p:txBody>
          <a:bodyPr>
            <a:normAutofit fontScale="85000" lnSpcReduction="10000"/>
          </a:bodyPr>
          <a:lstStyle/>
          <a:p>
            <a:r>
              <a:rPr lang="el-GR" dirty="0"/>
              <a:t>Ο σκοπός τους είναι η ανάπτυξη δεξιοτήτων</a:t>
            </a:r>
          </a:p>
          <a:p>
            <a:endParaRPr lang="el-GR" dirty="0"/>
          </a:p>
          <a:p>
            <a:r>
              <a:rPr lang="el-GR" dirty="0"/>
              <a:t>Προσομοιώνουν γεγονότα του πραγματικού κόσμου με σκοπό την ανάπτυξη δεξιοτήτων επίλυσης προβλημάτων</a:t>
            </a:r>
          </a:p>
          <a:p>
            <a:endParaRPr lang="el-GR" dirty="0"/>
          </a:p>
          <a:p>
            <a:r>
              <a:rPr lang="el-GR" dirty="0"/>
              <a:t>Εναλλακτικές μαθησιακές εφαρμογές που, αν σχεδιαστούν σωστά, μπορεί να είναι </a:t>
            </a:r>
            <a:r>
              <a:rPr lang="el-GR" dirty="0">
                <a:solidFill>
                  <a:srgbClr val="0070C0"/>
                </a:solidFill>
              </a:rPr>
              <a:t>οικονομικές, </a:t>
            </a:r>
            <a:r>
              <a:rPr lang="el-GR" dirty="0" err="1">
                <a:solidFill>
                  <a:srgbClr val="0070C0"/>
                </a:solidFill>
              </a:rPr>
              <a:t>προσβάσιμες</a:t>
            </a:r>
            <a:r>
              <a:rPr lang="el-GR" dirty="0">
                <a:solidFill>
                  <a:srgbClr val="0070C0"/>
                </a:solidFill>
              </a:rPr>
              <a:t>, και αναγνωρίσιμες μαθησιακές λύσεις </a:t>
            </a:r>
            <a:r>
              <a:rPr lang="el-GR" dirty="0"/>
              <a:t>για μεγάλη γκάμα μαθησιακών αναγκών </a:t>
            </a:r>
            <a:r>
              <a:rPr lang="en-US" dirty="0"/>
              <a:t>(Stone, 2005)</a:t>
            </a:r>
          </a:p>
          <a:p>
            <a:endParaRPr lang="en-US" dirty="0"/>
          </a:p>
          <a:p>
            <a:r>
              <a:rPr lang="el-GR" dirty="0"/>
              <a:t>Η χρήση των παιχνιδιών στη μάθηση είναι ένας φυσικός τρόπος προσέγγισης των προσδοκιών, δεξιοτήτων, και στυλ μάθησης των </a:t>
            </a:r>
            <a:r>
              <a:rPr lang="en-US" dirty="0"/>
              <a:t>millennials </a:t>
            </a:r>
            <a:r>
              <a:rPr lang="el-GR" dirty="0"/>
              <a:t>(</a:t>
            </a:r>
            <a:r>
              <a:rPr lang="en-US" dirty="0" err="1"/>
              <a:t>Oblinger</a:t>
            </a:r>
            <a:r>
              <a:rPr lang="en-US" dirty="0"/>
              <a:t>, 2005)</a:t>
            </a:r>
          </a:p>
          <a:p>
            <a:endParaRPr lang="en-US" dirty="0"/>
          </a:p>
          <a:p>
            <a:r>
              <a:rPr lang="el-GR" dirty="0">
                <a:solidFill>
                  <a:srgbClr val="0070C0"/>
                </a:solidFill>
              </a:rPr>
              <a:t>Συμβάλλουν στην ανάπτυξη υψηλών δεξιοτήτων </a:t>
            </a:r>
            <a:r>
              <a:rPr lang="en-US" dirty="0">
                <a:solidFill>
                  <a:srgbClr val="0070C0"/>
                </a:solidFill>
              </a:rPr>
              <a:t>(higher order thinking skills </a:t>
            </a:r>
            <a:r>
              <a:rPr lang="el-GR" dirty="0">
                <a:solidFill>
                  <a:srgbClr val="0070C0"/>
                </a:solidFill>
              </a:rPr>
              <a:t>(</a:t>
            </a:r>
            <a:r>
              <a:rPr lang="en-US" dirty="0">
                <a:solidFill>
                  <a:srgbClr val="0070C0"/>
                </a:solidFill>
              </a:rPr>
              <a:t>FAS</a:t>
            </a:r>
            <a:r>
              <a:rPr lang="en-US" dirty="0"/>
              <a:t>): </a:t>
            </a:r>
            <a:r>
              <a:rPr lang="el-GR" dirty="0"/>
              <a:t>κριτική σκέψη, ανάλυση, επίλυση προβλημάτων, λήψη αποφάσεων</a:t>
            </a:r>
            <a:endParaRPr lang="en-GB" dirty="0"/>
          </a:p>
        </p:txBody>
      </p:sp>
    </p:spTree>
    <p:extLst>
      <p:ext uri="{BB962C8B-B14F-4D97-AF65-F5344CB8AC3E}">
        <p14:creationId xmlns:p14="http://schemas.microsoft.com/office/powerpoint/2010/main" val="425998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4294967295"/>
            <p:custDataLst>
              <p:tags r:id="rId2"/>
            </p:custDataLst>
          </p:nvPr>
        </p:nvSpPr>
        <p:spPr>
          <a:xfrm>
            <a:off x="624795" y="1196752"/>
            <a:ext cx="8001000" cy="3888432"/>
          </a:xfrm>
          <a:prstGeom prst="rect">
            <a:avLst/>
          </a:prstGeom>
        </p:spPr>
        <p:txBody>
          <a:bodyPr>
            <a:noAutofit/>
          </a:bodyPr>
          <a:lstStyle/>
          <a:p>
            <a:pPr marL="0" indent="0" algn="just">
              <a:buNone/>
            </a:pPr>
            <a:r>
              <a:rPr lang="en-GB" sz="2400" i="1" dirty="0">
                <a:latin typeface="Arial" panose="020B0604020202020204" pitchFamily="34" charset="0"/>
                <a:cs typeface="Arial" panose="020B0604020202020204" pitchFamily="34" charset="0"/>
              </a:rPr>
              <a:t>“We are concerned with serious games in the sense that these games have an explicit and carefully thought-out educational purpose and are not intended to be played primarily for amusement.”, </a:t>
            </a:r>
            <a:r>
              <a:rPr lang="en-GB" sz="2400" dirty="0">
                <a:latin typeface="Arial" panose="020B0604020202020204" pitchFamily="34" charset="0"/>
                <a:cs typeface="Arial" panose="020B0604020202020204" pitchFamily="34" charset="0"/>
              </a:rPr>
              <a:t>Clark </a:t>
            </a:r>
            <a:r>
              <a:rPr lang="en-GB" sz="2400" dirty="0" err="1">
                <a:latin typeface="Arial" panose="020B0604020202020204" pitchFamily="34" charset="0"/>
                <a:cs typeface="Arial" panose="020B0604020202020204" pitchFamily="34" charset="0"/>
              </a:rPr>
              <a:t>Abt</a:t>
            </a:r>
            <a:endParaRPr lang="el-GR" sz="2400" dirty="0">
              <a:latin typeface="Arial" panose="020B0604020202020204" pitchFamily="34" charset="0"/>
              <a:cs typeface="Arial" panose="020B0604020202020204" pitchFamily="34" charset="0"/>
            </a:endParaRPr>
          </a:p>
          <a:p>
            <a:pPr marL="0" indent="0" algn="just">
              <a:buNone/>
            </a:pPr>
            <a:endParaRPr lang="el-GR" sz="2400" dirty="0">
              <a:effectLst/>
              <a:latin typeface="Arial" panose="020B0604020202020204" pitchFamily="34" charset="0"/>
              <a:cs typeface="Arial" panose="020B0604020202020204" pitchFamily="34" charset="0"/>
            </a:endParaRPr>
          </a:p>
          <a:p>
            <a:pPr marL="0" indent="0" algn="just">
              <a:buNone/>
            </a:pPr>
            <a:r>
              <a:rPr lang="el-GR" sz="2400" dirty="0">
                <a:latin typeface="Arial" panose="020B0604020202020204" pitchFamily="34" charset="0"/>
                <a:cs typeface="Arial" panose="020B0604020202020204" pitchFamily="34" charset="0"/>
              </a:rPr>
              <a:t>Όλους ενδιαφέρουν τα σοβαρά παιχνίδια γιατί έχουν συγκεκριμένους και καλά σχεδιασμένους μαθησιακούς στόχους και έχουν σχεδιαστεί για λόγους διαφορετικούς από τη διασκέδαση </a:t>
            </a:r>
            <a:endParaRPr lang="en-GB" sz="2400" dirty="0">
              <a:effectLst/>
              <a:latin typeface="Arial" panose="020B0604020202020204" pitchFamily="34" charset="0"/>
              <a:cs typeface="Arial" panose="020B0604020202020204" pitchFamily="34" charset="0"/>
            </a:endParaRPr>
          </a:p>
        </p:txBody>
      </p:sp>
      <p:sp>
        <p:nvSpPr>
          <p:cNvPr id="8" name="Marcador de Posição do Texto 28"/>
          <p:cNvSpPr txBox="1">
            <a:spLocks/>
          </p:cNvSpPr>
          <p:nvPr>
            <p:custDataLst>
              <p:tags r:id="rId3"/>
            </p:custDataLst>
          </p:nvPr>
        </p:nvSpPr>
        <p:spPr>
          <a:xfrm>
            <a:off x="467544" y="664713"/>
            <a:ext cx="7200478" cy="360362"/>
          </a:xfrm>
          <a:prstGeom prst="rect">
            <a:avLst/>
          </a:prstGeom>
        </p:spPr>
        <p:txBody>
          <a:bodyPr vert="horz" lIns="91440" tIns="45720" rIns="91440" bIns="45720" rtlCol="0" anchor="ctr"/>
          <a:lstStyle>
            <a:defPPr>
              <a:defRPr lang="pt-P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600" b="1" dirty="0">
                <a:solidFill>
                  <a:schemeClr val="tx1"/>
                </a:solidFill>
                <a:latin typeface="Arial" panose="020B0604020202020204" pitchFamily="34" charset="0"/>
                <a:cs typeface="Arial" panose="020B0604020202020204" pitchFamily="34" charset="0"/>
              </a:rPr>
              <a:t>Education, training</a:t>
            </a:r>
            <a:endParaRPr lang="pt-PT" sz="2600" b="1" dirty="0">
              <a:solidFill>
                <a:schemeClr val="tx1"/>
              </a:solidFill>
              <a:latin typeface="Arial" panose="020B0604020202020204" pitchFamily="34" charset="0"/>
              <a:cs typeface="Arial" panose="020B0604020202020204" pitchFamily="34" charset="0"/>
            </a:endParaRPr>
          </a:p>
        </p:txBody>
      </p:sp>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196" y="4776614"/>
            <a:ext cx="2520000" cy="16753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5508" y="4797152"/>
            <a:ext cx="2520000" cy="16753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m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7836" y="4776614"/>
            <a:ext cx="2520000" cy="16753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450714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4294967295"/>
            <p:custDataLst>
              <p:tags r:id="rId2"/>
            </p:custDataLst>
          </p:nvPr>
        </p:nvSpPr>
        <p:spPr>
          <a:xfrm>
            <a:off x="624795" y="1713216"/>
            <a:ext cx="8001000" cy="2939920"/>
          </a:xfrm>
          <a:prstGeom prst="rect">
            <a:avLst/>
          </a:prstGeom>
        </p:spPr>
        <p:txBody>
          <a:bodyPr>
            <a:noAutofit/>
          </a:bodyPr>
          <a:lstStyle/>
          <a:p>
            <a:pPr marL="0" indent="0" algn="just"/>
            <a:r>
              <a:rPr lang="en-GB" sz="2000" i="1" dirty="0">
                <a:latin typeface="Arial" panose="020B0604020202020204" pitchFamily="34" charset="0"/>
                <a:cs typeface="Arial" panose="020B0604020202020204" pitchFamily="34" charset="0"/>
              </a:rPr>
              <a:t>“</a:t>
            </a:r>
            <a:r>
              <a:rPr lang="el-GR" sz="2000" dirty="0">
                <a:latin typeface="Arial" panose="020B0604020202020204" pitchFamily="34" charset="0"/>
                <a:cs typeface="Arial" panose="020B0604020202020204" pitchFamily="34" charset="0"/>
              </a:rPr>
              <a:t>Αποτελούν βασικά εργαλεία για μάθηση και εκπαίδευση για όλες τις ηλικίες και διαφορετικές συνθήκες </a:t>
            </a:r>
          </a:p>
          <a:p>
            <a:pPr marL="0" indent="0" algn="just"/>
            <a:endParaRPr lang="el-GR" sz="2000" dirty="0">
              <a:latin typeface="Arial" panose="020B0604020202020204" pitchFamily="34" charset="0"/>
              <a:cs typeface="Arial" panose="020B0604020202020204" pitchFamily="34" charset="0"/>
            </a:endParaRPr>
          </a:p>
          <a:p>
            <a:pPr marL="0" indent="0" algn="just"/>
            <a:r>
              <a:rPr lang="el-GR" sz="2000" dirty="0">
                <a:latin typeface="Arial" panose="020B0604020202020204" pitchFamily="34" charset="0"/>
                <a:cs typeface="Arial" panose="020B0604020202020204" pitchFamily="34" charset="0"/>
              </a:rPr>
              <a:t>Γιατί δίνουν σημαντικά κίνητρα </a:t>
            </a:r>
          </a:p>
          <a:p>
            <a:pPr marL="0" indent="0" algn="just"/>
            <a:endParaRPr lang="el-GR" sz="2000" dirty="0">
              <a:latin typeface="Arial" panose="020B0604020202020204" pitchFamily="34" charset="0"/>
              <a:cs typeface="Arial" panose="020B0604020202020204" pitchFamily="34" charset="0"/>
            </a:endParaRPr>
          </a:p>
          <a:p>
            <a:pPr marL="0" indent="0" algn="just"/>
            <a:r>
              <a:rPr lang="el-GR" sz="2000" dirty="0">
                <a:latin typeface="Arial" panose="020B0604020202020204" pitchFamily="34" charset="0"/>
                <a:cs typeface="Arial" panose="020B0604020202020204" pitchFamily="34" charset="0"/>
              </a:rPr>
              <a:t>Και γιατί μεταδίδουν πολύ αποτελεσματικά έννοιες και δεδομένα</a:t>
            </a:r>
          </a:p>
          <a:p>
            <a:pPr marL="0" indent="0" algn="just"/>
            <a:endParaRPr lang="el-GR" sz="2000" dirty="0">
              <a:latin typeface="Arial" panose="020B0604020202020204" pitchFamily="34" charset="0"/>
              <a:cs typeface="Arial" panose="020B0604020202020204" pitchFamily="34" charset="0"/>
            </a:endParaRPr>
          </a:p>
          <a:p>
            <a:pPr marL="0" indent="0" algn="just"/>
            <a:r>
              <a:rPr lang="el-GR" sz="2000" dirty="0">
                <a:latin typeface="Arial" panose="020B0604020202020204" pitchFamily="34" charset="0"/>
                <a:cs typeface="Arial" panose="020B0604020202020204" pitchFamily="34" charset="0"/>
              </a:rPr>
              <a:t>Δημιουργούν δυναμικές παρουσιάσεις πραγματικών προβλημάτων </a:t>
            </a:r>
          </a:p>
          <a:p>
            <a:pPr marL="0" indent="0" algn="just"/>
            <a:endParaRPr lang="el-GR" sz="2000" dirty="0">
              <a:latin typeface="Arial" panose="020B0604020202020204" pitchFamily="34" charset="0"/>
              <a:cs typeface="Arial" panose="020B0604020202020204" pitchFamily="34" charset="0"/>
            </a:endParaRPr>
          </a:p>
          <a:p>
            <a:pPr marL="0" indent="0" algn="just"/>
            <a:r>
              <a:rPr lang="el-GR" sz="2000" dirty="0">
                <a:latin typeface="Arial" panose="020B0604020202020204" pitchFamily="34" charset="0"/>
                <a:cs typeface="Arial" panose="020B0604020202020204" pitchFamily="34" charset="0"/>
              </a:rPr>
              <a:t>Οι παίκτες αναλαμβάνουν ρεαλιστικούς ρόλους, σχεδιάζουν στρατηγική, παίρνουν αποφάσεις, και έχουν άμεση ανατροφοδότηση </a:t>
            </a:r>
          </a:p>
          <a:p>
            <a:pPr marL="0" indent="0" algn="just"/>
            <a:endParaRPr lang="el-GR" sz="2000" dirty="0">
              <a:latin typeface="Arial" panose="020B0604020202020204" pitchFamily="34" charset="0"/>
              <a:cs typeface="Arial" panose="020B0604020202020204" pitchFamily="34" charset="0"/>
            </a:endParaRPr>
          </a:p>
          <a:p>
            <a:pPr marL="0" indent="0" algn="just"/>
            <a:r>
              <a:rPr lang="el-GR" sz="2000" dirty="0">
                <a:latin typeface="Arial" panose="020B0604020202020204" pitchFamily="34" charset="0"/>
                <a:cs typeface="Arial" panose="020B0604020202020204" pitchFamily="34" charset="0"/>
              </a:rPr>
              <a:t>Αντιλαμβάνονται τις συνέπειες των αποφάσεων τους </a:t>
            </a:r>
          </a:p>
        </p:txBody>
      </p:sp>
      <p:sp>
        <p:nvSpPr>
          <p:cNvPr id="8" name="Marcador de Posição do Texto 28"/>
          <p:cNvSpPr txBox="1">
            <a:spLocks/>
          </p:cNvSpPr>
          <p:nvPr>
            <p:custDataLst>
              <p:tags r:id="rId3"/>
            </p:custDataLst>
          </p:nvPr>
        </p:nvSpPr>
        <p:spPr>
          <a:xfrm>
            <a:off x="395536" y="404664"/>
            <a:ext cx="7200478" cy="360362"/>
          </a:xfrm>
          <a:prstGeom prst="rect">
            <a:avLst/>
          </a:prstGeom>
        </p:spPr>
        <p:txBody>
          <a:bodyPr vert="horz" lIns="91440" tIns="45720" rIns="91440" bIns="45720" rtlCol="0" anchor="ctr"/>
          <a:lstStyle>
            <a:defPPr>
              <a:defRPr lang="pt-P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l-GR" sz="2600" b="1" dirty="0">
                <a:solidFill>
                  <a:schemeClr val="tx1"/>
                </a:solidFill>
                <a:latin typeface="Arial" panose="020B0604020202020204" pitchFamily="34" charset="0"/>
                <a:cs typeface="Arial" panose="020B0604020202020204" pitchFamily="34" charset="0"/>
              </a:rPr>
              <a:t>Πλεονεκτήματα κατά τον </a:t>
            </a:r>
            <a:r>
              <a:rPr lang="en-US" sz="2600" b="1" dirty="0">
                <a:solidFill>
                  <a:schemeClr val="tx1"/>
                </a:solidFill>
                <a:latin typeface="Arial" panose="020B0604020202020204" pitchFamily="34" charset="0"/>
                <a:cs typeface="Arial" panose="020B0604020202020204" pitchFamily="34" charset="0"/>
              </a:rPr>
              <a:t>Clark </a:t>
            </a:r>
            <a:r>
              <a:rPr lang="en-US" sz="2600" b="1" dirty="0" err="1">
                <a:solidFill>
                  <a:schemeClr val="tx1"/>
                </a:solidFill>
                <a:latin typeface="Arial" panose="020B0604020202020204" pitchFamily="34" charset="0"/>
                <a:cs typeface="Arial" panose="020B0604020202020204" pitchFamily="34" charset="0"/>
              </a:rPr>
              <a:t>Abt</a:t>
            </a:r>
            <a:endParaRPr lang="pt-PT" sz="2600" b="1" dirty="0">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707850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Game and play</a:t>
            </a:r>
            <a:endParaRPr lang="en-US" dirty="0"/>
          </a:p>
        </p:txBody>
      </p:sp>
      <p:sp>
        <p:nvSpPr>
          <p:cNvPr id="3" name="Content Placeholder 2"/>
          <p:cNvSpPr>
            <a:spLocks noGrp="1"/>
          </p:cNvSpPr>
          <p:nvPr>
            <p:ph sz="quarter" idx="1"/>
          </p:nvPr>
        </p:nvSpPr>
        <p:spPr/>
        <p:txBody>
          <a:bodyPr/>
          <a:lstStyle/>
          <a:p>
            <a:r>
              <a:rPr lang="en-GB" dirty="0"/>
              <a:t>Play </a:t>
            </a:r>
            <a:r>
              <a:rPr lang="el-GR" dirty="0"/>
              <a:t>δεν εχει δομή, π.χ. Παίζουμε  με μια μπάλα</a:t>
            </a:r>
          </a:p>
          <a:p>
            <a:endParaRPr lang="el-GR" dirty="0"/>
          </a:p>
          <a:p>
            <a:r>
              <a:rPr lang="en-GB" dirty="0"/>
              <a:t>Game </a:t>
            </a:r>
            <a:r>
              <a:rPr lang="el-GR" dirty="0"/>
              <a:t>έχει κανόνες και δομή, π.χ. Παίζουμε μονοπολη</a:t>
            </a:r>
          </a:p>
          <a:p>
            <a:endParaRPr lang="el-GR" dirty="0"/>
          </a:p>
          <a:p>
            <a:endParaRPr lang="el-G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quarter" idx="1"/>
          </p:nvPr>
        </p:nvSpPr>
        <p:spPr/>
        <p:txBody>
          <a:bodyPr>
            <a:normAutofit/>
          </a:bodyPr>
          <a:lstStyle/>
          <a:p>
            <a:pPr marL="0" indent="0" algn="just"/>
            <a:endParaRPr lang="el-GR" sz="2800" i="1" dirty="0">
              <a:latin typeface="Arial" panose="020B0604020202020204" pitchFamily="34" charset="0"/>
              <a:cs typeface="Arial" panose="020B0604020202020204" pitchFamily="34" charset="0"/>
            </a:endParaRPr>
          </a:p>
          <a:p>
            <a:pPr marL="0" indent="0" algn="just"/>
            <a:r>
              <a:rPr lang="el-GR" sz="2000" dirty="0">
                <a:latin typeface="Arial" panose="020B0604020202020204" pitchFamily="34" charset="0"/>
                <a:cs typeface="Arial" panose="020B0604020202020204" pitchFamily="34" charset="0"/>
              </a:rPr>
              <a:t>Μπορούν επίσης να χρησιμοποιηθούν για αξιολόγηση χωρίς να υπάρχει ο κίνδυνος τα λάθη να γίνουν στον πραγματικό κόσμο </a:t>
            </a:r>
          </a:p>
          <a:p>
            <a:pPr marL="0" indent="0" algn="just"/>
            <a:endParaRPr lang="el-GR" sz="2000" dirty="0">
              <a:latin typeface="Arial" panose="020B0604020202020204" pitchFamily="34" charset="0"/>
              <a:cs typeface="Arial" panose="020B0604020202020204" pitchFamily="34" charset="0"/>
            </a:endParaRPr>
          </a:p>
          <a:p>
            <a:pPr marL="0" indent="0" algn="just"/>
            <a:r>
              <a:rPr lang="el-GR" sz="2000" dirty="0">
                <a:latin typeface="Arial" panose="020B0604020202020204" pitchFamily="34" charset="0"/>
                <a:cs typeface="Arial" panose="020B0604020202020204" pitchFamily="34" charset="0"/>
              </a:rPr>
              <a:t>Και χωρίς τα προβλήματα </a:t>
            </a:r>
            <a:r>
              <a:rPr lang="en-US" sz="2000" dirty="0">
                <a:latin typeface="Arial" panose="020B0604020202020204" pitchFamily="34" charset="0"/>
                <a:cs typeface="Arial" panose="020B0604020202020204" pitchFamily="34" charset="0"/>
              </a:rPr>
              <a:t>(distortion) </a:t>
            </a:r>
            <a:r>
              <a:rPr lang="el-GR" sz="2000" dirty="0">
                <a:latin typeface="Arial" panose="020B0604020202020204" pitchFamily="34" charset="0"/>
                <a:cs typeface="Arial" panose="020B0604020202020204" pitchFamily="34" charset="0"/>
              </a:rPr>
              <a:t>παραμόρφωσης που εισάγει μια εξέταση</a:t>
            </a:r>
          </a:p>
          <a:p>
            <a:pPr marL="274320" lvl="1" indent="0" algn="just"/>
            <a:r>
              <a:rPr lang="el-GR" sz="2000" dirty="0">
                <a:latin typeface="Arial" panose="020B0604020202020204" pitchFamily="34" charset="0"/>
                <a:cs typeface="Arial" panose="020B0604020202020204" pitchFamily="34" charset="0"/>
              </a:rPr>
              <a:t>Χρήση της γνώσης σε μη ρεαλιστικό περιβάλλον</a:t>
            </a:r>
          </a:p>
          <a:p>
            <a:pPr marL="0" indent="0" algn="just"/>
            <a:endParaRPr lang="el-GR" sz="2000" i="1" dirty="0">
              <a:latin typeface="Arial" panose="020B0604020202020204" pitchFamily="34" charset="0"/>
              <a:cs typeface="Arial" panose="020B0604020202020204" pitchFamily="34" charset="0"/>
            </a:endParaRPr>
          </a:p>
          <a:p>
            <a:pPr marL="0" indent="0" algn="just">
              <a:buNone/>
            </a:pPr>
            <a:r>
              <a:rPr lang="en-GB" sz="2000" dirty="0">
                <a:latin typeface="Arial" panose="020B0604020202020204" pitchFamily="34" charset="0"/>
                <a:cs typeface="Arial" panose="020B0604020202020204" pitchFamily="34" charset="0"/>
              </a:rPr>
              <a:t>Clark </a:t>
            </a:r>
            <a:r>
              <a:rPr lang="en-GB" sz="2000" dirty="0" err="1">
                <a:latin typeface="Arial" panose="020B0604020202020204" pitchFamily="34" charset="0"/>
                <a:cs typeface="Arial" panose="020B0604020202020204" pitchFamily="34" charset="0"/>
              </a:rPr>
              <a:t>Abt</a:t>
            </a:r>
            <a:endParaRPr lang="en-GB" sz="2000" dirty="0">
              <a:latin typeface="Arial" panose="020B0604020202020204" pitchFamily="34" charset="0"/>
              <a:cs typeface="Arial" panose="020B0604020202020204" pitchFamily="34" charset="0"/>
            </a:endParaRPr>
          </a:p>
          <a:p>
            <a:r>
              <a:rPr lang="el-GR" dirty="0"/>
              <a:t> </a:t>
            </a:r>
            <a:endParaRPr lang="en-GB" dirty="0"/>
          </a:p>
        </p:txBody>
      </p:sp>
    </p:spTree>
    <p:extLst>
      <p:ext uri="{BB962C8B-B14F-4D97-AF65-F5344CB8AC3E}">
        <p14:creationId xmlns:p14="http://schemas.microsoft.com/office/powerpoint/2010/main" val="874819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Πλεονεκτήματα στη μάθηση</a:t>
            </a:r>
          </a:p>
        </p:txBody>
      </p:sp>
      <p:sp>
        <p:nvSpPr>
          <p:cNvPr id="5" name="4 - Θέση αριθμού διαφάνειας"/>
          <p:cNvSpPr>
            <a:spLocks noGrp="1"/>
          </p:cNvSpPr>
          <p:nvPr>
            <p:ph type="sldNum" sz="quarter" idx="12"/>
          </p:nvPr>
        </p:nvSpPr>
        <p:spPr/>
        <p:txBody>
          <a:bodyPr/>
          <a:lstStyle/>
          <a:p>
            <a:fld id="{3BECEAAD-4EAB-4D47-BA8E-91C1D1F3AEB6}" type="slidenum">
              <a:rPr lang="el-GR" smtClean="0"/>
              <a:pPr/>
              <a:t>21</a:t>
            </a:fld>
            <a:endParaRPr lang="el-GR"/>
          </a:p>
        </p:txBody>
      </p:sp>
      <p:sp>
        <p:nvSpPr>
          <p:cNvPr id="6" name="5 - Θέση περιεχομένου"/>
          <p:cNvSpPr>
            <a:spLocks noGrp="1"/>
          </p:cNvSpPr>
          <p:nvPr>
            <p:ph sz="quarter" idx="1"/>
          </p:nvPr>
        </p:nvSpPr>
        <p:spPr>
          <a:xfrm>
            <a:off x="457200" y="1219200"/>
            <a:ext cx="8686800" cy="4937760"/>
          </a:xfrm>
        </p:spPr>
        <p:txBody>
          <a:bodyPr/>
          <a:lstStyle/>
          <a:p>
            <a:r>
              <a:rPr lang="el-GR" dirty="0"/>
              <a:t>Σε όλους αρέσει να λύνουν ένα πρόβλημα!</a:t>
            </a:r>
          </a:p>
          <a:p>
            <a:endParaRPr lang="el-GR" dirty="0"/>
          </a:p>
          <a:p>
            <a:r>
              <a:rPr lang="el-GR" dirty="0"/>
              <a:t>Έχουν ξεκάθαρους και ενδιαφέροντες στόχους</a:t>
            </a:r>
          </a:p>
          <a:p>
            <a:endParaRPr lang="el-GR" dirty="0"/>
          </a:p>
          <a:p>
            <a:r>
              <a:rPr lang="el-GR" dirty="0"/>
              <a:t>Δίνουν ανατροφοδότηση που βοηθά στο κτίσιμο γνώσης</a:t>
            </a:r>
          </a:p>
          <a:p>
            <a:endParaRPr lang="el-GR" dirty="0"/>
          </a:p>
          <a:p>
            <a:r>
              <a:rPr lang="el-GR" dirty="0"/>
              <a:t>Προσαρμόζονται στο επίπεδο γνώσης του μαθητή</a:t>
            </a:r>
          </a:p>
          <a:p>
            <a:endParaRPr lang="el-GR" dirty="0"/>
          </a:p>
          <a:p>
            <a:r>
              <a:rPr lang="el-GR" dirty="0"/>
              <a:t>Έχουν στοιχεία φαντασίας και έκπληξης </a:t>
            </a:r>
          </a:p>
          <a:p>
            <a:pPr lvl="1"/>
            <a:r>
              <a:rPr lang="el-GR" dirty="0"/>
              <a:t>Που προωθούν την ενασχόληση με δραστηριότητες μάθησης</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 σχεδιασμός παιχνιδιού σαν αντικείμενο μάθησης</a:t>
            </a:r>
          </a:p>
        </p:txBody>
      </p:sp>
      <p:sp>
        <p:nvSpPr>
          <p:cNvPr id="3" name="Content Placeholder 2"/>
          <p:cNvSpPr>
            <a:spLocks noGrp="1"/>
          </p:cNvSpPr>
          <p:nvPr>
            <p:ph sz="quarter" idx="1"/>
          </p:nvPr>
        </p:nvSpPr>
        <p:spPr/>
        <p:txBody>
          <a:bodyPr>
            <a:normAutofit lnSpcReduction="10000"/>
          </a:bodyPr>
          <a:lstStyle/>
          <a:p>
            <a:r>
              <a:rPr lang="el-GR" dirty="0"/>
              <a:t>Μπορεί ο δάσκαλος να ζητήσει από τους μαθητές να σχεδιάσουν ένα παιχνίδι που να δείχνει τις βασικές ιδέες ενός αντικειμένου</a:t>
            </a:r>
          </a:p>
          <a:p>
            <a:endParaRPr lang="el-GR" dirty="0"/>
          </a:p>
          <a:p>
            <a:r>
              <a:rPr lang="el-GR" dirty="0"/>
              <a:t>Π.χ. να δείχνει την έννοια της ταχύτητας ή επιτάχυνσης</a:t>
            </a:r>
          </a:p>
          <a:p>
            <a:endParaRPr lang="el-GR" dirty="0"/>
          </a:p>
          <a:p>
            <a:r>
              <a:rPr lang="el-GR" dirty="0"/>
              <a:t>Με τον τρόπο αυτό οι μαθητές </a:t>
            </a:r>
          </a:p>
          <a:p>
            <a:pPr lvl="1"/>
            <a:r>
              <a:rPr lang="el-GR" dirty="0"/>
              <a:t>Μαθαίνουν </a:t>
            </a:r>
          </a:p>
          <a:p>
            <a:pPr lvl="1"/>
            <a:r>
              <a:rPr lang="el-GR" dirty="0"/>
              <a:t>Δημιουργούν</a:t>
            </a:r>
          </a:p>
          <a:p>
            <a:pPr lvl="1"/>
            <a:r>
              <a:rPr lang="el-GR" dirty="0"/>
              <a:t>Συνεργάζονται</a:t>
            </a:r>
          </a:p>
          <a:p>
            <a:pPr lvl="1"/>
            <a:r>
              <a:rPr lang="el-GR" dirty="0"/>
              <a:t>Βελτιώνουν τις δεξιότητες στα μαθηματικά γιατί όλα τα παιχνίδια έχουν στοιχεία μαθηματικών</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Σχετική ερευνητική εργασία</a:t>
            </a:r>
            <a:endParaRPr lang="en-GB" dirty="0"/>
          </a:p>
        </p:txBody>
      </p:sp>
      <p:sp>
        <p:nvSpPr>
          <p:cNvPr id="3" name="Content Placeholder 2"/>
          <p:cNvSpPr>
            <a:spLocks noGrp="1"/>
          </p:cNvSpPr>
          <p:nvPr>
            <p:ph idx="1"/>
          </p:nvPr>
        </p:nvSpPr>
        <p:spPr>
          <a:xfrm>
            <a:off x="467544" y="1412776"/>
            <a:ext cx="8676456" cy="5182147"/>
          </a:xfrm>
        </p:spPr>
        <p:txBody>
          <a:bodyPr>
            <a:normAutofit fontScale="77500" lnSpcReduction="20000"/>
          </a:bodyPr>
          <a:lstStyle/>
          <a:p>
            <a:r>
              <a:rPr lang="el-GR" dirty="0"/>
              <a:t>Ο </a:t>
            </a:r>
            <a:r>
              <a:rPr lang="el-GR" dirty="0" err="1"/>
              <a:t>κονστρακτιονισμός</a:t>
            </a:r>
            <a:r>
              <a:rPr lang="el-GR" dirty="0"/>
              <a:t> του </a:t>
            </a:r>
            <a:r>
              <a:rPr lang="en-US" dirty="0"/>
              <a:t>Papert’s</a:t>
            </a:r>
          </a:p>
          <a:p>
            <a:pPr lvl="1"/>
            <a:r>
              <a:rPr lang="el-GR" dirty="0"/>
              <a:t>Οι μαθητές δημιουργούν νοητικά μοντέλα για να καταλάβουν τον κόσμο γύρο τους</a:t>
            </a:r>
            <a:endParaRPr lang="en-US" dirty="0"/>
          </a:p>
          <a:p>
            <a:pPr lvl="1"/>
            <a:r>
              <a:rPr lang="el-GR" dirty="0"/>
              <a:t>Η γνώση χτίζεται και δε μεταφέρεται</a:t>
            </a:r>
            <a:endParaRPr lang="en-US" dirty="0"/>
          </a:p>
          <a:p>
            <a:pPr lvl="1"/>
            <a:r>
              <a:rPr lang="el-GR" dirty="0"/>
              <a:t>Η μάθηση είναι πιο αποτελεσματική με δράση</a:t>
            </a:r>
            <a:endParaRPr lang="en-US" dirty="0"/>
          </a:p>
          <a:p>
            <a:pPr lvl="1"/>
            <a:r>
              <a:rPr lang="el-GR" dirty="0"/>
              <a:t>Οι μαθητές μέσω του προγραμματισμού αισθάνονται ότι ελέγχουν τη γνώση</a:t>
            </a:r>
            <a:endParaRPr lang="en-US" dirty="0"/>
          </a:p>
          <a:p>
            <a:pPr lvl="1"/>
            <a:r>
              <a:rPr lang="en-US" dirty="0"/>
              <a:t>Microworlds: </a:t>
            </a:r>
            <a:r>
              <a:rPr lang="el-GR" dirty="0"/>
              <a:t>απλοποιημένες εκδόσεις του πραγματικού κόσμου</a:t>
            </a:r>
            <a:endParaRPr lang="en-US" dirty="0"/>
          </a:p>
          <a:p>
            <a:pPr lvl="1"/>
            <a:endParaRPr lang="en-US" dirty="0"/>
          </a:p>
          <a:p>
            <a:r>
              <a:rPr lang="el-GR" dirty="0"/>
              <a:t>Ο </a:t>
            </a:r>
            <a:r>
              <a:rPr lang="el-GR" dirty="0" err="1"/>
              <a:t>κονστρουκτιωισμός</a:t>
            </a:r>
            <a:r>
              <a:rPr lang="el-GR" dirty="0"/>
              <a:t> του </a:t>
            </a:r>
            <a:r>
              <a:rPr lang="en-US" dirty="0"/>
              <a:t>Piaget constructivism: </a:t>
            </a:r>
            <a:r>
              <a:rPr lang="el-GR" dirty="0"/>
              <a:t> σχετικά με την ανάπτυξη γνώσεων ενός παιδιού</a:t>
            </a:r>
            <a:endParaRPr lang="en-US" dirty="0"/>
          </a:p>
          <a:p>
            <a:pPr lvl="1"/>
            <a:r>
              <a:rPr lang="el-GR" dirty="0"/>
              <a:t>Σε συγκεκριμένη ηλικία κάνουν πάντα τα ίδια λάθη</a:t>
            </a:r>
            <a:endParaRPr lang="en-US" dirty="0"/>
          </a:p>
          <a:p>
            <a:pPr lvl="1"/>
            <a:r>
              <a:rPr lang="en-US" dirty="0"/>
              <a:t>0-2: sensor motor</a:t>
            </a:r>
            <a:r>
              <a:rPr lang="el-GR" dirty="0"/>
              <a:t> φάση</a:t>
            </a:r>
            <a:endParaRPr lang="en-US" dirty="0"/>
          </a:p>
          <a:p>
            <a:pPr lvl="1"/>
            <a:r>
              <a:rPr lang="en-US" dirty="0"/>
              <a:t>2-7: </a:t>
            </a:r>
            <a:r>
              <a:rPr lang="el-GR" dirty="0"/>
              <a:t>μαγική σκέψη</a:t>
            </a:r>
            <a:endParaRPr lang="en-US" dirty="0"/>
          </a:p>
          <a:p>
            <a:pPr lvl="1"/>
            <a:r>
              <a:rPr lang="en-US" dirty="0"/>
              <a:t>7-11: </a:t>
            </a:r>
            <a:r>
              <a:rPr lang="el-GR" dirty="0"/>
              <a:t>λογική σκέψη</a:t>
            </a:r>
            <a:endParaRPr lang="en-US" dirty="0"/>
          </a:p>
          <a:p>
            <a:pPr lvl="1"/>
            <a:r>
              <a:rPr lang="el-GR" dirty="0"/>
              <a:t>1</a:t>
            </a:r>
            <a:r>
              <a:rPr lang="en-US" dirty="0"/>
              <a:t>1-16: </a:t>
            </a:r>
            <a:r>
              <a:rPr lang="el-GR" dirty="0"/>
              <a:t>αφηρημένη σκέψη</a:t>
            </a:r>
            <a:endParaRPr lang="en-US" dirty="0"/>
          </a:p>
          <a:p>
            <a:pPr lvl="1"/>
            <a:endParaRPr lang="en-US" dirty="0"/>
          </a:p>
          <a:p>
            <a:r>
              <a:rPr lang="en-US" dirty="0"/>
              <a:t>Resnick’s Life Long Kindergarten at MIT Media Lab</a:t>
            </a:r>
          </a:p>
          <a:p>
            <a:endParaRPr lang="en-US" dirty="0"/>
          </a:p>
          <a:p>
            <a:pPr lvl="1"/>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8689" t="17999" r="26180" b="11176"/>
          <a:stretch>
            <a:fillRect/>
          </a:stretch>
        </p:blipFill>
        <p:spPr bwMode="auto">
          <a:xfrm flipH="1">
            <a:off x="7263964" y="5770177"/>
            <a:ext cx="767456" cy="104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8317" t="38063" r="53168" b="33289"/>
          <a:stretch>
            <a:fillRect/>
          </a:stretch>
        </p:blipFill>
        <p:spPr bwMode="auto">
          <a:xfrm flipH="1">
            <a:off x="8127835" y="5770177"/>
            <a:ext cx="1016165" cy="108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9576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Πλεονεκτήματα και άλλα χαρακτηριστικά</a:t>
            </a:r>
            <a:endParaRPr lang="en-GB" dirty="0"/>
          </a:p>
        </p:txBody>
      </p:sp>
      <p:sp>
        <p:nvSpPr>
          <p:cNvPr id="3" name="Content Placeholder 2"/>
          <p:cNvSpPr>
            <a:spLocks noGrp="1"/>
          </p:cNvSpPr>
          <p:nvPr>
            <p:ph sz="quarter" idx="1"/>
          </p:nvPr>
        </p:nvSpPr>
        <p:spPr/>
        <p:txBody>
          <a:bodyPr>
            <a:normAutofit lnSpcReduction="10000"/>
          </a:bodyPr>
          <a:lstStyle/>
          <a:p>
            <a:r>
              <a:rPr lang="el-GR" dirty="0"/>
              <a:t>Βοηθούν στην ανάπτυξη πρακτικών δεξιοτήτων</a:t>
            </a:r>
          </a:p>
          <a:p>
            <a:pPr lvl="1"/>
            <a:r>
              <a:rPr lang="el-GR" dirty="0"/>
              <a:t>Από το να επισκευάσουμε ένα αυτοκίνητο μέχρι ιατρική</a:t>
            </a:r>
          </a:p>
          <a:p>
            <a:pPr lvl="1"/>
            <a:r>
              <a:rPr lang="el-GR" dirty="0"/>
              <a:t>Εκπαίδευση επαγγελματιών</a:t>
            </a:r>
          </a:p>
          <a:p>
            <a:pPr lvl="1"/>
            <a:r>
              <a:rPr lang="el-GR" dirty="0"/>
              <a:t>Διαχείριση κρίσεων</a:t>
            </a:r>
          </a:p>
          <a:p>
            <a:pPr lvl="1"/>
            <a:r>
              <a:rPr lang="el-GR" dirty="0"/>
              <a:t>Επιστημονική διερεύνηση</a:t>
            </a:r>
          </a:p>
          <a:p>
            <a:pPr lvl="1"/>
            <a:endParaRPr lang="el-GR" dirty="0"/>
          </a:p>
          <a:p>
            <a:r>
              <a:rPr lang="el-GR" dirty="0"/>
              <a:t>Πρέπει να αλλάξουν οι αντιλήψεις γονέων και δασκάλων («σταμάτα να παίζεις και πήγαινε να διαβάσεις»)</a:t>
            </a:r>
          </a:p>
          <a:p>
            <a:endParaRPr lang="el-GR" dirty="0"/>
          </a:p>
          <a:p>
            <a:endParaRPr lang="el-GR" dirty="0"/>
          </a:p>
          <a:p>
            <a:r>
              <a:rPr lang="el-GR" dirty="0">
                <a:solidFill>
                  <a:srgbClr val="0070C0"/>
                </a:solidFill>
              </a:rPr>
              <a:t>Ερώτηση</a:t>
            </a:r>
            <a:r>
              <a:rPr lang="en-US" dirty="0">
                <a:solidFill>
                  <a:srgbClr val="0070C0"/>
                </a:solidFill>
              </a:rPr>
              <a:t>: </a:t>
            </a:r>
            <a:r>
              <a:rPr lang="el-GR" dirty="0">
                <a:solidFill>
                  <a:srgbClr val="0070C0"/>
                </a:solidFill>
              </a:rPr>
              <a:t>πώς να τα εισάγουμε στη μάθηση αποτελεσματικά</a:t>
            </a:r>
            <a:r>
              <a:rPr lang="en-US" dirty="0">
                <a:solidFill>
                  <a:srgbClr val="0070C0"/>
                </a:solidFill>
              </a:rPr>
              <a:t>;</a:t>
            </a:r>
            <a:endParaRPr lang="en-GB" dirty="0">
              <a:solidFill>
                <a:srgbClr val="0070C0"/>
              </a:solidFill>
            </a:endParaRPr>
          </a:p>
        </p:txBody>
      </p:sp>
    </p:spTree>
    <p:extLst>
      <p:ext uri="{BB962C8B-B14F-4D97-AF65-F5344CB8AC3E}">
        <p14:creationId xmlns:p14="http://schemas.microsoft.com/office/powerpoint/2010/main" val="2646386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Δεν είναι καινούρια ιδέα </a:t>
            </a:r>
            <a:endParaRPr lang="en-GB" dirty="0"/>
          </a:p>
        </p:txBody>
      </p:sp>
      <p:sp>
        <p:nvSpPr>
          <p:cNvPr id="3" name="Content Placeholder 2"/>
          <p:cNvSpPr>
            <a:spLocks noGrp="1"/>
          </p:cNvSpPr>
          <p:nvPr>
            <p:ph idx="1"/>
          </p:nvPr>
        </p:nvSpPr>
        <p:spPr>
          <a:xfrm>
            <a:off x="0" y="1556792"/>
            <a:ext cx="9144000" cy="5301208"/>
          </a:xfrm>
        </p:spPr>
        <p:txBody>
          <a:bodyPr>
            <a:normAutofit fontScale="70000" lnSpcReduction="20000"/>
          </a:bodyPr>
          <a:lstStyle/>
          <a:p>
            <a:r>
              <a:rPr lang="el-GR" sz="3100" dirty="0"/>
              <a:t>Η ιδέα της χρήσης των ψηφιακών παιχνιδιών για μάθηση υπάρχει από τότε που αυτά εμφανίστηκαν</a:t>
            </a:r>
          </a:p>
          <a:p>
            <a:endParaRPr lang="el-GR" sz="3100" dirty="0"/>
          </a:p>
          <a:p>
            <a:r>
              <a:rPr lang="el-GR" sz="3100" dirty="0"/>
              <a:t>Δεν είναι μόνο για παιδιά, αλλά μαθησιακό εργαλείο για όλους</a:t>
            </a:r>
          </a:p>
          <a:p>
            <a:pPr marL="0" indent="0">
              <a:buNone/>
            </a:pPr>
            <a:endParaRPr lang="el-GR" sz="3100" dirty="0"/>
          </a:p>
          <a:p>
            <a:r>
              <a:rPr lang="el-GR" sz="3200" dirty="0"/>
              <a:t>$</a:t>
            </a:r>
            <a:r>
              <a:rPr lang="en-US" sz="3200" dirty="0"/>
              <a:t>151b </a:t>
            </a:r>
            <a:r>
              <a:rPr lang="el-GR" sz="3200" dirty="0"/>
              <a:t>το 20</a:t>
            </a:r>
            <a:r>
              <a:rPr lang="en-GB" sz="3200" dirty="0"/>
              <a:t>19 </a:t>
            </a:r>
            <a:r>
              <a:rPr lang="el-GR" sz="3200" dirty="0"/>
              <a:t>κύκλος εργασιών (μεγαλύτερος από τη βιομηχανία του σινεμά)</a:t>
            </a:r>
            <a:endParaRPr lang="en-GB" sz="3200" dirty="0"/>
          </a:p>
          <a:p>
            <a:endParaRPr lang="en-GB" sz="3200" dirty="0"/>
          </a:p>
          <a:p>
            <a:r>
              <a:rPr lang="el-GR" sz="3200" dirty="0"/>
              <a:t>Θα αυξηθεί κατά επιπλέον $105</a:t>
            </a:r>
            <a:r>
              <a:rPr lang="en-GB" sz="3200" dirty="0"/>
              <a:t>b </a:t>
            </a:r>
            <a:r>
              <a:rPr lang="el-GR" sz="3200" dirty="0"/>
              <a:t>μέχρι το 2025, </a:t>
            </a:r>
            <a:r>
              <a:rPr lang="el-GR" sz="3200"/>
              <a:t>θα γίνει </a:t>
            </a:r>
            <a:r>
              <a:rPr lang="el-GR" sz="3200" dirty="0"/>
              <a:t>$250</a:t>
            </a:r>
            <a:r>
              <a:rPr lang="en-GB" sz="3200" dirty="0"/>
              <a:t>b</a:t>
            </a:r>
            <a:endParaRPr lang="el-GR" sz="3200" dirty="0"/>
          </a:p>
          <a:p>
            <a:endParaRPr lang="el-GR" sz="3100" dirty="0"/>
          </a:p>
          <a:p>
            <a:r>
              <a:rPr lang="el-GR" sz="3100" dirty="0"/>
              <a:t>Σοβαρά παιχνίδια $2-3</a:t>
            </a:r>
            <a:r>
              <a:rPr lang="en-GB" sz="3100" dirty="0"/>
              <a:t>b</a:t>
            </a:r>
            <a:endParaRPr lang="el-GR" sz="3100" dirty="0"/>
          </a:p>
          <a:p>
            <a:endParaRPr lang="el-GR" sz="3100" dirty="0"/>
          </a:p>
          <a:p>
            <a:r>
              <a:rPr lang="el-GR" sz="3100" dirty="0"/>
              <a:t>Η Ευρωπαϊκή Ένωση εισάγει πολιτικές για την </a:t>
            </a:r>
            <a:r>
              <a:rPr lang="el-GR" sz="3100" dirty="0">
                <a:solidFill>
                  <a:srgbClr val="0070C0"/>
                </a:solidFill>
              </a:rPr>
              <a:t>ανάπτυξη μαθησιακών ψηφιακών παιχνιδιών</a:t>
            </a:r>
          </a:p>
          <a:p>
            <a:endParaRPr lang="el-GR" sz="3100" dirty="0"/>
          </a:p>
          <a:p>
            <a:r>
              <a:rPr lang="el-GR" sz="3100" dirty="0"/>
              <a:t>Μέσω συνεργασίας βιομηχανίας και ακαδημαϊκής κοινότητας</a:t>
            </a:r>
          </a:p>
          <a:p>
            <a:endParaRPr lang="el-GR" dirty="0"/>
          </a:p>
          <a:p>
            <a:endParaRPr lang="en-GB" dirty="0"/>
          </a:p>
        </p:txBody>
      </p:sp>
    </p:spTree>
    <p:extLst>
      <p:ext uri="{BB962C8B-B14F-4D97-AF65-F5344CB8AC3E}">
        <p14:creationId xmlns:p14="http://schemas.microsoft.com/office/powerpoint/2010/main" val="361182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Πλεονεκτήματα</a:t>
            </a:r>
          </a:p>
        </p:txBody>
      </p:sp>
      <p:sp>
        <p:nvSpPr>
          <p:cNvPr id="3" name="Content Placeholder 2"/>
          <p:cNvSpPr>
            <a:spLocks noGrp="1"/>
          </p:cNvSpPr>
          <p:nvPr>
            <p:ph sz="quarter" idx="1"/>
          </p:nvPr>
        </p:nvSpPr>
        <p:spPr/>
        <p:txBody>
          <a:bodyPr/>
          <a:lstStyle/>
          <a:p>
            <a:r>
              <a:rPr lang="el-GR" dirty="0"/>
              <a:t>Συγκράτηση κόστους εκπαίδευσης</a:t>
            </a:r>
          </a:p>
          <a:p>
            <a:pPr lvl="1"/>
            <a:r>
              <a:rPr lang="el-GR" dirty="0"/>
              <a:t>Π.χ. εκπαίδευση πιλότων και γιατρών</a:t>
            </a:r>
          </a:p>
          <a:p>
            <a:pPr lvl="1"/>
            <a:endParaRPr lang="el-GR" dirty="0"/>
          </a:p>
          <a:p>
            <a:r>
              <a:rPr lang="el-GR" dirty="0"/>
              <a:t>Χρήση όταν δεν υπάρχουν φυσικές εγκαταστάσεις</a:t>
            </a:r>
          </a:p>
          <a:p>
            <a:endParaRPr lang="el-GR" dirty="0"/>
          </a:p>
          <a:p>
            <a:r>
              <a:rPr lang="el-GR" dirty="0"/>
              <a:t>Χρήση όταν υπάρχει κίνδυνος</a:t>
            </a:r>
          </a:p>
          <a:p>
            <a:pPr lvl="1"/>
            <a:r>
              <a:rPr lang="el-GR" dirty="0"/>
              <a:t>Π.χ. εκπαίδευση πιλότων και γιατρών</a:t>
            </a:r>
          </a:p>
          <a:p>
            <a:endParaRPr lang="el-GR" dirty="0"/>
          </a:p>
          <a:p>
            <a:endParaRPr lang="el-G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p:cNvGraphicFramePr/>
          <p:nvPr>
            <p:custDataLst>
              <p:tags r:id="rId2"/>
            </p:custDataLst>
            <p:extLst>
              <p:ext uri="{D42A27DB-BD31-4B8C-83A1-F6EECF244321}">
                <p14:modId xmlns:p14="http://schemas.microsoft.com/office/powerpoint/2010/main" val="1515878287"/>
              </p:ext>
            </p:extLst>
          </p:nvPr>
        </p:nvGraphicFramePr>
        <p:xfrm>
          <a:off x="1403648" y="1161592"/>
          <a:ext cx="7920880" cy="56964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1"/>
          <p:cNvSpPr>
            <a:spLocks noGrp="1"/>
          </p:cNvSpPr>
          <p:nvPr>
            <p:ph type="title"/>
          </p:nvPr>
        </p:nvSpPr>
        <p:spPr>
          <a:xfrm>
            <a:off x="457200" y="152400"/>
            <a:ext cx="8229600" cy="990600"/>
          </a:xfrm>
        </p:spPr>
        <p:txBody>
          <a:bodyPr/>
          <a:lstStyle/>
          <a:p>
            <a:r>
              <a:rPr lang="el-GR" dirty="0"/>
              <a:t>Τι προσφέρει το </a:t>
            </a:r>
            <a:r>
              <a:rPr lang="en-US" dirty="0"/>
              <a:t>game based learning</a:t>
            </a:r>
            <a:endParaRPr lang="en-GB" dirty="0"/>
          </a:p>
        </p:txBody>
      </p:sp>
    </p:spTree>
    <p:custDataLst>
      <p:tags r:id="rId1"/>
    </p:custDataLst>
    <p:extLst>
      <p:ext uri="{BB962C8B-B14F-4D97-AF65-F5344CB8AC3E}">
        <p14:creationId xmlns:p14="http://schemas.microsoft.com/office/powerpoint/2010/main" val="3548808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Πλεονεκτήματα στη μάθηση</a:t>
            </a:r>
            <a:endParaRPr lang="en-GB" dirty="0"/>
          </a:p>
        </p:txBody>
      </p:sp>
      <p:pic>
        <p:nvPicPr>
          <p:cNvPr id="4" name="Picture 2" descr="https://cft.vanderbilt.edu/wp-content/uploads/sites/59/Bloomtaxonom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196751"/>
            <a:ext cx="7560840" cy="42681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3224" y="5589240"/>
            <a:ext cx="3540456" cy="646331"/>
          </a:xfrm>
          <a:prstGeom prst="rect">
            <a:avLst/>
          </a:prstGeom>
          <a:noFill/>
        </p:spPr>
        <p:txBody>
          <a:bodyPr wrap="none" rtlCol="0">
            <a:spAutoFit/>
          </a:bodyPr>
          <a:lstStyle/>
          <a:p>
            <a:r>
              <a:rPr lang="en-GB" dirty="0"/>
              <a:t>Defining learning objectives</a:t>
            </a:r>
          </a:p>
          <a:p>
            <a:r>
              <a:rPr lang="en-GB" dirty="0"/>
              <a:t>Affective, psychomotor, cognitive</a:t>
            </a:r>
          </a:p>
        </p:txBody>
      </p:sp>
    </p:spTree>
    <p:extLst>
      <p:ext uri="{BB962C8B-B14F-4D97-AF65-F5344CB8AC3E}">
        <p14:creationId xmlns:p14="http://schemas.microsoft.com/office/powerpoint/2010/main" val="864865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Μεθοδολογίες μάθησης</a:t>
            </a:r>
          </a:p>
        </p:txBody>
      </p:sp>
      <p:sp>
        <p:nvSpPr>
          <p:cNvPr id="3" name="Content Placeholder 2"/>
          <p:cNvSpPr>
            <a:spLocks noGrp="1"/>
          </p:cNvSpPr>
          <p:nvPr>
            <p:ph sz="quarter" idx="1"/>
          </p:nvPr>
        </p:nvSpPr>
        <p:spPr>
          <a:xfrm>
            <a:off x="457200" y="1219200"/>
            <a:ext cx="8229600" cy="5234136"/>
          </a:xfrm>
        </p:spPr>
        <p:txBody>
          <a:bodyPr>
            <a:normAutofit lnSpcReduction="10000"/>
          </a:bodyPr>
          <a:lstStyle/>
          <a:p>
            <a:r>
              <a:rPr lang="el-GR" dirty="0"/>
              <a:t>Μάθηση με δράση</a:t>
            </a:r>
            <a:r>
              <a:rPr lang="en-US" dirty="0"/>
              <a:t> </a:t>
            </a:r>
          </a:p>
          <a:p>
            <a:pPr lvl="1"/>
            <a:r>
              <a:rPr lang="en-US" dirty="0"/>
              <a:t>Immersion, active learning</a:t>
            </a:r>
          </a:p>
          <a:p>
            <a:pPr lvl="1"/>
            <a:r>
              <a:rPr lang="en-US" dirty="0"/>
              <a:t>Learning by doing</a:t>
            </a:r>
          </a:p>
          <a:p>
            <a:pPr lvl="1"/>
            <a:r>
              <a:rPr lang="en-US" dirty="0"/>
              <a:t>On-the-job training</a:t>
            </a:r>
            <a:endParaRPr lang="el-GR" dirty="0"/>
          </a:p>
          <a:p>
            <a:endParaRPr lang="el-GR" dirty="0"/>
          </a:p>
          <a:p>
            <a:r>
              <a:rPr lang="el-GR" dirty="0"/>
              <a:t>Μάθηση με εξερεύνηση (</a:t>
            </a:r>
            <a:r>
              <a:rPr lang="en-US" dirty="0"/>
              <a:t>explorative learning)</a:t>
            </a:r>
            <a:endParaRPr lang="el-GR" dirty="0"/>
          </a:p>
          <a:p>
            <a:endParaRPr lang="el-GR" dirty="0"/>
          </a:p>
          <a:p>
            <a:r>
              <a:rPr lang="el-GR" dirty="0"/>
              <a:t>Μάθηση με συνεργασία</a:t>
            </a:r>
            <a:r>
              <a:rPr lang="en-US" dirty="0"/>
              <a:t> (collaborative learning)</a:t>
            </a:r>
            <a:endParaRPr lang="el-GR" dirty="0"/>
          </a:p>
          <a:p>
            <a:endParaRPr lang="en-US" dirty="0"/>
          </a:p>
          <a:p>
            <a:r>
              <a:rPr lang="el-GR" dirty="0"/>
              <a:t>Μάθηση με εργασίες </a:t>
            </a:r>
          </a:p>
          <a:p>
            <a:pPr lvl="1"/>
            <a:r>
              <a:rPr lang="en-US" dirty="0"/>
              <a:t>Task-based learning</a:t>
            </a:r>
            <a:endParaRPr lang="el-GR" dirty="0"/>
          </a:p>
          <a:p>
            <a:pPr lvl="1"/>
            <a:r>
              <a:rPr lang="en-US" dirty="0"/>
              <a:t>Project-based learning</a:t>
            </a:r>
          </a:p>
          <a:p>
            <a:pPr lvl="1"/>
            <a:endParaRPr lang="en-US" dirty="0"/>
          </a:p>
          <a:p>
            <a:endParaRPr lang="en-US" dirty="0"/>
          </a:p>
          <a:p>
            <a:endParaRPr lang="en-US" dirty="0"/>
          </a:p>
          <a:p>
            <a:endParaRPr lang="el-G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Το παιχνίδι </a:t>
            </a:r>
            <a:r>
              <a:rPr lang="en-US" dirty="0"/>
              <a:t>(Play) </a:t>
            </a:r>
            <a:r>
              <a:rPr lang="el-GR" dirty="0"/>
              <a:t>βρίσκεται παντού</a:t>
            </a:r>
            <a:endParaRPr lang="en-GB" dirty="0"/>
          </a:p>
        </p:txBody>
      </p:sp>
      <p:sp>
        <p:nvSpPr>
          <p:cNvPr id="3" name="Content Placeholder 2"/>
          <p:cNvSpPr>
            <a:spLocks noGrp="1"/>
          </p:cNvSpPr>
          <p:nvPr>
            <p:ph sz="quarter" idx="1"/>
          </p:nvPr>
        </p:nvSpPr>
        <p:spPr>
          <a:xfrm>
            <a:off x="457200" y="1219200"/>
            <a:ext cx="7010400" cy="5410200"/>
          </a:xfrm>
        </p:spPr>
        <p:txBody>
          <a:bodyPr>
            <a:normAutofit fontScale="92500" lnSpcReduction="10000"/>
          </a:bodyPr>
          <a:lstStyle/>
          <a:p>
            <a:r>
              <a:rPr lang="el-GR" dirty="0"/>
              <a:t>Βρίσκεται παντού στη φύση</a:t>
            </a:r>
          </a:p>
          <a:p>
            <a:r>
              <a:rPr lang="el-GR" dirty="0"/>
              <a:t>Σε μας και στα ζώα</a:t>
            </a:r>
          </a:p>
          <a:p>
            <a:r>
              <a:rPr lang="el-GR" dirty="0"/>
              <a:t>Μπορούμε να αναγνωρίσουμε σημάδια </a:t>
            </a:r>
          </a:p>
          <a:p>
            <a:r>
              <a:rPr lang="el-GR" dirty="0"/>
              <a:t>Φαίνεται να είναι φυσική ανάγκη</a:t>
            </a:r>
          </a:p>
          <a:p>
            <a:r>
              <a:rPr lang="el-GR" dirty="0"/>
              <a:t>Μπορεί να ξεπεράσει άλλες λειτουργίες</a:t>
            </a:r>
          </a:p>
          <a:p>
            <a:endParaRPr lang="el-GR" dirty="0"/>
          </a:p>
          <a:p>
            <a:endParaRPr lang="el-GR" dirty="0"/>
          </a:p>
          <a:p>
            <a:r>
              <a:rPr lang="el-GR" dirty="0"/>
              <a:t>Άτομα που δεν έχουν παίξει αρκετά δεν εντάσσονται κοινωνικά</a:t>
            </a:r>
          </a:p>
          <a:p>
            <a:pPr lvl="1"/>
            <a:r>
              <a:rPr lang="el-GR" dirty="0"/>
              <a:t>Παράδειγμα, </a:t>
            </a:r>
            <a:r>
              <a:rPr lang="en-US" dirty="0"/>
              <a:t>Texas murderer</a:t>
            </a:r>
          </a:p>
          <a:p>
            <a:pPr lvl="1"/>
            <a:endParaRPr lang="en-US" dirty="0"/>
          </a:p>
          <a:p>
            <a:endParaRPr lang="el-GR" dirty="0"/>
          </a:p>
          <a:p>
            <a:r>
              <a:rPr lang="el-GR" dirty="0"/>
              <a:t>Δεν το καταλαβαίνουμε απόλυτα ακόμη</a:t>
            </a:r>
          </a:p>
          <a:p>
            <a:endParaRPr lang="en-GB" dirty="0"/>
          </a:p>
        </p:txBody>
      </p:sp>
      <p:pic>
        <p:nvPicPr>
          <p:cNvPr id="4" name="Picture 3"/>
          <p:cNvPicPr>
            <a:picLocks noChangeAspect="1"/>
          </p:cNvPicPr>
          <p:nvPr/>
        </p:nvPicPr>
        <p:blipFill rotWithShape="1">
          <a:blip r:embed="rId2" cstate="print"/>
          <a:srcRect l="13333" t="22307" r="43333" b="22308"/>
          <a:stretch/>
        </p:blipFill>
        <p:spPr>
          <a:xfrm>
            <a:off x="6469790" y="3025424"/>
            <a:ext cx="2674210" cy="1851376"/>
          </a:xfrm>
          <a:prstGeom prst="rect">
            <a:avLst/>
          </a:prstGeom>
        </p:spPr>
      </p:pic>
      <p:pic>
        <p:nvPicPr>
          <p:cNvPr id="5" name="Picture 4"/>
          <p:cNvPicPr>
            <a:picLocks noChangeAspect="1"/>
          </p:cNvPicPr>
          <p:nvPr/>
        </p:nvPicPr>
        <p:blipFill rotWithShape="1">
          <a:blip r:embed="rId3" cstate="print"/>
          <a:srcRect l="12500" t="20769" r="43333" b="22307"/>
          <a:stretch/>
        </p:blipFill>
        <p:spPr>
          <a:xfrm>
            <a:off x="6469790" y="4952999"/>
            <a:ext cx="2674210" cy="1866901"/>
          </a:xfrm>
          <a:prstGeom prst="rect">
            <a:avLst/>
          </a:prstGeom>
        </p:spPr>
      </p:pic>
    </p:spTree>
    <p:extLst>
      <p:ext uri="{BB962C8B-B14F-4D97-AF65-F5344CB8AC3E}">
        <p14:creationId xmlns:p14="http://schemas.microsoft.com/office/powerpoint/2010/main" val="631034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Πρότερες τεχνολογίες</a:t>
            </a:r>
          </a:p>
        </p:txBody>
      </p:sp>
      <p:sp>
        <p:nvSpPr>
          <p:cNvPr id="3" name="Content Placeholder 2"/>
          <p:cNvSpPr>
            <a:spLocks noGrp="1"/>
          </p:cNvSpPr>
          <p:nvPr>
            <p:ph sz="quarter" idx="1"/>
          </p:nvPr>
        </p:nvSpPr>
        <p:spPr/>
        <p:txBody>
          <a:bodyPr/>
          <a:lstStyle/>
          <a:p>
            <a:r>
              <a:rPr lang="el-GR" dirty="0"/>
              <a:t>Προσομοίωση - </a:t>
            </a:r>
            <a:r>
              <a:rPr lang="en-US" dirty="0"/>
              <a:t>simulation</a:t>
            </a:r>
            <a:endParaRPr lang="el-GR" dirty="0"/>
          </a:p>
          <a:p>
            <a:pPr lvl="1"/>
            <a:r>
              <a:rPr lang="el-GR" dirty="0"/>
              <a:t>Για παράδειγμα φυσική, μαθηματικά, </a:t>
            </a:r>
          </a:p>
          <a:p>
            <a:pPr lvl="1"/>
            <a:r>
              <a:rPr lang="el-GR" dirty="0"/>
              <a:t>Εκπαίδευση πιλότων</a:t>
            </a:r>
          </a:p>
          <a:p>
            <a:pPr lvl="1"/>
            <a:r>
              <a:rPr lang="el-GR" dirty="0"/>
              <a:t>Εκπαίδευση προσωπικού υγείας</a:t>
            </a:r>
          </a:p>
          <a:p>
            <a:pPr>
              <a:buNone/>
            </a:pPr>
            <a:endParaRPr lang="el-GR" dirty="0"/>
          </a:p>
          <a:p>
            <a:endParaRPr lang="el-G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Και κριτική για τα ψηφιακά παιχνίδια</a:t>
            </a:r>
          </a:p>
        </p:txBody>
      </p:sp>
      <p:sp>
        <p:nvSpPr>
          <p:cNvPr id="3" name="Content Placeholder 2"/>
          <p:cNvSpPr>
            <a:spLocks noGrp="1"/>
          </p:cNvSpPr>
          <p:nvPr>
            <p:ph sz="quarter" idx="1"/>
          </p:nvPr>
        </p:nvSpPr>
        <p:spPr>
          <a:xfrm>
            <a:off x="457200" y="1219200"/>
            <a:ext cx="8686800" cy="4937760"/>
          </a:xfrm>
        </p:spPr>
        <p:txBody>
          <a:bodyPr/>
          <a:lstStyle/>
          <a:p>
            <a:r>
              <a:rPr lang="el-GR" dirty="0"/>
              <a:t>Πρέπει να αποφευχθεί η πιθανότητα τυχαίων απαντήσεων</a:t>
            </a:r>
          </a:p>
          <a:p>
            <a:pPr lvl="1"/>
            <a:r>
              <a:rPr lang="el-GR" dirty="0">
                <a:latin typeface="Arial Unicode MS" pitchFamily="34" charset="-128"/>
                <a:ea typeface="Arial Unicode MS" pitchFamily="34" charset="-128"/>
                <a:cs typeface="Arial Unicode MS" pitchFamily="34" charset="-128"/>
              </a:rPr>
              <a:t>Που δε βοηθούν στη μάθηση</a:t>
            </a:r>
          </a:p>
          <a:p>
            <a:pPr lvl="1"/>
            <a:endParaRPr lang="el-GR" dirty="0">
              <a:latin typeface="Arial Unicode MS" pitchFamily="34" charset="-128"/>
              <a:ea typeface="Arial Unicode MS" pitchFamily="34" charset="-128"/>
              <a:cs typeface="Arial Unicode MS" pitchFamily="34" charset="-128"/>
            </a:endParaRPr>
          </a:p>
          <a:p>
            <a:r>
              <a:rPr lang="el-GR" dirty="0"/>
              <a:t>Λύνεται με εμπέδωση της γνώσης </a:t>
            </a:r>
          </a:p>
          <a:p>
            <a:pPr lvl="1"/>
            <a:r>
              <a:rPr lang="el-GR" dirty="0">
                <a:latin typeface="Arial" pitchFamily="34" charset="0"/>
                <a:cs typeface="Arial" pitchFamily="34" charset="0"/>
              </a:rPr>
              <a:t>Μετά τη χρήση του παιχνιδιού</a:t>
            </a:r>
          </a:p>
          <a:p>
            <a:pPr lvl="1"/>
            <a:r>
              <a:rPr lang="el-GR" dirty="0">
                <a:latin typeface="Arial" pitchFamily="34" charset="0"/>
                <a:cs typeface="Arial" pitchFamily="34" charset="0"/>
              </a:rPr>
              <a:t>Συνεντεύξεις</a:t>
            </a:r>
          </a:p>
          <a:p>
            <a:pPr lvl="1"/>
            <a:r>
              <a:rPr lang="el-GR" dirty="0">
                <a:latin typeface="Arial" pitchFamily="34" charset="0"/>
                <a:cs typeface="Arial" pitchFamily="34" charset="0"/>
              </a:rPr>
              <a:t>Συζήτηση</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βασική ερώτηση είναι </a:t>
            </a:r>
          </a:p>
        </p:txBody>
      </p:sp>
      <p:sp>
        <p:nvSpPr>
          <p:cNvPr id="3" name="Content Placeholder 2"/>
          <p:cNvSpPr>
            <a:spLocks noGrp="1"/>
          </p:cNvSpPr>
          <p:nvPr>
            <p:ph sz="quarter" idx="1"/>
          </p:nvPr>
        </p:nvSpPr>
        <p:spPr/>
        <p:txBody>
          <a:bodyPr/>
          <a:lstStyle/>
          <a:p>
            <a:r>
              <a:rPr lang="el-GR" dirty="0"/>
              <a:t>Όχι αν πρέπει να βάλουμε τα παιχνίδια μέσα στη μάθηση</a:t>
            </a:r>
          </a:p>
          <a:p>
            <a:endParaRPr lang="el-GR" dirty="0"/>
          </a:p>
          <a:p>
            <a:r>
              <a:rPr lang="el-GR" dirty="0"/>
              <a:t>Αλλά με ποιο τρόπο</a:t>
            </a:r>
          </a:p>
          <a:p>
            <a:endParaRPr lang="el-GR" dirty="0"/>
          </a:p>
          <a:p>
            <a:r>
              <a:rPr lang="el-GR" dirty="0"/>
              <a:t>Έτσι ώστε να προωθούν τους στόχους</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Μεθοδολογία μάθησης με ψηφιακά παιχνίδια</a:t>
            </a:r>
          </a:p>
        </p:txBody>
      </p:sp>
      <p:sp>
        <p:nvSpPr>
          <p:cNvPr id="3" name="Content Placeholder 2"/>
          <p:cNvSpPr>
            <a:spLocks noGrp="1"/>
          </p:cNvSpPr>
          <p:nvPr>
            <p:ph sz="quarter" idx="1"/>
          </p:nvPr>
        </p:nvSpPr>
        <p:spPr/>
        <p:txBody>
          <a:bodyPr/>
          <a:lstStyle/>
          <a:p>
            <a:endParaRPr lang="el-GR" dirty="0"/>
          </a:p>
        </p:txBody>
      </p:sp>
      <p:pic>
        <p:nvPicPr>
          <p:cNvPr id="4" name="Picture 2"/>
          <p:cNvPicPr>
            <a:picLocks noChangeAspect="1" noChangeArrowheads="1"/>
          </p:cNvPicPr>
          <p:nvPr/>
        </p:nvPicPr>
        <p:blipFill>
          <a:blip r:embed="rId2" cstate="print"/>
          <a:srcRect l="8900" t="32341" r="11278" b="10252"/>
          <a:stretch>
            <a:fillRect/>
          </a:stretch>
        </p:blipFill>
        <p:spPr bwMode="auto">
          <a:xfrm>
            <a:off x="467544" y="1340768"/>
            <a:ext cx="8064574" cy="4332063"/>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Και σύνδεση μηχανισμών παιχνιδιού με μαθησιακούς στόχους</a:t>
            </a:r>
          </a:p>
        </p:txBody>
      </p:sp>
      <p:sp>
        <p:nvSpPr>
          <p:cNvPr id="3" name="Content Placeholder 2"/>
          <p:cNvSpPr>
            <a:spLocks noGrp="1"/>
          </p:cNvSpPr>
          <p:nvPr>
            <p:ph sz="quarter" idx="1"/>
          </p:nvPr>
        </p:nvSpPr>
        <p:spPr/>
        <p:txBody>
          <a:bodyPr>
            <a:normAutofit fontScale="92500" lnSpcReduction="10000"/>
          </a:bodyPr>
          <a:lstStyle/>
          <a:p>
            <a:r>
              <a:rPr lang="el-GR" dirty="0">
                <a:solidFill>
                  <a:srgbClr val="0070C0"/>
                </a:solidFill>
              </a:rPr>
              <a:t>Οι μηχανισμοί ανατροφοδότησης των παιχνιδιών</a:t>
            </a:r>
          </a:p>
          <a:p>
            <a:endParaRPr lang="en-GB" dirty="0"/>
          </a:p>
          <a:p>
            <a:r>
              <a:rPr lang="en-GB" dirty="0"/>
              <a:t>Mission</a:t>
            </a:r>
            <a:r>
              <a:rPr lang="el-GR" dirty="0"/>
              <a:t>, αποστολές</a:t>
            </a:r>
            <a:endParaRPr lang="en-GB" dirty="0"/>
          </a:p>
          <a:p>
            <a:r>
              <a:rPr lang="en-GB" dirty="0"/>
              <a:t>Sense of affiliation</a:t>
            </a:r>
            <a:r>
              <a:rPr lang="el-GR" dirty="0"/>
              <a:t>, ανήκουμε σε ομάδα</a:t>
            </a:r>
          </a:p>
          <a:p>
            <a:r>
              <a:rPr lang="en-US" dirty="0"/>
              <a:t>Rewards</a:t>
            </a:r>
            <a:r>
              <a:rPr lang="el-GR" dirty="0"/>
              <a:t>, ανταμοιβή</a:t>
            </a:r>
            <a:endParaRPr lang="en-US" dirty="0"/>
          </a:p>
          <a:p>
            <a:r>
              <a:rPr lang="en-GB" dirty="0"/>
              <a:t>Avoidance of penalties</a:t>
            </a:r>
            <a:r>
              <a:rPr lang="el-GR" dirty="0"/>
              <a:t>, αποφυγή ποινών</a:t>
            </a:r>
          </a:p>
          <a:p>
            <a:r>
              <a:rPr lang="en-US" dirty="0" err="1"/>
              <a:t>Leaderboards</a:t>
            </a:r>
            <a:endParaRPr lang="el-GR" dirty="0"/>
          </a:p>
          <a:p>
            <a:r>
              <a:rPr lang="el-GR" dirty="0"/>
              <a:t>Πόντοι</a:t>
            </a:r>
          </a:p>
          <a:p>
            <a:r>
              <a:rPr lang="el-GR" dirty="0"/>
              <a:t>Νέα επίπεδα </a:t>
            </a:r>
          </a:p>
          <a:p>
            <a:r>
              <a:rPr lang="el-GR" dirty="0"/>
              <a:t>Νέοι ρόλοι</a:t>
            </a:r>
          </a:p>
          <a:p>
            <a:endParaRPr lang="el-GR" dirty="0"/>
          </a:p>
          <a:p>
            <a:r>
              <a:rPr lang="el-GR" dirty="0">
                <a:solidFill>
                  <a:srgbClr val="0070C0"/>
                </a:solidFill>
              </a:rPr>
              <a:t>Πρέπει να συνδέονται με μαθησιακούς στόχους</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l-GR" dirty="0"/>
              <a:t>Παραδείγματα χρήσης σοβαρών παιχνιδιών σε διάφορους τομείς</a:t>
            </a:r>
          </a:p>
        </p:txBody>
      </p:sp>
      <p:sp>
        <p:nvSpPr>
          <p:cNvPr id="5" name="Subtitle 4"/>
          <p:cNvSpPr>
            <a:spLocks noGrp="1"/>
          </p:cNvSpPr>
          <p:nvPr>
            <p:ph type="subTitle" idx="1"/>
          </p:nvPr>
        </p:nvSpPr>
        <p:spPr/>
        <p:txBody>
          <a:bodyPr/>
          <a:lstStyle/>
          <a:p>
            <a:endParaRPr lang="el-G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πιο βασικοί τομείς όπου χρησιμοποιούνται σοβαρά παιχνίδια</a:t>
            </a:r>
          </a:p>
        </p:txBody>
      </p:sp>
      <p:sp>
        <p:nvSpPr>
          <p:cNvPr id="3" name="Content Placeholder 2"/>
          <p:cNvSpPr>
            <a:spLocks noGrp="1"/>
          </p:cNvSpPr>
          <p:nvPr>
            <p:ph sz="quarter" idx="1"/>
          </p:nvPr>
        </p:nvSpPr>
        <p:spPr/>
        <p:txBody>
          <a:bodyPr/>
          <a:lstStyle/>
          <a:p>
            <a:r>
              <a:rPr lang="el-GR" dirty="0"/>
              <a:t>Υγεία</a:t>
            </a:r>
          </a:p>
          <a:p>
            <a:r>
              <a:rPr lang="en-US" dirty="0"/>
              <a:t>Management</a:t>
            </a:r>
            <a:r>
              <a:rPr lang="el-GR" dirty="0"/>
              <a:t>, εκπαίδευση στελεχών</a:t>
            </a:r>
          </a:p>
          <a:p>
            <a:r>
              <a:rPr lang="el-GR" dirty="0"/>
              <a:t>Στρατιωτικούς σκοπούς</a:t>
            </a:r>
          </a:p>
          <a:p>
            <a:endParaRPr lang="el-GR" dirty="0"/>
          </a:p>
          <a:p>
            <a:r>
              <a:rPr lang="el-GR" dirty="0"/>
              <a:t>Και </a:t>
            </a:r>
            <a:r>
              <a:rPr lang="en-US" dirty="0"/>
              <a:t>inclusion</a:t>
            </a:r>
            <a:r>
              <a:rPr lang="el-GR" dirty="0"/>
              <a:t>, κοινωνικά θέματα</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15974"/>
          </a:xfrm>
        </p:spPr>
        <p:txBody>
          <a:bodyPr>
            <a:normAutofit fontScale="90000"/>
          </a:bodyPr>
          <a:lstStyle/>
          <a:p>
            <a:r>
              <a:rPr lang="en-US" dirty="0"/>
              <a:t>EnvKids: </a:t>
            </a:r>
            <a:r>
              <a:rPr lang="el-GR" dirty="0"/>
              <a:t>περιβαλλοντική εκπαίδευση</a:t>
            </a:r>
            <a:br>
              <a:rPr lang="en-US" dirty="0"/>
            </a:br>
            <a:r>
              <a:rPr lang="en-US" dirty="0"/>
              <a:t> </a:t>
            </a:r>
            <a:r>
              <a:rPr lang="en-US" sz="2200" dirty="0">
                <a:hlinkClick r:id="rId2"/>
              </a:rPr>
              <a:t>http://ohmpro.org/envkids/pilots/Energy_demonstrator.html</a:t>
            </a:r>
            <a:r>
              <a:rPr lang="en-US" sz="2200" dirty="0"/>
              <a:t>    </a:t>
            </a:r>
            <a:endParaRPr lang="en-GB" sz="2200" dirty="0"/>
          </a:p>
        </p:txBody>
      </p:sp>
      <p:pic>
        <p:nvPicPr>
          <p:cNvPr id="25" name="Picture 24"/>
          <p:cNvPicPr>
            <a:picLocks noChangeAspect="1"/>
          </p:cNvPicPr>
          <p:nvPr/>
        </p:nvPicPr>
        <p:blipFill>
          <a:blip r:embed="rId3" cstate="print"/>
          <a:stretch>
            <a:fillRect/>
          </a:stretch>
        </p:blipFill>
        <p:spPr>
          <a:xfrm>
            <a:off x="0" y="3495453"/>
            <a:ext cx="4932040" cy="3362547"/>
          </a:xfrm>
          <a:prstGeom prst="rect">
            <a:avLst/>
          </a:prstGeom>
        </p:spPr>
      </p:pic>
      <p:sp>
        <p:nvSpPr>
          <p:cNvPr id="13" name="TextBox 12"/>
          <p:cNvSpPr txBox="1"/>
          <p:nvPr/>
        </p:nvSpPr>
        <p:spPr>
          <a:xfrm>
            <a:off x="323528" y="1556792"/>
            <a:ext cx="6420027" cy="523220"/>
          </a:xfrm>
          <a:prstGeom prst="rect">
            <a:avLst/>
          </a:prstGeom>
          <a:noFill/>
        </p:spPr>
        <p:txBody>
          <a:bodyPr wrap="none" rtlCol="0">
            <a:spAutoFit/>
          </a:bodyPr>
          <a:lstStyle/>
          <a:p>
            <a:pPr>
              <a:buFont typeface="Arial" pitchFamily="34" charset="0"/>
              <a:buChar char="•"/>
            </a:pPr>
            <a:r>
              <a:rPr lang="el-GR" sz="2800" dirty="0"/>
              <a:t> Περιβαλλοντικά υπεύθυνη συμπεριφορά</a:t>
            </a:r>
          </a:p>
        </p:txBody>
      </p:sp>
      <p:pic>
        <p:nvPicPr>
          <p:cNvPr id="1026" name="Picture 2"/>
          <p:cNvPicPr>
            <a:picLocks noChangeAspect="1" noChangeArrowheads="1"/>
          </p:cNvPicPr>
          <p:nvPr/>
        </p:nvPicPr>
        <p:blipFill>
          <a:blip r:embed="rId4" cstate="print"/>
          <a:srcRect t="9469" r="26947"/>
          <a:stretch>
            <a:fillRect/>
          </a:stretch>
        </p:blipFill>
        <p:spPr bwMode="auto">
          <a:xfrm>
            <a:off x="4289723" y="2132856"/>
            <a:ext cx="4854277" cy="3382144"/>
          </a:xfrm>
          <a:prstGeom prst="rect">
            <a:avLst/>
          </a:prstGeom>
          <a:noFill/>
          <a:ln w="9525">
            <a:noFill/>
            <a:miter lim="800000"/>
            <a:headEnd/>
            <a:tailEnd/>
          </a:ln>
        </p:spPr>
      </p:pic>
    </p:spTree>
    <p:extLst>
      <p:ext uri="{BB962C8B-B14F-4D97-AF65-F5344CB8AC3E}">
        <p14:creationId xmlns:p14="http://schemas.microsoft.com/office/powerpoint/2010/main" val="313168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612" y="32038"/>
            <a:ext cx="8229600" cy="1115974"/>
          </a:xfrm>
        </p:spPr>
        <p:txBody>
          <a:bodyPr>
            <a:normAutofit/>
          </a:bodyPr>
          <a:lstStyle/>
          <a:p>
            <a:r>
              <a:rPr lang="en-US" dirty="0" err="1"/>
              <a:t>si-lang</a:t>
            </a:r>
            <a:r>
              <a:rPr lang="en-US" dirty="0"/>
              <a:t>: </a:t>
            </a:r>
            <a:r>
              <a:rPr lang="el-GR" dirty="0"/>
              <a:t>Επικοινωνία σε κοινά γνωστές γλώσσες για επαγγελματικούς σκοπούς</a:t>
            </a:r>
            <a:endParaRPr lang="en-GB" dirty="0"/>
          </a:p>
        </p:txBody>
      </p:sp>
      <p:pic>
        <p:nvPicPr>
          <p:cNvPr id="27" name="Picture 26"/>
          <p:cNvPicPr>
            <a:picLocks noChangeAspect="1"/>
          </p:cNvPicPr>
          <p:nvPr/>
        </p:nvPicPr>
        <p:blipFill>
          <a:blip r:embed="rId2" cstate="print"/>
          <a:stretch>
            <a:fillRect/>
          </a:stretch>
        </p:blipFill>
        <p:spPr>
          <a:xfrm>
            <a:off x="0" y="1196752"/>
            <a:ext cx="4992191" cy="3024336"/>
          </a:xfrm>
          <a:prstGeom prst="rect">
            <a:avLst/>
          </a:prstGeom>
        </p:spPr>
      </p:pic>
      <p:sp>
        <p:nvSpPr>
          <p:cNvPr id="12" name="TextBox 11"/>
          <p:cNvSpPr txBox="1"/>
          <p:nvPr/>
        </p:nvSpPr>
        <p:spPr>
          <a:xfrm>
            <a:off x="539552" y="4941168"/>
            <a:ext cx="2810385" cy="523220"/>
          </a:xfrm>
          <a:prstGeom prst="rect">
            <a:avLst/>
          </a:prstGeom>
          <a:noFill/>
        </p:spPr>
        <p:txBody>
          <a:bodyPr wrap="none" rtlCol="0">
            <a:spAutoFit/>
          </a:bodyPr>
          <a:lstStyle/>
          <a:p>
            <a:r>
              <a:rPr lang="en-US" sz="2800" dirty="0">
                <a:hlinkClick r:id="rId3"/>
              </a:rPr>
              <a:t>http://si-lang.net</a:t>
            </a:r>
            <a:r>
              <a:rPr lang="en-US" sz="2800" dirty="0"/>
              <a:t>   </a:t>
            </a:r>
            <a:endParaRPr lang="el-GR" sz="2800" dirty="0"/>
          </a:p>
        </p:txBody>
      </p:sp>
    </p:spTree>
    <p:extLst>
      <p:ext uri="{BB962C8B-B14F-4D97-AF65-F5344CB8AC3E}">
        <p14:creationId xmlns:p14="http://schemas.microsoft.com/office/powerpoint/2010/main" val="313168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612" y="32038"/>
            <a:ext cx="8229600" cy="1115974"/>
          </a:xfrm>
        </p:spPr>
        <p:txBody>
          <a:bodyPr>
            <a:normAutofit/>
          </a:bodyPr>
          <a:lstStyle/>
          <a:p>
            <a:r>
              <a:rPr lang="en-US" dirty="0"/>
              <a:t>TALETE: </a:t>
            </a:r>
            <a:r>
              <a:rPr lang="el-GR" dirty="0"/>
              <a:t>Μαθηματικά και επιστήμες</a:t>
            </a:r>
            <a:br>
              <a:rPr lang="en-US" dirty="0"/>
            </a:br>
            <a:r>
              <a:rPr lang="en-US" dirty="0"/>
              <a:t> </a:t>
            </a:r>
            <a:r>
              <a:rPr lang="en-US" sz="2000" dirty="0">
                <a:hlinkClick r:id="rId2"/>
              </a:rPr>
              <a:t>https://www.youtube.com/watch?v=gYIM8864xMU</a:t>
            </a:r>
            <a:r>
              <a:rPr lang="en-US" sz="2000" dirty="0"/>
              <a:t>   </a:t>
            </a:r>
            <a:endParaRPr lang="en-GB" sz="2000" dirty="0"/>
          </a:p>
        </p:txBody>
      </p:sp>
      <p:pic>
        <p:nvPicPr>
          <p:cNvPr id="29" name="Picture 28"/>
          <p:cNvPicPr>
            <a:picLocks noChangeAspect="1"/>
          </p:cNvPicPr>
          <p:nvPr/>
        </p:nvPicPr>
        <p:blipFill>
          <a:blip r:embed="rId3" cstate="print"/>
          <a:stretch>
            <a:fillRect/>
          </a:stretch>
        </p:blipFill>
        <p:spPr>
          <a:xfrm>
            <a:off x="1" y="1124744"/>
            <a:ext cx="4067944" cy="2388370"/>
          </a:xfrm>
          <a:prstGeom prst="rect">
            <a:avLst/>
          </a:prstGeom>
        </p:spPr>
      </p:pic>
      <p:pic>
        <p:nvPicPr>
          <p:cNvPr id="2050" name="Picture 2"/>
          <p:cNvPicPr>
            <a:picLocks noChangeAspect="1" noChangeArrowheads="1"/>
          </p:cNvPicPr>
          <p:nvPr/>
        </p:nvPicPr>
        <p:blipFill>
          <a:blip r:embed="rId4" cstate="print"/>
          <a:srcRect l="5807" t="19313" r="38296" b="18672"/>
          <a:stretch>
            <a:fillRect/>
          </a:stretch>
        </p:blipFill>
        <p:spPr bwMode="auto">
          <a:xfrm>
            <a:off x="0" y="4293096"/>
            <a:ext cx="4111989" cy="2564904"/>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l="6279" t="19485" r="35611" b="19485"/>
          <a:stretch>
            <a:fillRect/>
          </a:stretch>
        </p:blipFill>
        <p:spPr bwMode="auto">
          <a:xfrm>
            <a:off x="4211960" y="1124744"/>
            <a:ext cx="4932040" cy="2912252"/>
          </a:xfrm>
          <a:prstGeom prst="rect">
            <a:avLst/>
          </a:prstGeom>
          <a:noFill/>
          <a:ln w="9525">
            <a:noFill/>
            <a:miter lim="800000"/>
            <a:headEnd/>
            <a:tailEnd/>
          </a:ln>
        </p:spPr>
      </p:pic>
    </p:spTree>
    <p:extLst>
      <p:ext uri="{BB962C8B-B14F-4D97-AF65-F5344CB8AC3E}">
        <p14:creationId xmlns:p14="http://schemas.microsoft.com/office/powerpoint/2010/main" val="313168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Διαφορετικοί τύποι παιχνιδιών</a:t>
            </a:r>
            <a:endParaRPr lang="en-GB" dirty="0"/>
          </a:p>
        </p:txBody>
      </p:sp>
      <p:sp>
        <p:nvSpPr>
          <p:cNvPr id="3" name="Content Placeholder 2"/>
          <p:cNvSpPr>
            <a:spLocks noGrp="1"/>
          </p:cNvSpPr>
          <p:nvPr>
            <p:ph sz="quarter" idx="1"/>
          </p:nvPr>
        </p:nvSpPr>
        <p:spPr/>
        <p:txBody>
          <a:bodyPr/>
          <a:lstStyle/>
          <a:p>
            <a:r>
              <a:rPr lang="el-GR" dirty="0"/>
              <a:t>Χρησιμοποιώντας το σώμα μας </a:t>
            </a:r>
            <a:r>
              <a:rPr lang="en-US" dirty="0"/>
              <a:t>(body play)</a:t>
            </a:r>
          </a:p>
          <a:p>
            <a:pPr lvl="1"/>
            <a:r>
              <a:rPr lang="el-GR" dirty="0"/>
              <a:t>Για κανένα συγκεκριμένο λόγο</a:t>
            </a:r>
          </a:p>
          <a:p>
            <a:endParaRPr lang="el-GR" dirty="0"/>
          </a:p>
          <a:p>
            <a:r>
              <a:rPr lang="el-GR" dirty="0"/>
              <a:t>Με αντικείμενα</a:t>
            </a:r>
          </a:p>
          <a:p>
            <a:pPr lvl="1"/>
            <a:r>
              <a:rPr lang="el-GR" dirty="0"/>
              <a:t>Χρησιμοποιώντας μπάλες, κλπ.</a:t>
            </a:r>
            <a:endParaRPr lang="en-US" dirty="0"/>
          </a:p>
          <a:p>
            <a:pPr lvl="1"/>
            <a:endParaRPr lang="en-US" dirty="0"/>
          </a:p>
        </p:txBody>
      </p:sp>
      <p:pic>
        <p:nvPicPr>
          <p:cNvPr id="4" name="Picture 3"/>
          <p:cNvPicPr>
            <a:picLocks noChangeAspect="1"/>
          </p:cNvPicPr>
          <p:nvPr/>
        </p:nvPicPr>
        <p:blipFill rotWithShape="1">
          <a:blip r:embed="rId2" cstate="print"/>
          <a:srcRect l="20833" t="20770" r="52500" b="23846"/>
          <a:stretch/>
        </p:blipFill>
        <p:spPr>
          <a:xfrm>
            <a:off x="6934200" y="-1"/>
            <a:ext cx="2209800" cy="2486025"/>
          </a:xfrm>
          <a:prstGeom prst="rect">
            <a:avLst/>
          </a:prstGeom>
        </p:spPr>
      </p:pic>
      <p:pic>
        <p:nvPicPr>
          <p:cNvPr id="5" name="Picture 4"/>
          <p:cNvPicPr>
            <a:picLocks noChangeAspect="1"/>
          </p:cNvPicPr>
          <p:nvPr/>
        </p:nvPicPr>
        <p:blipFill rotWithShape="1">
          <a:blip r:embed="rId3" cstate="print"/>
          <a:srcRect l="26667" t="28461" r="53333" b="22308"/>
          <a:stretch/>
        </p:blipFill>
        <p:spPr>
          <a:xfrm>
            <a:off x="7162801" y="3888740"/>
            <a:ext cx="1981200" cy="2641600"/>
          </a:xfrm>
          <a:prstGeom prst="rect">
            <a:avLst/>
          </a:prstGeom>
        </p:spPr>
      </p:pic>
    </p:spTree>
    <p:extLst>
      <p:ext uri="{BB962C8B-B14F-4D97-AF65-F5344CB8AC3E}">
        <p14:creationId xmlns:p14="http://schemas.microsoft.com/office/powerpoint/2010/main" val="10706971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612" y="32038"/>
            <a:ext cx="8229600" cy="1115974"/>
          </a:xfrm>
        </p:spPr>
        <p:txBody>
          <a:bodyPr>
            <a:normAutofit/>
          </a:bodyPr>
          <a:lstStyle/>
          <a:p>
            <a:r>
              <a:rPr lang="el-GR" dirty="0"/>
              <a:t>Παραδείγματα</a:t>
            </a:r>
            <a:r>
              <a:rPr lang="en-US" dirty="0"/>
              <a:t> – </a:t>
            </a:r>
            <a:r>
              <a:rPr lang="el-GR" dirty="0"/>
              <a:t>Προγραμματισμός</a:t>
            </a:r>
            <a:br>
              <a:rPr lang="el-GR" dirty="0"/>
            </a:br>
            <a:endParaRPr lang="en-GB" dirty="0"/>
          </a:p>
        </p:txBody>
      </p:sp>
      <p:pic>
        <p:nvPicPr>
          <p:cNvPr id="44" name="Picture 43"/>
          <p:cNvPicPr/>
          <p:nvPr/>
        </p:nvPicPr>
        <p:blipFill rotWithShape="1">
          <a:blip r:embed="rId2" cstate="print"/>
          <a:srcRect l="33404" t="33285" r="51473" b="38107"/>
          <a:stretch/>
        </p:blipFill>
        <p:spPr bwMode="auto">
          <a:xfrm>
            <a:off x="6228184" y="620688"/>
            <a:ext cx="2915816" cy="3188941"/>
          </a:xfrm>
          <a:prstGeom prst="rect">
            <a:avLst/>
          </a:prstGeom>
          <a:ln>
            <a:noFill/>
          </a:ln>
          <a:extLst>
            <a:ext uri="{53640926-AAD7-44D8-BBD7-CCE9431645EC}">
              <a14:shadowObscured xmlns:a14="http://schemas.microsoft.com/office/drawing/2010/main"/>
            </a:ext>
          </a:extLst>
        </p:spPr>
      </p:pic>
      <p:sp>
        <p:nvSpPr>
          <p:cNvPr id="45" name="Content Placeholder 2"/>
          <p:cNvSpPr txBox="1">
            <a:spLocks/>
          </p:cNvSpPr>
          <p:nvPr/>
        </p:nvSpPr>
        <p:spPr>
          <a:xfrm>
            <a:off x="5076056" y="2060848"/>
            <a:ext cx="1802524" cy="40968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t>Ceebot</a:t>
            </a:r>
            <a:endParaRPr lang="en-US" dirty="0"/>
          </a:p>
        </p:txBody>
      </p:sp>
      <p:pic>
        <p:nvPicPr>
          <p:cNvPr id="46" name="Picture 45"/>
          <p:cNvPicPr/>
          <p:nvPr/>
        </p:nvPicPr>
        <p:blipFill rotWithShape="1">
          <a:blip r:embed="rId3" cstate="print"/>
          <a:srcRect l="35896" t="40711" r="39840" b="33431"/>
          <a:stretch/>
        </p:blipFill>
        <p:spPr bwMode="auto">
          <a:xfrm>
            <a:off x="4788024" y="3861048"/>
            <a:ext cx="4355976" cy="2996952"/>
          </a:xfrm>
          <a:prstGeom prst="rect">
            <a:avLst/>
          </a:prstGeom>
          <a:ln>
            <a:noFill/>
          </a:ln>
          <a:extLst>
            <a:ext uri="{53640926-AAD7-44D8-BBD7-CCE9431645EC}">
              <a14:shadowObscured xmlns:a14="http://schemas.microsoft.com/office/drawing/2010/main"/>
            </a:ext>
          </a:extLst>
        </p:spPr>
      </p:pic>
      <p:sp>
        <p:nvSpPr>
          <p:cNvPr id="47" name="Content Placeholder 2"/>
          <p:cNvSpPr txBox="1">
            <a:spLocks/>
          </p:cNvSpPr>
          <p:nvPr/>
        </p:nvSpPr>
        <p:spPr>
          <a:xfrm>
            <a:off x="3419872" y="6448312"/>
            <a:ext cx="1802524" cy="40968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Lightbot</a:t>
            </a:r>
          </a:p>
        </p:txBody>
      </p:sp>
      <p:pic>
        <p:nvPicPr>
          <p:cNvPr id="20" name="Picture 19"/>
          <p:cNvPicPr/>
          <p:nvPr/>
        </p:nvPicPr>
        <p:blipFill>
          <a:blip r:embed="rId4" cstate="print"/>
          <a:srcRect l="16434" t="22251" r="44919" b="45288"/>
          <a:stretch>
            <a:fillRect/>
          </a:stretch>
        </p:blipFill>
        <p:spPr bwMode="auto">
          <a:xfrm>
            <a:off x="0" y="1268760"/>
            <a:ext cx="4176464" cy="2549252"/>
          </a:xfrm>
          <a:prstGeom prst="rect">
            <a:avLst/>
          </a:prstGeom>
          <a:noFill/>
          <a:ln w="9525">
            <a:noFill/>
            <a:miter lim="800000"/>
            <a:headEnd/>
            <a:tailEnd/>
          </a:ln>
        </p:spPr>
      </p:pic>
    </p:spTree>
    <p:extLst>
      <p:ext uri="{BB962C8B-B14F-4D97-AF65-F5344CB8AC3E}">
        <p14:creationId xmlns:p14="http://schemas.microsoft.com/office/powerpoint/2010/main" val="3131689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Training</a:t>
            </a:r>
            <a:r>
              <a:rPr lang="el-GR" dirty="0"/>
              <a:t>	</a:t>
            </a:r>
          </a:p>
        </p:txBody>
      </p:sp>
      <p:pic>
        <p:nvPicPr>
          <p:cNvPr id="4" name="Picture 3"/>
          <p:cNvPicPr/>
          <p:nvPr/>
        </p:nvPicPr>
        <p:blipFill rotWithShape="1">
          <a:blip r:embed="rId2" cstate="print"/>
          <a:srcRect l="17223" t="22394" r="36417" b="41907"/>
          <a:stretch/>
        </p:blipFill>
        <p:spPr bwMode="auto">
          <a:xfrm>
            <a:off x="251520" y="3140968"/>
            <a:ext cx="2409825" cy="1533525"/>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395536" y="5013176"/>
            <a:ext cx="4143442" cy="923330"/>
          </a:xfrm>
          <a:prstGeom prst="rect">
            <a:avLst/>
          </a:prstGeom>
          <a:noFill/>
        </p:spPr>
        <p:txBody>
          <a:bodyPr wrap="none" rtlCol="0">
            <a:spAutoFit/>
          </a:bodyPr>
          <a:lstStyle/>
          <a:p>
            <a:r>
              <a:rPr lang="en-US" dirty="0"/>
              <a:t>McGraw Hill</a:t>
            </a:r>
          </a:p>
          <a:p>
            <a:r>
              <a:rPr lang="en-US" dirty="0"/>
              <a:t>Business Training</a:t>
            </a:r>
          </a:p>
          <a:p>
            <a:r>
              <a:rPr lang="en-US" dirty="0"/>
              <a:t>Practice Management, Practice Operations</a:t>
            </a:r>
            <a:endParaRPr lang="el-GR" dirty="0"/>
          </a:p>
        </p:txBody>
      </p:sp>
      <p:pic>
        <p:nvPicPr>
          <p:cNvPr id="6" name="Picture 5"/>
          <p:cNvPicPr/>
          <p:nvPr/>
        </p:nvPicPr>
        <p:blipFill rotWithShape="1">
          <a:blip r:embed="rId3" cstate="print"/>
          <a:srcRect l="16435" t="23041" r="35708" b="42281"/>
          <a:stretch/>
        </p:blipFill>
        <p:spPr bwMode="auto">
          <a:xfrm>
            <a:off x="2915816" y="3212976"/>
            <a:ext cx="2695575" cy="151562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2801558" y="1196752"/>
            <a:ext cx="6342442" cy="369332"/>
          </a:xfrm>
          <a:prstGeom prst="rect">
            <a:avLst/>
          </a:prstGeom>
          <a:noFill/>
        </p:spPr>
        <p:txBody>
          <a:bodyPr wrap="none" rtlCol="0">
            <a:spAutoFit/>
          </a:bodyPr>
          <a:lstStyle/>
          <a:p>
            <a:r>
              <a:rPr lang="el-GR" dirty="0"/>
              <a:t>ΙΒΜ, </a:t>
            </a:r>
            <a:r>
              <a:rPr lang="fr-FR" dirty="0">
                <a:hlinkClick r:id="rId4"/>
              </a:rPr>
              <a:t>https://www-935.ibm.com/services/us/gbs/gaming/healthcare/</a:t>
            </a:r>
            <a:r>
              <a:rPr lang="el-GR" dirty="0"/>
              <a:t> </a:t>
            </a:r>
          </a:p>
        </p:txBody>
      </p:sp>
      <p:pic>
        <p:nvPicPr>
          <p:cNvPr id="1026" name="Picture 2"/>
          <p:cNvPicPr>
            <a:picLocks noChangeAspect="1" noChangeArrowheads="1"/>
          </p:cNvPicPr>
          <p:nvPr/>
        </p:nvPicPr>
        <p:blipFill>
          <a:blip r:embed="rId5" cstate="print"/>
          <a:srcRect/>
          <a:stretch>
            <a:fillRect/>
          </a:stretch>
        </p:blipFill>
        <p:spPr bwMode="auto">
          <a:xfrm>
            <a:off x="6084168" y="1628800"/>
            <a:ext cx="2750518" cy="1546411"/>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Υγεία	</a:t>
            </a:r>
          </a:p>
        </p:txBody>
      </p:sp>
      <p:sp>
        <p:nvSpPr>
          <p:cNvPr id="3" name="Content Placeholder 2"/>
          <p:cNvSpPr>
            <a:spLocks noGrp="1"/>
          </p:cNvSpPr>
          <p:nvPr>
            <p:ph sz="quarter" idx="1"/>
          </p:nvPr>
        </p:nvSpPr>
        <p:spPr>
          <a:xfrm>
            <a:off x="457200" y="1196752"/>
            <a:ext cx="8686800" cy="5882208"/>
          </a:xfrm>
        </p:spPr>
        <p:txBody>
          <a:bodyPr>
            <a:normAutofit fontScale="92500"/>
          </a:bodyPr>
          <a:lstStyle/>
          <a:p>
            <a:r>
              <a:rPr lang="el-GR" dirty="0">
                <a:solidFill>
                  <a:srgbClr val="0070C0"/>
                </a:solidFill>
              </a:rPr>
              <a:t>Για πρόληψη και προώθηση υπεύθυνης συμπεριφοράς</a:t>
            </a:r>
          </a:p>
          <a:p>
            <a:pPr lvl="1"/>
            <a:r>
              <a:rPr lang="el-GR" dirty="0"/>
              <a:t>Π.χ. για χρόνια ασθενείς</a:t>
            </a:r>
          </a:p>
          <a:p>
            <a:pPr lvl="1"/>
            <a:r>
              <a:rPr lang="el-GR" dirty="0"/>
              <a:t>Για πρόληψη παχυσαρκίας</a:t>
            </a:r>
          </a:p>
          <a:p>
            <a:pPr lvl="1"/>
            <a:r>
              <a:rPr lang="el-GR" dirty="0"/>
              <a:t>Αποφυγή εξαρτήσεων</a:t>
            </a:r>
          </a:p>
          <a:p>
            <a:pPr lvl="1"/>
            <a:r>
              <a:rPr lang="el-GR" dirty="0"/>
              <a:t>Αποφυγή ασθενειών που είναι αποτέλεσμα συμπεριφοράς</a:t>
            </a:r>
          </a:p>
          <a:p>
            <a:r>
              <a:rPr lang="el-GR" dirty="0"/>
              <a:t>Συνδυάζουν </a:t>
            </a:r>
          </a:p>
          <a:p>
            <a:pPr lvl="1"/>
            <a:r>
              <a:rPr lang="el-GR" dirty="0"/>
              <a:t>Ιατρικές γνώσεις</a:t>
            </a:r>
          </a:p>
          <a:p>
            <a:pPr lvl="1"/>
            <a:r>
              <a:rPr lang="en-US" dirty="0"/>
              <a:t>Analytics</a:t>
            </a:r>
            <a:endParaRPr lang="el-GR" dirty="0"/>
          </a:p>
          <a:p>
            <a:pPr lvl="1"/>
            <a:r>
              <a:rPr lang="en-US" dirty="0" err="1"/>
              <a:t>Gameplay</a:t>
            </a:r>
            <a:endParaRPr lang="en-US" dirty="0"/>
          </a:p>
          <a:p>
            <a:pPr lvl="1"/>
            <a:r>
              <a:rPr lang="el-GR" dirty="0"/>
              <a:t>Τεχνική νοημοσύνη</a:t>
            </a:r>
          </a:p>
          <a:p>
            <a:pPr lvl="1"/>
            <a:r>
              <a:rPr lang="en-US" dirty="0"/>
              <a:t>Incentives </a:t>
            </a:r>
            <a:r>
              <a:rPr lang="el-GR" dirty="0"/>
              <a:t>κίνητρα</a:t>
            </a:r>
          </a:p>
          <a:p>
            <a:pPr>
              <a:buNone/>
            </a:pPr>
            <a:endParaRPr lang="el-GR" dirty="0">
              <a:solidFill>
                <a:srgbClr val="0070C0"/>
              </a:solidFill>
            </a:endParaRPr>
          </a:p>
          <a:p>
            <a:r>
              <a:rPr lang="el-GR" dirty="0">
                <a:solidFill>
                  <a:srgbClr val="0070C0"/>
                </a:solidFill>
              </a:rPr>
              <a:t>Για εκπαίδευση ιατρικού προσωπικού μέσω  προσομοιώσεων</a:t>
            </a:r>
            <a:endParaRPr lang="en-US" dirty="0">
              <a:solidFill>
                <a:srgbClr val="0070C0"/>
              </a:solidFill>
            </a:endParaRPr>
          </a:p>
          <a:p>
            <a:r>
              <a:rPr lang="el-GR" dirty="0">
                <a:solidFill>
                  <a:srgbClr val="0070C0"/>
                </a:solidFill>
              </a:rPr>
              <a:t>Για διάγνωση σοβαρών ασθενειών</a:t>
            </a:r>
          </a:p>
        </p:txBody>
      </p:sp>
      <p:pic>
        <p:nvPicPr>
          <p:cNvPr id="7" name="Picture 6" descr="Serious Games"/>
          <p:cNvPicPr/>
          <p:nvPr/>
        </p:nvPicPr>
        <p:blipFill>
          <a:blip r:embed="rId2" cstate="print">
            <a:extLst>
              <a:ext uri="{28A0092B-C50C-407E-A947-70E740481C1C}">
                <a14:useLocalDpi xmlns:a14="http://schemas.microsoft.com/office/drawing/2010/main" val="0"/>
              </a:ext>
            </a:extLst>
          </a:blip>
          <a:srcRect r="47301"/>
          <a:stretch>
            <a:fillRect/>
          </a:stretch>
        </p:blipFill>
        <p:spPr bwMode="auto">
          <a:xfrm>
            <a:off x="6858103" y="0"/>
            <a:ext cx="2285897" cy="914400"/>
          </a:xfrm>
          <a:prstGeom prst="rect">
            <a:avLst/>
          </a:prstGeom>
          <a:noFill/>
          <a:ln>
            <a:noFill/>
          </a:ln>
        </p:spPr>
      </p:pic>
      <p:sp>
        <p:nvSpPr>
          <p:cNvPr id="8" name="TextBox 7"/>
          <p:cNvSpPr txBox="1"/>
          <p:nvPr/>
        </p:nvSpPr>
        <p:spPr>
          <a:xfrm>
            <a:off x="7495792" y="908720"/>
            <a:ext cx="1648208" cy="369332"/>
          </a:xfrm>
          <a:prstGeom prst="rect">
            <a:avLst/>
          </a:prstGeom>
          <a:noFill/>
        </p:spPr>
        <p:txBody>
          <a:bodyPr wrap="none" rtlCol="0">
            <a:spAutoFit/>
          </a:bodyPr>
          <a:lstStyle/>
          <a:p>
            <a:r>
              <a:rPr lang="en-US" dirty="0"/>
              <a:t>Dental implants</a:t>
            </a:r>
            <a:endParaRPr lang="el-GR" dirty="0"/>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7164288" y="3501008"/>
            <a:ext cx="1772582" cy="2325406"/>
          </a:xfrm>
          <a:prstGeom prst="rect">
            <a:avLst/>
          </a:prstGeom>
        </p:spPr>
      </p:pic>
      <p:sp>
        <p:nvSpPr>
          <p:cNvPr id="10" name="TextBox 9"/>
          <p:cNvSpPr txBox="1"/>
          <p:nvPr/>
        </p:nvSpPr>
        <p:spPr>
          <a:xfrm>
            <a:off x="7385837" y="2996952"/>
            <a:ext cx="1758163" cy="646331"/>
          </a:xfrm>
          <a:prstGeom prst="rect">
            <a:avLst/>
          </a:prstGeom>
          <a:noFill/>
        </p:spPr>
        <p:txBody>
          <a:bodyPr wrap="square" rtlCol="0">
            <a:spAutoFit/>
          </a:bodyPr>
          <a:lstStyle/>
          <a:p>
            <a:pPr algn="r"/>
            <a:r>
              <a:rPr lang="en-US" dirty="0" err="1"/>
              <a:t>Manolo’s</a:t>
            </a:r>
            <a:r>
              <a:rPr lang="en-US" dirty="0"/>
              <a:t> Business Trip</a:t>
            </a:r>
            <a:endParaRPr lang="el-G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Στρατιωτικές εφαρμογές</a:t>
            </a:r>
          </a:p>
        </p:txBody>
      </p:sp>
      <p:sp>
        <p:nvSpPr>
          <p:cNvPr id="3" name="Content Placeholder 2"/>
          <p:cNvSpPr>
            <a:spLocks noGrp="1"/>
          </p:cNvSpPr>
          <p:nvPr>
            <p:ph sz="quarter" idx="1"/>
          </p:nvPr>
        </p:nvSpPr>
        <p:spPr/>
        <p:txBody>
          <a:bodyPr/>
          <a:lstStyle/>
          <a:p>
            <a:r>
              <a:rPr lang="en-US" dirty="0"/>
              <a:t>TLCTS</a:t>
            </a:r>
          </a:p>
          <a:p>
            <a:endParaRPr lang="el-GR"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755576" y="1916832"/>
            <a:ext cx="3888432" cy="3672408"/>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4932040" y="1916832"/>
            <a:ext cx="4211960" cy="316835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90600"/>
          </a:xfrm>
        </p:spPr>
        <p:txBody>
          <a:bodyPr>
            <a:noAutofit/>
          </a:bodyPr>
          <a:lstStyle/>
          <a:p>
            <a:r>
              <a:rPr lang="pt-PT" sz="2800" dirty="0">
                <a:ln w="5000" cmpd="sng">
                  <a:noFill/>
                  <a:prstDash val="solid"/>
                </a:ln>
                <a:solidFill>
                  <a:schemeClr val="tx1">
                    <a:lumMod val="95000"/>
                  </a:schemeClr>
                </a:solidFill>
              </a:rPr>
              <a:t>Persuasive Games</a:t>
            </a:r>
            <a:r>
              <a:rPr lang="en-GB" sz="2800" dirty="0">
                <a:ln w="5000" cmpd="sng">
                  <a:noFill/>
                  <a:prstDash val="solid"/>
                </a:ln>
                <a:solidFill>
                  <a:schemeClr val="tx1">
                    <a:lumMod val="95000"/>
                  </a:schemeClr>
                </a:solidFill>
              </a:rPr>
              <a:t> </a:t>
            </a:r>
            <a:r>
              <a:rPr lang="el-GR" sz="2800" dirty="0">
                <a:ln w="5000" cmpd="sng">
                  <a:noFill/>
                  <a:prstDash val="solid"/>
                </a:ln>
                <a:solidFill>
                  <a:schemeClr val="tx1">
                    <a:lumMod val="95000"/>
                  </a:schemeClr>
                </a:solidFill>
              </a:rPr>
              <a:t>– παιχνίδια για να προωθήσουμε συγκεκριμένες συμπεριφορές και ιδέες</a:t>
            </a:r>
            <a:endParaRPr lang="pt-PT" sz="2800" dirty="0"/>
          </a:p>
        </p:txBody>
      </p:sp>
      <p:sp>
        <p:nvSpPr>
          <p:cNvPr id="3" name="Content Placeholder 2"/>
          <p:cNvSpPr>
            <a:spLocks noGrp="1"/>
          </p:cNvSpPr>
          <p:nvPr>
            <p:ph idx="1"/>
          </p:nvPr>
        </p:nvSpPr>
        <p:spPr>
          <a:xfrm>
            <a:off x="457200" y="1219200"/>
            <a:ext cx="8686800" cy="5378152"/>
          </a:xfrm>
        </p:spPr>
        <p:txBody>
          <a:bodyPr>
            <a:normAutofit fontScale="92500" lnSpcReduction="20000"/>
          </a:bodyPr>
          <a:lstStyle/>
          <a:p>
            <a:r>
              <a:rPr lang="el-GR" dirty="0"/>
              <a:t>Τα παιχνίδια προωθούν ιδέες (</a:t>
            </a:r>
            <a:r>
              <a:rPr lang="en-US" dirty="0"/>
              <a:t>communicate) </a:t>
            </a:r>
            <a:r>
              <a:rPr lang="el-GR" dirty="0"/>
              <a:t>με διαφορετικό τρόπο από άλλα μέσα </a:t>
            </a:r>
          </a:p>
          <a:p>
            <a:endParaRPr lang="el-GR" dirty="0"/>
          </a:p>
          <a:p>
            <a:r>
              <a:rPr lang="el-GR" dirty="0"/>
              <a:t>Αλλαγή συμπεριφοράς</a:t>
            </a:r>
          </a:p>
          <a:p>
            <a:endParaRPr lang="el-GR" dirty="0"/>
          </a:p>
          <a:p>
            <a:r>
              <a:rPr lang="el-GR" dirty="0"/>
              <a:t>Δεν μεταδίδουν απλά ένα μήνυμα, δημιουργούν εμπειρίες</a:t>
            </a:r>
          </a:p>
          <a:p>
            <a:endParaRPr lang="el-GR" sz="2800" dirty="0"/>
          </a:p>
          <a:p>
            <a:r>
              <a:rPr lang="en-GB" sz="2800" dirty="0"/>
              <a:t>Behavioural science</a:t>
            </a:r>
            <a:endParaRPr lang="el-GR" dirty="0"/>
          </a:p>
          <a:p>
            <a:endParaRPr lang="el-GR" dirty="0"/>
          </a:p>
          <a:p>
            <a:r>
              <a:rPr lang="el-GR" dirty="0"/>
              <a:t>Τα </a:t>
            </a:r>
            <a:r>
              <a:rPr lang="en-US" dirty="0">
                <a:solidFill>
                  <a:srgbClr val="0070C0"/>
                </a:solidFill>
              </a:rPr>
              <a:t>persuasive games </a:t>
            </a:r>
            <a:r>
              <a:rPr lang="el-GR" dirty="0">
                <a:solidFill>
                  <a:srgbClr val="0070C0"/>
                </a:solidFill>
              </a:rPr>
              <a:t>σχεδιάζονται για να πείσουν κάποιον, να διδάξουν, ή να ενεργοποιήσουν τους παίκτες </a:t>
            </a:r>
            <a:r>
              <a:rPr lang="el-GR" dirty="0"/>
              <a:t>μέσω του παιχνιδιού </a:t>
            </a:r>
          </a:p>
          <a:p>
            <a:endParaRPr lang="el-GR" i="1" dirty="0"/>
          </a:p>
          <a:p>
            <a:r>
              <a:rPr lang="en-US" i="1" dirty="0"/>
              <a:t>Ian </a:t>
            </a:r>
            <a:r>
              <a:rPr lang="en-US" i="1" dirty="0" err="1"/>
              <a:t>Bogost</a:t>
            </a:r>
            <a:r>
              <a:rPr lang="en-US" i="1" dirty="0"/>
              <a:t> (bogost.com)</a:t>
            </a:r>
            <a:endParaRPr lang="pt-PT" i="1" dirty="0"/>
          </a:p>
        </p:txBody>
      </p:sp>
    </p:spTree>
    <p:extLst>
      <p:ext uri="{BB962C8B-B14F-4D97-AF65-F5344CB8AC3E}">
        <p14:creationId xmlns:p14="http://schemas.microsoft.com/office/powerpoint/2010/main" val="2813852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pt-PT" sz="4000" dirty="0">
                <a:ln w="5000" cmpd="sng">
                  <a:noFill/>
                  <a:prstDash val="solid"/>
                </a:ln>
                <a:solidFill>
                  <a:schemeClr val="tx1">
                    <a:lumMod val="95000"/>
                  </a:schemeClr>
                </a:solidFill>
              </a:rPr>
              <a:t>Awareness Raising games</a:t>
            </a:r>
            <a:br>
              <a:rPr lang="el-GR" sz="4000" dirty="0">
                <a:ln w="5000" cmpd="sng">
                  <a:noFill/>
                  <a:prstDash val="solid"/>
                </a:ln>
                <a:solidFill>
                  <a:schemeClr val="tx1">
                    <a:lumMod val="95000"/>
                  </a:schemeClr>
                </a:solidFill>
              </a:rPr>
            </a:br>
            <a:r>
              <a:rPr lang="el-GR" sz="4000" dirty="0">
                <a:ln w="5000" cmpd="sng">
                  <a:noFill/>
                  <a:prstDash val="solid"/>
                </a:ln>
                <a:solidFill>
                  <a:schemeClr val="tx1">
                    <a:lumMod val="95000"/>
                  </a:schemeClr>
                </a:solidFill>
              </a:rPr>
              <a:t>Παιχνίδια ευαισθητοποίησης </a:t>
            </a:r>
            <a:endParaRPr lang="pt-PT" sz="4000" dirty="0"/>
          </a:p>
        </p:txBody>
      </p:sp>
      <p:sp>
        <p:nvSpPr>
          <p:cNvPr id="3" name="Content Placeholder 2"/>
          <p:cNvSpPr>
            <a:spLocks noGrp="1"/>
          </p:cNvSpPr>
          <p:nvPr>
            <p:ph idx="1"/>
          </p:nvPr>
        </p:nvSpPr>
        <p:spPr/>
        <p:txBody>
          <a:bodyPr>
            <a:noAutofit/>
          </a:bodyPr>
          <a:lstStyle/>
          <a:p>
            <a:r>
              <a:rPr lang="el-GR" sz="2800" dirty="0"/>
              <a:t>Κοινωνική ευαισθητοποίηση </a:t>
            </a:r>
            <a:r>
              <a:rPr lang="en-US" sz="2800" dirty="0"/>
              <a:t>Social Awareness</a:t>
            </a:r>
          </a:p>
          <a:p>
            <a:endParaRPr lang="en-US" sz="2800" b="1" dirty="0">
              <a:solidFill>
                <a:srgbClr val="0070C0"/>
              </a:solidFill>
            </a:endParaRPr>
          </a:p>
          <a:p>
            <a:r>
              <a:rPr lang="en-US" sz="2800" b="1" dirty="0">
                <a:solidFill>
                  <a:srgbClr val="0070C0"/>
                </a:solidFill>
              </a:rPr>
              <a:t>Games for good </a:t>
            </a:r>
            <a:r>
              <a:rPr lang="el-GR" sz="2800" dirty="0">
                <a:solidFill>
                  <a:srgbClr val="0070C0"/>
                </a:solidFill>
              </a:rPr>
              <a:t>σχεδιάζονται ευαισθητοποίηση σε σημαντικά θέματα της κοινωνίας.</a:t>
            </a:r>
            <a:endParaRPr lang="en-GB" sz="2800" dirty="0">
              <a:solidFill>
                <a:srgbClr val="0070C0"/>
              </a:solidFill>
            </a:endParaRPr>
          </a:p>
          <a:p>
            <a:endParaRPr lang="en-GB" sz="2800" dirty="0">
              <a:solidFill>
                <a:srgbClr val="0070C0"/>
              </a:solidFill>
            </a:endParaRPr>
          </a:p>
          <a:p>
            <a:r>
              <a:rPr lang="el-GR" sz="2800" dirty="0">
                <a:solidFill>
                  <a:srgbClr val="0070C0"/>
                </a:solidFill>
              </a:rPr>
              <a:t>Δημιουργούν αλλαγή (στη σκέψη, τις πράξεις, τις στάσεις</a:t>
            </a:r>
            <a:r>
              <a:rPr lang="en-US" sz="2800" dirty="0">
                <a:solidFill>
                  <a:srgbClr val="0070C0"/>
                </a:solidFill>
              </a:rPr>
              <a:t> -  thinking, actions or attitudes)</a:t>
            </a:r>
          </a:p>
          <a:p>
            <a:endParaRPr lang="en-US" sz="2800" dirty="0">
              <a:solidFill>
                <a:srgbClr val="0070C0"/>
              </a:solidFill>
            </a:endParaRPr>
          </a:p>
          <a:p>
            <a:r>
              <a:rPr lang="el-GR" sz="2800" dirty="0"/>
              <a:t>Αντικείμενα</a:t>
            </a:r>
            <a:r>
              <a:rPr lang="en-US" sz="2800" dirty="0"/>
              <a:t>:</a:t>
            </a:r>
          </a:p>
          <a:p>
            <a:pPr lvl="2"/>
            <a:r>
              <a:rPr lang="en-US" sz="1800" dirty="0"/>
              <a:t>Civics, </a:t>
            </a:r>
            <a:r>
              <a:rPr lang="el-GR" dirty="0"/>
              <a:t>πολιτισμός, ρατσισμός και διακρίσεις, παγκόσμια θέματα, εκμετάλλευση ανθρώπων, μετανάστευση, πολιτική και συγκρούσεις</a:t>
            </a:r>
            <a:r>
              <a:rPr lang="en-US" sz="2000" dirty="0"/>
              <a:t>, </a:t>
            </a:r>
            <a:r>
              <a:rPr lang="el-GR" sz="2000" dirty="0"/>
              <a:t>φτ</a:t>
            </a:r>
            <a:r>
              <a:rPr lang="el-GR" dirty="0"/>
              <a:t>ώχεια, κίνδυνοι στο κοινωνικό περιβάλλον</a:t>
            </a:r>
            <a:endParaRPr lang="en-US" sz="2000" dirty="0"/>
          </a:p>
        </p:txBody>
      </p:sp>
    </p:spTree>
    <p:extLst>
      <p:ext uri="{BB962C8B-B14F-4D97-AF65-F5344CB8AC3E}">
        <p14:creationId xmlns:p14="http://schemas.microsoft.com/office/powerpoint/2010/main" val="4274183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Jarvies</a:t>
            </a:r>
            <a:r>
              <a:rPr lang="en-US" dirty="0"/>
              <a:t> </a:t>
            </a:r>
            <a:r>
              <a:rPr lang="el-GR" dirty="0"/>
              <a:t>Πειραματισμός</a:t>
            </a:r>
            <a:endParaRPr lang="en-GB" dirty="0"/>
          </a:p>
        </p:txBody>
      </p:sp>
      <p:graphicFrame>
        <p:nvGraphicFramePr>
          <p:cNvPr id="25" name="Content Placeholder 24"/>
          <p:cNvGraphicFramePr>
            <a:graphicFrameLocks noGrp="1"/>
          </p:cNvGraphicFramePr>
          <p:nvPr>
            <p:ph sz="quarter" idx="1"/>
            <p:extLst>
              <p:ext uri="{D42A27DB-BD31-4B8C-83A1-F6EECF244321}">
                <p14:modId xmlns:p14="http://schemas.microsoft.com/office/powerpoint/2010/main" val="3541179124"/>
              </p:ext>
            </p:extLst>
          </p:nvPr>
        </p:nvGraphicFramePr>
        <p:xfrm>
          <a:off x="457200" y="1219200"/>
          <a:ext cx="86868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13679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z="4800" dirty="0">
                <a:ln w="5000" cmpd="sng">
                  <a:noFill/>
                  <a:prstDash val="solid"/>
                </a:ln>
                <a:solidFill>
                  <a:schemeClr val="tx1">
                    <a:lumMod val="95000"/>
                  </a:schemeClr>
                </a:solidFill>
              </a:rPr>
              <a:t>Persuasive games</a:t>
            </a:r>
            <a:endParaRPr lang="pt-PT" dirty="0"/>
          </a:p>
        </p:txBody>
      </p:sp>
      <p:sp>
        <p:nvSpPr>
          <p:cNvPr id="3" name="Content Placeholder 2"/>
          <p:cNvSpPr>
            <a:spLocks noGrp="1"/>
          </p:cNvSpPr>
          <p:nvPr>
            <p:ph idx="1"/>
          </p:nvPr>
        </p:nvSpPr>
        <p:spPr>
          <a:xfrm>
            <a:off x="457200" y="1219200"/>
            <a:ext cx="8579296" cy="4937760"/>
          </a:xfrm>
        </p:spPr>
        <p:txBody>
          <a:bodyPr>
            <a:noAutofit/>
          </a:bodyPr>
          <a:lstStyle/>
          <a:p>
            <a:r>
              <a:rPr lang="en-US" sz="2400" dirty="0" err="1"/>
              <a:t>Colorfall</a:t>
            </a:r>
            <a:r>
              <a:rPr lang="en-US" sz="2400" dirty="0"/>
              <a:t>: </a:t>
            </a:r>
            <a:r>
              <a:rPr lang="el-GR" sz="2400" dirty="0"/>
              <a:t>δημιουργήθηκε από τη</a:t>
            </a:r>
            <a:r>
              <a:rPr lang="en-US" sz="2400" dirty="0"/>
              <a:t> Humana Games for Health </a:t>
            </a:r>
            <a:r>
              <a:rPr lang="el-GR" sz="2400" dirty="0"/>
              <a:t>για να προωθήσει </a:t>
            </a:r>
            <a:r>
              <a:rPr lang="el-GR" sz="2400" dirty="0">
                <a:solidFill>
                  <a:srgbClr val="0070C0"/>
                </a:solidFill>
              </a:rPr>
              <a:t>υγιεινό τρόπο ζωής</a:t>
            </a:r>
            <a:r>
              <a:rPr lang="en-US" sz="2400" dirty="0"/>
              <a:t>.</a:t>
            </a:r>
          </a:p>
          <a:p>
            <a:endParaRPr lang="en-US" sz="2400" dirty="0"/>
          </a:p>
          <a:p>
            <a:r>
              <a:rPr lang="en-US" sz="2400" dirty="0"/>
              <a:t>Windfall: </a:t>
            </a:r>
            <a:r>
              <a:rPr lang="el-GR" sz="2400" dirty="0"/>
              <a:t>Ένα παιχνίδι στρατηγικής που προωθεί τη χρήση </a:t>
            </a:r>
            <a:r>
              <a:rPr lang="el-GR" sz="2400" dirty="0">
                <a:solidFill>
                  <a:srgbClr val="0070C0"/>
                </a:solidFill>
              </a:rPr>
              <a:t>ανανεώσιμων πηγών ενέργειας </a:t>
            </a:r>
            <a:r>
              <a:rPr lang="el-GR" sz="2400" dirty="0"/>
              <a:t>και συγκεκριμένα </a:t>
            </a:r>
            <a:r>
              <a:rPr lang="en-US" sz="2400" dirty="0"/>
              <a:t>wind farms.</a:t>
            </a:r>
          </a:p>
          <a:p>
            <a:endParaRPr lang="en-US" sz="2400" dirty="0"/>
          </a:p>
          <a:p>
            <a:r>
              <a:rPr lang="en-US" sz="2400" dirty="0"/>
              <a:t>Killer Flu: </a:t>
            </a:r>
            <a:r>
              <a:rPr lang="el-GR" sz="2400" dirty="0"/>
              <a:t>Χρηματοδοτήθηκε από το</a:t>
            </a:r>
            <a:r>
              <a:rPr lang="en-US" sz="2400" dirty="0"/>
              <a:t> UK Clinical Virology Network </a:t>
            </a:r>
            <a:r>
              <a:rPr lang="el-GR" sz="2400" dirty="0"/>
              <a:t>και δημιουργήθηκε σε συνεργασία με το</a:t>
            </a:r>
            <a:r>
              <a:rPr lang="en-US" sz="2400" dirty="0"/>
              <a:t> Scotland Traffic Games</a:t>
            </a:r>
            <a:r>
              <a:rPr lang="el-GR" sz="2400" dirty="0"/>
              <a:t>. Το αντικείμενο είναι το </a:t>
            </a:r>
            <a:r>
              <a:rPr lang="el-GR" sz="2400" dirty="0">
                <a:solidFill>
                  <a:srgbClr val="0070C0"/>
                </a:solidFill>
              </a:rPr>
              <a:t>πώς μεταφέρεται η γρίπη</a:t>
            </a:r>
            <a:r>
              <a:rPr lang="el-GR" sz="2400" dirty="0"/>
              <a:t>. </a:t>
            </a:r>
          </a:p>
          <a:p>
            <a:endParaRPr lang="en-US" sz="2400" dirty="0"/>
          </a:p>
        </p:txBody>
      </p:sp>
    </p:spTree>
    <p:extLst>
      <p:ext uri="{BB962C8B-B14F-4D97-AF65-F5344CB8AC3E}">
        <p14:creationId xmlns:p14="http://schemas.microsoft.com/office/powerpoint/2010/main" val="2967320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z="4800" dirty="0">
                <a:ln w="5000" cmpd="sng">
                  <a:noFill/>
                  <a:prstDash val="solid"/>
                </a:ln>
                <a:solidFill>
                  <a:schemeClr val="tx1">
                    <a:lumMod val="95000"/>
                  </a:schemeClr>
                </a:solidFill>
              </a:rPr>
              <a:t>Persuasive games</a:t>
            </a:r>
            <a:endParaRPr lang="pt-PT" dirty="0"/>
          </a:p>
        </p:txBody>
      </p:sp>
      <p:sp>
        <p:nvSpPr>
          <p:cNvPr id="3" name="Content Placeholder 2"/>
          <p:cNvSpPr>
            <a:spLocks noGrp="1"/>
          </p:cNvSpPr>
          <p:nvPr>
            <p:ph idx="1"/>
          </p:nvPr>
        </p:nvSpPr>
        <p:spPr/>
        <p:txBody>
          <a:bodyPr>
            <a:noAutofit/>
          </a:bodyPr>
          <a:lstStyle/>
          <a:p>
            <a:r>
              <a:rPr lang="en-US" sz="2400" dirty="0"/>
              <a:t>Debt Ski: </a:t>
            </a:r>
            <a:r>
              <a:rPr lang="el-GR" sz="2400" dirty="0"/>
              <a:t>Ένα παιχνίδι που διδάσκει </a:t>
            </a:r>
            <a:r>
              <a:rPr lang="el-GR" sz="2400" dirty="0">
                <a:solidFill>
                  <a:srgbClr val="0070C0"/>
                </a:solidFill>
              </a:rPr>
              <a:t>πώς να διαχειριζόμαστε χρήματα</a:t>
            </a:r>
            <a:r>
              <a:rPr lang="el-GR" sz="2400" dirty="0"/>
              <a:t>. Χρηματοδοτήθηκε από το </a:t>
            </a:r>
            <a:r>
              <a:rPr lang="en-US" sz="2400" dirty="0"/>
              <a:t>MTV college network, </a:t>
            </a:r>
            <a:r>
              <a:rPr lang="en-US" sz="2400" dirty="0" err="1"/>
              <a:t>mtvU</a:t>
            </a:r>
            <a:r>
              <a:rPr lang="en-US" sz="2400" dirty="0"/>
              <a:t>, </a:t>
            </a:r>
            <a:r>
              <a:rPr lang="el-GR" sz="2400" dirty="0"/>
              <a:t>και το </a:t>
            </a:r>
            <a:r>
              <a:rPr lang="en-US" sz="2400" dirty="0"/>
              <a:t>Peter G. Peterson Foundation.</a:t>
            </a:r>
          </a:p>
          <a:p>
            <a:endParaRPr lang="en-US" sz="2400" dirty="0"/>
          </a:p>
          <a:p>
            <a:r>
              <a:rPr lang="en-US" sz="2400" dirty="0"/>
              <a:t>CNN Campaign Rush: </a:t>
            </a:r>
            <a:r>
              <a:rPr lang="el-GR" sz="2400" dirty="0"/>
              <a:t>Δημοσιεύθηκε από το </a:t>
            </a:r>
            <a:r>
              <a:rPr lang="en-US" sz="2400" dirty="0"/>
              <a:t>CNN </a:t>
            </a:r>
            <a:r>
              <a:rPr lang="el-GR" sz="2400" dirty="0"/>
              <a:t>στις εκλογές του </a:t>
            </a:r>
            <a:r>
              <a:rPr lang="en-US" sz="2400" dirty="0"/>
              <a:t>2008 </a:t>
            </a:r>
            <a:r>
              <a:rPr lang="el-GR" sz="2400" dirty="0"/>
              <a:t>και προκαλεί τον παίκτη να κάνει το κόμμα του να κερδίσει</a:t>
            </a:r>
            <a:r>
              <a:rPr lang="en-US" sz="2400" dirty="0"/>
              <a:t>.</a:t>
            </a:r>
          </a:p>
          <a:p>
            <a:endParaRPr lang="el-GR" sz="2400" dirty="0"/>
          </a:p>
        </p:txBody>
      </p:sp>
    </p:spTree>
    <p:extLst>
      <p:ext uri="{BB962C8B-B14F-4D97-AF65-F5344CB8AC3E}">
        <p14:creationId xmlns:p14="http://schemas.microsoft.com/office/powerpoint/2010/main" val="33873417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612" y="32038"/>
            <a:ext cx="8229600" cy="1115974"/>
          </a:xfrm>
        </p:spPr>
        <p:txBody>
          <a:bodyPr>
            <a:normAutofit/>
          </a:bodyPr>
          <a:lstStyle/>
          <a:p>
            <a:r>
              <a:rPr lang="en-US" dirty="0" err="1"/>
              <a:t>Persuasi</a:t>
            </a:r>
            <a:r>
              <a:rPr lang="en-GB" dirty="0" err="1"/>
              <a:t>ve</a:t>
            </a:r>
            <a:r>
              <a:rPr lang="en-US" dirty="0"/>
              <a:t> games</a:t>
            </a:r>
            <a:r>
              <a:rPr lang="el-GR" dirty="0"/>
              <a:t> </a:t>
            </a:r>
            <a:br>
              <a:rPr lang="el-GR" dirty="0"/>
            </a:br>
            <a:endParaRPr lang="en-GB" dirty="0"/>
          </a:p>
        </p:txBody>
      </p:sp>
      <p:pic>
        <p:nvPicPr>
          <p:cNvPr id="33" name="Picture 32"/>
          <p:cNvPicPr>
            <a:picLocks noChangeAspect="1"/>
          </p:cNvPicPr>
          <p:nvPr/>
        </p:nvPicPr>
        <p:blipFill>
          <a:blip r:embed="rId2" cstate="print"/>
          <a:stretch>
            <a:fillRect/>
          </a:stretch>
        </p:blipFill>
        <p:spPr>
          <a:xfrm>
            <a:off x="3781231" y="4077072"/>
            <a:ext cx="5362769" cy="2591712"/>
          </a:xfrm>
          <a:prstGeom prst="rect">
            <a:avLst/>
          </a:prstGeom>
        </p:spPr>
      </p:pic>
      <p:pic>
        <p:nvPicPr>
          <p:cNvPr id="34" name="Picture 33"/>
          <p:cNvPicPr>
            <a:picLocks noChangeAspect="1"/>
          </p:cNvPicPr>
          <p:nvPr/>
        </p:nvPicPr>
        <p:blipFill rotWithShape="1">
          <a:blip r:embed="rId3" cstate="print"/>
          <a:srcRect r="40239"/>
          <a:stretch/>
        </p:blipFill>
        <p:spPr>
          <a:xfrm>
            <a:off x="2555776" y="1027263"/>
            <a:ext cx="2552175" cy="2375688"/>
          </a:xfrm>
          <a:prstGeom prst="rect">
            <a:avLst/>
          </a:prstGeom>
        </p:spPr>
      </p:pic>
      <p:pic>
        <p:nvPicPr>
          <p:cNvPr id="35" name="Picture 34"/>
          <p:cNvPicPr>
            <a:picLocks noChangeAspect="1"/>
          </p:cNvPicPr>
          <p:nvPr/>
        </p:nvPicPr>
        <p:blipFill>
          <a:blip r:embed="rId4" cstate="print"/>
          <a:stretch>
            <a:fillRect/>
          </a:stretch>
        </p:blipFill>
        <p:spPr>
          <a:xfrm>
            <a:off x="323528" y="1052736"/>
            <a:ext cx="1954944" cy="2382163"/>
          </a:xfrm>
          <a:prstGeom prst="rect">
            <a:avLst/>
          </a:prstGeom>
        </p:spPr>
      </p:pic>
      <p:sp>
        <p:nvSpPr>
          <p:cNvPr id="36" name="Content Placeholder 2"/>
          <p:cNvSpPr txBox="1">
            <a:spLocks/>
          </p:cNvSpPr>
          <p:nvPr/>
        </p:nvSpPr>
        <p:spPr>
          <a:xfrm>
            <a:off x="395536" y="3501008"/>
            <a:ext cx="1802524" cy="40968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t>InLiving</a:t>
            </a:r>
            <a:endParaRPr lang="en-US" dirty="0"/>
          </a:p>
        </p:txBody>
      </p:sp>
      <p:sp>
        <p:nvSpPr>
          <p:cNvPr id="37" name="Content Placeholder 2"/>
          <p:cNvSpPr txBox="1">
            <a:spLocks/>
          </p:cNvSpPr>
          <p:nvPr/>
        </p:nvSpPr>
        <p:spPr>
          <a:xfrm>
            <a:off x="2627784" y="3356992"/>
            <a:ext cx="2976212" cy="665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PING</a:t>
            </a:r>
          </a:p>
        </p:txBody>
      </p:sp>
      <p:sp>
        <p:nvSpPr>
          <p:cNvPr id="38" name="Content Placeholder 2"/>
          <p:cNvSpPr txBox="1">
            <a:spLocks/>
          </p:cNvSpPr>
          <p:nvPr/>
        </p:nvSpPr>
        <p:spPr>
          <a:xfrm>
            <a:off x="7919864" y="3645024"/>
            <a:ext cx="1224136" cy="40968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At Risk</a:t>
            </a:r>
          </a:p>
        </p:txBody>
      </p:sp>
    </p:spTree>
    <p:extLst>
      <p:ext uri="{BB962C8B-B14F-4D97-AF65-F5344CB8AC3E}">
        <p14:creationId xmlns:p14="http://schemas.microsoft.com/office/powerpoint/2010/main" val="313168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Κοινωνικό παιχνίδι </a:t>
            </a:r>
            <a:endParaRPr lang="en-GB" dirty="0"/>
          </a:p>
        </p:txBody>
      </p:sp>
      <p:sp>
        <p:nvSpPr>
          <p:cNvPr id="3" name="Content Placeholder 2"/>
          <p:cNvSpPr>
            <a:spLocks noGrp="1"/>
          </p:cNvSpPr>
          <p:nvPr>
            <p:ph sz="quarter" idx="1"/>
          </p:nvPr>
        </p:nvSpPr>
        <p:spPr/>
        <p:txBody>
          <a:bodyPr/>
          <a:lstStyle/>
          <a:p>
            <a:r>
              <a:rPr lang="el-GR" dirty="0"/>
              <a:t>Για να ενταχθούμε κοινωνικά</a:t>
            </a:r>
          </a:p>
          <a:p>
            <a:endParaRPr lang="el-GR" dirty="0"/>
          </a:p>
          <a:p>
            <a:r>
              <a:rPr lang="el-GR" dirty="0"/>
              <a:t>Χρειαζόμαστε κοινωνικό παιχνίδι </a:t>
            </a:r>
            <a:endParaRPr lang="en-GB" dirty="0"/>
          </a:p>
        </p:txBody>
      </p:sp>
      <p:pic>
        <p:nvPicPr>
          <p:cNvPr id="4" name="Picture 3"/>
          <p:cNvPicPr>
            <a:picLocks noChangeAspect="1"/>
          </p:cNvPicPr>
          <p:nvPr/>
        </p:nvPicPr>
        <p:blipFill rotWithShape="1">
          <a:blip r:embed="rId2" cstate="print"/>
          <a:srcRect l="30833" t="30000" r="29166" b="30000"/>
          <a:stretch/>
        </p:blipFill>
        <p:spPr>
          <a:xfrm>
            <a:off x="5486400" y="4876800"/>
            <a:ext cx="3657600" cy="1981200"/>
          </a:xfrm>
          <a:prstGeom prst="rect">
            <a:avLst/>
          </a:prstGeom>
        </p:spPr>
      </p:pic>
    </p:spTree>
    <p:extLst>
      <p:ext uri="{BB962C8B-B14F-4D97-AF65-F5344CB8AC3E}">
        <p14:creationId xmlns:p14="http://schemas.microsoft.com/office/powerpoint/2010/main" val="3767564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z="4800" dirty="0" err="1">
                <a:ln w="5000" cmpd="sng">
                  <a:noFill/>
                  <a:prstDash val="solid"/>
                </a:ln>
                <a:solidFill>
                  <a:schemeClr val="tx1">
                    <a:lumMod val="95000"/>
                  </a:schemeClr>
                </a:solidFill>
              </a:rPr>
              <a:t>Awareness</a:t>
            </a:r>
            <a:r>
              <a:rPr lang="pt-PT" sz="4800" dirty="0">
                <a:ln w="5000" cmpd="sng">
                  <a:noFill/>
                  <a:prstDash val="solid"/>
                </a:ln>
                <a:solidFill>
                  <a:schemeClr val="tx1">
                    <a:lumMod val="95000"/>
                  </a:schemeClr>
                </a:solidFill>
              </a:rPr>
              <a:t> </a:t>
            </a:r>
            <a:r>
              <a:rPr lang="pt-PT" sz="4800" dirty="0" err="1">
                <a:ln w="5000" cmpd="sng">
                  <a:noFill/>
                  <a:prstDash val="solid"/>
                </a:ln>
                <a:solidFill>
                  <a:schemeClr val="tx1">
                    <a:lumMod val="95000"/>
                  </a:schemeClr>
                </a:solidFill>
              </a:rPr>
              <a:t>Raising</a:t>
            </a:r>
            <a:r>
              <a:rPr lang="pt-PT" sz="4800" dirty="0">
                <a:ln w="5000" cmpd="sng">
                  <a:noFill/>
                  <a:prstDash val="solid"/>
                </a:ln>
                <a:solidFill>
                  <a:schemeClr val="tx1">
                    <a:lumMod val="95000"/>
                  </a:schemeClr>
                </a:solidFill>
              </a:rPr>
              <a:t> games</a:t>
            </a:r>
            <a:endParaRPr lang="pt-PT" dirty="0"/>
          </a:p>
        </p:txBody>
      </p:sp>
      <p:sp>
        <p:nvSpPr>
          <p:cNvPr id="3" name="Content Placeholder 2"/>
          <p:cNvSpPr>
            <a:spLocks noGrp="1"/>
          </p:cNvSpPr>
          <p:nvPr>
            <p:ph idx="1"/>
          </p:nvPr>
        </p:nvSpPr>
        <p:spPr/>
        <p:txBody>
          <a:bodyPr>
            <a:noAutofit/>
          </a:bodyPr>
          <a:lstStyle/>
          <a:p>
            <a:r>
              <a:rPr lang="en-US" sz="2400" dirty="0"/>
              <a:t>Darfur is Dying</a:t>
            </a:r>
          </a:p>
          <a:p>
            <a:pPr lvl="1"/>
            <a:r>
              <a:rPr lang="en-US" sz="1800" i="1" dirty="0"/>
              <a:t>Darfur is Dying</a:t>
            </a:r>
            <a:r>
              <a:rPr lang="en-US" sz="1800" dirty="0"/>
              <a:t> is a web-based video game that provides a window into the experience of the 2.5 million refugees in the Darfur region of Sudan. It is designed to raise awareness of the genocide taking place in Darfur and empower college students to help stop the crisis. Students at the University of Southern California, winners of </a:t>
            </a:r>
            <a:r>
              <a:rPr lang="en-US" sz="1800" dirty="0" err="1"/>
              <a:t>mtvU’s</a:t>
            </a:r>
            <a:r>
              <a:rPr lang="en-US" sz="1800" dirty="0"/>
              <a:t> Darfur Digital Activist contest, created the winning prototype. The game was developed in cooperation with humanitarian aid workers with extensive experience in Darfur.</a:t>
            </a:r>
          </a:p>
          <a:p>
            <a:pPr lvl="1"/>
            <a:r>
              <a:rPr lang="en-US" sz="1800" dirty="0"/>
              <a:t>http://www.darfurisdying.com/</a:t>
            </a:r>
          </a:p>
        </p:txBody>
      </p:sp>
      <p:pic>
        <p:nvPicPr>
          <p:cNvPr id="1026" name="Picture 2" descr="http://www.gamesforchange.org/g4cwp/wp-content/uploads/2011/06/darfur1_wideweb__470x3550.jpg"/>
          <p:cNvPicPr>
            <a:picLocks noChangeAspect="1" noChangeArrowheads="1"/>
          </p:cNvPicPr>
          <p:nvPr/>
        </p:nvPicPr>
        <p:blipFill>
          <a:blip r:embed="rId2" cstate="print"/>
          <a:srcRect/>
          <a:stretch>
            <a:fillRect/>
          </a:stretch>
        </p:blipFill>
        <p:spPr bwMode="auto">
          <a:xfrm>
            <a:off x="6444208" y="4365104"/>
            <a:ext cx="2604542" cy="19672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92313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dirty="0"/>
              <a:t>Παιχνίδια για υγεία</a:t>
            </a:r>
            <a:endParaRPr lang="en-GB" dirty="0"/>
          </a:p>
        </p:txBody>
      </p:sp>
      <p:sp>
        <p:nvSpPr>
          <p:cNvPr id="5" name="Subtitle 4"/>
          <p:cNvSpPr>
            <a:spLocks noGrp="1"/>
          </p:cNvSpPr>
          <p:nvPr>
            <p:ph type="subTitle" idx="1"/>
          </p:nvPr>
        </p:nvSpPr>
        <p:spPr/>
        <p:txBody>
          <a:bodyPr/>
          <a:lstStyle/>
          <a:p>
            <a:endParaRPr lang="en-GB"/>
          </a:p>
        </p:txBody>
      </p:sp>
    </p:spTree>
    <p:extLst>
      <p:ext uri="{BB962C8B-B14F-4D97-AF65-F5344CB8AC3E}">
        <p14:creationId xmlns:p14="http://schemas.microsoft.com/office/powerpoint/2010/main" val="654917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4800" dirty="0">
                <a:ln w="5000" cmpd="sng">
                  <a:noFill/>
                  <a:prstDash val="solid"/>
                </a:ln>
                <a:solidFill>
                  <a:schemeClr val="tx1">
                    <a:lumMod val="95000"/>
                  </a:schemeClr>
                </a:solidFill>
              </a:rPr>
              <a:t>Παιχνίδια για υγεία</a:t>
            </a:r>
            <a:endParaRPr lang="pt-PT" dirty="0"/>
          </a:p>
        </p:txBody>
      </p:sp>
      <p:sp>
        <p:nvSpPr>
          <p:cNvPr id="3" name="Content Placeholder 2"/>
          <p:cNvSpPr>
            <a:spLocks noGrp="1"/>
          </p:cNvSpPr>
          <p:nvPr>
            <p:ph idx="1"/>
          </p:nvPr>
        </p:nvSpPr>
        <p:spPr/>
        <p:txBody>
          <a:bodyPr>
            <a:noAutofit/>
          </a:bodyPr>
          <a:lstStyle/>
          <a:p>
            <a:r>
              <a:rPr lang="el-GR" sz="3200" dirty="0"/>
              <a:t>Παιχνίδια με θετικό αντίκτυπο στην υγεία και την περίθαλψη</a:t>
            </a:r>
          </a:p>
          <a:p>
            <a:endParaRPr lang="el-GR" sz="3200" dirty="0"/>
          </a:p>
          <a:p>
            <a:r>
              <a:rPr lang="en-US" sz="3200" dirty="0"/>
              <a:t>Games that make a positive impact on the health of communities and health care.</a:t>
            </a:r>
          </a:p>
          <a:p>
            <a:endParaRPr lang="en-US" sz="1800" dirty="0"/>
          </a:p>
          <a:p>
            <a:endParaRPr lang="en-US" sz="1800" dirty="0"/>
          </a:p>
          <a:p>
            <a:endParaRPr lang="en-US" sz="1800" dirty="0"/>
          </a:p>
          <a:p>
            <a:endParaRPr lang="en-US" sz="1800" dirty="0"/>
          </a:p>
          <a:p>
            <a:endParaRPr lang="en-US" sz="1800" dirty="0"/>
          </a:p>
          <a:p>
            <a:endParaRPr lang="en-US" sz="1800" dirty="0"/>
          </a:p>
        </p:txBody>
      </p:sp>
      <p:pic>
        <p:nvPicPr>
          <p:cNvPr id="1026" name="Picture 2" descr="https://lh5.googleusercontent.com/-WoD9OUZn_jE/TYqj1ZLFzZI/AAAAAAAAOgE/2RabdeRpJ6A/s1600/922+Serious-Gam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6075" y="3876282"/>
            <a:ext cx="4008446" cy="30063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303895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4800" dirty="0">
                <a:ln w="5000" cmpd="sng">
                  <a:noFill/>
                  <a:prstDash val="solid"/>
                </a:ln>
                <a:solidFill>
                  <a:schemeClr val="tx1">
                    <a:lumMod val="95000"/>
                  </a:schemeClr>
                </a:solidFill>
              </a:rPr>
              <a:t>Παιχνίδια για υγεία</a:t>
            </a:r>
            <a:endParaRPr lang="pt-PT" dirty="0"/>
          </a:p>
        </p:txBody>
      </p:sp>
      <p:sp>
        <p:nvSpPr>
          <p:cNvPr id="3" name="Content Placeholder 2"/>
          <p:cNvSpPr>
            <a:spLocks noGrp="1"/>
          </p:cNvSpPr>
          <p:nvPr>
            <p:ph idx="1"/>
          </p:nvPr>
        </p:nvSpPr>
        <p:spPr>
          <a:xfrm>
            <a:off x="0" y="1219200"/>
            <a:ext cx="9144000" cy="4937760"/>
          </a:xfrm>
        </p:spPr>
        <p:txBody>
          <a:bodyPr>
            <a:noAutofit/>
          </a:bodyPr>
          <a:lstStyle/>
          <a:p>
            <a:r>
              <a:rPr lang="el-GR" sz="2400" dirty="0"/>
              <a:t>Αναπτύσσουν </a:t>
            </a:r>
            <a:r>
              <a:rPr lang="el-GR" sz="2400" b="1" dirty="0">
                <a:solidFill>
                  <a:srgbClr val="0070C0"/>
                </a:solidFill>
              </a:rPr>
              <a:t>γνώσεις των παρόχων υγείας</a:t>
            </a:r>
            <a:r>
              <a:rPr lang="el-GR" sz="2400" b="1" dirty="0"/>
              <a:t>, </a:t>
            </a:r>
            <a:r>
              <a:rPr lang="el-GR" sz="2400" dirty="0"/>
              <a:t>π.χ. χειρούργων </a:t>
            </a:r>
          </a:p>
          <a:p>
            <a:endParaRPr lang="el-GR" sz="2400" dirty="0"/>
          </a:p>
          <a:p>
            <a:r>
              <a:rPr lang="el-GR" sz="2400" b="1" dirty="0">
                <a:solidFill>
                  <a:srgbClr val="0070C0"/>
                </a:solidFill>
              </a:rPr>
              <a:t>Εκπαίδευση του κοινού σε θέματα υγείας </a:t>
            </a:r>
            <a:r>
              <a:rPr lang="el-GR" sz="2400" dirty="0"/>
              <a:t>π.χ. ασφάλεια από πυρκαγιά, ασφάλεια στο δρόμο, διαχείρισης άσθματος </a:t>
            </a:r>
          </a:p>
          <a:p>
            <a:endParaRPr lang="el-GR" sz="2400" dirty="0"/>
          </a:p>
          <a:p>
            <a:r>
              <a:rPr lang="el-GR" sz="2400" dirty="0"/>
              <a:t>Υγειινό τρόπο ζωής, αύξηση δραστηριότητας</a:t>
            </a:r>
          </a:p>
          <a:p>
            <a:endParaRPr lang="el-GR" sz="2400" dirty="0"/>
          </a:p>
          <a:p>
            <a:r>
              <a:rPr lang="el-GR" sz="2400" dirty="0"/>
              <a:t>Χρόνια πάσχοντες, τρόπος ζωής, επίσης </a:t>
            </a:r>
            <a:r>
              <a:rPr lang="el-GR" sz="2400" b="1" dirty="0">
                <a:solidFill>
                  <a:srgbClr val="0070C0"/>
                </a:solidFill>
              </a:rPr>
              <a:t>διαχείριση χρόνιου πόνου </a:t>
            </a:r>
          </a:p>
          <a:p>
            <a:endParaRPr lang="el-GR" sz="2400" dirty="0"/>
          </a:p>
          <a:p>
            <a:r>
              <a:rPr lang="el-GR" sz="2400" b="1" dirty="0">
                <a:solidFill>
                  <a:srgbClr val="0070C0"/>
                </a:solidFill>
              </a:rPr>
              <a:t>Ψυχιατρική θεραπεία, αύξησης της αυτοεκτίμησης</a:t>
            </a:r>
            <a:r>
              <a:rPr lang="el-GR" sz="2400" dirty="0">
                <a:solidFill>
                  <a:srgbClr val="0070C0"/>
                </a:solidFill>
              </a:rPr>
              <a:t>,</a:t>
            </a:r>
            <a:r>
              <a:rPr lang="el-GR" sz="2400" b="1" dirty="0">
                <a:solidFill>
                  <a:srgbClr val="0070C0"/>
                </a:solidFill>
              </a:rPr>
              <a:t> διαχείριση</a:t>
            </a:r>
            <a:r>
              <a:rPr lang="en-GB" sz="2400" b="1" dirty="0">
                <a:solidFill>
                  <a:srgbClr val="0070C0"/>
                </a:solidFill>
              </a:rPr>
              <a:t> </a:t>
            </a:r>
            <a:r>
              <a:rPr lang="el-GR" sz="2400" b="1" dirty="0">
                <a:solidFill>
                  <a:srgbClr val="0070C0"/>
                </a:solidFill>
              </a:rPr>
              <a:t>συγκρούσεων </a:t>
            </a:r>
            <a:r>
              <a:rPr lang="el-GR" sz="2400" dirty="0"/>
              <a:t>- </a:t>
            </a:r>
            <a:r>
              <a:rPr lang="en-US" sz="2400" dirty="0"/>
              <a:t>conflict resolution</a:t>
            </a:r>
          </a:p>
        </p:txBody>
      </p:sp>
    </p:spTree>
    <p:extLst>
      <p:ext uri="{BB962C8B-B14F-4D97-AF65-F5344CB8AC3E}">
        <p14:creationId xmlns:p14="http://schemas.microsoft.com/office/powerpoint/2010/main" val="1055371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dirty="0" err="1"/>
              <a:t>Advergames</a:t>
            </a:r>
            <a:endParaRPr lang="pt-PT" dirty="0"/>
          </a:p>
        </p:txBody>
      </p:sp>
      <p:sp>
        <p:nvSpPr>
          <p:cNvPr id="3"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PT"/>
          </a:p>
        </p:txBody>
      </p:sp>
      <p:sp>
        <p:nvSpPr>
          <p:cNvPr id="5" name="Rectangle 6"/>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PT"/>
          </a:p>
        </p:txBody>
      </p:sp>
      <p:sp>
        <p:nvSpPr>
          <p:cNvPr id="16" name="Marcador de Posição de Conteúdo 2"/>
          <p:cNvSpPr>
            <a:spLocks noGrp="1"/>
          </p:cNvSpPr>
          <p:nvPr>
            <p:ph idx="4294967295"/>
          </p:nvPr>
        </p:nvSpPr>
        <p:spPr>
          <a:xfrm>
            <a:off x="0" y="1833343"/>
            <a:ext cx="8820473" cy="4484688"/>
          </a:xfrm>
          <a:prstGeom prst="rect">
            <a:avLst/>
          </a:prstGeom>
        </p:spPr>
        <p:txBody>
          <a:bodyPr>
            <a:normAutofit/>
          </a:bodyPr>
          <a:lstStyle/>
          <a:p>
            <a:pPr fontAlgn="t"/>
            <a:r>
              <a:rPr lang="el-GR" sz="2400" dirty="0"/>
              <a:t>Ένα βιντεοπαιχνίδι που </a:t>
            </a:r>
            <a:r>
              <a:rPr lang="el-GR" sz="2400" dirty="0">
                <a:solidFill>
                  <a:srgbClr val="0070C0"/>
                </a:solidFill>
              </a:rPr>
              <a:t>περιέχει με κάποιο τρόπο διαφήμιση ενός προϊόντος, υπηρεσίας, ή εταιρείας</a:t>
            </a:r>
            <a:endParaRPr lang="en-US" sz="2400" dirty="0">
              <a:solidFill>
                <a:srgbClr val="0070C0"/>
              </a:solidFill>
            </a:endParaRPr>
          </a:p>
          <a:p>
            <a:pPr fontAlgn="t"/>
            <a:endParaRPr lang="el-GR" sz="2400" dirty="0"/>
          </a:p>
          <a:p>
            <a:pPr fontAlgn="t"/>
            <a:r>
              <a:rPr lang="el-GR" sz="2400" dirty="0"/>
              <a:t>Μερικές φορές </a:t>
            </a:r>
            <a:r>
              <a:rPr lang="el-GR" sz="2400" dirty="0">
                <a:solidFill>
                  <a:srgbClr val="0070C0"/>
                </a:solidFill>
              </a:rPr>
              <a:t>έχουν δημιουργηθεί αποκλειστικά για να προωθήσουν μια εταιρεία ή τα προϊόντα τη</a:t>
            </a:r>
            <a:r>
              <a:rPr lang="el-GR" sz="2400" dirty="0"/>
              <a:t>ς και μπορεί να διανέμονται δωρεάν σαν </a:t>
            </a:r>
            <a:r>
              <a:rPr lang="en-US" sz="2400" dirty="0"/>
              <a:t>marketing tool</a:t>
            </a:r>
          </a:p>
          <a:p>
            <a:pPr fontAlgn="t"/>
            <a:endParaRPr lang="en-US" sz="2400" dirty="0"/>
          </a:p>
          <a:p>
            <a:pPr fontAlgn="t"/>
            <a:r>
              <a:rPr lang="el-GR" sz="2400" dirty="0"/>
              <a:t>Άλλες φορές ένα </a:t>
            </a:r>
            <a:r>
              <a:rPr lang="en-US" sz="2400" dirty="0" err="1"/>
              <a:t>advergame</a:t>
            </a:r>
            <a:r>
              <a:rPr lang="el-GR" sz="2400" dirty="0"/>
              <a:t> </a:t>
            </a:r>
            <a:r>
              <a:rPr lang="el-GR" sz="2400" dirty="0">
                <a:solidFill>
                  <a:srgbClr val="0070C0"/>
                </a:solidFill>
              </a:rPr>
              <a:t>μπορεί να είναι ένα πολύ δημοφιλές βιντεοπαιχνίδι, το οποίο το </a:t>
            </a:r>
            <a:r>
              <a:rPr lang="el-GR" sz="2400" dirty="0" err="1">
                <a:solidFill>
                  <a:srgbClr val="0070C0"/>
                </a:solidFill>
              </a:rPr>
              <a:t>σπονσοράρει</a:t>
            </a:r>
            <a:r>
              <a:rPr lang="el-GR" sz="2400" dirty="0">
                <a:solidFill>
                  <a:srgbClr val="0070C0"/>
                </a:solidFill>
              </a:rPr>
              <a:t> μια εταιρεία και για το λόγο αυτό περιλαμβάνει διαφημίσεις</a:t>
            </a:r>
            <a:r>
              <a:rPr lang="el-GR" sz="2400" dirty="0"/>
              <a:t> της εταιρείας αυτής </a:t>
            </a:r>
            <a:r>
              <a:rPr lang="en-US" sz="2400" dirty="0"/>
              <a:t> </a:t>
            </a:r>
            <a:r>
              <a:rPr lang="el-GR" sz="2400" dirty="0"/>
              <a:t>ή κάποιου προϊόντος της </a:t>
            </a:r>
            <a:endParaRPr lang="en-US" sz="2400" dirty="0"/>
          </a:p>
        </p:txBody>
      </p:sp>
      <p:sp>
        <p:nvSpPr>
          <p:cNvPr id="6" name="AutoShape 2" descr="Image result for advergam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8" y="17795"/>
            <a:ext cx="1600880" cy="1952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09325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Παιχνίδια για διαφήμιση</a:t>
            </a:r>
            <a:endParaRPr lang="en-US" dirty="0"/>
          </a:p>
        </p:txBody>
      </p:sp>
      <p:sp>
        <p:nvSpPr>
          <p:cNvPr id="3" name="Content Placeholder 2"/>
          <p:cNvSpPr>
            <a:spLocks noGrp="1"/>
          </p:cNvSpPr>
          <p:nvPr>
            <p:ph sz="quarter" idx="1"/>
          </p:nvPr>
        </p:nvSpPr>
        <p:spPr/>
        <p:txBody>
          <a:bodyPr>
            <a:normAutofit lnSpcReduction="10000"/>
          </a:bodyPr>
          <a:lstStyle/>
          <a:p>
            <a:r>
              <a:rPr lang="el-GR" dirty="0"/>
              <a:t>Θέματα ηθικής</a:t>
            </a:r>
          </a:p>
          <a:p>
            <a:endParaRPr lang="el-GR" dirty="0"/>
          </a:p>
          <a:p>
            <a:r>
              <a:rPr lang="el-GR" dirty="0"/>
              <a:t>Μπορεί να μην αντιλαμβάνεται το ακροατήριο ότι πρόκειται για διαφήμιση</a:t>
            </a:r>
          </a:p>
          <a:p>
            <a:endParaRPr lang="el-GR" dirty="0"/>
          </a:p>
          <a:p>
            <a:r>
              <a:rPr lang="el-GR" dirty="0"/>
              <a:t>Έχει χρησιμοποιηθεί για να παρακαμφθούν κανόνες που διέπουν τις διαφημίσεις στην τηλεόραση</a:t>
            </a:r>
          </a:p>
          <a:p>
            <a:pPr lvl="1"/>
            <a:r>
              <a:rPr lang="el-GR" dirty="0"/>
              <a:t>Π.χ. διαφήμιση καπνού</a:t>
            </a:r>
          </a:p>
          <a:p>
            <a:endParaRPr lang="el-GR" dirty="0"/>
          </a:p>
          <a:p>
            <a:r>
              <a:rPr lang="el-GR" dirty="0"/>
              <a:t>Διαφήμιση προς παιδιά</a:t>
            </a:r>
          </a:p>
          <a:p>
            <a:pPr lvl="1"/>
            <a:r>
              <a:rPr lang="el-GR" dirty="0"/>
              <a:t>Π.χ. προϊόντα με πολύ ζάχαρη </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Gamification</a:t>
            </a:r>
            <a:endParaRPr lang="en-GB" dirty="0"/>
          </a:p>
        </p:txBody>
      </p:sp>
      <p:sp>
        <p:nvSpPr>
          <p:cNvPr id="5" name="Subtitle 4"/>
          <p:cNvSpPr>
            <a:spLocks noGrp="1"/>
          </p:cNvSpPr>
          <p:nvPr>
            <p:ph type="subTitle" idx="1"/>
          </p:nvPr>
        </p:nvSpPr>
        <p:spPr/>
        <p:txBody>
          <a:bodyPr/>
          <a:lstStyle/>
          <a:p>
            <a:endParaRPr lang="en-GB"/>
          </a:p>
        </p:txBody>
      </p:sp>
    </p:spTree>
    <p:extLst>
      <p:ext uri="{BB962C8B-B14F-4D97-AF65-F5344CB8AC3E}">
        <p14:creationId xmlns:p14="http://schemas.microsoft.com/office/powerpoint/2010/main" val="22423737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Gamification</a:t>
            </a:r>
            <a:endParaRPr lang="el-GR" dirty="0"/>
          </a:p>
        </p:txBody>
      </p:sp>
      <p:sp>
        <p:nvSpPr>
          <p:cNvPr id="3" name="Content Placeholder 2"/>
          <p:cNvSpPr>
            <a:spLocks noGrp="1"/>
          </p:cNvSpPr>
          <p:nvPr>
            <p:ph sz="quarter" idx="1"/>
          </p:nvPr>
        </p:nvSpPr>
        <p:spPr>
          <a:xfrm>
            <a:off x="457200" y="1219200"/>
            <a:ext cx="8229600" cy="5882208"/>
          </a:xfrm>
        </p:spPr>
        <p:txBody>
          <a:bodyPr>
            <a:normAutofit fontScale="85000" lnSpcReduction="20000"/>
          </a:bodyPr>
          <a:lstStyle/>
          <a:p>
            <a:r>
              <a:rPr lang="el-GR" dirty="0"/>
              <a:t>Πιο ευρύς όρος</a:t>
            </a:r>
          </a:p>
          <a:p>
            <a:endParaRPr lang="el-GR" dirty="0"/>
          </a:p>
          <a:p>
            <a:r>
              <a:rPr lang="el-GR" dirty="0"/>
              <a:t>Βάζουμε τα βασικά στοιχεία των παιχνιδιών σε διαδικασίες της πραγματικής ζωής</a:t>
            </a:r>
          </a:p>
          <a:p>
            <a:pPr lvl="1"/>
            <a:r>
              <a:rPr lang="el-GR" b="1" dirty="0">
                <a:solidFill>
                  <a:srgbClr val="0070C0"/>
                </a:solidFill>
              </a:rPr>
              <a:t>Διασκέδαση</a:t>
            </a:r>
          </a:p>
          <a:p>
            <a:pPr lvl="1"/>
            <a:r>
              <a:rPr lang="el-GR" b="1" dirty="0">
                <a:solidFill>
                  <a:srgbClr val="0070C0"/>
                </a:solidFill>
              </a:rPr>
              <a:t>Πόντους ή άλλη ανταμοιβή</a:t>
            </a:r>
            <a:endParaRPr lang="en-US" b="1" dirty="0">
              <a:solidFill>
                <a:srgbClr val="0070C0"/>
              </a:solidFill>
            </a:endParaRPr>
          </a:p>
          <a:p>
            <a:pPr lvl="1"/>
            <a:r>
              <a:rPr lang="el-GR" b="1" dirty="0">
                <a:solidFill>
                  <a:srgbClr val="0070C0"/>
                </a:solidFill>
              </a:rPr>
              <a:t>Πρόκληση</a:t>
            </a:r>
          </a:p>
          <a:p>
            <a:pPr lvl="1"/>
            <a:r>
              <a:rPr lang="el-GR" b="1" dirty="0">
                <a:solidFill>
                  <a:srgbClr val="0070C0"/>
                </a:solidFill>
              </a:rPr>
              <a:t>Συναγωνισμό, ανταγωνισμό</a:t>
            </a:r>
          </a:p>
          <a:p>
            <a:pPr lvl="1"/>
            <a:r>
              <a:rPr lang="el-GR" b="1" dirty="0">
                <a:solidFill>
                  <a:srgbClr val="0070C0"/>
                </a:solidFill>
              </a:rPr>
              <a:t>Πρόοδο</a:t>
            </a:r>
          </a:p>
          <a:p>
            <a:pPr lvl="1"/>
            <a:r>
              <a:rPr lang="el-GR" b="1" dirty="0">
                <a:solidFill>
                  <a:srgbClr val="0070C0"/>
                </a:solidFill>
              </a:rPr>
              <a:t>Αίσθηση επιτυχίας</a:t>
            </a:r>
          </a:p>
          <a:p>
            <a:endParaRPr lang="el-GR" dirty="0"/>
          </a:p>
          <a:p>
            <a:r>
              <a:rPr lang="el-GR" dirty="0"/>
              <a:t>Αυτό είναι δυνατό μέσα από</a:t>
            </a:r>
          </a:p>
          <a:p>
            <a:pPr lvl="1"/>
            <a:r>
              <a:rPr lang="el-GR" dirty="0"/>
              <a:t>Ψηφιακά παιγνίδια</a:t>
            </a:r>
          </a:p>
          <a:p>
            <a:pPr lvl="1"/>
            <a:r>
              <a:rPr lang="el-GR" b="1" dirty="0">
                <a:solidFill>
                  <a:srgbClr val="0070C0"/>
                </a:solidFill>
              </a:rPr>
              <a:t>Κοινότητες</a:t>
            </a:r>
          </a:p>
          <a:p>
            <a:pPr lvl="1"/>
            <a:r>
              <a:rPr lang="en-US" b="1" dirty="0">
                <a:solidFill>
                  <a:srgbClr val="0070C0"/>
                </a:solidFill>
              </a:rPr>
              <a:t>MOOCs</a:t>
            </a:r>
            <a:endParaRPr lang="el-GR" b="1" dirty="0">
              <a:solidFill>
                <a:srgbClr val="0070C0"/>
              </a:solidFill>
            </a:endParaRPr>
          </a:p>
          <a:p>
            <a:pPr lvl="1"/>
            <a:r>
              <a:rPr lang="en-US" b="1" dirty="0">
                <a:solidFill>
                  <a:srgbClr val="0070C0"/>
                </a:solidFill>
              </a:rPr>
              <a:t>Learning management systems</a:t>
            </a:r>
          </a:p>
          <a:p>
            <a:pPr lvl="1"/>
            <a:r>
              <a:rPr lang="el-GR" b="1" dirty="0">
                <a:solidFill>
                  <a:srgbClr val="0070C0"/>
                </a:solidFill>
              </a:rPr>
              <a:t>Τι άλλο?</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Σημαντικά πλεονεκτήματα στην επαγγελματική εκπαίδευση</a:t>
            </a:r>
          </a:p>
        </p:txBody>
      </p:sp>
      <p:sp>
        <p:nvSpPr>
          <p:cNvPr id="3" name="Content Placeholder 2"/>
          <p:cNvSpPr>
            <a:spLocks noGrp="1"/>
          </p:cNvSpPr>
          <p:nvPr>
            <p:ph sz="quarter" idx="1"/>
          </p:nvPr>
        </p:nvSpPr>
        <p:spPr/>
        <p:txBody>
          <a:bodyPr/>
          <a:lstStyle/>
          <a:p>
            <a:r>
              <a:rPr lang="el-GR" dirty="0"/>
              <a:t>Από πολλούς θεωρείται το μέλλον στην εκπαίδευση επαγγελματικών (</a:t>
            </a:r>
            <a:r>
              <a:rPr lang="en-US" dirty="0"/>
              <a:t>corporate training)</a:t>
            </a:r>
            <a:endParaRPr lang="el-GR" dirty="0"/>
          </a:p>
          <a:p>
            <a:pPr lvl="1"/>
            <a:r>
              <a:rPr lang="el-GR" dirty="0"/>
              <a:t>Πωλήσεις</a:t>
            </a:r>
          </a:p>
          <a:p>
            <a:pPr lvl="1"/>
            <a:r>
              <a:rPr lang="el-GR" dirty="0"/>
              <a:t>Προγραμματισμό καριέρας</a:t>
            </a:r>
          </a:p>
          <a:p>
            <a:pPr lvl="1"/>
            <a:r>
              <a:rPr lang="el-GR" dirty="0"/>
              <a:t>Άλλες εργασίες</a:t>
            </a:r>
          </a:p>
          <a:p>
            <a:endParaRPr lang="en-US" dirty="0"/>
          </a:p>
          <a:p>
            <a:r>
              <a:rPr lang="el-GR" dirty="0"/>
              <a:t>Μέχρι το 2015 το </a:t>
            </a:r>
            <a:r>
              <a:rPr lang="en-US" dirty="0"/>
              <a:t>gamification </a:t>
            </a:r>
            <a:r>
              <a:rPr lang="el-GR" dirty="0"/>
              <a:t>χρησιμοποιείται σε 75% των επιχειρηματικών διαδικασιών </a:t>
            </a:r>
          </a:p>
          <a:p>
            <a:pPr lvl="1"/>
            <a:r>
              <a:rPr lang="el-GR" dirty="0"/>
              <a:t>Για τις 2000 μεγαλύτερες επιχειρήσεις στον κόσμο το 70% μέχρι το 2014</a:t>
            </a:r>
          </a:p>
          <a:p>
            <a:pPr lvl="1"/>
            <a:r>
              <a:rPr lang="el-GR" dirty="0"/>
              <a:t>Το 2016 είχε κύκλο εργασιών </a:t>
            </a:r>
            <a:r>
              <a:rPr lang="en-US" dirty="0"/>
              <a:t>$2.</a:t>
            </a:r>
            <a:r>
              <a:rPr lang="el-GR" dirty="0"/>
              <a:t>8</a:t>
            </a:r>
            <a:r>
              <a:rPr lang="en-US" dirty="0"/>
              <a:t>b</a:t>
            </a:r>
          </a:p>
          <a:p>
            <a:endParaRPr lang="el-GR" dirty="0"/>
          </a:p>
          <a:p>
            <a:endParaRPr lang="el-GR" dirty="0"/>
          </a:p>
          <a:p>
            <a:endParaRPr lang="el-G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Παράδειγμα </a:t>
            </a:r>
            <a:r>
              <a:rPr lang="en-US" dirty="0" err="1"/>
              <a:t>Delloite</a:t>
            </a:r>
            <a:endParaRPr lang="el-GR" dirty="0"/>
          </a:p>
        </p:txBody>
      </p:sp>
      <p:sp>
        <p:nvSpPr>
          <p:cNvPr id="3" name="Content Placeholder 2"/>
          <p:cNvSpPr>
            <a:spLocks noGrp="1"/>
          </p:cNvSpPr>
          <p:nvPr>
            <p:ph sz="quarter" idx="1"/>
          </p:nvPr>
        </p:nvSpPr>
        <p:spPr/>
        <p:txBody>
          <a:bodyPr>
            <a:normAutofit/>
          </a:bodyPr>
          <a:lstStyle/>
          <a:p>
            <a:r>
              <a:rPr lang="en-US" dirty="0" err="1"/>
              <a:t>Delloite</a:t>
            </a:r>
            <a:r>
              <a:rPr lang="en-US" dirty="0"/>
              <a:t> Leadership Academy</a:t>
            </a:r>
            <a:endParaRPr lang="el-GR" dirty="0"/>
          </a:p>
          <a:p>
            <a:pPr lvl="1"/>
            <a:endParaRPr lang="en-US" dirty="0"/>
          </a:p>
          <a:p>
            <a:endParaRPr lang="en-US" dirty="0"/>
          </a:p>
          <a:p>
            <a:r>
              <a:rPr lang="el-GR" dirty="0"/>
              <a:t>Έχει 20.000 χρήστες από το 2008</a:t>
            </a:r>
          </a:p>
          <a:p>
            <a:endParaRPr lang="el-GR" dirty="0"/>
          </a:p>
          <a:p>
            <a:endParaRPr lang="el-GR" dirty="0"/>
          </a:p>
          <a:p>
            <a:pPr marL="0" indent="0">
              <a:buNone/>
            </a:pPr>
            <a:endParaRPr lang="el-GR" dirty="0"/>
          </a:p>
          <a:p>
            <a:r>
              <a:rPr lang="en-US" dirty="0">
                <a:hlinkClick r:id="rId2"/>
              </a:rPr>
              <a:t>http://blogs.hbr.org/2013/01/how-deloitte-made-learning-a-g/</a:t>
            </a:r>
            <a:r>
              <a:rPr lang="en-US" dirty="0"/>
              <a:t>   </a:t>
            </a:r>
          </a:p>
          <a:p>
            <a:endParaRPr lang="en-US" dirty="0"/>
          </a:p>
          <a:p>
            <a:endParaRPr lang="en-US" dirty="0"/>
          </a:p>
          <a:p>
            <a:endParaRPr lang="en-US" dirty="0"/>
          </a:p>
          <a:p>
            <a:endParaRPr lang="en-US" dirty="0"/>
          </a:p>
          <a:p>
            <a:endParaRPr lang="en-US" dirty="0"/>
          </a:p>
          <a:p>
            <a:endParaRPr lang="el-G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Παιχνίδι με θεατές</a:t>
            </a:r>
            <a:endParaRPr lang="en-GB" dirty="0"/>
          </a:p>
        </p:txBody>
      </p:sp>
      <p:sp>
        <p:nvSpPr>
          <p:cNvPr id="3" name="Content Placeholder 2"/>
          <p:cNvSpPr>
            <a:spLocks noGrp="1"/>
          </p:cNvSpPr>
          <p:nvPr>
            <p:ph sz="quarter" idx="1"/>
          </p:nvPr>
        </p:nvSpPr>
        <p:spPr/>
        <p:txBody>
          <a:bodyPr/>
          <a:lstStyle/>
          <a:p>
            <a:r>
              <a:rPr lang="en-US" dirty="0"/>
              <a:t>Spectator play</a:t>
            </a:r>
          </a:p>
          <a:p>
            <a:endParaRPr lang="en-US" dirty="0"/>
          </a:p>
          <a:p>
            <a:r>
              <a:rPr lang="en-US" dirty="0"/>
              <a:t>Ritual play</a:t>
            </a:r>
          </a:p>
          <a:p>
            <a:endParaRPr lang="en-US" dirty="0"/>
          </a:p>
          <a:p>
            <a:endParaRPr lang="en-GB" dirty="0"/>
          </a:p>
        </p:txBody>
      </p:sp>
      <p:pic>
        <p:nvPicPr>
          <p:cNvPr id="4" name="Picture 3"/>
          <p:cNvPicPr>
            <a:picLocks noChangeAspect="1"/>
          </p:cNvPicPr>
          <p:nvPr/>
        </p:nvPicPr>
        <p:blipFill rotWithShape="1">
          <a:blip r:embed="rId2" cstate="print"/>
          <a:srcRect l="12500" t="22308" r="42500" b="30000"/>
          <a:stretch/>
        </p:blipFill>
        <p:spPr>
          <a:xfrm>
            <a:off x="5029200" y="4503420"/>
            <a:ext cx="4114800" cy="2362200"/>
          </a:xfrm>
          <a:prstGeom prst="rect">
            <a:avLst/>
          </a:prstGeom>
        </p:spPr>
      </p:pic>
    </p:spTree>
    <p:extLst>
      <p:ext uri="{BB962C8B-B14F-4D97-AF65-F5344CB8AC3E}">
        <p14:creationId xmlns:p14="http://schemas.microsoft.com/office/powerpoint/2010/main" val="13576751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Παράδειγμα </a:t>
            </a:r>
            <a:r>
              <a:rPr lang="en-US" dirty="0" err="1"/>
              <a:t>Delloite</a:t>
            </a:r>
            <a:endParaRPr lang="en-GB" dirty="0"/>
          </a:p>
        </p:txBody>
      </p:sp>
      <p:sp>
        <p:nvSpPr>
          <p:cNvPr id="3" name="Content Placeholder 2"/>
          <p:cNvSpPr>
            <a:spLocks noGrp="1"/>
          </p:cNvSpPr>
          <p:nvPr>
            <p:ph sz="quarter" idx="1"/>
          </p:nvPr>
        </p:nvSpPr>
        <p:spPr/>
        <p:txBody>
          <a:bodyPr>
            <a:normAutofit/>
          </a:bodyPr>
          <a:lstStyle/>
          <a:p>
            <a:r>
              <a:rPr lang="el-GR" dirty="0"/>
              <a:t>Πρόσθεσε στο κλασικό </a:t>
            </a:r>
            <a:r>
              <a:rPr lang="en-US" dirty="0"/>
              <a:t>portal </a:t>
            </a:r>
            <a:r>
              <a:rPr lang="el-GR" dirty="0"/>
              <a:t>εκπαίδευσης στοιχεία </a:t>
            </a:r>
            <a:r>
              <a:rPr lang="en-US" dirty="0"/>
              <a:t>gamification</a:t>
            </a:r>
            <a:endParaRPr lang="el-GR" dirty="0"/>
          </a:p>
          <a:p>
            <a:pPr lvl="1"/>
            <a:r>
              <a:rPr lang="el-GR" dirty="0"/>
              <a:t>Κλασικές λειτουργίες</a:t>
            </a:r>
            <a:r>
              <a:rPr lang="en-US" dirty="0"/>
              <a:t>: </a:t>
            </a:r>
            <a:r>
              <a:rPr lang="el-GR" dirty="0"/>
              <a:t>μαθήματα, </a:t>
            </a:r>
            <a:r>
              <a:rPr lang="en-US" dirty="0"/>
              <a:t>video</a:t>
            </a:r>
            <a:r>
              <a:rPr lang="el-GR" dirty="0"/>
              <a:t>, τεστ</a:t>
            </a:r>
          </a:p>
          <a:p>
            <a:pPr lvl="1"/>
            <a:r>
              <a:rPr lang="en-US" dirty="0"/>
              <a:t>Gamification: </a:t>
            </a:r>
            <a:r>
              <a:rPr lang="el-GR" dirty="0"/>
              <a:t>ρόλοι, ανταμοιβή, νέα επίπεδα</a:t>
            </a:r>
            <a:r>
              <a:rPr lang="en-US" dirty="0"/>
              <a:t>, hall of fame</a:t>
            </a:r>
          </a:p>
          <a:p>
            <a:pPr lvl="1"/>
            <a:r>
              <a:rPr lang="el-GR" dirty="0"/>
              <a:t>Εκπλήξεις </a:t>
            </a:r>
            <a:r>
              <a:rPr lang="en-US" dirty="0"/>
              <a:t>(snowflake badges)</a:t>
            </a:r>
            <a:r>
              <a:rPr lang="el-GR" dirty="0"/>
              <a:t> ανταμοιβή που δεν την περιμένουν</a:t>
            </a:r>
          </a:p>
          <a:p>
            <a:endParaRPr lang="el-GR" dirty="0"/>
          </a:p>
          <a:p>
            <a:r>
              <a:rPr lang="el-GR" dirty="0"/>
              <a:t>Η ιδέα είναι να γίνει η μάθηση ενδιαφέρουσα ώστε το προσωπικό να την επιδιώκει και στον ελεύθερο χρόνο </a:t>
            </a:r>
          </a:p>
          <a:p>
            <a:pPr lvl="1"/>
            <a:r>
              <a:rPr lang="el-GR" dirty="0"/>
              <a:t>Π.χ. Κυριακές</a:t>
            </a:r>
          </a:p>
          <a:p>
            <a:pPr lvl="1"/>
            <a:r>
              <a:rPr lang="el-GR" dirty="0"/>
              <a:t>Αντί να βλέπει σειρές ή ποδόσφαιρο</a:t>
            </a:r>
            <a:endParaRPr lang="en-US" dirty="0"/>
          </a:p>
          <a:p>
            <a:pPr lvl="1"/>
            <a:endParaRPr lang="el-GR" dirty="0"/>
          </a:p>
          <a:p>
            <a:endParaRPr lang="en-GB" dirty="0"/>
          </a:p>
        </p:txBody>
      </p:sp>
    </p:spTree>
    <p:extLst>
      <p:ext uri="{BB962C8B-B14F-4D97-AF65-F5344CB8AC3E}">
        <p14:creationId xmlns:p14="http://schemas.microsoft.com/office/powerpoint/2010/main" val="37011730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πλατφόρμα της </a:t>
            </a:r>
            <a:r>
              <a:rPr lang="en-US" dirty="0" err="1"/>
              <a:t>Delloite</a:t>
            </a:r>
            <a:endParaRPr lang="el-GR" dirty="0"/>
          </a:p>
        </p:txBody>
      </p:sp>
      <p:sp>
        <p:nvSpPr>
          <p:cNvPr id="3" name="Content Placeholder 2"/>
          <p:cNvSpPr>
            <a:spLocks noGrp="1"/>
          </p:cNvSpPr>
          <p:nvPr>
            <p:ph sz="quarter" idx="1"/>
          </p:nvPr>
        </p:nvSpPr>
        <p:spPr>
          <a:xfrm>
            <a:off x="457200" y="1219200"/>
            <a:ext cx="8229600" cy="5450160"/>
          </a:xfrm>
        </p:spPr>
        <p:txBody>
          <a:bodyPr>
            <a:normAutofit lnSpcReduction="10000"/>
          </a:bodyPr>
          <a:lstStyle/>
          <a:p>
            <a:r>
              <a:rPr lang="el-GR" dirty="0"/>
              <a:t>Κατηγορίες δραστηριοτήτων</a:t>
            </a:r>
          </a:p>
          <a:p>
            <a:pPr lvl="1"/>
            <a:r>
              <a:rPr lang="el-GR" dirty="0"/>
              <a:t>Βίντεο</a:t>
            </a:r>
          </a:p>
          <a:p>
            <a:pPr lvl="1"/>
            <a:r>
              <a:rPr lang="el-GR" dirty="0"/>
              <a:t>Λεπτομερή αρχεία</a:t>
            </a:r>
          </a:p>
          <a:p>
            <a:pPr lvl="1"/>
            <a:r>
              <a:rPr lang="el-GR" dirty="0"/>
              <a:t>Αυτό-αξιολόγηση</a:t>
            </a:r>
          </a:p>
          <a:p>
            <a:r>
              <a:rPr lang="el-GR" dirty="0" err="1"/>
              <a:t>Διάδραση</a:t>
            </a:r>
            <a:r>
              <a:rPr lang="el-GR" dirty="0"/>
              <a:t> χρηστών </a:t>
            </a:r>
          </a:p>
          <a:p>
            <a:pPr lvl="1"/>
            <a:r>
              <a:rPr lang="el-GR" dirty="0"/>
              <a:t>Ερωτήσεις</a:t>
            </a:r>
          </a:p>
          <a:p>
            <a:pPr lvl="1"/>
            <a:r>
              <a:rPr lang="el-GR" dirty="0"/>
              <a:t>Σχόλια</a:t>
            </a:r>
          </a:p>
          <a:p>
            <a:pPr lvl="1"/>
            <a:r>
              <a:rPr lang="el-GR" dirty="0"/>
              <a:t>Ακολουθούν χρήστες και δέχονται πληροφορίες για αυτούς (όπως στο </a:t>
            </a:r>
            <a:r>
              <a:rPr lang="en-US" dirty="0"/>
              <a:t>Facebook)</a:t>
            </a:r>
            <a:endParaRPr lang="el-GR" dirty="0"/>
          </a:p>
          <a:p>
            <a:r>
              <a:rPr lang="el-GR" dirty="0"/>
              <a:t>Σύνδεση με τα κοινωνικά δίκτυα των χρηστών εκτός πλατφόρμας (</a:t>
            </a:r>
            <a:r>
              <a:rPr lang="en-US" dirty="0"/>
              <a:t>Facebook, </a:t>
            </a:r>
            <a:r>
              <a:rPr lang="en-US" dirty="0" err="1"/>
              <a:t>Linkedin</a:t>
            </a:r>
            <a:r>
              <a:rPr lang="en-US" dirty="0"/>
              <a:t>, Twitter)</a:t>
            </a:r>
          </a:p>
          <a:p>
            <a:pPr lvl="1"/>
            <a:r>
              <a:rPr lang="el-GR" dirty="0"/>
              <a:t>Για λόγους προσωποποίησης (προφίλ, φωτογραφία)</a:t>
            </a:r>
          </a:p>
          <a:p>
            <a:r>
              <a:rPr lang="el-GR" dirty="0"/>
              <a:t>Από το 2008 έχει 20.000 χρήστες</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Ανατροφοδότηση</a:t>
            </a:r>
          </a:p>
        </p:txBody>
      </p:sp>
      <p:sp>
        <p:nvSpPr>
          <p:cNvPr id="3" name="Content Placeholder 2"/>
          <p:cNvSpPr>
            <a:spLocks noGrp="1"/>
          </p:cNvSpPr>
          <p:nvPr>
            <p:ph sz="quarter" idx="1"/>
          </p:nvPr>
        </p:nvSpPr>
        <p:spPr/>
        <p:txBody>
          <a:bodyPr/>
          <a:lstStyle/>
          <a:p>
            <a:r>
              <a:rPr lang="el-GR" dirty="0"/>
              <a:t>Παίρνουν </a:t>
            </a:r>
            <a:r>
              <a:rPr lang="en-US" dirty="0"/>
              <a:t>badges </a:t>
            </a:r>
            <a:r>
              <a:rPr lang="el-GR" dirty="0"/>
              <a:t>όταν ολοκληρώνουν μια διαδικασία</a:t>
            </a:r>
          </a:p>
          <a:p>
            <a:pPr lvl="1"/>
            <a:r>
              <a:rPr lang="el-GR" dirty="0"/>
              <a:t>Κάποια είναι «μυστικά» δηλαδή ο χρήστης δεν τα γνωρίζει εξαρχής</a:t>
            </a:r>
          </a:p>
          <a:p>
            <a:endParaRPr lang="el-GR" dirty="0"/>
          </a:p>
          <a:p>
            <a:r>
              <a:rPr lang="el-GR" dirty="0"/>
              <a:t>Αυτό είναι ένα στοιχείο έκπληξης που χρησιμοποιείται σαν κίνητρο</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Παράδειγμα </a:t>
            </a:r>
            <a:r>
              <a:rPr lang="en-US"/>
              <a:t>Deloitte</a:t>
            </a:r>
            <a:endParaRPr lang="en-GB" dirty="0"/>
          </a:p>
        </p:txBody>
      </p:sp>
      <p:sp>
        <p:nvSpPr>
          <p:cNvPr id="3" name="Content Placeholder 2"/>
          <p:cNvSpPr>
            <a:spLocks noGrp="1"/>
          </p:cNvSpPr>
          <p:nvPr>
            <p:ph sz="quarter" idx="1"/>
          </p:nvPr>
        </p:nvSpPr>
        <p:spPr/>
        <p:txBody>
          <a:bodyPr/>
          <a:lstStyle/>
          <a:p>
            <a:r>
              <a:rPr lang="el-GR" dirty="0"/>
              <a:t>Τα </a:t>
            </a:r>
            <a:r>
              <a:rPr lang="en-GB" dirty="0" err="1"/>
              <a:t>leaderboards</a:t>
            </a:r>
            <a:r>
              <a:rPr lang="en-GB" dirty="0"/>
              <a:t> </a:t>
            </a:r>
            <a:r>
              <a:rPr lang="el-GR" dirty="0"/>
              <a:t>δεν αποδίδουν</a:t>
            </a:r>
          </a:p>
          <a:p>
            <a:pPr lvl="1"/>
            <a:r>
              <a:rPr lang="el-GR" dirty="0"/>
              <a:t>Οι λιγότερο καλοί χρήστες ξέρουν ότι ποτέ δεν θα καταφέρουν να μπουν στην κορυφή</a:t>
            </a:r>
          </a:p>
          <a:p>
            <a:endParaRPr lang="en-US" dirty="0"/>
          </a:p>
          <a:p>
            <a:r>
              <a:rPr lang="el-GR" dirty="0"/>
              <a:t>Λύση</a:t>
            </a:r>
            <a:r>
              <a:rPr lang="en-US" dirty="0"/>
              <a:t>: </a:t>
            </a:r>
            <a:r>
              <a:rPr lang="el-GR" dirty="0"/>
              <a:t>«παράθυρο» μιας εβδομάδας για τη συλλογή «πόντων»</a:t>
            </a:r>
          </a:p>
          <a:p>
            <a:pPr lvl="1"/>
            <a:r>
              <a:rPr lang="el-GR" dirty="0"/>
              <a:t>Μηδενίζει κάθε εβδομάδα</a:t>
            </a:r>
          </a:p>
          <a:p>
            <a:pPr lvl="1"/>
            <a:r>
              <a:rPr lang="el-GR" dirty="0"/>
              <a:t>Δίνει πιο μεγάλες ευκαιρίες σε νέους χρήστες να αναδειχθούν</a:t>
            </a:r>
            <a:endParaRPr lang="en-GB" dirty="0"/>
          </a:p>
        </p:txBody>
      </p:sp>
    </p:spTree>
    <p:extLst>
      <p:ext uri="{BB962C8B-B14F-4D97-AF65-F5344CB8AC3E}">
        <p14:creationId xmlns:p14="http://schemas.microsoft.com/office/powerpoint/2010/main" val="12693082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Παράδειγμα </a:t>
            </a:r>
            <a:r>
              <a:rPr lang="en-US" dirty="0"/>
              <a:t>Deloitte	</a:t>
            </a:r>
            <a:endParaRPr lang="en-GB" dirty="0"/>
          </a:p>
        </p:txBody>
      </p:sp>
      <p:sp>
        <p:nvSpPr>
          <p:cNvPr id="3" name="Content Placeholder 2"/>
          <p:cNvSpPr>
            <a:spLocks noGrp="1"/>
          </p:cNvSpPr>
          <p:nvPr>
            <p:ph sz="quarter" idx="1"/>
          </p:nvPr>
        </p:nvSpPr>
        <p:spPr/>
        <p:txBody>
          <a:bodyPr/>
          <a:lstStyle/>
          <a:p>
            <a:r>
              <a:rPr lang="el-GR" dirty="0"/>
              <a:t>Γιατί θεωρείται επιτυχημένο?</a:t>
            </a:r>
          </a:p>
          <a:p>
            <a:endParaRPr lang="el-GR" dirty="0"/>
          </a:p>
          <a:p>
            <a:r>
              <a:rPr lang="el-GR" dirty="0"/>
              <a:t>Αύξησε κατά 37% το αριθμό των χρηστών που επιστρέφουν στον </a:t>
            </a:r>
            <a:r>
              <a:rPr lang="en-US" dirty="0"/>
              <a:t>portal</a:t>
            </a:r>
            <a:r>
              <a:rPr lang="el-GR" dirty="0"/>
              <a:t> κάθε εβδομάδα</a:t>
            </a:r>
          </a:p>
          <a:p>
            <a:endParaRPr lang="el-GR" dirty="0"/>
          </a:p>
          <a:p>
            <a:r>
              <a:rPr lang="el-GR" dirty="0"/>
              <a:t>Χρησιμοποιείται από υψηλά κλιμάκια</a:t>
            </a:r>
          </a:p>
          <a:p>
            <a:endParaRPr lang="el-GR" dirty="0"/>
          </a:p>
          <a:p>
            <a:r>
              <a:rPr lang="el-GR" dirty="0"/>
              <a:t>Έχει συνδεθεί η χρήση με προαγωγές και ικανοποίηση στην εργασία</a:t>
            </a:r>
          </a:p>
        </p:txBody>
      </p:sp>
    </p:spTree>
    <p:extLst>
      <p:ext uri="{BB962C8B-B14F-4D97-AF65-F5344CB8AC3E}">
        <p14:creationId xmlns:p14="http://schemas.microsoft.com/office/powerpoint/2010/main" val="13500303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90600"/>
          </a:xfrm>
        </p:spPr>
        <p:txBody>
          <a:bodyPr>
            <a:normAutofit/>
          </a:bodyPr>
          <a:lstStyle/>
          <a:p>
            <a:r>
              <a:rPr lang="el-GR" dirty="0"/>
              <a:t>Πως εφαρμόζεται για μάθηση σε επιχειρήσεις</a:t>
            </a:r>
          </a:p>
        </p:txBody>
      </p:sp>
      <p:sp>
        <p:nvSpPr>
          <p:cNvPr id="3" name="Content Placeholder 2"/>
          <p:cNvSpPr>
            <a:spLocks noGrp="1"/>
          </p:cNvSpPr>
          <p:nvPr>
            <p:ph sz="quarter" idx="1"/>
          </p:nvPr>
        </p:nvSpPr>
        <p:spPr>
          <a:xfrm>
            <a:off x="457200" y="1219200"/>
            <a:ext cx="8686800" cy="5638800"/>
          </a:xfrm>
        </p:spPr>
        <p:txBody>
          <a:bodyPr>
            <a:normAutofit lnSpcReduction="10000"/>
          </a:bodyPr>
          <a:lstStyle/>
          <a:p>
            <a:r>
              <a:rPr lang="el-GR" dirty="0">
                <a:solidFill>
                  <a:srgbClr val="0070C0"/>
                </a:solidFill>
              </a:rPr>
              <a:t>Σύνδεση με τους επιχειρηματικούς στόχους της επιχείρησης</a:t>
            </a:r>
            <a:r>
              <a:rPr lang="el-GR" dirty="0"/>
              <a:t> </a:t>
            </a:r>
          </a:p>
          <a:p>
            <a:pPr marL="274320" lvl="1">
              <a:spcBef>
                <a:spcPts val="600"/>
              </a:spcBef>
              <a:buClr>
                <a:schemeClr val="accent1"/>
              </a:buClr>
            </a:pPr>
            <a:r>
              <a:rPr lang="el-GR" dirty="0"/>
              <a:t>Π.χ. για να δώσουμε κίνητρο για απόκτηση πτυχίων</a:t>
            </a:r>
          </a:p>
          <a:p>
            <a:endParaRPr lang="el-GR" dirty="0"/>
          </a:p>
          <a:p>
            <a:r>
              <a:rPr lang="el-GR" dirty="0"/>
              <a:t>Ποιο είναι το ακροατήριο</a:t>
            </a:r>
          </a:p>
          <a:p>
            <a:pPr lvl="1"/>
            <a:r>
              <a:rPr lang="el-GR" dirty="0"/>
              <a:t>Προσωπικό</a:t>
            </a:r>
          </a:p>
          <a:p>
            <a:pPr lvl="1"/>
            <a:r>
              <a:rPr lang="el-GR" dirty="0"/>
              <a:t>Εξωτερικοί συνεργάτες</a:t>
            </a:r>
          </a:p>
          <a:p>
            <a:pPr lvl="1"/>
            <a:r>
              <a:rPr lang="el-GR" dirty="0"/>
              <a:t>Θέλουμε να μάθουν συγκεκριμένες διαδικασίες?</a:t>
            </a:r>
          </a:p>
          <a:p>
            <a:pPr lvl="1"/>
            <a:r>
              <a:rPr lang="el-GR" dirty="0"/>
              <a:t>Ή να δημιουργήσουμε ανοιχτές εμπειρίες</a:t>
            </a:r>
          </a:p>
          <a:p>
            <a:endParaRPr lang="el-GR" dirty="0"/>
          </a:p>
          <a:p>
            <a:r>
              <a:rPr lang="el-GR" dirty="0"/>
              <a:t>Πώς θα δούμε αν έχει επιτυχία το πρόγραμμα</a:t>
            </a:r>
          </a:p>
          <a:p>
            <a:pPr lvl="1"/>
            <a:r>
              <a:rPr lang="el-GR" dirty="0"/>
              <a:t>Πόσο συμμετέχουν</a:t>
            </a:r>
          </a:p>
          <a:p>
            <a:pPr lvl="1"/>
            <a:r>
              <a:rPr lang="el-GR" dirty="0"/>
              <a:t>Πόσοι χρήστες από ψηλά κλιμάκια συμμετέχουν</a:t>
            </a:r>
          </a:p>
          <a:p>
            <a:pPr lvl="1"/>
            <a:r>
              <a:rPr lang="el-GR" dirty="0"/>
              <a:t>Πόσο ικανοποιημένοι είναι οι χρήστες</a:t>
            </a:r>
          </a:p>
          <a:p>
            <a:pPr lvl="1"/>
            <a:r>
              <a:rPr lang="el-GR" dirty="0"/>
              <a:t>Σχέση ανάμεσα στη χρήση του συστήματος και προαγωγές</a:t>
            </a:r>
          </a:p>
          <a:p>
            <a:pPr lvl="1"/>
            <a:endParaRPr lang="el-GR" dirty="0"/>
          </a:p>
          <a:p>
            <a:endParaRPr lang="el-GR" dirty="0"/>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a:t>Ηποστήριξη από Ευρωπαϊκή Ένωση</a:t>
            </a:r>
            <a:endParaRPr lang="el-GR" dirty="0"/>
          </a:p>
        </p:txBody>
      </p:sp>
      <p:sp>
        <p:nvSpPr>
          <p:cNvPr id="5" name="Subtitle 4"/>
          <p:cNvSpPr>
            <a:spLocks noGrp="1"/>
          </p:cNvSpPr>
          <p:nvPr>
            <p:ph type="subTitle" idx="1"/>
          </p:nvPr>
        </p:nvSpPr>
        <p:spPr/>
        <p:txBody>
          <a:bodyPr/>
          <a:lstStyle/>
          <a:p>
            <a:endParaRPr lang="el-G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Τομείς υποστήριξης από Ε.Ε.</a:t>
            </a:r>
          </a:p>
        </p:txBody>
      </p:sp>
      <p:sp>
        <p:nvSpPr>
          <p:cNvPr id="3" name="Content Placeholder 2"/>
          <p:cNvSpPr>
            <a:spLocks noGrp="1"/>
          </p:cNvSpPr>
          <p:nvPr>
            <p:ph sz="quarter" idx="1"/>
          </p:nvPr>
        </p:nvSpPr>
        <p:spPr>
          <a:xfrm>
            <a:off x="457200" y="1219200"/>
            <a:ext cx="8229600" cy="5638800"/>
          </a:xfrm>
        </p:spPr>
        <p:txBody>
          <a:bodyPr>
            <a:normAutofit lnSpcReduction="10000"/>
          </a:bodyPr>
          <a:lstStyle/>
          <a:p>
            <a:r>
              <a:rPr lang="el-GR" dirty="0"/>
              <a:t>Έρευνα και ανάπτυξη</a:t>
            </a:r>
          </a:p>
          <a:p>
            <a:pPr lvl="1"/>
            <a:r>
              <a:rPr lang="el-GR" dirty="0"/>
              <a:t>Ανάπτυξη νέων παιχνιδιών για μάθηση</a:t>
            </a:r>
          </a:p>
          <a:p>
            <a:endParaRPr lang="el-GR" dirty="0"/>
          </a:p>
          <a:p>
            <a:r>
              <a:rPr lang="el-GR" dirty="0"/>
              <a:t>Χρηματοδότηση </a:t>
            </a:r>
          </a:p>
          <a:p>
            <a:pPr lvl="1"/>
            <a:r>
              <a:rPr lang="el-GR" dirty="0"/>
              <a:t>Δημόσια ή ιδιωτικά κεφάλαια</a:t>
            </a:r>
          </a:p>
          <a:p>
            <a:endParaRPr lang="el-GR" dirty="0"/>
          </a:p>
          <a:p>
            <a:r>
              <a:rPr lang="el-GR" dirty="0"/>
              <a:t>Προώθηση</a:t>
            </a:r>
          </a:p>
          <a:p>
            <a:pPr lvl="1"/>
            <a:r>
              <a:rPr lang="el-GR" dirty="0"/>
              <a:t>Μέσα από πολλά κανάλια</a:t>
            </a:r>
          </a:p>
          <a:p>
            <a:pPr lvl="1"/>
            <a:r>
              <a:rPr lang="el-GR" dirty="0"/>
              <a:t>Με συμμετοχή των ενδιαφερομένων ομάδων</a:t>
            </a:r>
          </a:p>
          <a:p>
            <a:endParaRPr lang="el-GR" dirty="0"/>
          </a:p>
          <a:p>
            <a:r>
              <a:rPr lang="el-GR" dirty="0"/>
              <a:t>Συνέχεια</a:t>
            </a:r>
          </a:p>
          <a:p>
            <a:pPr lvl="1"/>
            <a:r>
              <a:rPr lang="el-GR" dirty="0"/>
              <a:t>Τεχνική υποστήριξη</a:t>
            </a:r>
          </a:p>
          <a:p>
            <a:pPr lvl="1"/>
            <a:r>
              <a:rPr lang="el-GR" dirty="0"/>
              <a:t>Αξιολόγηση</a:t>
            </a:r>
          </a:p>
          <a:p>
            <a:pPr lvl="1"/>
            <a:endParaRPr lang="el-G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Τομείς υποστήριξης από την Ε.Ε.</a:t>
            </a:r>
          </a:p>
        </p:txBody>
      </p:sp>
      <p:sp>
        <p:nvSpPr>
          <p:cNvPr id="3" name="Content Placeholder 2"/>
          <p:cNvSpPr>
            <a:spLocks noGrp="1"/>
          </p:cNvSpPr>
          <p:nvPr>
            <p:ph sz="quarter" idx="1"/>
          </p:nvPr>
        </p:nvSpPr>
        <p:spPr/>
        <p:txBody>
          <a:bodyPr/>
          <a:lstStyle/>
          <a:p>
            <a:r>
              <a:rPr lang="el-GR" dirty="0"/>
              <a:t>Σύνδεση βιομηχανίας ψηφιακών παιχνιδιών με χρήστες</a:t>
            </a:r>
          </a:p>
          <a:p>
            <a:endParaRPr lang="el-GR" dirty="0"/>
          </a:p>
          <a:p>
            <a:r>
              <a:rPr lang="el-GR" dirty="0"/>
              <a:t>Σύνδεση έρευνας σε παιχνίδια και τομείς (π.χ. μάθηση, υγεία, κλπ)</a:t>
            </a:r>
          </a:p>
          <a:p>
            <a:endParaRPr lang="el-GR" dirty="0"/>
          </a:p>
          <a:p>
            <a:r>
              <a:rPr lang="el-GR" dirty="0"/>
              <a:t>Σύνδεση έρευνας με την πράξη</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dirty="0"/>
              <a:t>Σχετικά με σχεδιασμό παιχνιδιών</a:t>
            </a:r>
          </a:p>
        </p:txBody>
      </p:sp>
      <p:sp>
        <p:nvSpPr>
          <p:cNvPr id="5" name="Subtitle 4"/>
          <p:cNvSpPr>
            <a:spLocks noGrp="1"/>
          </p:cNvSpPr>
          <p:nvPr>
            <p:ph type="subTitle" idx="1"/>
          </p:nvPr>
        </p:nvSpPr>
        <p:spPr/>
        <p:txBody>
          <a:bodyPr/>
          <a:lstStyle/>
          <a:p>
            <a:endParaRPr lang="el-G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Τι κάνει τα παιχνίδι για τον εγκέφαλο</a:t>
            </a:r>
            <a:endParaRPr lang="en-GB" dirty="0"/>
          </a:p>
        </p:txBody>
      </p:sp>
      <p:sp>
        <p:nvSpPr>
          <p:cNvPr id="3" name="Content Placeholder 2"/>
          <p:cNvSpPr>
            <a:spLocks noGrp="1"/>
          </p:cNvSpPr>
          <p:nvPr>
            <p:ph sz="quarter" idx="1"/>
          </p:nvPr>
        </p:nvSpPr>
        <p:spPr/>
        <p:txBody>
          <a:bodyPr/>
          <a:lstStyle/>
          <a:p>
            <a:r>
              <a:rPr lang="el-GR" dirty="0"/>
              <a:t>Πολλά, δεν τα γνωρίζουμε όλα</a:t>
            </a:r>
          </a:p>
          <a:p>
            <a:endParaRPr lang="el-GR" dirty="0"/>
          </a:p>
          <a:p>
            <a:r>
              <a:rPr lang="el-GR" dirty="0"/>
              <a:t>Είναι αντικείμενο  έρευνας</a:t>
            </a:r>
          </a:p>
          <a:p>
            <a:endParaRPr lang="el-GR" dirty="0"/>
          </a:p>
          <a:p>
            <a:r>
              <a:rPr lang="el-GR" dirty="0"/>
              <a:t>Το τρισδιάστατο παιχνίδι</a:t>
            </a:r>
            <a:r>
              <a:rPr lang="en-US" dirty="0"/>
              <a:t> </a:t>
            </a:r>
            <a:r>
              <a:rPr lang="el-GR" dirty="0"/>
              <a:t>ενεργοποιεί την παρεγκεφαλίδα που έχει σχέση με</a:t>
            </a:r>
          </a:p>
          <a:p>
            <a:pPr lvl="1"/>
            <a:r>
              <a:rPr lang="el-GR" dirty="0"/>
              <a:t>Συντονισμό</a:t>
            </a:r>
          </a:p>
          <a:p>
            <a:pPr lvl="1"/>
            <a:r>
              <a:rPr lang="el-GR" dirty="0" err="1"/>
              <a:t>Συσχετιζόμενη</a:t>
            </a:r>
            <a:r>
              <a:rPr lang="el-GR" dirty="0"/>
              <a:t> μνήμη</a:t>
            </a:r>
          </a:p>
          <a:p>
            <a:pPr lvl="1"/>
            <a:r>
              <a:rPr lang="el-GR" dirty="0"/>
              <a:t>Και πολλά άλλα</a:t>
            </a:r>
          </a:p>
          <a:p>
            <a:pPr lvl="1"/>
            <a:r>
              <a:rPr lang="el-GR" dirty="0"/>
              <a:t>Νευρολογία</a:t>
            </a:r>
            <a:endParaRPr lang="en-GB" dirty="0"/>
          </a:p>
        </p:txBody>
      </p:sp>
      <p:pic>
        <p:nvPicPr>
          <p:cNvPr id="4" name="Picture 3"/>
          <p:cNvPicPr>
            <a:picLocks noChangeAspect="1"/>
          </p:cNvPicPr>
          <p:nvPr/>
        </p:nvPicPr>
        <p:blipFill rotWithShape="1">
          <a:blip r:embed="rId2" cstate="print"/>
          <a:srcRect l="14999" t="22308" r="42501" b="30000"/>
          <a:stretch/>
        </p:blipFill>
        <p:spPr>
          <a:xfrm>
            <a:off x="5633884" y="4648200"/>
            <a:ext cx="3510116" cy="2133600"/>
          </a:xfrm>
          <a:prstGeom prst="rect">
            <a:avLst/>
          </a:prstGeom>
        </p:spPr>
      </p:pic>
    </p:spTree>
    <p:extLst>
      <p:ext uri="{BB962C8B-B14F-4D97-AF65-F5344CB8AC3E}">
        <p14:creationId xmlns:p14="http://schemas.microsoft.com/office/powerpoint/2010/main" val="19527155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Βασικές ερωτήσεις  σχεδιασμού</a:t>
            </a:r>
            <a:r>
              <a:rPr lang="en-US" dirty="0"/>
              <a:t> (ref. Fundamentals of game design)</a:t>
            </a:r>
            <a:endParaRPr lang="el-GR" dirty="0"/>
          </a:p>
        </p:txBody>
      </p:sp>
      <p:sp>
        <p:nvSpPr>
          <p:cNvPr id="3" name="Content Placeholder 2"/>
          <p:cNvSpPr>
            <a:spLocks noGrp="1"/>
          </p:cNvSpPr>
          <p:nvPr>
            <p:ph sz="quarter" idx="1"/>
          </p:nvPr>
        </p:nvSpPr>
        <p:spPr>
          <a:xfrm>
            <a:off x="457200" y="1219200"/>
            <a:ext cx="8229600" cy="5638800"/>
          </a:xfrm>
        </p:spPr>
        <p:txBody>
          <a:bodyPr>
            <a:normAutofit/>
          </a:bodyPr>
          <a:lstStyle/>
          <a:p>
            <a:r>
              <a:rPr lang="en-US" dirty="0"/>
              <a:t>Player motivation: </a:t>
            </a:r>
            <a:r>
              <a:rPr lang="el-GR" dirty="0"/>
              <a:t>τι θα πετύχει ο χρήστης? </a:t>
            </a:r>
          </a:p>
          <a:p>
            <a:pPr lvl="1"/>
            <a:r>
              <a:rPr lang="el-GR" dirty="0"/>
              <a:t>Βοηθά να καταλάβουμε το κοινό μας</a:t>
            </a:r>
          </a:p>
          <a:p>
            <a:pPr lvl="1"/>
            <a:r>
              <a:rPr lang="en-US" dirty="0"/>
              <a:t>The game is about …</a:t>
            </a:r>
          </a:p>
          <a:p>
            <a:pPr lvl="1"/>
            <a:r>
              <a:rPr lang="en-US" dirty="0"/>
              <a:t>The game is the experience of being …</a:t>
            </a:r>
          </a:p>
          <a:p>
            <a:pPr lvl="1"/>
            <a:r>
              <a:rPr lang="en-US" dirty="0"/>
              <a:t>The game teaches</a:t>
            </a:r>
          </a:p>
          <a:p>
            <a:pPr lvl="1"/>
            <a:r>
              <a:rPr lang="en-US" dirty="0"/>
              <a:t>This game simulates the experience of …</a:t>
            </a:r>
            <a:endParaRPr lang="el-GR" dirty="0"/>
          </a:p>
          <a:p>
            <a:endParaRPr lang="el-GR" dirty="0"/>
          </a:p>
          <a:p>
            <a:pPr lvl="1"/>
            <a:endParaRPr lang="el-G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Βασικές ερωτήσεις  σχεδιασμού</a:t>
            </a:r>
          </a:p>
        </p:txBody>
      </p:sp>
      <p:sp>
        <p:nvSpPr>
          <p:cNvPr id="3" name="Content Placeholder 2"/>
          <p:cNvSpPr>
            <a:spLocks noGrp="1"/>
          </p:cNvSpPr>
          <p:nvPr>
            <p:ph sz="quarter" idx="1"/>
          </p:nvPr>
        </p:nvSpPr>
        <p:spPr>
          <a:xfrm>
            <a:off x="457200" y="1219200"/>
            <a:ext cx="8229600" cy="5638800"/>
          </a:xfrm>
        </p:spPr>
        <p:txBody>
          <a:bodyPr>
            <a:normAutofit/>
          </a:bodyPr>
          <a:lstStyle/>
          <a:p>
            <a:r>
              <a:rPr lang="en-US" dirty="0"/>
              <a:t>Genre: </a:t>
            </a:r>
            <a:r>
              <a:rPr lang="el-GR" dirty="0"/>
              <a:t>είδος παιχνιδιού, δηλαδή τι τύπους προκλήσεων θα συναντήσει ο χρήστης</a:t>
            </a:r>
          </a:p>
          <a:p>
            <a:pPr lvl="1"/>
            <a:r>
              <a:rPr lang="en-US" dirty="0"/>
              <a:t>Shooter games</a:t>
            </a:r>
          </a:p>
          <a:p>
            <a:pPr lvl="1"/>
            <a:r>
              <a:rPr lang="en-US" dirty="0"/>
              <a:t>Arcade games: </a:t>
            </a:r>
            <a:r>
              <a:rPr lang="el-GR" dirty="0" err="1"/>
              <a:t>παζλ</a:t>
            </a:r>
            <a:r>
              <a:rPr lang="el-GR" dirty="0"/>
              <a:t>, αγώνες, μικρές προκλήσεις, συνήθως για λίγους χρήστες</a:t>
            </a:r>
          </a:p>
          <a:p>
            <a:pPr lvl="1"/>
            <a:r>
              <a:rPr lang="en-US" dirty="0"/>
              <a:t>Platform games: avatar </a:t>
            </a:r>
            <a:r>
              <a:rPr lang="el-GR" dirty="0"/>
              <a:t>μέσα σε περιβάλλον </a:t>
            </a:r>
            <a:endParaRPr lang="en-US" dirty="0"/>
          </a:p>
          <a:p>
            <a:pPr lvl="1"/>
            <a:r>
              <a:rPr lang="en-US" dirty="0"/>
              <a:t>Fighting games</a:t>
            </a:r>
          </a:p>
          <a:p>
            <a:pPr lvl="1"/>
            <a:r>
              <a:rPr lang="en-US" dirty="0"/>
              <a:t>Strategy games</a:t>
            </a:r>
          </a:p>
          <a:p>
            <a:pPr lvl="1"/>
            <a:r>
              <a:rPr lang="en-US" dirty="0"/>
              <a:t>Role playing games</a:t>
            </a:r>
          </a:p>
          <a:p>
            <a:pPr lvl="1"/>
            <a:r>
              <a:rPr lang="en-US" dirty="0"/>
              <a:t>Sports games</a:t>
            </a:r>
          </a:p>
          <a:p>
            <a:pPr lvl="1"/>
            <a:r>
              <a:rPr lang="en-US" dirty="0"/>
              <a:t>Simulation games</a:t>
            </a:r>
          </a:p>
          <a:p>
            <a:pPr lvl="1"/>
            <a:r>
              <a:rPr lang="en-US" dirty="0"/>
              <a:t>Adventure games</a:t>
            </a:r>
          </a:p>
          <a:p>
            <a:pPr lvl="1"/>
            <a:r>
              <a:rPr lang="en-US" dirty="0"/>
              <a:t>Puzzle games</a:t>
            </a:r>
            <a:endParaRPr lang="el-GR" dirty="0"/>
          </a:p>
          <a:p>
            <a:pPr lvl="1"/>
            <a:endParaRPr lang="el-G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Βασικές ερωτήσεις σχεδιασμού – </a:t>
            </a:r>
            <a:r>
              <a:rPr lang="en-US" dirty="0"/>
              <a:t>Game Mechanics</a:t>
            </a:r>
            <a:endParaRPr lang="el-GR" dirty="0"/>
          </a:p>
        </p:txBody>
      </p:sp>
      <p:sp>
        <p:nvSpPr>
          <p:cNvPr id="3" name="Content Placeholder 2"/>
          <p:cNvSpPr>
            <a:spLocks noGrp="1"/>
          </p:cNvSpPr>
          <p:nvPr>
            <p:ph sz="quarter" idx="1"/>
          </p:nvPr>
        </p:nvSpPr>
        <p:spPr>
          <a:xfrm>
            <a:off x="395536" y="1219200"/>
            <a:ext cx="8496944" cy="4937760"/>
          </a:xfrm>
        </p:spPr>
        <p:txBody>
          <a:bodyPr>
            <a:normAutofit fontScale="85000" lnSpcReduction="20000"/>
          </a:bodyPr>
          <a:lstStyle/>
          <a:p>
            <a:r>
              <a:rPr lang="en-US" dirty="0"/>
              <a:t>Territorial acquisition: </a:t>
            </a:r>
            <a:r>
              <a:rPr lang="el-GR" dirty="0"/>
              <a:t> </a:t>
            </a:r>
          </a:p>
          <a:p>
            <a:pPr lvl="1"/>
            <a:r>
              <a:rPr lang="en-US" dirty="0"/>
              <a:t>“zero sum”</a:t>
            </a:r>
            <a:r>
              <a:rPr lang="el-GR" dirty="0"/>
              <a:t>, υπάρχει συγκεκριμένη ποσότητα από κάτι</a:t>
            </a:r>
          </a:p>
          <a:p>
            <a:pPr lvl="1"/>
            <a:r>
              <a:rPr lang="el-GR" dirty="0"/>
              <a:t>Ή πρέπει ο χρήστης να ελέγξει μια περιοχή</a:t>
            </a:r>
          </a:p>
          <a:p>
            <a:r>
              <a:rPr lang="en-US" dirty="0"/>
              <a:t>Prediction: </a:t>
            </a:r>
            <a:endParaRPr lang="el-GR" dirty="0"/>
          </a:p>
          <a:p>
            <a:pPr lvl="1"/>
            <a:r>
              <a:rPr lang="el-GR" dirty="0"/>
              <a:t>Ο χρήστης πρέπει να πάρει τη σωστή απόφαση στη σωστή στιγμή</a:t>
            </a:r>
          </a:p>
          <a:p>
            <a:r>
              <a:rPr lang="en-US" dirty="0"/>
              <a:t>Spatial reasoning:</a:t>
            </a:r>
          </a:p>
          <a:p>
            <a:pPr lvl="1"/>
            <a:r>
              <a:rPr lang="el-GR" dirty="0"/>
              <a:t>Π.χ. </a:t>
            </a:r>
            <a:r>
              <a:rPr lang="en-US" dirty="0"/>
              <a:t>Tetris,</a:t>
            </a:r>
            <a:r>
              <a:rPr lang="el-GR" dirty="0"/>
              <a:t> ο χρήστης πρέπει να σκεφτεί όχι μόνο τι σχήμα βάζει τώρα αλλά τι θα μπορούσε να βάλει</a:t>
            </a:r>
          </a:p>
          <a:p>
            <a:r>
              <a:rPr lang="en-US" dirty="0"/>
              <a:t>Survival: </a:t>
            </a:r>
            <a:r>
              <a:rPr lang="el-GR" dirty="0"/>
              <a:t>βασικό ένστικτο του καθένα </a:t>
            </a:r>
            <a:endParaRPr lang="en-US" dirty="0"/>
          </a:p>
          <a:p>
            <a:r>
              <a:rPr lang="en-US" dirty="0"/>
              <a:t>Destruction (</a:t>
            </a:r>
            <a:r>
              <a:rPr lang="el-GR" dirty="0"/>
              <a:t>το αντίθετο της επιβίωσης)</a:t>
            </a:r>
          </a:p>
          <a:p>
            <a:r>
              <a:rPr lang="en-US" dirty="0"/>
              <a:t>Building : </a:t>
            </a:r>
            <a:r>
              <a:rPr lang="el-GR" dirty="0"/>
              <a:t>επίσης βασικό ένστικτο </a:t>
            </a:r>
          </a:p>
          <a:p>
            <a:r>
              <a:rPr lang="en-US" dirty="0"/>
              <a:t>Collection: </a:t>
            </a:r>
            <a:r>
              <a:rPr lang="el-GR" dirty="0"/>
              <a:t>βάζουμε ίδια πράγματα μαζί</a:t>
            </a:r>
          </a:p>
          <a:p>
            <a:r>
              <a:rPr lang="en-US" dirty="0"/>
              <a:t>Chasing or evading</a:t>
            </a:r>
            <a:endParaRPr lang="el-GR" dirty="0"/>
          </a:p>
          <a:p>
            <a:r>
              <a:rPr lang="en-US" dirty="0"/>
              <a:t>Trading</a:t>
            </a:r>
          </a:p>
          <a:p>
            <a:r>
              <a:rPr lang="en-US" dirty="0"/>
              <a:t>Race to end</a:t>
            </a:r>
          </a:p>
          <a:p>
            <a:endParaRPr lang="en-US" dirty="0"/>
          </a:p>
          <a:p>
            <a:endParaRPr lang="el-G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Βασικές ερωτήσεις σχεδιασμού – </a:t>
            </a:r>
            <a:r>
              <a:rPr lang="en-US" dirty="0"/>
              <a:t>story and narrative</a:t>
            </a:r>
            <a:endParaRPr lang="en-GB" dirty="0"/>
          </a:p>
        </p:txBody>
      </p:sp>
      <p:sp>
        <p:nvSpPr>
          <p:cNvPr id="3" name="Content Placeholder 2"/>
          <p:cNvSpPr>
            <a:spLocks noGrp="1"/>
          </p:cNvSpPr>
          <p:nvPr>
            <p:ph sz="quarter" idx="1"/>
          </p:nvPr>
        </p:nvSpPr>
        <p:spPr/>
        <p:txBody>
          <a:bodyPr>
            <a:normAutofit fontScale="92500" lnSpcReduction="20000"/>
          </a:bodyPr>
          <a:lstStyle/>
          <a:p>
            <a:r>
              <a:rPr lang="el-GR" dirty="0"/>
              <a:t>Σχεδιασμός της ιστορίας</a:t>
            </a:r>
          </a:p>
          <a:p>
            <a:endParaRPr lang="el-GR" dirty="0"/>
          </a:p>
          <a:p>
            <a:r>
              <a:rPr lang="el-GR" dirty="0"/>
              <a:t>Υπάρχουν τεχνικές (   </a:t>
            </a:r>
            <a:r>
              <a:rPr lang="en-US" dirty="0" err="1"/>
              <a:t>Vogler</a:t>
            </a:r>
            <a:r>
              <a:rPr lang="en-US" dirty="0"/>
              <a:t>)</a:t>
            </a:r>
          </a:p>
          <a:p>
            <a:pPr lvl="1"/>
            <a:r>
              <a:rPr lang="el-GR" dirty="0"/>
              <a:t>Ο συνηθισμένος κόσμος</a:t>
            </a:r>
          </a:p>
          <a:p>
            <a:pPr lvl="1"/>
            <a:r>
              <a:rPr lang="el-GR" dirty="0"/>
              <a:t>Πρόκληση σε περιπέτεια</a:t>
            </a:r>
          </a:p>
          <a:p>
            <a:pPr lvl="1"/>
            <a:r>
              <a:rPr lang="el-GR" dirty="0"/>
              <a:t>Άρνηση της πρόκλησης</a:t>
            </a:r>
          </a:p>
          <a:p>
            <a:pPr lvl="1"/>
            <a:r>
              <a:rPr lang="el-GR" dirty="0"/>
              <a:t>Συνάντηση με μέντορα</a:t>
            </a:r>
          </a:p>
          <a:p>
            <a:pPr lvl="1"/>
            <a:r>
              <a:rPr lang="el-GR" dirty="0"/>
              <a:t>Πέρασμα από την άλλη πλευρά – ο ήρωας αφήνει το συνηθισμένο κόσμο</a:t>
            </a:r>
          </a:p>
          <a:p>
            <a:pPr lvl="1"/>
            <a:r>
              <a:rPr lang="en-US" dirty="0"/>
              <a:t>Tests</a:t>
            </a:r>
            <a:r>
              <a:rPr lang="el-GR" dirty="0"/>
              <a:t>, εχθροί, σύμμαχοι</a:t>
            </a:r>
          </a:p>
          <a:p>
            <a:pPr lvl="1"/>
            <a:r>
              <a:rPr lang="el-GR" dirty="0"/>
              <a:t>Οπισθοδρόμηση</a:t>
            </a:r>
          </a:p>
          <a:p>
            <a:pPr lvl="1"/>
            <a:r>
              <a:rPr lang="el-GR" dirty="0"/>
              <a:t>Αποκορύφωση πρόκλησης</a:t>
            </a:r>
          </a:p>
          <a:p>
            <a:pPr lvl="1"/>
            <a:r>
              <a:rPr lang="el-GR" dirty="0"/>
              <a:t>Επιστροφή στο συνηθισμένο κόσμο – ο ήρωας εφαρμόζει αυτά που έμαθε</a:t>
            </a:r>
          </a:p>
        </p:txBody>
      </p:sp>
    </p:spTree>
    <p:extLst>
      <p:ext uri="{BB962C8B-B14F-4D97-AF65-F5344CB8AC3E}">
        <p14:creationId xmlns:p14="http://schemas.microsoft.com/office/powerpoint/2010/main" val="41245361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Βασικές ερωτήσεις σχεδιασμού – στοιχεία τύχης</a:t>
            </a:r>
            <a:endParaRPr lang="en-GB" dirty="0"/>
          </a:p>
        </p:txBody>
      </p:sp>
      <p:sp>
        <p:nvSpPr>
          <p:cNvPr id="3" name="Content Placeholder 2"/>
          <p:cNvSpPr>
            <a:spLocks noGrp="1"/>
          </p:cNvSpPr>
          <p:nvPr>
            <p:ph sz="quarter" idx="1"/>
          </p:nvPr>
        </p:nvSpPr>
        <p:spPr/>
        <p:txBody>
          <a:bodyPr>
            <a:normAutofit/>
          </a:bodyPr>
          <a:lstStyle/>
          <a:p>
            <a:r>
              <a:rPr lang="el-GR" dirty="0"/>
              <a:t>Για να γίνει το παιχνίδι πιο δίκαιο</a:t>
            </a:r>
          </a:p>
          <a:p>
            <a:endParaRPr lang="el-GR" dirty="0"/>
          </a:p>
          <a:p>
            <a:r>
              <a:rPr lang="el-GR" dirty="0"/>
              <a:t>Και οι δυνατοί παίκτες να μην κερδίζουν πάντα</a:t>
            </a:r>
          </a:p>
          <a:p>
            <a:endParaRPr lang="el-GR" dirty="0"/>
          </a:p>
          <a:p>
            <a:r>
              <a:rPr lang="el-GR" dirty="0"/>
              <a:t>Οι αδύνατοι παίκτες να αισθάνονται ότι κέρδισαν, αν και αυτό μπορεί να είναι απλά συνέπεια τύχης</a:t>
            </a:r>
          </a:p>
        </p:txBody>
      </p:sp>
    </p:spTree>
    <p:extLst>
      <p:ext uri="{BB962C8B-B14F-4D97-AF65-F5344CB8AC3E}">
        <p14:creationId xmlns:p14="http://schemas.microsoft.com/office/powerpoint/2010/main" val="42165556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Βασικές ερωτήσεις σχεδιασμού</a:t>
            </a:r>
          </a:p>
        </p:txBody>
      </p:sp>
      <p:sp>
        <p:nvSpPr>
          <p:cNvPr id="3" name="Content Placeholder 2"/>
          <p:cNvSpPr>
            <a:spLocks noGrp="1"/>
          </p:cNvSpPr>
          <p:nvPr>
            <p:ph sz="quarter" idx="1"/>
          </p:nvPr>
        </p:nvSpPr>
        <p:spPr/>
        <p:txBody>
          <a:bodyPr>
            <a:normAutofit/>
          </a:bodyPr>
          <a:lstStyle/>
          <a:p>
            <a:r>
              <a:rPr lang="el-GR" dirty="0"/>
              <a:t>Θα έχει άδεια ή όχι </a:t>
            </a:r>
          </a:p>
          <a:p>
            <a:r>
              <a:rPr lang="el-GR" dirty="0"/>
              <a:t>Ποιο είναι το ακροατήριο</a:t>
            </a:r>
          </a:p>
          <a:p>
            <a:r>
              <a:rPr lang="el-GR" dirty="0"/>
              <a:t>Υπάρχει ανταγωνισμός (δηλαδή παρόμοια παιχνίδια στην αγορά)?</a:t>
            </a:r>
          </a:p>
          <a:p>
            <a:r>
              <a:rPr lang="el-GR" dirty="0"/>
              <a:t>Ποια είναι τα χαρακτηριστικά που το κάνουν μοναδικό</a:t>
            </a:r>
          </a:p>
          <a:p>
            <a:pPr lvl="1"/>
            <a:r>
              <a:rPr lang="en-US" dirty="0" err="1"/>
              <a:t>Gameplay</a:t>
            </a:r>
            <a:endParaRPr lang="el-GR" dirty="0"/>
          </a:p>
          <a:p>
            <a:pPr lvl="1"/>
            <a:r>
              <a:rPr lang="el-GR" dirty="0"/>
              <a:t>Γραφικά </a:t>
            </a:r>
          </a:p>
          <a:p>
            <a:pPr lvl="1"/>
            <a:r>
              <a:rPr lang="el-GR" dirty="0"/>
              <a:t>Πλατφόρμα</a:t>
            </a:r>
          </a:p>
          <a:p>
            <a:pPr lvl="1"/>
            <a:r>
              <a:rPr lang="en-US" dirty="0"/>
              <a:t>On-line, </a:t>
            </a:r>
            <a:r>
              <a:rPr lang="el-GR" dirty="0"/>
              <a:t>π.χ. </a:t>
            </a:r>
            <a:r>
              <a:rPr lang="en-US" dirty="0"/>
              <a:t>Multiplayer, communities, missions </a:t>
            </a:r>
            <a:r>
              <a:rPr lang="el-GR" dirty="0"/>
              <a:t>που τις βρίσκει ο παίκτης μόνο </a:t>
            </a:r>
            <a:r>
              <a:rPr lang="en-US" dirty="0"/>
              <a:t>on-line </a:t>
            </a:r>
            <a:endParaRPr lang="el-G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Βασικές ερωτήσεις σχεδιασμού</a:t>
            </a:r>
          </a:p>
        </p:txBody>
      </p:sp>
      <p:sp>
        <p:nvSpPr>
          <p:cNvPr id="3" name="Content Placeholder 2"/>
          <p:cNvSpPr>
            <a:spLocks noGrp="1"/>
          </p:cNvSpPr>
          <p:nvPr>
            <p:ph sz="quarter" idx="1"/>
          </p:nvPr>
        </p:nvSpPr>
        <p:spPr/>
        <p:txBody>
          <a:bodyPr/>
          <a:lstStyle/>
          <a:p>
            <a:r>
              <a:rPr lang="en-US" dirty="0"/>
              <a:t>Hardware, </a:t>
            </a:r>
            <a:r>
              <a:rPr lang="el-GR" dirty="0"/>
              <a:t>πλατφόρμες που υποστηρίζει</a:t>
            </a:r>
            <a:endParaRPr lang="en-US" dirty="0"/>
          </a:p>
          <a:p>
            <a:r>
              <a:rPr lang="el-GR" dirty="0"/>
              <a:t>Στόχοι του σχεδιασμού</a:t>
            </a:r>
          </a:p>
          <a:p>
            <a:pPr lvl="1"/>
            <a:r>
              <a:rPr lang="el-GR" dirty="0"/>
              <a:t>Όχι απλά «διασκέδαση»</a:t>
            </a:r>
          </a:p>
          <a:p>
            <a:pPr lvl="1"/>
            <a:r>
              <a:rPr lang="el-GR" dirty="0"/>
              <a:t>Π.χ. </a:t>
            </a:r>
            <a:r>
              <a:rPr lang="en-US" dirty="0"/>
              <a:t>Suspense, </a:t>
            </a:r>
            <a:r>
              <a:rPr lang="el-GR" dirty="0"/>
              <a:t>ζεστή ιστορία, δυνατότητα κατασκευής</a:t>
            </a:r>
          </a:p>
          <a:p>
            <a:endParaRPr lang="el-G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Από πού παίρνουμε ιδέες</a:t>
            </a:r>
          </a:p>
        </p:txBody>
      </p:sp>
      <p:sp>
        <p:nvSpPr>
          <p:cNvPr id="3" name="Content Placeholder 2"/>
          <p:cNvSpPr>
            <a:spLocks noGrp="1"/>
          </p:cNvSpPr>
          <p:nvPr>
            <p:ph sz="quarter" idx="1"/>
          </p:nvPr>
        </p:nvSpPr>
        <p:spPr/>
        <p:txBody>
          <a:bodyPr/>
          <a:lstStyle/>
          <a:p>
            <a:r>
              <a:rPr lang="el-GR" dirty="0"/>
              <a:t>Παίζοντας πολλά παιχνίδια</a:t>
            </a:r>
          </a:p>
          <a:p>
            <a:r>
              <a:rPr lang="el-GR" dirty="0"/>
              <a:t>Μιλώντας με άλλους σχεδιαστές</a:t>
            </a:r>
          </a:p>
          <a:p>
            <a:r>
              <a:rPr lang="el-GR" dirty="0"/>
              <a:t>Παντού</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ΗΥ516 Σχεδιασμός και ανάπτυξη παιγνίων</a:t>
            </a:r>
          </a:p>
        </p:txBody>
      </p:sp>
      <p:sp>
        <p:nvSpPr>
          <p:cNvPr id="3" name="Content Placeholder 2"/>
          <p:cNvSpPr>
            <a:spLocks noGrp="1"/>
          </p:cNvSpPr>
          <p:nvPr>
            <p:ph sz="quarter" idx="1"/>
          </p:nvPr>
        </p:nvSpPr>
        <p:spPr/>
        <p:txBody>
          <a:bodyPr/>
          <a:lstStyle/>
          <a:p>
            <a:r>
              <a:rPr lang="el-GR" dirty="0"/>
              <a:t>Σχεδιασμός παιχνιδιών</a:t>
            </a:r>
          </a:p>
          <a:p>
            <a:r>
              <a:rPr lang="el-GR" dirty="0"/>
              <a:t>Σχεδιασμός σοβαρών παιχνιδιών</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Κάποια ενδιαφέροντα στοιχεία (</a:t>
            </a:r>
            <a:r>
              <a:rPr lang="en-US" dirty="0"/>
              <a:t>ref. Challenges for game designers)</a:t>
            </a:r>
            <a:endParaRPr lang="el-GR" dirty="0"/>
          </a:p>
        </p:txBody>
      </p:sp>
      <p:sp>
        <p:nvSpPr>
          <p:cNvPr id="3" name="Content Placeholder 2"/>
          <p:cNvSpPr>
            <a:spLocks noGrp="1"/>
          </p:cNvSpPr>
          <p:nvPr>
            <p:ph sz="quarter" idx="1"/>
          </p:nvPr>
        </p:nvSpPr>
        <p:spPr/>
        <p:txBody>
          <a:bodyPr>
            <a:normAutofit lnSpcReduction="10000"/>
          </a:bodyPr>
          <a:lstStyle/>
          <a:p>
            <a:r>
              <a:rPr lang="el-GR" dirty="0"/>
              <a:t>Κάποιες έρευνες δείχνουν</a:t>
            </a:r>
          </a:p>
          <a:p>
            <a:endParaRPr lang="el-GR" dirty="0"/>
          </a:p>
          <a:p>
            <a:r>
              <a:rPr lang="el-GR" dirty="0"/>
              <a:t>Χειρούργοι που παίζουν παιχνίδια τουλάχιστον 3 ώρες την ημέρα εκτελούν τη λαπαροσκόπηση 27 λεπτά πιο γρήγορα  και κάνουν 37% λιγότερα λάθη</a:t>
            </a:r>
          </a:p>
          <a:p>
            <a:endParaRPr lang="el-GR" dirty="0"/>
          </a:p>
          <a:p>
            <a:r>
              <a:rPr lang="el-GR" dirty="0"/>
              <a:t>Τα παιχνίδια προστατεύουν το μυαλό μας από τη γήρανση</a:t>
            </a:r>
          </a:p>
          <a:p>
            <a:endParaRPr lang="el-GR" dirty="0"/>
          </a:p>
          <a:p>
            <a:r>
              <a:rPr lang="el-GR" dirty="0"/>
              <a:t>Το 2007 χρησιμοποιήθηκαν</a:t>
            </a:r>
            <a:r>
              <a:rPr lang="en-US" dirty="0"/>
              <a:t> </a:t>
            </a:r>
            <a:r>
              <a:rPr lang="el-GR" dirty="0"/>
              <a:t>σε μια έρευνα με μαθητές 1 βήμα πριν εγκαταλείψουν το σχολείο. Η διαδικασία σχεδίασης παιχνιδιών βοήθησε να «επιστρέψουν»</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solving</a:t>
            </a:r>
            <a:endParaRPr lang="en-GB" dirty="0"/>
          </a:p>
        </p:txBody>
      </p:sp>
      <p:sp>
        <p:nvSpPr>
          <p:cNvPr id="3" name="Content Placeholder 2"/>
          <p:cNvSpPr>
            <a:spLocks noGrp="1"/>
          </p:cNvSpPr>
          <p:nvPr>
            <p:ph sz="quarter" idx="1"/>
          </p:nvPr>
        </p:nvSpPr>
        <p:spPr/>
        <p:txBody>
          <a:bodyPr>
            <a:normAutofit lnSpcReduction="10000"/>
          </a:bodyPr>
          <a:lstStyle/>
          <a:p>
            <a:r>
              <a:rPr lang="en-US" dirty="0"/>
              <a:t>NASA JPL</a:t>
            </a:r>
          </a:p>
          <a:p>
            <a:endParaRPr lang="el-GR" dirty="0"/>
          </a:p>
          <a:p>
            <a:r>
              <a:rPr lang="el-GR" dirty="0"/>
              <a:t>Έρευνα με νευρολόγο και μηχανικό</a:t>
            </a:r>
          </a:p>
          <a:p>
            <a:endParaRPr lang="el-GR" dirty="0"/>
          </a:p>
          <a:p>
            <a:r>
              <a:rPr lang="el-GR" dirty="0"/>
              <a:t>Έδειξε ότι όσοι μαθητές δεν χρησιμοποιούσαν τα χέρια τους (διερεύνηση) δεν μπορούσαν να λύσουν προβλήματα</a:t>
            </a:r>
          </a:p>
          <a:p>
            <a:endParaRPr lang="el-GR" dirty="0"/>
          </a:p>
          <a:p>
            <a:r>
              <a:rPr lang="el-GR" dirty="0"/>
              <a:t>Για να προσλάβουν τώρα κάποιον για θέση ερευνητή επίλυσης προβλημάτων, πρέπει να έχει κάνει πρακτικά πράγματα νωρίς στη ζωή τους</a:t>
            </a:r>
          </a:p>
          <a:p>
            <a:pPr lvl="1"/>
            <a:r>
              <a:rPr lang="el-GR" dirty="0"/>
              <a:t>Ανεξαρτήτως του πιο πανεπιστήμιο έχουν τελειώσει</a:t>
            </a:r>
          </a:p>
          <a:p>
            <a:endParaRPr lang="el-GR" dirty="0"/>
          </a:p>
          <a:p>
            <a:endParaRPr lang="el-GR" dirty="0"/>
          </a:p>
        </p:txBody>
      </p:sp>
    </p:spTree>
    <p:extLst>
      <p:ext uri="{BB962C8B-B14F-4D97-AF65-F5344CB8AC3E}">
        <p14:creationId xmlns:p14="http://schemas.microsoft.com/office/powerpoint/2010/main" val="30763325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Diapositivo9.PNG&quot;/&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BF54C079-C8F2-420C-85F5-1D69EE54BCF4}&quot;/&gt;&lt;isInvalidForFieldText val=&quot;0&quot;/&gt;&lt;Image&gt;&lt;filename val=&quot;C:\Users\Pai\Documents\My Adobe Presentations\MOOC 01 01\data\asimages\{BF54C079-C8F2-420C-85F5-1D69EE54BCF4}_9.png&quot;/&gt;&lt;left val=&quot;41&quot;/&gt;&lt;top val=&quot;135&quot;/&gt;&lt;width val=&quot;649&quot;/&gt;&lt;height val=&quot;236&quot;/&gt;&lt;hasText val=&quot;1&quot;/&gt;&lt;/Image&gt;&lt;/ThreeDShapeInfo&gt;"/>
  <p:tag name="PRESENTER_SHAPETEXTINFO" val="&lt;ShapeTextInfo&gt;&lt;TableIndex row=&quot;-1&quot; col=&quot;-1&quot;&gt;&lt;linesCount val=&quot;4&quot;/&gt;&lt;lineCharCount val=&quot;55&quot;/&gt;&lt;lineCharCount val=&quot;55&quot;/&gt;&lt;lineCharCount val=&quot;54&quot;/&gt;&lt;lineCharCount val=&quot;36&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Pai\Documents\My Adobe Presentations\MOOC 01 01\data\asimages\{34BBEB67-4F3A-43D4-A840-B6F88FFA041A}_9.png&quot;/&gt;&lt;left val=&quot;16&quot;/&gt;&lt;top val=&quot;90&quot;/&gt;&lt;width val=&quot;429&quot;/&gt;&lt;height val=&quot;56&quot;/&gt;&lt;hasText val=&quot;1&quot;/&gt;&lt;/Image&gt;&lt;/ThreeDShapeInfo&gt;"/>
  <p:tag name="PRESENTER_SHAPETEXTINFO" val="&lt;ShapeTextInfo&gt;&lt;TableIndex row=&quot;-1&quot; col=&quot;-1&quot;&gt;&lt;linesCount val=&quot;1&quot;/&gt;&lt;lineCharCount val=&quot;23&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o9.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BF54C079-C8F2-420C-85F5-1D69EE54BCF4}&quot;/&gt;&lt;isInvalidForFieldText val=&quot;0&quot;/&gt;&lt;Image&gt;&lt;filename val=&quot;C:\Users\Pai\Documents\My Adobe Presentations\MOOC 01 01\data\asimages\{BF54C079-C8F2-420C-85F5-1D69EE54BCF4}_9.png&quot;/&gt;&lt;left val=&quot;41&quot;/&gt;&lt;top val=&quot;135&quot;/&gt;&lt;width val=&quot;649&quot;/&gt;&lt;height val=&quot;236&quot;/&gt;&lt;hasText val=&quot;1&quot;/&gt;&lt;/Image&gt;&lt;/ThreeDShapeInfo&gt;"/>
  <p:tag name="PRESENTER_SHAPETEXTINFO" val="&lt;ShapeTextInfo&gt;&lt;TableIndex row=&quot;-1&quot; col=&quot;-1&quot;&gt;&lt;linesCount val=&quot;4&quot;/&gt;&lt;lineCharCount val=&quot;55&quot;/&gt;&lt;lineCharCount val=&quot;55&quot;/&gt;&lt;lineCharCount val=&quot;54&quot;/&gt;&lt;lineCharCount val=&quot;36&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Pai\Documents\My Adobe Presentations\MOOC 01 01\data\asimages\{34BBEB67-4F3A-43D4-A840-B6F88FFA041A}_9.png&quot;/&gt;&lt;left val=&quot;16&quot;/&gt;&lt;top val=&quot;90&quot;/&gt;&lt;width val=&quot;429&quot;/&gt;&lt;height val=&quot;56&quot;/&gt;&lt;hasText val=&quot;1&quot;/&gt;&lt;/Image&gt;&lt;/ThreeDShapeInfo&gt;"/>
  <p:tag name="PRESENTER_SHAPETEXTINFO" val="&lt;ShapeTextInfo&gt;&lt;TableIndex row=&quot;-1&quot; col=&quot;-1&quot;&gt;&lt;linesCount val=&quot;1&quot;/&gt;&lt;lineCharCount val=&quot;2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SlideThumbPath val=&quot;Diapositivo11.PNG&quot;/&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6E57DD-C2DC-4951-9408-183056709E61}&quot;/&gt;&lt;isInvalidForFieldText val=&quot;0&quot;/&gt;&lt;Image&gt;&lt;filename val=&quot;C:\Users\Pai\Documents\My Adobe Presentations\MOOC 01 01\data\asimages\{846E57DD-C2DC-4951-9408-183056709E61}_11.png&quot;/&gt;&lt;left val=&quot;-48&quot;/&gt;&lt;top val=&quot;105&quot;/&gt;&lt;width val=&quot;624&quot;/&gt;&lt;height val=&quot;449&quot;/&gt;&lt;hasText val=&quot;1&quot;/&gt;&lt;/Image&gt;&lt;/ThreeDShape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993</TotalTime>
  <Words>3128</Words>
  <Application>Microsoft Office PowerPoint</Application>
  <PresentationFormat>On-screen Show (4:3)</PresentationFormat>
  <Paragraphs>599</Paragraphs>
  <Slides>78</Slides>
  <Notes>3</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78</vt:i4>
      </vt:variant>
    </vt:vector>
  </HeadingPairs>
  <TitlesOfParts>
    <vt:vector size="87" baseType="lpstr">
      <vt:lpstr>Arial</vt:lpstr>
      <vt:lpstr>Arial Unicode MS</vt:lpstr>
      <vt:lpstr>Bookman Old Style</vt:lpstr>
      <vt:lpstr>Calibri</vt:lpstr>
      <vt:lpstr>Cambria</vt:lpstr>
      <vt:lpstr>Gill Sans MT</vt:lpstr>
      <vt:lpstr>Wingdings</vt:lpstr>
      <vt:lpstr>Wingdings 3</vt:lpstr>
      <vt:lpstr>Origin</vt:lpstr>
      <vt:lpstr>Σοβαρά παιχνίδια και gamification</vt:lpstr>
      <vt:lpstr>Game and play</vt:lpstr>
      <vt:lpstr>Το παιχνίδι (Play) βρίσκεται παντού</vt:lpstr>
      <vt:lpstr>Διαφορετικοί τύποι παιχνιδιών</vt:lpstr>
      <vt:lpstr>Κοινωνικό παιχνίδι </vt:lpstr>
      <vt:lpstr>Παιχνίδι με θεατές</vt:lpstr>
      <vt:lpstr>Τι κάνει τα παιχνίδι για τον εγκέφαλο</vt:lpstr>
      <vt:lpstr>Κάποια ενδιαφέροντα στοιχεία (ref. Challenges for game designers)</vt:lpstr>
      <vt:lpstr>Problem solving</vt:lpstr>
      <vt:lpstr>PowerPoint Presentation</vt:lpstr>
      <vt:lpstr>Games (ref. Challenges for game designers) (1)</vt:lpstr>
      <vt:lpstr>Σχεδιασμός για μάθηση (ref. Challenges for game designers) (2)</vt:lpstr>
      <vt:lpstr>PowerPoint Presentation</vt:lpstr>
      <vt:lpstr> Yπάρχουν …</vt:lpstr>
      <vt:lpstr>«Σοβαρά» παιχνίδια</vt:lpstr>
      <vt:lpstr>«Σοβαρά παιχνίδια»</vt:lpstr>
      <vt:lpstr>Άλλοι ορισμοί</vt:lpstr>
      <vt:lpstr>PowerPoint Presentation</vt:lpstr>
      <vt:lpstr>PowerPoint Presentation</vt:lpstr>
      <vt:lpstr>PowerPoint Presentation</vt:lpstr>
      <vt:lpstr>Πλεονεκτήματα στη μάθηση</vt:lpstr>
      <vt:lpstr>Ο σχεδιασμός παιχνιδιού σαν αντικείμενο μάθησης</vt:lpstr>
      <vt:lpstr>Σχετική ερευνητική εργασία</vt:lpstr>
      <vt:lpstr>Πλεονεκτήματα και άλλα χαρακτηριστικά</vt:lpstr>
      <vt:lpstr>Δεν είναι καινούρια ιδέα </vt:lpstr>
      <vt:lpstr>Πλεονεκτήματα</vt:lpstr>
      <vt:lpstr>Τι προσφέρει το game based learning</vt:lpstr>
      <vt:lpstr>Πλεονεκτήματα στη μάθηση</vt:lpstr>
      <vt:lpstr>Μεθοδολογίες μάθησης</vt:lpstr>
      <vt:lpstr>Πρότερες τεχνολογίες</vt:lpstr>
      <vt:lpstr>Και κριτική για τα ψηφιακά παιχνίδια</vt:lpstr>
      <vt:lpstr>Η βασική ερώτηση είναι </vt:lpstr>
      <vt:lpstr>Μεθοδολογία μάθησης με ψηφιακά παιχνίδια</vt:lpstr>
      <vt:lpstr>Και σύνδεση μηχανισμών παιχνιδιού με μαθησιακούς στόχους</vt:lpstr>
      <vt:lpstr>Παραδείγματα χρήσης σοβαρών παιχνιδιών σε διάφορους τομείς</vt:lpstr>
      <vt:lpstr>Οι πιο βασικοί τομείς όπου χρησιμοποιούνται σοβαρά παιχνίδια</vt:lpstr>
      <vt:lpstr>EnvKids: περιβαλλοντική εκπαίδευση  http://ohmpro.org/envkids/pilots/Energy_demonstrator.html    </vt:lpstr>
      <vt:lpstr>si-lang: Επικοινωνία σε κοινά γνωστές γλώσσες για επαγγελματικούς σκοπούς</vt:lpstr>
      <vt:lpstr>TALETE: Μαθηματικά και επιστήμες  https://www.youtube.com/watch?v=gYIM8864xMU   </vt:lpstr>
      <vt:lpstr>Παραδείγματα – Προγραμματισμός </vt:lpstr>
      <vt:lpstr>Business Training </vt:lpstr>
      <vt:lpstr>Υγεία </vt:lpstr>
      <vt:lpstr>Στρατιωτικές εφαρμογές</vt:lpstr>
      <vt:lpstr>Persuasive Games – παιχνίδια για να προωθήσουμε συγκεκριμένες συμπεριφορές και ιδέες</vt:lpstr>
      <vt:lpstr>Awareness Raising games Παιχνίδια ευαισθητοποίησης </vt:lpstr>
      <vt:lpstr>Jarvies Πειραματισμός</vt:lpstr>
      <vt:lpstr>Persuasive games</vt:lpstr>
      <vt:lpstr>Persuasive games</vt:lpstr>
      <vt:lpstr>Persuasive games  </vt:lpstr>
      <vt:lpstr>Awareness Raising games</vt:lpstr>
      <vt:lpstr>Παιχνίδια για υγεία</vt:lpstr>
      <vt:lpstr>Παιχνίδια για υγεία</vt:lpstr>
      <vt:lpstr>Παιχνίδια για υγεία</vt:lpstr>
      <vt:lpstr>Advergames</vt:lpstr>
      <vt:lpstr>Παιχνίδια για διαφήμιση</vt:lpstr>
      <vt:lpstr>Gamification</vt:lpstr>
      <vt:lpstr>Gamification</vt:lpstr>
      <vt:lpstr>Σημαντικά πλεονεκτήματα στην επαγγελματική εκπαίδευση</vt:lpstr>
      <vt:lpstr>Παράδειγμα Delloite</vt:lpstr>
      <vt:lpstr>Παράδειγμα Delloite</vt:lpstr>
      <vt:lpstr>Η πλατφόρμα της Delloite</vt:lpstr>
      <vt:lpstr>Ανατροφοδότηση</vt:lpstr>
      <vt:lpstr>Παράδειγμα Deloitte</vt:lpstr>
      <vt:lpstr>Παράδειγμα Deloitte </vt:lpstr>
      <vt:lpstr>Πως εφαρμόζεται για μάθηση σε επιχειρήσεις</vt:lpstr>
      <vt:lpstr>Ηποστήριξη από Ευρωπαϊκή Ένωση</vt:lpstr>
      <vt:lpstr>Τομείς υποστήριξης από Ε.Ε.</vt:lpstr>
      <vt:lpstr>Τομείς υποστήριξης από την Ε.Ε.</vt:lpstr>
      <vt:lpstr>Σχετικά με σχεδιασμό παιχνιδιών</vt:lpstr>
      <vt:lpstr>Βασικές ερωτήσεις  σχεδιασμού (ref. Fundamentals of game design)</vt:lpstr>
      <vt:lpstr>Βασικές ερωτήσεις  σχεδιασμού</vt:lpstr>
      <vt:lpstr>Βασικές ερωτήσεις σχεδιασμού – Game Mechanics</vt:lpstr>
      <vt:lpstr>Βασικές ερωτήσεις σχεδιασμού – story and narrative</vt:lpstr>
      <vt:lpstr>Βασικές ερωτήσεις σχεδιασμού – στοιχεία τύχης</vt:lpstr>
      <vt:lpstr>Βασικές ερωτήσεις σχεδιασμού</vt:lpstr>
      <vt:lpstr>Βασικές ερωτήσεις σχεδιασμού</vt:lpstr>
      <vt:lpstr>Από πού παίρνουμε ιδέες</vt:lpstr>
      <vt:lpstr>ΗΥ516 Σχεδιασμός και ανάπτυξη παιγνίων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Δραστηριότητες Εκμάθηση με Χρήση Τεχνολογίας</dc:title>
  <dc:creator>Htsalapa</dc:creator>
  <cp:lastModifiedBy>Tsalapata Hariklia</cp:lastModifiedBy>
  <cp:revision>216</cp:revision>
  <dcterms:created xsi:type="dcterms:W3CDTF">2011-10-19T11:09:12Z</dcterms:created>
  <dcterms:modified xsi:type="dcterms:W3CDTF">2023-10-26T13:28:08Z</dcterms:modified>
</cp:coreProperties>
</file>