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9"/>
  </p:notesMasterIdLst>
  <p:sldIdLst>
    <p:sldId id="414" r:id="rId2"/>
    <p:sldId id="346" r:id="rId3"/>
    <p:sldId id="331" r:id="rId4"/>
    <p:sldId id="419" r:id="rId5"/>
    <p:sldId id="372" r:id="rId6"/>
    <p:sldId id="373" r:id="rId7"/>
    <p:sldId id="374" r:id="rId8"/>
    <p:sldId id="375" r:id="rId9"/>
    <p:sldId id="376" r:id="rId10"/>
    <p:sldId id="440" r:id="rId11"/>
    <p:sldId id="377" r:id="rId12"/>
    <p:sldId id="438" r:id="rId13"/>
    <p:sldId id="334" r:id="rId14"/>
    <p:sldId id="335" r:id="rId15"/>
    <p:sldId id="441" r:id="rId16"/>
    <p:sldId id="442" r:id="rId17"/>
    <p:sldId id="342" r:id="rId18"/>
    <p:sldId id="343" r:id="rId19"/>
    <p:sldId id="420" r:id="rId20"/>
    <p:sldId id="421" r:id="rId21"/>
    <p:sldId id="336" r:id="rId22"/>
    <p:sldId id="338" r:id="rId23"/>
    <p:sldId id="339" r:id="rId24"/>
    <p:sldId id="439" r:id="rId25"/>
    <p:sldId id="424" r:id="rId26"/>
    <p:sldId id="426" r:id="rId27"/>
    <p:sldId id="425" r:id="rId28"/>
    <p:sldId id="422" r:id="rId29"/>
    <p:sldId id="341" r:id="rId30"/>
    <p:sldId id="427" r:id="rId31"/>
    <p:sldId id="423" r:id="rId32"/>
    <p:sldId id="428" r:id="rId33"/>
    <p:sldId id="429" r:id="rId34"/>
    <p:sldId id="430" r:id="rId35"/>
    <p:sldId id="431" r:id="rId36"/>
    <p:sldId id="436" r:id="rId37"/>
    <p:sldId id="432" r:id="rId38"/>
    <p:sldId id="434" r:id="rId39"/>
    <p:sldId id="435" r:id="rId40"/>
    <p:sldId id="437" r:id="rId41"/>
    <p:sldId id="415" r:id="rId42"/>
    <p:sldId id="416" r:id="rId43"/>
    <p:sldId id="417" r:id="rId44"/>
    <p:sldId id="418" r:id="rId45"/>
    <p:sldId id="378" r:id="rId46"/>
    <p:sldId id="379" r:id="rId47"/>
    <p:sldId id="344" r:id="rId48"/>
    <p:sldId id="347" r:id="rId49"/>
    <p:sldId id="349" r:id="rId50"/>
    <p:sldId id="352" r:id="rId51"/>
    <p:sldId id="351" r:id="rId52"/>
    <p:sldId id="355" r:id="rId53"/>
    <p:sldId id="353" r:id="rId54"/>
    <p:sldId id="354" r:id="rId55"/>
    <p:sldId id="381" r:id="rId56"/>
    <p:sldId id="383" r:id="rId57"/>
    <p:sldId id="384" r:id="rId58"/>
    <p:sldId id="410" r:id="rId59"/>
    <p:sldId id="433" r:id="rId60"/>
    <p:sldId id="389" r:id="rId61"/>
    <p:sldId id="390" r:id="rId62"/>
    <p:sldId id="391" r:id="rId63"/>
    <p:sldId id="392" r:id="rId64"/>
    <p:sldId id="393" r:id="rId65"/>
    <p:sldId id="394" r:id="rId66"/>
    <p:sldId id="395" r:id="rId67"/>
    <p:sldId id="398" r:id="rId68"/>
    <p:sldId id="399" r:id="rId69"/>
    <p:sldId id="400" r:id="rId70"/>
    <p:sldId id="401" r:id="rId71"/>
    <p:sldId id="402" r:id="rId72"/>
    <p:sldId id="403" r:id="rId73"/>
    <p:sldId id="404" r:id="rId74"/>
    <p:sldId id="405" r:id="rId75"/>
    <p:sldId id="406" r:id="rId76"/>
    <p:sldId id="411" r:id="rId77"/>
    <p:sldId id="408" r:id="rId78"/>
    <p:sldId id="409" r:id="rId79"/>
    <p:sldId id="348" r:id="rId80"/>
    <p:sldId id="345" r:id="rId81"/>
    <p:sldId id="350" r:id="rId82"/>
    <p:sldId id="357" r:id="rId83"/>
    <p:sldId id="358" r:id="rId84"/>
    <p:sldId id="356" r:id="rId85"/>
    <p:sldId id="359" r:id="rId86"/>
    <p:sldId id="360" r:id="rId87"/>
    <p:sldId id="361" r:id="rId88"/>
    <p:sldId id="362" r:id="rId89"/>
    <p:sldId id="363" r:id="rId90"/>
    <p:sldId id="364" r:id="rId91"/>
    <p:sldId id="365" r:id="rId92"/>
    <p:sldId id="366" r:id="rId93"/>
    <p:sldId id="367" r:id="rId94"/>
    <p:sldId id="368" r:id="rId95"/>
    <p:sldId id="370" r:id="rId96"/>
    <p:sldId id="371" r:id="rId97"/>
    <p:sldId id="369" r:id="rId98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7" autoAdjust="0"/>
    <p:restoredTop sz="94660"/>
  </p:normalViewPr>
  <p:slideViewPr>
    <p:cSldViewPr>
      <p:cViewPr varScale="1">
        <p:scale>
          <a:sx n="73" d="100"/>
          <a:sy n="73" d="100"/>
        </p:scale>
        <p:origin x="-138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6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Office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chart>
    <c:plotArea>
      <c:layout>
        <c:manualLayout>
          <c:layoutTarget val="inner"/>
          <c:xMode val="edge"/>
          <c:yMode val="edge"/>
          <c:x val="9.5531587057010828E-2"/>
          <c:y val="4.9207459593866562E-2"/>
          <c:w val="0.58397534668721163"/>
          <c:h val="0.79535493852742079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Routine manual</c:v>
                </c:pt>
              </c:strCache>
            </c:strRef>
          </c:tx>
          <c:spPr>
            <a:ln w="37777">
              <a:solidFill>
                <a:srgbClr val="FF9900"/>
              </a:solidFill>
              <a:prstDash val="solid"/>
            </a:ln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2002</c:v>
                </c:pt>
              </c:numCache>
            </c:numRef>
          </c:cat>
          <c:val>
            <c:numRef>
              <c:f>Sheet1!$B$2:$B$6</c:f>
              <c:numCache>
                <c:formatCode>0.0</c:formatCode>
                <c:ptCount val="5"/>
                <c:pt idx="0">
                  <c:v>49.99501200000006</c:v>
                </c:pt>
                <c:pt idx="1">
                  <c:v>53.521556000000011</c:v>
                </c:pt>
                <c:pt idx="2">
                  <c:v>53.784040000000005</c:v>
                </c:pt>
                <c:pt idx="3">
                  <c:v>52.315193000000001</c:v>
                </c:pt>
                <c:pt idx="4">
                  <c:v>46.974729000000004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Nonroutine manual</c:v>
                </c:pt>
              </c:strCache>
            </c:strRef>
          </c:tx>
          <c:spPr>
            <a:ln w="37777">
              <a:solidFill>
                <a:srgbClr val="FF0000"/>
              </a:solidFill>
              <a:prstDash val="solid"/>
            </a:ln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2002</c:v>
                </c:pt>
              </c:numCache>
            </c:numRef>
          </c:cat>
          <c:val>
            <c:numRef>
              <c:f>Sheet1!$C$2:$C$6</c:f>
              <c:numCache>
                <c:formatCode>0.0</c:formatCode>
                <c:ptCount val="5"/>
                <c:pt idx="0">
                  <c:v>49.955141000000005</c:v>
                </c:pt>
                <c:pt idx="1">
                  <c:v>46.199654000000002</c:v>
                </c:pt>
                <c:pt idx="2">
                  <c:v>44.389467999999994</c:v>
                </c:pt>
                <c:pt idx="3">
                  <c:v>41.812511000000001</c:v>
                </c:pt>
                <c:pt idx="4">
                  <c:v>41.444641999999995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Routine cognitive</c:v>
                </c:pt>
              </c:strCache>
            </c:strRef>
          </c:tx>
          <c:spPr>
            <a:ln w="37777">
              <a:solidFill>
                <a:srgbClr val="FFFF00"/>
              </a:solidFill>
              <a:prstDash val="solid"/>
            </a:ln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2002</c:v>
                </c:pt>
              </c:numCache>
            </c:numRef>
          </c:cat>
          <c:val>
            <c:numRef>
              <c:f>Sheet1!$D$2:$D$6</c:f>
              <c:numCache>
                <c:formatCode>0.0</c:formatCode>
                <c:ptCount val="5"/>
                <c:pt idx="0">
                  <c:v>49.962231000000003</c:v>
                </c:pt>
                <c:pt idx="1">
                  <c:v>53.061475000000002</c:v>
                </c:pt>
                <c:pt idx="2">
                  <c:v>51.824694000000001</c:v>
                </c:pt>
                <c:pt idx="3">
                  <c:v>48.343600999999992</c:v>
                </c:pt>
                <c:pt idx="4">
                  <c:v>42.177121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Nonroutine analytic</c:v>
                </c:pt>
              </c:strCache>
            </c:strRef>
          </c:tx>
          <c:spPr>
            <a:ln w="37777">
              <a:solidFill>
                <a:srgbClr val="99CC00"/>
              </a:solidFill>
              <a:prstDash val="solid"/>
            </a:ln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2002</c:v>
                </c:pt>
              </c:numCache>
            </c:numRef>
          </c:cat>
          <c:val>
            <c:numRef>
              <c:f>Sheet1!$E$2:$E$6</c:f>
              <c:numCache>
                <c:formatCode>0.0</c:formatCode>
                <c:ptCount val="5"/>
                <c:pt idx="0">
                  <c:v>49.973280999999993</c:v>
                </c:pt>
                <c:pt idx="1">
                  <c:v>51.864147000000003</c:v>
                </c:pt>
                <c:pt idx="2">
                  <c:v>53.247212000000012</c:v>
                </c:pt>
                <c:pt idx="3">
                  <c:v>56.216731000000003</c:v>
                </c:pt>
                <c:pt idx="4">
                  <c:v>60.055455000000002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Nonroutine interactive</c:v>
                </c:pt>
              </c:strCache>
            </c:strRef>
          </c:tx>
          <c:spPr>
            <a:ln w="37777">
              <a:solidFill>
                <a:srgbClr val="00FF00"/>
              </a:solidFill>
              <a:prstDash val="solid"/>
            </a:ln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2002</c:v>
                </c:pt>
              </c:numCache>
            </c:numRef>
          </c:cat>
          <c:val>
            <c:numRef>
              <c:f>Sheet1!$F$2:$F$6</c:f>
              <c:numCache>
                <c:formatCode>0.0</c:formatCode>
                <c:ptCount val="5"/>
                <c:pt idx="0">
                  <c:v>49.964084999999997</c:v>
                </c:pt>
                <c:pt idx="1">
                  <c:v>50.670597000000001</c:v>
                </c:pt>
                <c:pt idx="2">
                  <c:v>53.283509000000002</c:v>
                </c:pt>
                <c:pt idx="3">
                  <c:v>58.597974000000001</c:v>
                </c:pt>
                <c:pt idx="4">
                  <c:v>63.585317000000003</c:v>
                </c:pt>
              </c:numCache>
            </c:numRef>
          </c:val>
        </c:ser>
        <c:marker val="1"/>
        <c:axId val="109248896"/>
        <c:axId val="109250432"/>
      </c:lineChart>
      <c:catAx>
        <c:axId val="109248896"/>
        <c:scaling>
          <c:orientation val="minMax"/>
        </c:scaling>
        <c:axPos val="b"/>
        <c:numFmt formatCode="General" sourceLinked="1"/>
        <c:majorTickMark val="cross"/>
        <c:tickLblPos val="low"/>
        <c:txPr>
          <a:bodyPr rot="0" vert="horz"/>
          <a:lstStyle/>
          <a:p>
            <a:pPr>
              <a:defRPr sz="1797" b="0" i="0" u="none" strike="noStrike" baseline="0">
                <a:solidFill>
                  <a:schemeClr val="tx1"/>
                </a:solidFill>
                <a:latin typeface="Comic Sans MS"/>
                <a:ea typeface="Comic Sans MS"/>
                <a:cs typeface="Comic Sans MS"/>
              </a:defRPr>
            </a:pPr>
            <a:endParaRPr lang="el-GR"/>
          </a:p>
        </c:txPr>
        <c:crossAx val="109250432"/>
        <c:crosses val="autoZero"/>
        <c:auto val="1"/>
        <c:lblAlgn val="ctr"/>
        <c:lblOffset val="100"/>
        <c:tickLblSkip val="1"/>
      </c:catAx>
      <c:valAx>
        <c:axId val="109250432"/>
        <c:scaling>
          <c:orientation val="minMax"/>
          <c:max val="65"/>
          <c:min val="40"/>
        </c:scaling>
        <c:axPos val="l"/>
        <c:majorGridlines>
          <c:spPr>
            <a:ln>
              <a:solidFill>
                <a:srgbClr val="99CCFF"/>
              </a:solidFill>
              <a:prstDash val="sysDot"/>
            </a:ln>
          </c:spPr>
        </c:majorGridlines>
        <c:numFmt formatCode="0" sourceLinked="0"/>
        <c:tickLblPos val="nextTo"/>
        <c:txPr>
          <a:bodyPr rot="0" vert="horz"/>
          <a:lstStyle/>
          <a:p>
            <a:pPr>
              <a:defRPr sz="1598" b="0" i="0" u="none" strike="noStrike" baseline="0">
                <a:solidFill>
                  <a:schemeClr val="tx1"/>
                </a:solidFill>
                <a:latin typeface="Comic Sans MS"/>
                <a:ea typeface="Comic Sans MS"/>
                <a:cs typeface="Comic Sans MS"/>
              </a:defRPr>
            </a:pPr>
            <a:endParaRPr lang="el-GR"/>
          </a:p>
        </c:txPr>
        <c:crossAx val="109248896"/>
        <c:crossesAt val="1"/>
        <c:crossBetween val="midCat"/>
      </c:valAx>
      <c:spPr>
        <a:noFill/>
        <a:ln w="25393">
          <a:noFill/>
        </a:ln>
      </c:spPr>
    </c:plotArea>
    <c:legend>
      <c:legendPos val="r"/>
      <c:layout>
        <c:manualLayout>
          <c:xMode val="edge"/>
          <c:yMode val="edge"/>
          <c:x val="0.70383926556691723"/>
          <c:y val="3.2171657676648736E-2"/>
          <c:w val="0.29616073443308277"/>
          <c:h val="0.81769442205551224"/>
        </c:manualLayout>
      </c:layout>
      <c:txPr>
        <a:bodyPr/>
        <a:lstStyle/>
        <a:p>
          <a:pPr>
            <a:defRPr lang="en-US" sz="1467" b="0" i="0" u="none" strike="noStrike" baseline="0">
              <a:solidFill>
                <a:schemeClr val="tx1"/>
              </a:solidFill>
              <a:latin typeface="Comic Sans MS"/>
              <a:ea typeface="Comic Sans MS"/>
              <a:cs typeface="Comic Sans MS"/>
            </a:defRPr>
          </a:pPr>
          <a:endParaRPr lang="el-GR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774"/>
      </a:pPr>
      <a:endParaRPr lang="el-G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chart>
    <c:autoTitleDeleted val="1"/>
    <c:plotArea>
      <c:layout>
        <c:manualLayout>
          <c:layoutTarget val="inner"/>
          <c:xMode val="edge"/>
          <c:yMode val="edge"/>
          <c:x val="8.7868875765530263E-2"/>
          <c:y val="2.6188338514612892E-2"/>
          <c:w val="0.8928258967629048"/>
          <c:h val="0.63900234243925624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Between-school variance explained</c:v>
                </c:pt>
              </c:strCache>
            </c:strRef>
          </c:tx>
          <c:cat>
            <c:strRef>
              <c:f>Sheet1!$A$2:$A$65</c:f>
              <c:strCache>
                <c:ptCount val="64"/>
                <c:pt idx="0">
                  <c:v>Argentina</c:v>
                </c:pt>
                <c:pt idx="1">
                  <c:v>Trinidad and Tobago</c:v>
                </c:pt>
                <c:pt idx="2">
                  <c:v>Italy</c:v>
                </c:pt>
                <c:pt idx="3">
                  <c:v>Qatar</c:v>
                </c:pt>
                <c:pt idx="4">
                  <c:v>Turkey</c:v>
                </c:pt>
                <c:pt idx="5">
                  <c:v>Bulgaria</c:v>
                </c:pt>
                <c:pt idx="6">
                  <c:v>Israel</c:v>
                </c:pt>
                <c:pt idx="7">
                  <c:v>Panama</c:v>
                </c:pt>
                <c:pt idx="8">
                  <c:v>Germany</c:v>
                </c:pt>
                <c:pt idx="9">
                  <c:v>Peru</c:v>
                </c:pt>
                <c:pt idx="10">
                  <c:v>Hungary</c:v>
                </c:pt>
                <c:pt idx="11">
                  <c:v>Dubai (UAE)</c:v>
                </c:pt>
                <c:pt idx="12">
                  <c:v>Austria</c:v>
                </c:pt>
                <c:pt idx="13">
                  <c:v>Belgium</c:v>
                </c:pt>
                <c:pt idx="14">
                  <c:v>Luxembourg</c:v>
                </c:pt>
                <c:pt idx="15">
                  <c:v>Netherlands</c:v>
                </c:pt>
                <c:pt idx="16">
                  <c:v>Japan</c:v>
                </c:pt>
                <c:pt idx="17">
                  <c:v>Chile</c:v>
                </c:pt>
                <c:pt idx="18">
                  <c:v>Uruguay</c:v>
                </c:pt>
                <c:pt idx="19">
                  <c:v>Greece</c:v>
                </c:pt>
                <c:pt idx="20">
                  <c:v>Brazil</c:v>
                </c:pt>
                <c:pt idx="21">
                  <c:v>Czech Republic</c:v>
                </c:pt>
                <c:pt idx="22">
                  <c:v>Slovenia</c:v>
                </c:pt>
                <c:pt idx="23">
                  <c:v>Romania</c:v>
                </c:pt>
                <c:pt idx="24">
                  <c:v>Croatia</c:v>
                </c:pt>
                <c:pt idx="25">
                  <c:v>Serbia</c:v>
                </c:pt>
                <c:pt idx="26">
                  <c:v>United States</c:v>
                </c:pt>
                <c:pt idx="27">
                  <c:v>Mexico</c:v>
                </c:pt>
                <c:pt idx="28">
                  <c:v>Singapore</c:v>
                </c:pt>
                <c:pt idx="29">
                  <c:v>Jordan</c:v>
                </c:pt>
                <c:pt idx="30">
                  <c:v>Kyrgyzstan</c:v>
                </c:pt>
                <c:pt idx="31">
                  <c:v>Colombia</c:v>
                </c:pt>
                <c:pt idx="32">
                  <c:v>Montenegro</c:v>
                </c:pt>
                <c:pt idx="33">
                  <c:v>Hong Kong-China</c:v>
                </c:pt>
                <c:pt idx="34">
                  <c:v>Albania</c:v>
                </c:pt>
                <c:pt idx="35">
                  <c:v>Tunisia</c:v>
                </c:pt>
                <c:pt idx="36">
                  <c:v>Slovak Republic</c:v>
                </c:pt>
                <c:pt idx="37">
                  <c:v>Liechtenstein</c:v>
                </c:pt>
                <c:pt idx="38">
                  <c:v>Kazakhstan</c:v>
                </c:pt>
                <c:pt idx="39">
                  <c:v>Macao-China</c:v>
                </c:pt>
                <c:pt idx="40">
                  <c:v>Ireland</c:v>
                </c:pt>
                <c:pt idx="41">
                  <c:v>United Kingdom</c:v>
                </c:pt>
                <c:pt idx="42">
                  <c:v>Chinese Taipei</c:v>
                </c:pt>
                <c:pt idx="43">
                  <c:v>Korea</c:v>
                </c:pt>
                <c:pt idx="44">
                  <c:v>Switzerland</c:v>
                </c:pt>
                <c:pt idx="45">
                  <c:v>Australia</c:v>
                </c:pt>
                <c:pt idx="46">
                  <c:v>New Zealand</c:v>
                </c:pt>
                <c:pt idx="47">
                  <c:v>Portugal</c:v>
                </c:pt>
                <c:pt idx="48">
                  <c:v>Shanghai-China</c:v>
                </c:pt>
                <c:pt idx="49">
                  <c:v>Azerbaijan</c:v>
                </c:pt>
                <c:pt idx="50">
                  <c:v>Russian Federation</c:v>
                </c:pt>
                <c:pt idx="51">
                  <c:v>Canada</c:v>
                </c:pt>
                <c:pt idx="52">
                  <c:v>Sweden</c:v>
                </c:pt>
                <c:pt idx="53">
                  <c:v>Lithuania</c:v>
                </c:pt>
                <c:pt idx="54">
                  <c:v>Indonesia</c:v>
                </c:pt>
                <c:pt idx="55">
                  <c:v>Spain</c:v>
                </c:pt>
                <c:pt idx="56">
                  <c:v>Poland</c:v>
                </c:pt>
                <c:pt idx="57">
                  <c:v>Estonia</c:v>
                </c:pt>
                <c:pt idx="58">
                  <c:v>Latvia</c:v>
                </c:pt>
                <c:pt idx="59">
                  <c:v>Iceland</c:v>
                </c:pt>
                <c:pt idx="60">
                  <c:v>Thailand</c:v>
                </c:pt>
                <c:pt idx="61">
                  <c:v>Denmark</c:v>
                </c:pt>
                <c:pt idx="62">
                  <c:v>Norway</c:v>
                </c:pt>
                <c:pt idx="63">
                  <c:v>Finland</c:v>
                </c:pt>
              </c:strCache>
            </c:strRef>
          </c:cat>
          <c:val>
            <c:numRef>
              <c:f>Sheet1!$B$2:$B$65</c:f>
              <c:numCache>
                <c:formatCode>General</c:formatCode>
                <c:ptCount val="64"/>
                <c:pt idx="0">
                  <c:v>161.36331695938142</c:v>
                </c:pt>
                <c:pt idx="1">
                  <c:v>155.46428563214175</c:v>
                </c:pt>
                <c:pt idx="2">
                  <c:v>124.43758483679068</c:v>
                </c:pt>
                <c:pt idx="3">
                  <c:v>145.07212362162775</c:v>
                </c:pt>
                <c:pt idx="4">
                  <c:v>112.89928416371239</c:v>
                </c:pt>
                <c:pt idx="5">
                  <c:v>148.40768173062222</c:v>
                </c:pt>
                <c:pt idx="6">
                  <c:v>148.50586649685681</c:v>
                </c:pt>
                <c:pt idx="7">
                  <c:v>117.22579260036954</c:v>
                </c:pt>
                <c:pt idx="8">
                  <c:v>112.89617445000427</c:v>
                </c:pt>
                <c:pt idx="9">
                  <c:v>121.30311185137194</c:v>
                </c:pt>
                <c:pt idx="10">
                  <c:v>101.21336097144462</c:v>
                </c:pt>
                <c:pt idx="11">
                  <c:v>128.94653973806155</c:v>
                </c:pt>
                <c:pt idx="12">
                  <c:v>115.9127622750113</c:v>
                </c:pt>
                <c:pt idx="13">
                  <c:v>117.46844353792318</c:v>
                </c:pt>
                <c:pt idx="14">
                  <c:v>141.30209718328564</c:v>
                </c:pt>
                <c:pt idx="15">
                  <c:v>91.21162801878981</c:v>
                </c:pt>
                <c:pt idx="16">
                  <c:v>120.89094688740055</c:v>
                </c:pt>
                <c:pt idx="17">
                  <c:v>102.71052143937311</c:v>
                </c:pt>
                <c:pt idx="18">
                  <c:v>122.83438544003951</c:v>
                </c:pt>
                <c:pt idx="19">
                  <c:v>118.93201932866666</c:v>
                </c:pt>
                <c:pt idx="20">
                  <c:v>105.26328888525069</c:v>
                </c:pt>
                <c:pt idx="21">
                  <c:v>100.16075012300536</c:v>
                </c:pt>
                <c:pt idx="22">
                  <c:v>83.614684465049876</c:v>
                </c:pt>
                <c:pt idx="23">
                  <c:v>91.058631720388618</c:v>
                </c:pt>
                <c:pt idx="24">
                  <c:v>98.323499174440158</c:v>
                </c:pt>
                <c:pt idx="25">
                  <c:v>92.710128410872727</c:v>
                </c:pt>
                <c:pt idx="26">
                  <c:v>116.7504789779409</c:v>
                </c:pt>
                <c:pt idx="27">
                  <c:v>86.023276625968947</c:v>
                </c:pt>
                <c:pt idx="28">
                  <c:v>110.60631563718525</c:v>
                </c:pt>
                <c:pt idx="29">
                  <c:v>101.26726660037508</c:v>
                </c:pt>
                <c:pt idx="30">
                  <c:v>105.80828410440758</c:v>
                </c:pt>
                <c:pt idx="31">
                  <c:v>92.052450049045916</c:v>
                </c:pt>
                <c:pt idx="32">
                  <c:v>100.8570016322326</c:v>
                </c:pt>
                <c:pt idx="33">
                  <c:v>86.609723151457118</c:v>
                </c:pt>
                <c:pt idx="34">
                  <c:v>118.10894228983267</c:v>
                </c:pt>
                <c:pt idx="35">
                  <c:v>84.557007366047145</c:v>
                </c:pt>
                <c:pt idx="36">
                  <c:v>87.197130294520619</c:v>
                </c:pt>
                <c:pt idx="37">
                  <c:v>73.839764611083353</c:v>
                </c:pt>
                <c:pt idx="38">
                  <c:v>91.939872179535058</c:v>
                </c:pt>
                <c:pt idx="39">
                  <c:v>81.498868502242516</c:v>
                </c:pt>
                <c:pt idx="40">
                  <c:v>112.78126187115936</c:v>
                </c:pt>
                <c:pt idx="41">
                  <c:v>109.18648038225541</c:v>
                </c:pt>
                <c:pt idx="42">
                  <c:v>99.047194657443214</c:v>
                </c:pt>
                <c:pt idx="43">
                  <c:v>92.625576980444407</c:v>
                </c:pt>
                <c:pt idx="44">
                  <c:v>96.862934288387223</c:v>
                </c:pt>
                <c:pt idx="45">
                  <c:v>119.15808928196333</c:v>
                </c:pt>
                <c:pt idx="46">
                  <c:v>125.23780259409305</c:v>
                </c:pt>
                <c:pt idx="47">
                  <c:v>89.534843607390826</c:v>
                </c:pt>
                <c:pt idx="48">
                  <c:v>76.717033568174415</c:v>
                </c:pt>
                <c:pt idx="49">
                  <c:v>68.669688961860913</c:v>
                </c:pt>
                <c:pt idx="50">
                  <c:v>89.939167337056588</c:v>
                </c:pt>
                <c:pt idx="51">
                  <c:v>99.919754929083297</c:v>
                </c:pt>
                <c:pt idx="52">
                  <c:v>117.35387055736057</c:v>
                </c:pt>
                <c:pt idx="53">
                  <c:v>81.425836171678938</c:v>
                </c:pt>
                <c:pt idx="54">
                  <c:v>46.716646339987427</c:v>
                </c:pt>
                <c:pt idx="55">
                  <c:v>89.319724140383201</c:v>
                </c:pt>
                <c:pt idx="56">
                  <c:v>97.582673716890966</c:v>
                </c:pt>
                <c:pt idx="57">
                  <c:v>82.554448007591105</c:v>
                </c:pt>
                <c:pt idx="58">
                  <c:v>76.084744737488549</c:v>
                </c:pt>
                <c:pt idx="59">
                  <c:v>110.05082426853039</c:v>
                </c:pt>
                <c:pt idx="60">
                  <c:v>49.436152617889171</c:v>
                </c:pt>
                <c:pt idx="61">
                  <c:v>82.48664285874851</c:v>
                </c:pt>
                <c:pt idx="62">
                  <c:v>97.790597855830228</c:v>
                </c:pt>
                <c:pt idx="63">
                  <c:v>88.395633881013296</c:v>
                </c:pt>
              </c:numCache>
            </c:numRef>
          </c:val>
        </c:ser>
        <c:gapWidth val="50"/>
        <c:overlap val="100"/>
        <c:axId val="128650624"/>
        <c:axId val="128652416"/>
      </c:barChart>
      <c:catAx>
        <c:axId val="128650624"/>
        <c:scaling>
          <c:orientation val="minMax"/>
        </c:scaling>
        <c:axPos val="b"/>
        <c:numFmt formatCode="General" sourceLinked="1"/>
        <c:majorTickMark val="none"/>
        <c:tickLblPos val="low"/>
        <c:txPr>
          <a:bodyPr/>
          <a:lstStyle/>
          <a:p>
            <a:pPr>
              <a:defRPr sz="1298"/>
            </a:pPr>
            <a:endParaRPr lang="el-GR"/>
          </a:p>
        </c:txPr>
        <c:crossAx val="128652416"/>
        <c:crosses val="autoZero"/>
        <c:auto val="1"/>
        <c:lblAlgn val="ctr"/>
        <c:lblOffset val="100"/>
        <c:tickLblSkip val="1"/>
      </c:catAx>
      <c:valAx>
        <c:axId val="128652416"/>
        <c:scaling>
          <c:orientation val="minMax"/>
          <c:max val="200"/>
        </c:scaling>
        <c:axPos val="l"/>
        <c:majorGridlines/>
        <c:numFmt formatCode="0;[Yellow]0" sourceLinked="0"/>
        <c:majorTickMark val="none"/>
        <c:tickLblPos val="nextTo"/>
        <c:crossAx val="128650624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</c:chart>
  <c:txPr>
    <a:bodyPr/>
    <a:lstStyle/>
    <a:p>
      <a:pPr>
        <a:defRPr sz="1798"/>
      </a:pPr>
      <a:endParaRPr lang="el-G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l-GR"/>
  <c:chart>
    <c:plotArea>
      <c:layout>
        <c:manualLayout>
          <c:layoutTarget val="inner"/>
          <c:xMode val="edge"/>
          <c:yMode val="edge"/>
          <c:x val="6.4906441983213978E-2"/>
          <c:y val="0.19337321171121216"/>
          <c:w val="0.9295250713853076"/>
          <c:h val="0.54246132305644856"/>
        </c:manualLayout>
      </c:layout>
      <c:barChart>
        <c:barDir val="col"/>
        <c:grouping val="clustered"/>
        <c:ser>
          <c:idx val="0"/>
          <c:order val="0"/>
          <c:tx>
            <c:v>Before accounting for socio-economic background</c:v>
          </c:tx>
          <c:val>
            <c:numRef>
              <c:f>Sheet1!$B$2:$B$67</c:f>
              <c:numCache>
                <c:formatCode>0</c:formatCode>
                <c:ptCount val="66"/>
                <c:pt idx="0">
                  <c:v>122.91337581255905</c:v>
                </c:pt>
                <c:pt idx="1">
                  <c:v>93.916626612595095</c:v>
                </c:pt>
                <c:pt idx="2">
                  <c:v>103.12759286772284</c:v>
                </c:pt>
                <c:pt idx="3">
                  <c:v>79.867978987498589</c:v>
                </c:pt>
                <c:pt idx="4">
                  <c:v>65.286355522486346</c:v>
                </c:pt>
                <c:pt idx="5">
                  <c:v>78.647012525871403</c:v>
                </c:pt>
                <c:pt idx="6">
                  <c:v>108.04283613362027</c:v>
                </c:pt>
                <c:pt idx="7">
                  <c:v>76.242204325951292</c:v>
                </c:pt>
                <c:pt idx="8">
                  <c:v>83.543645350357025</c:v>
                </c:pt>
                <c:pt idx="9">
                  <c:v>83.885272435380898</c:v>
                </c:pt>
                <c:pt idx="10">
                  <c:v>76.481690010398665</c:v>
                </c:pt>
                <c:pt idx="11">
                  <c:v>78.921061721117226</c:v>
                </c:pt>
                <c:pt idx="12">
                  <c:v>74.234266323908443</c:v>
                </c:pt>
                <c:pt idx="13">
                  <c:v>68.829607846553856</c:v>
                </c:pt>
                <c:pt idx="14">
                  <c:v>71.571483255356412</c:v>
                </c:pt>
                <c:pt idx="15">
                  <c:v>76.039514615166226</c:v>
                </c:pt>
                <c:pt idx="16">
                  <c:v>84.234717434839098</c:v>
                </c:pt>
                <c:pt idx="17">
                  <c:v>66.183716803655727</c:v>
                </c:pt>
                <c:pt idx="18">
                  <c:v>60.963771081089575</c:v>
                </c:pt>
                <c:pt idx="19">
                  <c:v>53.476530059393383</c:v>
                </c:pt>
                <c:pt idx="20">
                  <c:v>60.001634524100055</c:v>
                </c:pt>
                <c:pt idx="21">
                  <c:v>60.128900292418862</c:v>
                </c:pt>
                <c:pt idx="22">
                  <c:v>59.929310935671836</c:v>
                </c:pt>
                <c:pt idx="23">
                  <c:v>58.287102894872611</c:v>
                </c:pt>
                <c:pt idx="24">
                  <c:v>59.822301829909264</c:v>
                </c:pt>
                <c:pt idx="25">
                  <c:v>45.272127140479846</c:v>
                </c:pt>
                <c:pt idx="26">
                  <c:v>64.224243370470091</c:v>
                </c:pt>
                <c:pt idx="27">
                  <c:v>56.088789758816404</c:v>
                </c:pt>
                <c:pt idx="28">
                  <c:v>42.926887545004313</c:v>
                </c:pt>
                <c:pt idx="29">
                  <c:v>55.38031430883948</c:v>
                </c:pt>
                <c:pt idx="30">
                  <c:v>47.777062211929362</c:v>
                </c:pt>
                <c:pt idx="31">
                  <c:v>53.81925117808435</c:v>
                </c:pt>
                <c:pt idx="32">
                  <c:v>40.692923706959093</c:v>
                </c:pt>
                <c:pt idx="33">
                  <c:v>39.899893214698935</c:v>
                </c:pt>
                <c:pt idx="34">
                  <c:v>51.077386058959604</c:v>
                </c:pt>
                <c:pt idx="35">
                  <c:v>43.507255174197702</c:v>
                </c:pt>
                <c:pt idx="36">
                  <c:v>45.601831383729291</c:v>
                </c:pt>
                <c:pt idx="37">
                  <c:v>57.364087474618096</c:v>
                </c:pt>
                <c:pt idx="38">
                  <c:v>44.510687678353513</c:v>
                </c:pt>
                <c:pt idx="39">
                  <c:v>31.509383693193023</c:v>
                </c:pt>
                <c:pt idx="40">
                  <c:v>38.916788253324796</c:v>
                </c:pt>
                <c:pt idx="41">
                  <c:v>40.990337071837224</c:v>
                </c:pt>
                <c:pt idx="42">
                  <c:v>54.605301263887505</c:v>
                </c:pt>
                <c:pt idx="43">
                  <c:v>42.369288664210814</c:v>
                </c:pt>
                <c:pt idx="44">
                  <c:v>37.641762486663794</c:v>
                </c:pt>
                <c:pt idx="45">
                  <c:v>41.548131333032373</c:v>
                </c:pt>
                <c:pt idx="46">
                  <c:v>30.647867879391132</c:v>
                </c:pt>
                <c:pt idx="47">
                  <c:v>32.386565462240341</c:v>
                </c:pt>
                <c:pt idx="48">
                  <c:v>27.83451641011969</c:v>
                </c:pt>
                <c:pt idx="49">
                  <c:v>29.039154594604554</c:v>
                </c:pt>
                <c:pt idx="50">
                  <c:v>48.537083815305856</c:v>
                </c:pt>
                <c:pt idx="51">
                  <c:v>35.124366969531323</c:v>
                </c:pt>
                <c:pt idx="52">
                  <c:v>46.83030160606279</c:v>
                </c:pt>
                <c:pt idx="53">
                  <c:v>45.747948499644579</c:v>
                </c:pt>
                <c:pt idx="54">
                  <c:v>30.728148702305702</c:v>
                </c:pt>
                <c:pt idx="55">
                  <c:v>57.582005969884634</c:v>
                </c:pt>
                <c:pt idx="56">
                  <c:v>23.685233633785945</c:v>
                </c:pt>
                <c:pt idx="57">
                  <c:v>30.237467174252195</c:v>
                </c:pt>
                <c:pt idx="58">
                  <c:v>25.961824517727862</c:v>
                </c:pt>
                <c:pt idx="59">
                  <c:v>24.310613707685615</c:v>
                </c:pt>
                <c:pt idx="60">
                  <c:v>25.751045897999226</c:v>
                </c:pt>
                <c:pt idx="61">
                  <c:v>28.715863664694695</c:v>
                </c:pt>
                <c:pt idx="62">
                  <c:v>17.684542969081896</c:v>
                </c:pt>
                <c:pt idx="63">
                  <c:v>16.024321565474359</c:v>
                </c:pt>
                <c:pt idx="64">
                  <c:v>13.885447725722278</c:v>
                </c:pt>
                <c:pt idx="65">
                  <c:v>5.189093376792596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accounting for socio-economic background2</c:v>
                </c:pt>
              </c:strCache>
            </c:strRef>
          </c:tx>
          <c:cat>
            <c:strRef>
              <c:f>Sheet1!$A$2:$A$67</c:f>
              <c:strCache>
                <c:ptCount val="66"/>
                <c:pt idx="0">
                  <c:v>Israel</c:v>
                </c:pt>
                <c:pt idx="1">
                  <c:v>Singapore</c:v>
                </c:pt>
                <c:pt idx="2">
                  <c:v>Belgium</c:v>
                </c:pt>
                <c:pt idx="3">
                  <c:v>Qatar</c:v>
                </c:pt>
                <c:pt idx="4">
                  <c:v>Macao-China</c:v>
                </c:pt>
                <c:pt idx="5">
                  <c:v>Italy</c:v>
                </c:pt>
                <c:pt idx="6">
                  <c:v>France</c:v>
                </c:pt>
                <c:pt idx="7">
                  <c:v>Hong Kong-China</c:v>
                </c:pt>
                <c:pt idx="8">
                  <c:v>Switzerland</c:v>
                </c:pt>
                <c:pt idx="9">
                  <c:v>Denmark</c:v>
                </c:pt>
                <c:pt idx="10">
                  <c:v>United Kingdom</c:v>
                </c:pt>
                <c:pt idx="11">
                  <c:v>Liechtenstein</c:v>
                </c:pt>
                <c:pt idx="12">
                  <c:v>Dubai (UAE)</c:v>
                </c:pt>
                <c:pt idx="13">
                  <c:v>Greece</c:v>
                </c:pt>
                <c:pt idx="14">
                  <c:v>Kyrgyzstan</c:v>
                </c:pt>
                <c:pt idx="15">
                  <c:v>Uruguay</c:v>
                </c:pt>
                <c:pt idx="16">
                  <c:v>Argentina</c:v>
                </c:pt>
                <c:pt idx="17">
                  <c:v>Shanghai-China</c:v>
                </c:pt>
                <c:pt idx="18">
                  <c:v>Germany</c:v>
                </c:pt>
                <c:pt idx="19">
                  <c:v>Spain</c:v>
                </c:pt>
                <c:pt idx="20">
                  <c:v>New Zealand</c:v>
                </c:pt>
                <c:pt idx="21">
                  <c:v>Australia</c:v>
                </c:pt>
                <c:pt idx="22">
                  <c:v>Slovak Republic</c:v>
                </c:pt>
                <c:pt idx="23">
                  <c:v>Sweden</c:v>
                </c:pt>
                <c:pt idx="24">
                  <c:v>Brazil</c:v>
                </c:pt>
                <c:pt idx="25">
                  <c:v>Hungary</c:v>
                </c:pt>
                <c:pt idx="26">
                  <c:v>Luxembourg</c:v>
                </c:pt>
                <c:pt idx="27">
                  <c:v>Mexico</c:v>
                </c:pt>
                <c:pt idx="28">
                  <c:v>Thailand</c:v>
                </c:pt>
                <c:pt idx="29">
                  <c:v>Trinidad and Tobago</c:v>
                </c:pt>
                <c:pt idx="30">
                  <c:v>Canada</c:v>
                </c:pt>
                <c:pt idx="31">
                  <c:v>OECD average</c:v>
                </c:pt>
                <c:pt idx="32">
                  <c:v>Chinese Taipei</c:v>
                </c:pt>
                <c:pt idx="33">
                  <c:v>Indonesia</c:v>
                </c:pt>
                <c:pt idx="34">
                  <c:v>Poland</c:v>
                </c:pt>
                <c:pt idx="35">
                  <c:v>Iceland</c:v>
                </c:pt>
                <c:pt idx="36">
                  <c:v>Kazakhstan</c:v>
                </c:pt>
                <c:pt idx="37">
                  <c:v>Panama</c:v>
                </c:pt>
                <c:pt idx="38">
                  <c:v>Romania</c:v>
                </c:pt>
                <c:pt idx="39">
                  <c:v>Czech Republic</c:v>
                </c:pt>
                <c:pt idx="40">
                  <c:v>Japan</c:v>
                </c:pt>
                <c:pt idx="41">
                  <c:v>Tunisia</c:v>
                </c:pt>
                <c:pt idx="42">
                  <c:v>Peru</c:v>
                </c:pt>
                <c:pt idx="43">
                  <c:v>Austria</c:v>
                </c:pt>
                <c:pt idx="44">
                  <c:v>Jordan</c:v>
                </c:pt>
                <c:pt idx="45">
                  <c:v>Bulgaria</c:v>
                </c:pt>
                <c:pt idx="46">
                  <c:v>Norway</c:v>
                </c:pt>
                <c:pt idx="47">
                  <c:v>Albania</c:v>
                </c:pt>
                <c:pt idx="48">
                  <c:v>Azerbaijan</c:v>
                </c:pt>
                <c:pt idx="49">
                  <c:v>Russian Federation</c:v>
                </c:pt>
                <c:pt idx="50">
                  <c:v>Colombia</c:v>
                </c:pt>
                <c:pt idx="51">
                  <c:v>Portugal</c:v>
                </c:pt>
                <c:pt idx="52">
                  <c:v>Chile</c:v>
                </c:pt>
                <c:pt idx="53">
                  <c:v>United States</c:v>
                </c:pt>
                <c:pt idx="54">
                  <c:v>Lithuania</c:v>
                </c:pt>
                <c:pt idx="55">
                  <c:v>Turkey</c:v>
                </c:pt>
                <c:pt idx="56">
                  <c:v>Serbia</c:v>
                </c:pt>
                <c:pt idx="57">
                  <c:v>Montenegro</c:v>
                </c:pt>
                <c:pt idx="58">
                  <c:v>Netherlands</c:v>
                </c:pt>
                <c:pt idx="59">
                  <c:v>Ireland</c:v>
                </c:pt>
                <c:pt idx="60">
                  <c:v>Slovenia</c:v>
                </c:pt>
                <c:pt idx="61">
                  <c:v>Croatia</c:v>
                </c:pt>
                <c:pt idx="62">
                  <c:v>Finland</c:v>
                </c:pt>
                <c:pt idx="63">
                  <c:v>Korea</c:v>
                </c:pt>
                <c:pt idx="64">
                  <c:v>Latvia</c:v>
                </c:pt>
                <c:pt idx="65">
                  <c:v>Estonia</c:v>
                </c:pt>
              </c:strCache>
            </c:strRef>
          </c:cat>
          <c:val>
            <c:numRef>
              <c:f>Sheet1!$C$2:$C$67</c:f>
              <c:numCache>
                <c:formatCode>0</c:formatCode>
                <c:ptCount val="66"/>
                <c:pt idx="0">
                  <c:v>91.04435487713009</c:v>
                </c:pt>
                <c:pt idx="1">
                  <c:v>78.484442178335712</c:v>
                </c:pt>
                <c:pt idx="2">
                  <c:v>76.221014689193538</c:v>
                </c:pt>
                <c:pt idx="3">
                  <c:v>69.875090153942963</c:v>
                </c:pt>
                <c:pt idx="4">
                  <c:v>65.553269317752012</c:v>
                </c:pt>
                <c:pt idx="5">
                  <c:v>65.386225479393687</c:v>
                </c:pt>
                <c:pt idx="6">
                  <c:v>64.941069205336731</c:v>
                </c:pt>
                <c:pt idx="7">
                  <c:v>62.009933238034463</c:v>
                </c:pt>
                <c:pt idx="8">
                  <c:v>59.033783057668359</c:v>
                </c:pt>
                <c:pt idx="9">
                  <c:v>57.878462057858194</c:v>
                </c:pt>
                <c:pt idx="10">
                  <c:v>56.50946026981979</c:v>
                </c:pt>
                <c:pt idx="11">
                  <c:v>55.708474169440244</c:v>
                </c:pt>
                <c:pt idx="12">
                  <c:v>50.988351786384811</c:v>
                </c:pt>
                <c:pt idx="13">
                  <c:v>48.742171108377811</c:v>
                </c:pt>
                <c:pt idx="14">
                  <c:v>46.8090788097809</c:v>
                </c:pt>
                <c:pt idx="15">
                  <c:v>45.82256592210188</c:v>
                </c:pt>
                <c:pt idx="16">
                  <c:v>45.677971351158732</c:v>
                </c:pt>
                <c:pt idx="17">
                  <c:v>42.078920461747572</c:v>
                </c:pt>
                <c:pt idx="18">
                  <c:v>40.08470441185289</c:v>
                </c:pt>
                <c:pt idx="19">
                  <c:v>39.3876570570431</c:v>
                </c:pt>
                <c:pt idx="20">
                  <c:v>38.968699633817565</c:v>
                </c:pt>
                <c:pt idx="21">
                  <c:v>38.958175146744431</c:v>
                </c:pt>
                <c:pt idx="22">
                  <c:v>38.409690614960923</c:v>
                </c:pt>
                <c:pt idx="23">
                  <c:v>38.170629483464033</c:v>
                </c:pt>
                <c:pt idx="24">
                  <c:v>37.960388740837438</c:v>
                </c:pt>
                <c:pt idx="25">
                  <c:v>36.263174083105312</c:v>
                </c:pt>
                <c:pt idx="26">
                  <c:v>36.109473252753396</c:v>
                </c:pt>
                <c:pt idx="27">
                  <c:v>35.831294339143199</c:v>
                </c:pt>
                <c:pt idx="28">
                  <c:v>34.801771933935548</c:v>
                </c:pt>
                <c:pt idx="29">
                  <c:v>33.849051872341064</c:v>
                </c:pt>
                <c:pt idx="30">
                  <c:v>33.13293467385337</c:v>
                </c:pt>
                <c:pt idx="31">
                  <c:v>32.889953937841078</c:v>
                </c:pt>
                <c:pt idx="32">
                  <c:v>32.126443369673879</c:v>
                </c:pt>
                <c:pt idx="33">
                  <c:v>30.227730996314527</c:v>
                </c:pt>
                <c:pt idx="34">
                  <c:v>29.532314712156193</c:v>
                </c:pt>
                <c:pt idx="35">
                  <c:v>28.109731609971046</c:v>
                </c:pt>
                <c:pt idx="36">
                  <c:v>24.906610866387492</c:v>
                </c:pt>
                <c:pt idx="37">
                  <c:v>24.687897063521433</c:v>
                </c:pt>
                <c:pt idx="38">
                  <c:v>24.619190444481539</c:v>
                </c:pt>
                <c:pt idx="39">
                  <c:v>24.587356585292451</c:v>
                </c:pt>
                <c:pt idx="40">
                  <c:v>24.009577499481793</c:v>
                </c:pt>
                <c:pt idx="41">
                  <c:v>22.862017421837802</c:v>
                </c:pt>
                <c:pt idx="42">
                  <c:v>22.69412903098992</c:v>
                </c:pt>
                <c:pt idx="43">
                  <c:v>20.998729761420165</c:v>
                </c:pt>
                <c:pt idx="44">
                  <c:v>20.109836887512888</c:v>
                </c:pt>
                <c:pt idx="45">
                  <c:v>19.073180468330278</c:v>
                </c:pt>
                <c:pt idx="46">
                  <c:v>17.535810840261629</c:v>
                </c:pt>
                <c:pt idx="47">
                  <c:v>17.505708137822019</c:v>
                </c:pt>
                <c:pt idx="48">
                  <c:v>15.558949189639815</c:v>
                </c:pt>
                <c:pt idx="49">
                  <c:v>15.451816416335294</c:v>
                </c:pt>
                <c:pt idx="50">
                  <c:v>14.827712153842416</c:v>
                </c:pt>
                <c:pt idx="51">
                  <c:v>14.593808121541381</c:v>
                </c:pt>
                <c:pt idx="52">
                  <c:v>14.188381228442275</c:v>
                </c:pt>
                <c:pt idx="53">
                  <c:v>11.783524186150801</c:v>
                </c:pt>
                <c:pt idx="54">
                  <c:v>11.260998029297413</c:v>
                </c:pt>
                <c:pt idx="55">
                  <c:v>10.719815085046148</c:v>
                </c:pt>
                <c:pt idx="56">
                  <c:v>10.089154914966818</c:v>
                </c:pt>
                <c:pt idx="57">
                  <c:v>8.9801078593909605</c:v>
                </c:pt>
                <c:pt idx="58">
                  <c:v>7.8896845685380255</c:v>
                </c:pt>
                <c:pt idx="59">
                  <c:v>7.8472924614971564</c:v>
                </c:pt>
                <c:pt idx="60">
                  <c:v>7.1150575973231049</c:v>
                </c:pt>
                <c:pt idx="61">
                  <c:v>5.3769073184174045</c:v>
                </c:pt>
                <c:pt idx="62">
                  <c:v>4.5807021325145536</c:v>
                </c:pt>
                <c:pt idx="63">
                  <c:v>2.0336219914759792</c:v>
                </c:pt>
                <c:pt idx="64">
                  <c:v>1.7899762055459496</c:v>
                </c:pt>
                <c:pt idx="65">
                  <c:v>-2.3399479360328619</c:v>
                </c:pt>
              </c:numCache>
            </c:numRef>
          </c:val>
        </c:ser>
        <c:gapWidth val="50"/>
        <c:overlap val="100"/>
        <c:axId val="129107456"/>
        <c:axId val="129108992"/>
      </c:barChart>
      <c:catAx>
        <c:axId val="129107456"/>
        <c:scaling>
          <c:orientation val="minMax"/>
        </c:scaling>
        <c:axPos val="b"/>
        <c:numFmt formatCode="General" sourceLinked="1"/>
        <c:majorTickMark val="none"/>
        <c:tickLblPos val="low"/>
        <c:txPr>
          <a:bodyPr/>
          <a:lstStyle/>
          <a:p>
            <a:pPr>
              <a:defRPr sz="1299"/>
            </a:pPr>
            <a:endParaRPr lang="el-GR"/>
          </a:p>
        </c:txPr>
        <c:crossAx val="129108992"/>
        <c:crosses val="autoZero"/>
        <c:auto val="1"/>
        <c:lblAlgn val="ctr"/>
        <c:lblOffset val="100"/>
        <c:tickLblSkip val="1"/>
      </c:catAx>
      <c:valAx>
        <c:axId val="129108992"/>
        <c:scaling>
          <c:orientation val="minMax"/>
          <c:max val="120"/>
          <c:min val="0"/>
        </c:scaling>
        <c:axPos val="l"/>
        <c:majorGridlines/>
        <c:numFmt formatCode="0" sourceLinked="1"/>
        <c:tickLblPos val="nextTo"/>
        <c:crossAx val="129107456"/>
        <c:crosses val="autoZero"/>
        <c:crossBetween val="between"/>
      </c:valAx>
      <c:spPr>
        <a:noFill/>
        <a:ln w="25405">
          <a:noFill/>
        </a:ln>
      </c:spPr>
    </c:plotArea>
    <c:plotVisOnly val="1"/>
    <c:dispBlanksAs val="gap"/>
  </c:chart>
  <c:txPr>
    <a:bodyPr/>
    <a:lstStyle/>
    <a:p>
      <a:pPr>
        <a:defRPr sz="1798"/>
      </a:pPr>
      <a:endParaRPr lang="el-GR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chart>
    <c:plotArea>
      <c:layout>
        <c:manualLayout>
          <c:layoutTarget val="inner"/>
          <c:xMode val="edge"/>
          <c:yMode val="edge"/>
          <c:x val="0.12174902429055219"/>
          <c:y val="6.3633325239598401E-2"/>
          <c:w val="0.86063282416152065"/>
          <c:h val="0.56386727246996171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Before adjusting for ESCS</c:v>
                </c:pt>
              </c:strCache>
            </c:strRef>
          </c:tx>
          <c:cat>
            <c:strRef>
              <c:f>Sheet1!$A$2:$A$15</c:f>
              <c:strCache>
                <c:ptCount val="14"/>
                <c:pt idx="0">
                  <c:v>Lithuania</c:v>
                </c:pt>
                <c:pt idx="1">
                  <c:v>Hong Kong-China</c:v>
                </c:pt>
                <c:pt idx="2">
                  <c:v>Macao-China</c:v>
                </c:pt>
                <c:pt idx="3">
                  <c:v>Croatia</c:v>
                </c:pt>
                <c:pt idx="4">
                  <c:v>Portugal</c:v>
                </c:pt>
                <c:pt idx="5">
                  <c:v>Italy</c:v>
                </c:pt>
                <c:pt idx="6">
                  <c:v>Panama</c:v>
                </c:pt>
                <c:pt idx="7">
                  <c:v>Chile</c:v>
                </c:pt>
                <c:pt idx="8">
                  <c:v>Korea</c:v>
                </c:pt>
                <c:pt idx="9">
                  <c:v>Denmark</c:v>
                </c:pt>
                <c:pt idx="10">
                  <c:v>Hungary</c:v>
                </c:pt>
                <c:pt idx="11">
                  <c:v>Qatar</c:v>
                </c:pt>
                <c:pt idx="12">
                  <c:v>Germany</c:v>
                </c:pt>
                <c:pt idx="13">
                  <c:v>New Zealand</c:v>
                </c:pt>
              </c:strCache>
            </c:strRef>
          </c:cat>
          <c:val>
            <c:numRef>
              <c:f>Sheet1!$B$2:$B$15</c:f>
              <c:numCache>
                <c:formatCode>0.0</c:formatCode>
                <c:ptCount val="14"/>
                <c:pt idx="0">
                  <c:v>4.2</c:v>
                </c:pt>
                <c:pt idx="1">
                  <c:v>11.422115859988132</c:v>
                </c:pt>
                <c:pt idx="2">
                  <c:v>5.2566327995458106</c:v>
                </c:pt>
                <c:pt idx="3">
                  <c:v>8.5992024219107019</c:v>
                </c:pt>
                <c:pt idx="4">
                  <c:v>22.7692083290334</c:v>
                </c:pt>
                <c:pt idx="5">
                  <c:v>21.35848673475649</c:v>
                </c:pt>
                <c:pt idx="6">
                  <c:v>22.393938651032698</c:v>
                </c:pt>
                <c:pt idx="7">
                  <c:v>17.685544638752486</c:v>
                </c:pt>
                <c:pt idx="8">
                  <c:v>24.603777927824275</c:v>
                </c:pt>
                <c:pt idx="9">
                  <c:v>29.728611502394553</c:v>
                </c:pt>
                <c:pt idx="10">
                  <c:v>32.59217801770982</c:v>
                </c:pt>
                <c:pt idx="11">
                  <c:v>35.792459061788762</c:v>
                </c:pt>
                <c:pt idx="12">
                  <c:v>51.070049717008445</c:v>
                </c:pt>
                <c:pt idx="13">
                  <c:v>63.057388553395576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adjusting for ESCS2</c:v>
                </c:pt>
              </c:strCache>
            </c:strRef>
          </c:tx>
          <c:cat>
            <c:strRef>
              <c:f>Sheet1!$A$2:$A$15</c:f>
              <c:strCache>
                <c:ptCount val="14"/>
                <c:pt idx="0">
                  <c:v>Lithuania</c:v>
                </c:pt>
                <c:pt idx="1">
                  <c:v>Hong Kong-China</c:v>
                </c:pt>
                <c:pt idx="2">
                  <c:v>Macao-China</c:v>
                </c:pt>
                <c:pt idx="3">
                  <c:v>Croatia</c:v>
                </c:pt>
                <c:pt idx="4">
                  <c:v>Portugal</c:v>
                </c:pt>
                <c:pt idx="5">
                  <c:v>Italy</c:v>
                </c:pt>
                <c:pt idx="6">
                  <c:v>Panama</c:v>
                </c:pt>
                <c:pt idx="7">
                  <c:v>Chile</c:v>
                </c:pt>
                <c:pt idx="8">
                  <c:v>Korea</c:v>
                </c:pt>
                <c:pt idx="9">
                  <c:v>Denmark</c:v>
                </c:pt>
                <c:pt idx="10">
                  <c:v>Hungary</c:v>
                </c:pt>
                <c:pt idx="11">
                  <c:v>Qatar</c:v>
                </c:pt>
                <c:pt idx="12">
                  <c:v>Germany</c:v>
                </c:pt>
                <c:pt idx="13">
                  <c:v>New Zealand</c:v>
                </c:pt>
              </c:strCache>
            </c:strRef>
          </c:cat>
          <c:val>
            <c:numRef>
              <c:f>Sheet1!$C$2:$C$15</c:f>
              <c:numCache>
                <c:formatCode>0.0</c:formatCode>
                <c:ptCount val="14"/>
                <c:pt idx="0">
                  <c:v>-0.45052302690151269</c:v>
                </c:pt>
                <c:pt idx="1">
                  <c:v>0.86331981586845863</c:v>
                </c:pt>
                <c:pt idx="2">
                  <c:v>1.5389874702182433</c:v>
                </c:pt>
                <c:pt idx="3">
                  <c:v>1.8113609171006457</c:v>
                </c:pt>
                <c:pt idx="4">
                  <c:v>5.5716412446827546</c:v>
                </c:pt>
                <c:pt idx="5">
                  <c:v>10.935173286082483</c:v>
                </c:pt>
                <c:pt idx="6">
                  <c:v>11.890791807502177</c:v>
                </c:pt>
                <c:pt idx="7">
                  <c:v>12.367702841923094</c:v>
                </c:pt>
                <c:pt idx="8">
                  <c:v>13.1964423811553</c:v>
                </c:pt>
                <c:pt idx="9">
                  <c:v>17.47228353125389</c:v>
                </c:pt>
                <c:pt idx="10">
                  <c:v>18.800768145109455</c:v>
                </c:pt>
                <c:pt idx="11">
                  <c:v>27.260019299629171</c:v>
                </c:pt>
                <c:pt idx="12">
                  <c:v>29.222135477044226</c:v>
                </c:pt>
                <c:pt idx="13">
                  <c:v>43.564061645158645</c:v>
                </c:pt>
              </c:numCache>
            </c:numRef>
          </c:val>
        </c:ser>
        <c:gapWidth val="80"/>
        <c:overlap val="50"/>
        <c:axId val="129179648"/>
        <c:axId val="129181184"/>
      </c:barChart>
      <c:catAx>
        <c:axId val="12917964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5400000" vert="horz"/>
          <a:lstStyle/>
          <a:p>
            <a:pPr>
              <a:defRPr/>
            </a:pPr>
            <a:endParaRPr lang="el-GR"/>
          </a:p>
        </c:txPr>
        <c:crossAx val="129181184"/>
        <c:crosses val="autoZero"/>
        <c:auto val="1"/>
        <c:lblAlgn val="ctr"/>
        <c:lblOffset val="100"/>
      </c:catAx>
      <c:valAx>
        <c:axId val="129181184"/>
        <c:scaling>
          <c:orientation val="minMax"/>
          <c:max val="70"/>
          <c:min val="0"/>
        </c:scaling>
        <c:axPos val="l"/>
        <c:majorGridlines/>
        <c:numFmt formatCode="General" sourceLinked="0"/>
        <c:majorTickMark val="none"/>
        <c:tickLblPos val="nextTo"/>
        <c:crossAx val="129179648"/>
        <c:crosses val="autoZero"/>
        <c:crossBetween val="between"/>
        <c:majorUnit val="10"/>
      </c:valAx>
      <c:spPr>
        <a:noFill/>
        <a:ln w="25381">
          <a:noFill/>
        </a:ln>
      </c:spPr>
    </c:plotArea>
    <c:plotVisOnly val="1"/>
    <c:dispBlanksAs val="gap"/>
  </c:chart>
  <c:txPr>
    <a:bodyPr/>
    <a:lstStyle/>
    <a:p>
      <a:pPr>
        <a:defRPr sz="1799"/>
      </a:pPr>
      <a:endParaRPr lang="el-GR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l-GR"/>
  <c:chart>
    <c:plotArea>
      <c:layout>
        <c:manualLayout>
          <c:layoutTarget val="inner"/>
          <c:xMode val="edge"/>
          <c:yMode val="edge"/>
          <c:x val="0.1259452101014982"/>
          <c:y val="3.5414772321693842E-2"/>
          <c:w val="0.84681901385999259"/>
          <c:h val="0.55513208417004256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Before adjusting for ESCS</c:v>
                </c:pt>
              </c:strCache>
            </c:strRef>
          </c:tx>
          <c:cat>
            <c:strRef>
              <c:f>Sheet1!$A$2:$A$15</c:f>
              <c:strCache>
                <c:ptCount val="14"/>
                <c:pt idx="0">
                  <c:v>Lithuania</c:v>
                </c:pt>
                <c:pt idx="1">
                  <c:v>Germany</c:v>
                </c:pt>
                <c:pt idx="2">
                  <c:v>Denmark</c:v>
                </c:pt>
                <c:pt idx="3">
                  <c:v>Croatia</c:v>
                </c:pt>
                <c:pt idx="4">
                  <c:v>Hong Kong-China</c:v>
                </c:pt>
                <c:pt idx="5">
                  <c:v>Korea</c:v>
                </c:pt>
                <c:pt idx="6">
                  <c:v>Macao-China</c:v>
                </c:pt>
                <c:pt idx="7">
                  <c:v>Portugal</c:v>
                </c:pt>
                <c:pt idx="8">
                  <c:v>Hungary</c:v>
                </c:pt>
                <c:pt idx="9">
                  <c:v>New Zealand</c:v>
                </c:pt>
                <c:pt idx="10">
                  <c:v>Chile</c:v>
                </c:pt>
                <c:pt idx="11">
                  <c:v>Italy</c:v>
                </c:pt>
                <c:pt idx="12">
                  <c:v>Panama</c:v>
                </c:pt>
                <c:pt idx="13">
                  <c:v>Qatar</c:v>
                </c:pt>
              </c:strCache>
            </c:strRef>
          </c:cat>
          <c:val>
            <c:numRef>
              <c:f>Sheet1!$B$2:$B$15</c:f>
              <c:numCache>
                <c:formatCode>0.0</c:formatCode>
                <c:ptCount val="14"/>
                <c:pt idx="0">
                  <c:v>6.1045927771995014</c:v>
                </c:pt>
                <c:pt idx="1">
                  <c:v>7.2320278121572841</c:v>
                </c:pt>
                <c:pt idx="2">
                  <c:v>1.1440783394117198</c:v>
                </c:pt>
                <c:pt idx="3">
                  <c:v>11.815149407771774</c:v>
                </c:pt>
                <c:pt idx="4">
                  <c:v>14.346061161504648</c:v>
                </c:pt>
                <c:pt idx="5">
                  <c:v>12.58191080488797</c:v>
                </c:pt>
                <c:pt idx="6">
                  <c:v>9.3072932752780648</c:v>
                </c:pt>
                <c:pt idx="7">
                  <c:v>28.479929045668229</c:v>
                </c:pt>
                <c:pt idx="8">
                  <c:v>29.363000272139416</c:v>
                </c:pt>
                <c:pt idx="9">
                  <c:v>22.445877881661772</c:v>
                </c:pt>
                <c:pt idx="10">
                  <c:v>27.539142415838</c:v>
                </c:pt>
                <c:pt idx="11">
                  <c:v>29.207209292194189</c:v>
                </c:pt>
                <c:pt idx="12">
                  <c:v>33.363265059532878</c:v>
                </c:pt>
                <c:pt idx="13">
                  <c:v>48.895974201040296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adjusting for ESCS</c:v>
                </c:pt>
              </c:strCache>
            </c:strRef>
          </c:tx>
          <c:cat>
            <c:strRef>
              <c:f>Sheet1!$A$2:$A$15</c:f>
              <c:strCache>
                <c:ptCount val="14"/>
                <c:pt idx="0">
                  <c:v>Lithuania</c:v>
                </c:pt>
                <c:pt idx="1">
                  <c:v>Germany</c:v>
                </c:pt>
                <c:pt idx="2">
                  <c:v>Denmark</c:v>
                </c:pt>
                <c:pt idx="3">
                  <c:v>Croatia</c:v>
                </c:pt>
                <c:pt idx="4">
                  <c:v>Hong Kong-China</c:v>
                </c:pt>
                <c:pt idx="5">
                  <c:v>Korea</c:v>
                </c:pt>
                <c:pt idx="6">
                  <c:v>Macao-China</c:v>
                </c:pt>
                <c:pt idx="7">
                  <c:v>Portugal</c:v>
                </c:pt>
                <c:pt idx="8">
                  <c:v>Hungary</c:v>
                </c:pt>
                <c:pt idx="9">
                  <c:v>New Zealand</c:v>
                </c:pt>
                <c:pt idx="10">
                  <c:v>Chile</c:v>
                </c:pt>
                <c:pt idx="11">
                  <c:v>Italy</c:v>
                </c:pt>
                <c:pt idx="12">
                  <c:v>Panama</c:v>
                </c:pt>
                <c:pt idx="13">
                  <c:v>Qatar</c:v>
                </c:pt>
              </c:strCache>
            </c:strRef>
          </c:cat>
          <c:val>
            <c:numRef>
              <c:f>Sheet1!$C$2:$C$15</c:f>
              <c:numCache>
                <c:formatCode>0.0</c:formatCode>
                <c:ptCount val="14"/>
                <c:pt idx="0">
                  <c:v>-2.1009270945611527</c:v>
                </c:pt>
                <c:pt idx="1">
                  <c:v>-1.168240648233646</c:v>
                </c:pt>
                <c:pt idx="2">
                  <c:v>-1.1409024464801947</c:v>
                </c:pt>
                <c:pt idx="3">
                  <c:v>2.7299376573335112</c:v>
                </c:pt>
                <c:pt idx="4">
                  <c:v>3.0450696394667474</c:v>
                </c:pt>
                <c:pt idx="5">
                  <c:v>3.8484952882841093</c:v>
                </c:pt>
                <c:pt idx="6">
                  <c:v>4.5571084413448109</c:v>
                </c:pt>
                <c:pt idx="7">
                  <c:v>10.311315458532576</c:v>
                </c:pt>
                <c:pt idx="8">
                  <c:v>10.422381396639144</c:v>
                </c:pt>
                <c:pt idx="9">
                  <c:v>11.728720329653482</c:v>
                </c:pt>
                <c:pt idx="10">
                  <c:v>15.02703045835325</c:v>
                </c:pt>
                <c:pt idx="11">
                  <c:v>16.53969328748461</c:v>
                </c:pt>
                <c:pt idx="12">
                  <c:v>19.848041621786788</c:v>
                </c:pt>
                <c:pt idx="13">
                  <c:v>37.176505121453488</c:v>
                </c:pt>
              </c:numCache>
            </c:numRef>
          </c:val>
        </c:ser>
        <c:gapWidth val="81"/>
        <c:overlap val="49"/>
        <c:axId val="129292928"/>
        <c:axId val="129372544"/>
      </c:barChart>
      <c:catAx>
        <c:axId val="129292928"/>
        <c:scaling>
          <c:orientation val="minMax"/>
        </c:scaling>
        <c:axPos val="b"/>
        <c:numFmt formatCode="General" sourceLinked="1"/>
        <c:majorTickMark val="none"/>
        <c:tickLblPos val="low"/>
        <c:txPr>
          <a:bodyPr rot="-5400000" vert="horz"/>
          <a:lstStyle/>
          <a:p>
            <a:pPr>
              <a:defRPr/>
            </a:pPr>
            <a:endParaRPr lang="el-GR"/>
          </a:p>
        </c:txPr>
        <c:crossAx val="129372544"/>
        <c:crosses val="autoZero"/>
        <c:auto val="1"/>
        <c:lblAlgn val="ctr"/>
        <c:lblOffset val="100"/>
        <c:tickLblSkip val="1"/>
      </c:catAx>
      <c:valAx>
        <c:axId val="129372544"/>
        <c:scaling>
          <c:orientation val="minMax"/>
        </c:scaling>
        <c:axPos val="l"/>
        <c:majorGridlines/>
        <c:numFmt formatCode="General" sourceLinked="0"/>
        <c:majorTickMark val="none"/>
        <c:tickLblPos val="low"/>
        <c:crossAx val="129292928"/>
        <c:crosses val="autoZero"/>
        <c:crossBetween val="between"/>
      </c:valAx>
      <c:spPr>
        <a:noFill/>
        <a:ln w="25403">
          <a:noFill/>
        </a:ln>
      </c:spPr>
    </c:plotArea>
    <c:plotVisOnly val="1"/>
    <c:dispBlanksAs val="gap"/>
  </c:chart>
  <c:txPr>
    <a:bodyPr/>
    <a:lstStyle/>
    <a:p>
      <a:pPr>
        <a:defRPr sz="1799"/>
      </a:pPr>
      <a:endParaRPr lang="el-GR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l-GR"/>
  <c:chart>
    <c:plotArea>
      <c:layout>
        <c:manualLayout>
          <c:layoutTarget val="inner"/>
          <c:xMode val="edge"/>
          <c:yMode val="edge"/>
          <c:x val="0.11303958009846991"/>
          <c:y val="2.729070533948583E-2"/>
          <c:w val="0.86992862005603067"/>
          <c:h val="0.53677450832819529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Before adjusting for ESCS</c:v>
                </c:pt>
              </c:strCache>
            </c:strRef>
          </c:tx>
          <c:cat>
            <c:strRef>
              <c:f>Sheet1!$A$2:$A$15</c:f>
              <c:strCache>
                <c:ptCount val="14"/>
                <c:pt idx="0">
                  <c:v>Lithuania</c:v>
                </c:pt>
                <c:pt idx="1">
                  <c:v>Panama</c:v>
                </c:pt>
                <c:pt idx="2">
                  <c:v>Korea</c:v>
                </c:pt>
                <c:pt idx="3">
                  <c:v>Macao-China</c:v>
                </c:pt>
                <c:pt idx="4">
                  <c:v>Hungary</c:v>
                </c:pt>
                <c:pt idx="5">
                  <c:v>Hong Kong-China</c:v>
                </c:pt>
                <c:pt idx="6">
                  <c:v>Germany</c:v>
                </c:pt>
                <c:pt idx="7">
                  <c:v>Croatia</c:v>
                </c:pt>
                <c:pt idx="8">
                  <c:v>Portugal</c:v>
                </c:pt>
                <c:pt idx="9">
                  <c:v>Chile</c:v>
                </c:pt>
                <c:pt idx="10">
                  <c:v>Denmark</c:v>
                </c:pt>
                <c:pt idx="11">
                  <c:v>New Zealand</c:v>
                </c:pt>
                <c:pt idx="12">
                  <c:v>Italy</c:v>
                </c:pt>
                <c:pt idx="13">
                  <c:v>Qatar</c:v>
                </c:pt>
              </c:strCache>
            </c:strRef>
          </c:cat>
          <c:val>
            <c:numRef>
              <c:f>Sheet1!$B$2:$B$15</c:f>
              <c:numCache>
                <c:formatCode>0.0</c:formatCode>
                <c:ptCount val="14"/>
                <c:pt idx="0">
                  <c:v>4.1138951412290785</c:v>
                </c:pt>
                <c:pt idx="1">
                  <c:v>23.371798078729512</c:v>
                </c:pt>
                <c:pt idx="2">
                  <c:v>8.7451688612328127</c:v>
                </c:pt>
                <c:pt idx="3">
                  <c:v>8.9536614633367879</c:v>
                </c:pt>
                <c:pt idx="4">
                  <c:v>6.8451912448015264</c:v>
                </c:pt>
                <c:pt idx="5">
                  <c:v>10.253273199064301</c:v>
                </c:pt>
                <c:pt idx="6">
                  <c:v>17.300665700198554</c:v>
                </c:pt>
                <c:pt idx="7">
                  <c:v>17.518552040633629</c:v>
                </c:pt>
                <c:pt idx="8">
                  <c:v>27.184080357710005</c:v>
                </c:pt>
                <c:pt idx="9">
                  <c:v>22.638282312036004</c:v>
                </c:pt>
                <c:pt idx="10">
                  <c:v>21.994670282517969</c:v>
                </c:pt>
                <c:pt idx="11">
                  <c:v>27.11899214053674</c:v>
                </c:pt>
                <c:pt idx="12">
                  <c:v>26.668272706899565</c:v>
                </c:pt>
                <c:pt idx="13">
                  <c:v>29.223659978623569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 adjusting for ESCS</c:v>
                </c:pt>
              </c:strCache>
            </c:strRef>
          </c:tx>
          <c:cat>
            <c:strRef>
              <c:f>Sheet1!$A$2:$A$15</c:f>
              <c:strCache>
                <c:ptCount val="14"/>
                <c:pt idx="0">
                  <c:v>Lithuania</c:v>
                </c:pt>
                <c:pt idx="1">
                  <c:v>Panama</c:v>
                </c:pt>
                <c:pt idx="2">
                  <c:v>Korea</c:v>
                </c:pt>
                <c:pt idx="3">
                  <c:v>Macao-China</c:v>
                </c:pt>
                <c:pt idx="4">
                  <c:v>Hungary</c:v>
                </c:pt>
                <c:pt idx="5">
                  <c:v>Hong Kong-China</c:v>
                </c:pt>
                <c:pt idx="6">
                  <c:v>Germany</c:v>
                </c:pt>
                <c:pt idx="7">
                  <c:v>Croatia</c:v>
                </c:pt>
                <c:pt idx="8">
                  <c:v>Portugal</c:v>
                </c:pt>
                <c:pt idx="9">
                  <c:v>Chile</c:v>
                </c:pt>
                <c:pt idx="10">
                  <c:v>Denmark</c:v>
                </c:pt>
                <c:pt idx="11">
                  <c:v>New Zealand</c:v>
                </c:pt>
                <c:pt idx="12">
                  <c:v>Italy</c:v>
                </c:pt>
                <c:pt idx="13">
                  <c:v>Qatar</c:v>
                </c:pt>
              </c:strCache>
            </c:strRef>
          </c:cat>
          <c:val>
            <c:numRef>
              <c:f>Sheet1!$C$2:$C$15</c:f>
              <c:numCache>
                <c:formatCode>0.0</c:formatCode>
                <c:ptCount val="14"/>
                <c:pt idx="0">
                  <c:v>6.7605573321756679E-2</c:v>
                </c:pt>
                <c:pt idx="1">
                  <c:v>4.9939390318569625</c:v>
                </c:pt>
                <c:pt idx="2">
                  <c:v>5.5150473254072407</c:v>
                </c:pt>
                <c:pt idx="3">
                  <c:v>6.0659014231409669</c:v>
                </c:pt>
                <c:pt idx="4">
                  <c:v>6.073205171014159</c:v>
                </c:pt>
                <c:pt idx="5">
                  <c:v>6.1621596723928915</c:v>
                </c:pt>
                <c:pt idx="6">
                  <c:v>8.2274221342625182</c:v>
                </c:pt>
                <c:pt idx="7">
                  <c:v>10.462499809600182</c:v>
                </c:pt>
                <c:pt idx="8">
                  <c:v>12.80549285660187</c:v>
                </c:pt>
                <c:pt idx="9">
                  <c:v>14.808552905501976</c:v>
                </c:pt>
                <c:pt idx="10">
                  <c:v>14.839198478242173</c:v>
                </c:pt>
                <c:pt idx="11">
                  <c:v>16.204534339339649</c:v>
                </c:pt>
                <c:pt idx="12">
                  <c:v>19.526998491606644</c:v>
                </c:pt>
                <c:pt idx="13">
                  <c:v>22.873265948518171</c:v>
                </c:pt>
              </c:numCache>
            </c:numRef>
          </c:val>
        </c:ser>
        <c:gapWidth val="81"/>
        <c:overlap val="49"/>
        <c:axId val="129336832"/>
        <c:axId val="129338368"/>
      </c:barChart>
      <c:catAx>
        <c:axId val="12933683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5400000" vert="horz"/>
          <a:lstStyle/>
          <a:p>
            <a:pPr>
              <a:defRPr/>
            </a:pPr>
            <a:endParaRPr lang="el-GR"/>
          </a:p>
        </c:txPr>
        <c:crossAx val="129338368"/>
        <c:crosses val="autoZero"/>
        <c:auto val="1"/>
        <c:lblAlgn val="ctr"/>
        <c:lblOffset val="100"/>
      </c:catAx>
      <c:valAx>
        <c:axId val="129338368"/>
        <c:scaling>
          <c:orientation val="minMax"/>
        </c:scaling>
        <c:axPos val="l"/>
        <c:majorGridlines/>
        <c:numFmt formatCode="General" sourceLinked="0"/>
        <c:tickLblPos val="nextTo"/>
        <c:crossAx val="129336832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</c:chart>
  <c:txPr>
    <a:bodyPr/>
    <a:lstStyle/>
    <a:p>
      <a:pPr>
        <a:defRPr sz="1798"/>
      </a:pPr>
      <a:endParaRPr lang="el-GR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0.22857</cdr:x>
      <cdr:y>0.80875</cdr:y>
    </cdr:from>
    <cdr:to>
      <cdr:x>0.29062</cdr:x>
      <cdr:y>0.9186</cdr:y>
    </cdr:to>
    <cdr:sp macro="" textlink="">
      <cdr:nvSpPr>
        <cdr:cNvPr id="2" name="Down Arrow 1"/>
        <cdr:cNvSpPr/>
      </cdr:nvSpPr>
      <cdr:spPr>
        <a:xfrm xmlns:a="http://schemas.openxmlformats.org/drawingml/2006/main" rot="10800000">
          <a:off x="2182912" y="6080472"/>
          <a:ext cx="592603" cy="825896"/>
        </a:xfrm>
        <a:prstGeom xmlns:a="http://schemas.openxmlformats.org/drawingml/2006/main" prst="downArrow">
          <a:avLst/>
        </a:prstGeom>
        <a:solidFill xmlns:a="http://schemas.openxmlformats.org/drawingml/2006/main">
          <a:srgbClr val="C0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GB"/>
        </a:p>
      </cdr:txBody>
    </cdr:sp>
  </cdr:relSizeAnchor>
  <cdr:relSizeAnchor xmlns:cdr="http://schemas.openxmlformats.org/drawingml/2006/chartDrawing">
    <cdr:from>
      <cdr:x>0.40779</cdr:x>
      <cdr:y>0.22214</cdr:y>
    </cdr:from>
    <cdr:to>
      <cdr:x>0.99426</cdr:x>
      <cdr:y>0.33966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758704" y="1463576"/>
          <a:ext cx="5436096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l-GR" sz="1600" b="1" dirty="0" smtClean="0">
              <a:solidFill>
                <a:schemeClr val="accent2">
                  <a:lumMod val="50000"/>
                </a:schemeClr>
              </a:solidFill>
            </a:rPr>
            <a:t>Διαφορά σε πόντους</a:t>
          </a:r>
        </a:p>
        <a:p xmlns:a="http://schemas.openxmlformats.org/drawingml/2006/main">
          <a:r>
            <a:rPr lang="el-GR" sz="1600" b="1" dirty="0" smtClean="0">
              <a:solidFill>
                <a:schemeClr val="bg2">
                  <a:lumMod val="50000"/>
                </a:schemeClr>
              </a:solidFill>
            </a:rPr>
            <a:t>Διαφορά μετά από προσαρμογή για κοινωνικούς παράγοντες</a:t>
          </a:r>
          <a:endParaRPr lang="el-GR" sz="1600" b="1" dirty="0">
            <a:solidFill>
              <a:schemeClr val="bg2">
                <a:lumMod val="50000"/>
              </a:schemeClr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0.00205</cdr:x>
      <cdr:y>0.02384</cdr:y>
    </cdr:from>
    <cdr:to>
      <cdr:x>0.05174</cdr:x>
      <cdr:y>0.72408</cdr:y>
    </cdr:to>
    <cdr:sp macro="" textlink="">
      <cdr:nvSpPr>
        <cdr:cNvPr id="2" name="TextBox 5"/>
        <cdr:cNvSpPr txBox="1"/>
      </cdr:nvSpPr>
      <cdr:spPr>
        <a:xfrm xmlns:a="http://schemas.openxmlformats.org/drawingml/2006/main">
          <a:off x="18569" y="133521"/>
          <a:ext cx="450123" cy="392183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lvl1pPr marL="0" indent="0">
            <a:defRPr sz="1100">
              <a:latin typeface="Comic Sans MS"/>
            </a:defRPr>
          </a:lvl1pPr>
          <a:lvl2pPr marL="457200" indent="0">
            <a:defRPr sz="1100">
              <a:latin typeface="Comic Sans MS"/>
            </a:defRPr>
          </a:lvl2pPr>
          <a:lvl3pPr marL="914400" indent="0">
            <a:defRPr sz="1100">
              <a:latin typeface="Comic Sans MS"/>
            </a:defRPr>
          </a:lvl3pPr>
          <a:lvl4pPr marL="1371600" indent="0">
            <a:defRPr sz="1100">
              <a:latin typeface="Comic Sans MS"/>
            </a:defRPr>
          </a:lvl4pPr>
          <a:lvl5pPr marL="1828800" indent="0">
            <a:defRPr sz="1100">
              <a:latin typeface="Comic Sans MS"/>
            </a:defRPr>
          </a:lvl5pPr>
          <a:lvl6pPr marL="2286000" indent="0">
            <a:defRPr sz="1100">
              <a:latin typeface="Comic Sans MS"/>
            </a:defRPr>
          </a:lvl6pPr>
          <a:lvl7pPr marL="2743200" indent="0">
            <a:defRPr sz="1100">
              <a:latin typeface="Comic Sans MS"/>
            </a:defRPr>
          </a:lvl7pPr>
          <a:lvl8pPr marL="3200400" indent="0">
            <a:defRPr sz="1100">
              <a:latin typeface="Comic Sans MS"/>
            </a:defRPr>
          </a:lvl8pPr>
          <a:lvl9pPr marL="3657600" indent="0">
            <a:defRPr sz="1100">
              <a:latin typeface="Comic Sans MS"/>
            </a:defRPr>
          </a:lvl9pPr>
        </a:lstStyle>
        <a:p xmlns:a="http://schemas.openxmlformats.org/drawingml/2006/main">
          <a:pPr algn="ctr">
            <a:defRPr sz="1100" b="0" i="0" u="none" strike="noStrike" kern="1200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r>
            <a:rPr lang="en-US" sz="1800" b="1" dirty="0">
              <a:solidFill>
                <a:srgbClr val="FFFFFF"/>
              </a:solidFill>
              <a:latin typeface="Arial" pitchFamily="34" charset="0"/>
              <a:cs typeface="Arial" pitchFamily="34" charset="0"/>
            </a:rPr>
            <a:t>Score point </a:t>
          </a:r>
          <a:r>
            <a:rPr lang="en-US" sz="18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rPr>
            <a:t>difference</a:t>
          </a:r>
          <a:endParaRPr lang="en-US" sz="1800" b="1" dirty="0">
            <a:solidFill>
              <a:srgbClr val="FFFFFF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0.61434</cdr:x>
      <cdr:y>0.17364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0" y="0"/>
          <a:ext cx="5436096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Gill Sans MT"/>
            </a:defRPr>
          </a:lvl1pPr>
          <a:lvl2pPr marL="457200" indent="0">
            <a:defRPr sz="1100">
              <a:latin typeface="Gill Sans MT"/>
            </a:defRPr>
          </a:lvl2pPr>
          <a:lvl3pPr marL="914400" indent="0">
            <a:defRPr sz="1100">
              <a:latin typeface="Gill Sans MT"/>
            </a:defRPr>
          </a:lvl3pPr>
          <a:lvl4pPr marL="1371600" indent="0">
            <a:defRPr sz="1100">
              <a:latin typeface="Gill Sans MT"/>
            </a:defRPr>
          </a:lvl4pPr>
          <a:lvl5pPr marL="1828800" indent="0">
            <a:defRPr sz="1100">
              <a:latin typeface="Gill Sans MT"/>
            </a:defRPr>
          </a:lvl5pPr>
          <a:lvl6pPr marL="2286000" indent="0">
            <a:defRPr sz="1100">
              <a:latin typeface="Gill Sans MT"/>
            </a:defRPr>
          </a:lvl6pPr>
          <a:lvl7pPr marL="2743200" indent="0">
            <a:defRPr sz="1100">
              <a:latin typeface="Gill Sans MT"/>
            </a:defRPr>
          </a:lvl7pPr>
          <a:lvl8pPr marL="3200400" indent="0">
            <a:defRPr sz="1100">
              <a:latin typeface="Gill Sans MT"/>
            </a:defRPr>
          </a:lvl8pPr>
          <a:lvl9pPr marL="3657600" indent="0">
            <a:defRPr sz="1100">
              <a:latin typeface="Gill Sans MT"/>
            </a:defRPr>
          </a:lvl9pPr>
        </a:lstStyle>
        <a:p xmlns:a="http://schemas.openxmlformats.org/drawingml/2006/main">
          <a:r>
            <a:rPr lang="el-GR" sz="1600" b="1" dirty="0" smtClean="0">
              <a:solidFill>
                <a:srgbClr val="9FB8CD">
                  <a:lumMod val="50000"/>
                </a:srgbClr>
              </a:solidFill>
            </a:rPr>
            <a:t>                  </a:t>
          </a:r>
          <a:r>
            <a:rPr lang="el-GR" sz="1800" b="1" dirty="0" smtClean="0">
              <a:solidFill>
                <a:srgbClr val="9FB8CD">
                  <a:lumMod val="50000"/>
                </a:srgbClr>
              </a:solidFill>
            </a:rPr>
            <a:t>Οι γονείς «διαβάζουν βιβλία»</a:t>
          </a:r>
          <a:endParaRPr lang="el-GR" sz="1800" b="1" dirty="0">
            <a:solidFill>
              <a:srgbClr val="DDE9EC">
                <a:lumMod val="50000"/>
              </a:srgb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0.00325</cdr:x>
      <cdr:y>0</cdr:y>
    </cdr:from>
    <cdr:to>
      <cdr:x>0.05237</cdr:x>
      <cdr:y>0.66464</cdr:y>
    </cdr:to>
    <cdr:sp macro="" textlink="">
      <cdr:nvSpPr>
        <cdr:cNvPr id="2" name="TextBox 5"/>
        <cdr:cNvSpPr txBox="1"/>
      </cdr:nvSpPr>
      <cdr:spPr>
        <a:xfrm xmlns:a="http://schemas.openxmlformats.org/drawingml/2006/main">
          <a:off x="29780" y="0"/>
          <a:ext cx="450123" cy="357684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lvl1pPr marL="0" indent="0">
            <a:defRPr sz="1100">
              <a:latin typeface="Comic Sans MS"/>
            </a:defRPr>
          </a:lvl1pPr>
          <a:lvl2pPr marL="457200" indent="0">
            <a:defRPr sz="1100">
              <a:latin typeface="Comic Sans MS"/>
            </a:defRPr>
          </a:lvl2pPr>
          <a:lvl3pPr marL="914400" indent="0">
            <a:defRPr sz="1100">
              <a:latin typeface="Comic Sans MS"/>
            </a:defRPr>
          </a:lvl3pPr>
          <a:lvl4pPr marL="1371600" indent="0">
            <a:defRPr sz="1100">
              <a:latin typeface="Comic Sans MS"/>
            </a:defRPr>
          </a:lvl4pPr>
          <a:lvl5pPr marL="1828800" indent="0">
            <a:defRPr sz="1100">
              <a:latin typeface="Comic Sans MS"/>
            </a:defRPr>
          </a:lvl5pPr>
          <a:lvl6pPr marL="2286000" indent="0">
            <a:defRPr sz="1100">
              <a:latin typeface="Comic Sans MS"/>
            </a:defRPr>
          </a:lvl6pPr>
          <a:lvl7pPr marL="2743200" indent="0">
            <a:defRPr sz="1100">
              <a:latin typeface="Comic Sans MS"/>
            </a:defRPr>
          </a:lvl7pPr>
          <a:lvl8pPr marL="3200400" indent="0">
            <a:defRPr sz="1100">
              <a:latin typeface="Comic Sans MS"/>
            </a:defRPr>
          </a:lvl8pPr>
          <a:lvl9pPr marL="3657600" indent="0">
            <a:defRPr sz="1100">
              <a:latin typeface="Comic Sans MS"/>
            </a:defRPr>
          </a:lvl9pPr>
        </a:lstStyle>
        <a:p xmlns:a="http://schemas.openxmlformats.org/drawingml/2006/main">
          <a:pPr algn="ctr">
            <a:defRPr sz="1100" b="0" i="0" u="none" strike="noStrike" kern="1200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r>
            <a:rPr lang="en-US" sz="1800" b="1" dirty="0">
              <a:solidFill>
                <a:srgbClr val="FFFFFF"/>
              </a:solidFill>
              <a:latin typeface="Arial" pitchFamily="34" charset="0"/>
              <a:cs typeface="Arial" pitchFamily="34" charset="0"/>
            </a:rPr>
            <a:t>Score point </a:t>
          </a:r>
          <a:r>
            <a:rPr lang="en-US" sz="18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rPr>
            <a:t>difference</a:t>
          </a:r>
          <a:endParaRPr lang="en-US" sz="1800" b="1" dirty="0">
            <a:solidFill>
              <a:srgbClr val="FFFFFF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0.00846</cdr:y>
    </cdr:from>
    <cdr:to>
      <cdr:x>0.04933</cdr:x>
      <cdr:y>0.60076</cdr:y>
    </cdr:to>
    <cdr:sp macro="" textlink="">
      <cdr:nvSpPr>
        <cdr:cNvPr id="2" name="TextBox 5"/>
        <cdr:cNvSpPr txBox="1"/>
      </cdr:nvSpPr>
      <cdr:spPr>
        <a:xfrm xmlns:a="http://schemas.openxmlformats.org/drawingml/2006/main">
          <a:off x="0" y="47704"/>
          <a:ext cx="450123" cy="333986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square" rtlCol="0">
          <a:spAutoFit/>
        </a:bodyPr>
        <a:lstStyle xmlns:a="http://schemas.openxmlformats.org/drawingml/2006/main">
          <a:lvl1pPr marL="0" indent="0">
            <a:defRPr sz="1100">
              <a:latin typeface="Comic Sans MS"/>
            </a:defRPr>
          </a:lvl1pPr>
          <a:lvl2pPr marL="457200" indent="0">
            <a:defRPr sz="1100">
              <a:latin typeface="Comic Sans MS"/>
            </a:defRPr>
          </a:lvl2pPr>
          <a:lvl3pPr marL="914400" indent="0">
            <a:defRPr sz="1100">
              <a:latin typeface="Comic Sans MS"/>
            </a:defRPr>
          </a:lvl3pPr>
          <a:lvl4pPr marL="1371600" indent="0">
            <a:defRPr sz="1100">
              <a:latin typeface="Comic Sans MS"/>
            </a:defRPr>
          </a:lvl4pPr>
          <a:lvl5pPr marL="1828800" indent="0">
            <a:defRPr sz="1100">
              <a:latin typeface="Comic Sans MS"/>
            </a:defRPr>
          </a:lvl5pPr>
          <a:lvl6pPr marL="2286000" indent="0">
            <a:defRPr sz="1100">
              <a:latin typeface="Comic Sans MS"/>
            </a:defRPr>
          </a:lvl6pPr>
          <a:lvl7pPr marL="2743200" indent="0">
            <a:defRPr sz="1100">
              <a:latin typeface="Comic Sans MS"/>
            </a:defRPr>
          </a:lvl7pPr>
          <a:lvl8pPr marL="3200400" indent="0">
            <a:defRPr sz="1100">
              <a:latin typeface="Comic Sans MS"/>
            </a:defRPr>
          </a:lvl8pPr>
          <a:lvl9pPr marL="3657600" indent="0">
            <a:defRPr sz="1100">
              <a:latin typeface="Comic Sans MS"/>
            </a:defRPr>
          </a:lvl9pPr>
        </a:lstStyle>
        <a:p xmlns:a="http://schemas.openxmlformats.org/drawingml/2006/main">
          <a:pPr algn="ctr">
            <a:defRPr sz="1100" b="0" i="0" u="none" strike="noStrike" kern="1200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r>
            <a:rPr lang="en-US" sz="1800" b="1" dirty="0">
              <a:solidFill>
                <a:srgbClr val="FFFFFF"/>
              </a:solidFill>
              <a:latin typeface="Arial" pitchFamily="34" charset="0"/>
              <a:cs typeface="Arial" pitchFamily="34" charset="0"/>
            </a:rPr>
            <a:t>Score point </a:t>
          </a:r>
          <a:r>
            <a:rPr lang="en-US" sz="1800" b="1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rPr>
            <a:t>difference</a:t>
          </a:r>
          <a:endParaRPr lang="en-US" sz="1800" b="1" dirty="0">
            <a:solidFill>
              <a:srgbClr val="FFFFFF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55DA4CE-0309-4ADE-B747-2D57F45A628E}" type="datetimeFigureOut">
              <a:rPr lang="el-GR"/>
              <a:pPr>
                <a:defRPr/>
              </a:pPr>
              <a:t>23/10/2017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l-G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975F4D4-0142-4E86-8938-4C5E05381718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39788818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4D4-0142-4E86-8938-4C5E05381718}" type="slidenum">
              <a:rPr lang="el-GR" altLang="en-US" smtClean="0"/>
              <a:pPr/>
              <a:t>19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238274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5F4D4-0142-4E86-8938-4C5E05381718}" type="slidenum">
              <a:rPr lang="el-GR" altLang="en-US" smtClean="0"/>
              <a:pPr/>
              <a:t>20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2889170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F8429688-F23C-4C8C-8733-0B3D0CD9FF13}" type="datetimeFigureOut">
              <a:rPr lang="el-GR"/>
              <a:pPr>
                <a:defRPr/>
              </a:pPr>
              <a:t>23/10/2017</a:t>
            </a:fld>
            <a:endParaRPr lang="el-GR"/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fld id="{87C659B9-EACF-4BDC-8F81-5E81839B5C9E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3566495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4BC17-2619-48F3-9657-BC0669166681}" type="datetimeFigureOut">
              <a:rPr lang="el-GR"/>
              <a:pPr>
                <a:defRPr/>
              </a:pPr>
              <a:t>23/10/2017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8701B1-9F9D-46D7-8639-09F871934E37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298972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0FF70-7B3D-4796-9714-E8E0323F5787}" type="datetimeFigureOut">
              <a:rPr lang="el-GR"/>
              <a:pPr>
                <a:defRPr/>
              </a:pPr>
              <a:t>23/10/2017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7866D7-7C08-4425-81BF-F8834D4F8EAD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25873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D6DDD-F3A2-459B-A6E1-23E861B790E4}" type="datetimeFigureOut">
              <a:rPr lang="el-GR"/>
              <a:pPr>
                <a:defRPr/>
              </a:pPr>
              <a:t>23/10/2017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B2D6B-BBC5-4176-A2FE-1566A11C7E80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354142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6C7EF-4627-4784-8AFA-2DE957B7B29A}" type="datetimeFigureOut">
              <a:rPr lang="el-GR"/>
              <a:pPr>
                <a:defRPr/>
              </a:pPr>
              <a:t>23/10/2017</a:t>
            </a:fld>
            <a:endParaRPr lang="el-G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fld id="{9B790056-E1BE-42DA-BF21-1DF591111D8E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3331317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F3ABB-7A1F-45F8-92D4-FB03EA89ADA0}" type="datetimeFigureOut">
              <a:rPr lang="el-GR"/>
              <a:pPr>
                <a:defRPr/>
              </a:pPr>
              <a:t>23/10/2017</a:t>
            </a:fld>
            <a:endParaRPr lang="el-G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D9847-5FED-4A75-A71C-DBBF8F5CF2FE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1187346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9EE32-2678-4B8F-A870-D6B31E35D47B}" type="datetimeFigureOut">
              <a:rPr lang="el-GR"/>
              <a:pPr>
                <a:defRPr/>
              </a:pPr>
              <a:t>23/10/2017</a:t>
            </a:fld>
            <a:endParaRPr lang="el-GR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D9D10-D46D-484C-9C53-4029005596DE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421237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8E779-9457-4303-A554-1D06A60D338A}" type="datetimeFigureOut">
              <a:rPr lang="el-GR"/>
              <a:pPr>
                <a:defRPr/>
              </a:pPr>
              <a:t>23/10/2017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6DB29-3E07-462F-8A7A-A49D3DB8F003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4008545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22EF9-F0AE-46F5-BE5E-C604AA623AFB}" type="datetimeFigureOut">
              <a:rPr lang="el-GR"/>
              <a:pPr>
                <a:defRPr/>
              </a:pPr>
              <a:t>23/10/2017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DB8EA-02C3-4038-92F9-6699481E7737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185479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D7A75-C4A2-4D99-A35A-EF3FA29CACB9}" type="datetimeFigureOut">
              <a:rPr lang="el-GR"/>
              <a:pPr>
                <a:defRPr/>
              </a:pPr>
              <a:t>23/10/2017</a:t>
            </a:fld>
            <a:endParaRPr lang="el-GR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38DBF-760C-4E7B-8FF2-2A084B2EAF01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398267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61E8-1A31-4564-B319-98F06FCE2031}" type="datetimeFigureOut">
              <a:rPr lang="el-GR"/>
              <a:pPr>
                <a:defRPr/>
              </a:pPr>
              <a:t>23/10/2017</a:t>
            </a:fld>
            <a:endParaRPr lang="el-GR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961BE-8AAF-42CB-9E00-F47786CBE5C0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="" xmlns:p14="http://schemas.microsoft.com/office/powerpoint/2010/main" val="3182161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C51B73-382A-4D11-96F7-00D79A377C06}" type="datetimeFigureOut">
              <a:rPr lang="el-GR"/>
              <a:pPr>
                <a:defRPr/>
              </a:pPr>
              <a:t>23/10/2017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DF2A8CE-173F-4074-AEC5-7C966FC433C1}" type="slidenum">
              <a:rPr lang="el-GR" altLang="en-US"/>
              <a:pPr/>
              <a:t>‹#›</a:t>
            </a:fld>
            <a:endParaRPr lang="el-GR" alt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4" r:id="rId2"/>
    <p:sldLayoutId id="2147484109" r:id="rId3"/>
    <p:sldLayoutId id="2147484105" r:id="rId4"/>
    <p:sldLayoutId id="2147484106" r:id="rId5"/>
    <p:sldLayoutId id="2147484110" r:id="rId6"/>
    <p:sldLayoutId id="2147484111" r:id="rId7"/>
    <p:sldLayoutId id="2147484112" r:id="rId8"/>
    <p:sldLayoutId id="2147484113" r:id="rId9"/>
    <p:sldLayoutId id="2147484107" r:id="rId10"/>
    <p:sldLayoutId id="214748411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Cambr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anose="05000000000000000000" pitchFamily="2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epeek.com/Digital-Asset-Management/oecd/education/pisa-2015-results-volume-i_9789264266490-en" TargetMode="External"/><Relationship Id="rId2" Type="http://schemas.openxmlformats.org/officeDocument/2006/relationships/hyperlink" Target="http://pisa.oecd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aleteproject.eu/" TargetMode="External"/><Relationship Id="rId4" Type="http://schemas.openxmlformats.org/officeDocument/2006/relationships/hyperlink" Target="http://nces.ed.gov/pubs2009/2009001.pdf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f808KEkfyg&amp;list=PLE061F4F7ACB14743&amp;index=17" TargetMode="External"/><Relationship Id="rId2" Type="http://schemas.openxmlformats.org/officeDocument/2006/relationships/hyperlink" Target="http://unity3d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gYIM8864xMU" TargetMode="External"/><Relationship Id="rId4" Type="http://schemas.openxmlformats.org/officeDocument/2006/relationships/hyperlink" Target="https://www.youtube.com/watch?v=d5XMG8vkFw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Σχετικά με τις βασικές δεξιότητες</a:t>
            </a:r>
            <a:r>
              <a:rPr lang="en-US" smtClean="0"/>
              <a:t/>
            </a:r>
            <a:br>
              <a:rPr lang="en-US" smtClean="0"/>
            </a:br>
            <a:r>
              <a:rPr lang="en-US" sz="2400" smtClean="0"/>
              <a:t>18/10/2017</a:t>
            </a:r>
            <a:endParaRPr lang="el-GR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Και παράγοντες που τις επηρεάζουν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Ενδιαφέρει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Σε ποιο επίπεδο φτάνει ο μέσος μαθητής </a:t>
            </a:r>
          </a:p>
          <a:p>
            <a:r>
              <a:rPr lang="el-GR" dirty="0" smtClean="0"/>
              <a:t>Τι ποσοστό φτάνει στο επίπεδο 6 (το ψηλότερο)</a:t>
            </a:r>
          </a:p>
          <a:p>
            <a:r>
              <a:rPr lang="el-GR" dirty="0" smtClean="0"/>
              <a:t>Τι ποσοστό φτάνει στο επίπεδο 1 (το χαμηλότερο)</a:t>
            </a:r>
          </a:p>
          <a:p>
            <a:endParaRPr lang="el-GR" dirty="0" smtClean="0"/>
          </a:p>
          <a:p>
            <a:r>
              <a:rPr lang="el-GR" dirty="0" smtClean="0"/>
              <a:t>Να εξηγήσουμε την απόδοση (μέση, ψηλή, χαμηλή) </a:t>
            </a:r>
          </a:p>
          <a:p>
            <a:r>
              <a:rPr lang="el-GR" dirty="0" smtClean="0"/>
              <a:t>Έτσι ώστε να γίνουν οι κατάλληλες παρεμβάσεις στην εκπαίδευση</a:t>
            </a:r>
          </a:p>
          <a:p>
            <a:endParaRPr lang="el-GR" dirty="0" smtClean="0"/>
          </a:p>
          <a:p>
            <a:r>
              <a:rPr lang="el-GR" dirty="0" smtClean="0"/>
              <a:t>Για όφελος των μαθητών</a:t>
            </a:r>
          </a:p>
          <a:p>
            <a:r>
              <a:rPr lang="el-GR" dirty="0" smtClean="0"/>
              <a:t>Για όφελος του συνόλου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PISA: </a:t>
            </a:r>
            <a:r>
              <a:rPr lang="el-GR" altLang="en-US" smtClean="0"/>
              <a:t>Παράδειγμα, περιεχόμενο τεστ για μαθηματικά και επιστήμες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251200" cy="4937125"/>
          </a:xfrm>
        </p:spPr>
        <p:txBody>
          <a:bodyPr/>
          <a:lstStyle/>
          <a:p>
            <a:r>
              <a:rPr lang="el-GR" altLang="en-US" smtClean="0"/>
              <a:t>Ποσότητες</a:t>
            </a:r>
          </a:p>
          <a:p>
            <a:r>
              <a:rPr lang="el-GR" altLang="en-US" smtClean="0"/>
              <a:t>Χώρος </a:t>
            </a:r>
          </a:p>
          <a:p>
            <a:r>
              <a:rPr lang="el-GR" altLang="en-US" smtClean="0"/>
              <a:t>Σχήματα</a:t>
            </a:r>
          </a:p>
          <a:p>
            <a:r>
              <a:rPr lang="el-GR" altLang="en-US" smtClean="0"/>
              <a:t>Αλλαγές σχέσεων ανάμεσα σε αντικείμενα</a:t>
            </a:r>
          </a:p>
          <a:p>
            <a:r>
              <a:rPr lang="el-GR" altLang="en-US" smtClean="0"/>
              <a:t>Αβεβαιότητα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427538" y="1341438"/>
            <a:ext cx="3960812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el-GR" sz="2600" dirty="0">
                <a:latin typeface="+mn-lt"/>
                <a:cs typeface="+mn-cs"/>
              </a:rPr>
              <a:t>Φυσικά συστήματα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el-GR" sz="2600" dirty="0">
                <a:latin typeface="+mn-lt"/>
                <a:cs typeface="+mn-cs"/>
              </a:rPr>
              <a:t>Ζωντανά συστήματα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el-GR" sz="2600" dirty="0">
                <a:latin typeface="+mn-lt"/>
                <a:cs typeface="+mn-cs"/>
              </a:rPr>
              <a:t>Γη και διάστημα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el-GR" sz="2600" dirty="0">
                <a:latin typeface="+mn-lt"/>
                <a:cs typeface="+mn-cs"/>
              </a:rPr>
              <a:t>Τεχνολογία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el-GR" sz="2600" dirty="0">
                <a:latin typeface="+mn-lt"/>
                <a:cs typeface="+mn-cs"/>
              </a:rPr>
              <a:t>Αναζήτηση</a:t>
            </a:r>
          </a:p>
          <a:p>
            <a:pPr marL="273050" indent="-273050" eaLnBrk="0" hangingPunct="0">
              <a:spcBef>
                <a:spcPts val="600"/>
              </a:spcBef>
              <a:buClr>
                <a:schemeClr val="accent1"/>
              </a:buClr>
              <a:buSzPct val="76000"/>
              <a:buFont typeface="Wingdings 3" pitchFamily="18" charset="2"/>
              <a:buChar char=""/>
              <a:defRPr/>
            </a:pPr>
            <a:r>
              <a:rPr lang="el-GR" sz="2600" dirty="0">
                <a:latin typeface="+mn-lt"/>
                <a:cs typeface="+mn-cs"/>
              </a:rPr>
              <a:t>Επιστημονικές εξηγήσεις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Γενικές παρατηρήσεις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20105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PISA: </a:t>
            </a:r>
            <a:r>
              <a:rPr lang="el-GR" altLang="en-US" smtClean="0"/>
              <a:t>Τα καλύτερα εκπαιδευτικά συστήματα έχουν κοινά στοιχεία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l-GR" altLang="en-US" smtClean="0"/>
              <a:t>Απευθύνονται σε όλους τους μαθητές (</a:t>
            </a:r>
            <a:r>
              <a:rPr lang="en-US" altLang="en-US" smtClean="0"/>
              <a:t>inclusive)</a:t>
            </a:r>
            <a:endParaRPr lang="el-GR" altLang="en-US" smtClean="0"/>
          </a:p>
          <a:p>
            <a:r>
              <a:rPr lang="el-GR" altLang="en-US" smtClean="0"/>
              <a:t>Ενδιαφέρονται για τις επιδόσεις όλων</a:t>
            </a:r>
          </a:p>
          <a:p>
            <a:r>
              <a:rPr lang="el-GR" altLang="en-US" smtClean="0"/>
              <a:t>Επιδιώκουν να μην εγκαταλείπουν οι μαθητές το σχολείο</a:t>
            </a:r>
          </a:p>
          <a:p>
            <a:r>
              <a:rPr lang="el-GR" altLang="en-US" smtClean="0"/>
              <a:t>Έχουν καλούς δασκάλους</a:t>
            </a:r>
          </a:p>
          <a:p>
            <a:r>
              <a:rPr lang="el-GR" altLang="en-US" smtClean="0"/>
              <a:t>Τοποθετούν τους καλύτερους δασκάλους στις πιο «δύσκολες» τάξεις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PISA: </a:t>
            </a:r>
            <a:r>
              <a:rPr lang="el-GR" altLang="en-US" smtClean="0"/>
              <a:t>Ποιότητα εκπαίδευσης / κόστος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l-GR" altLang="en-US" smtClean="0"/>
              <a:t>Το μεγαλύτερο κόστος συμβάλει σε πιο αποδοτικά συστήματα εκπαίδευσης μόνο κατά 20%</a:t>
            </a:r>
            <a:endParaRPr lang="en-US" altLang="en-US" smtClean="0"/>
          </a:p>
          <a:p>
            <a:endParaRPr lang="el-GR" altLang="en-US" smtClean="0"/>
          </a:p>
          <a:p>
            <a:r>
              <a:rPr lang="el-GR" altLang="en-US" smtClean="0"/>
              <a:t>Πολλά εκπαιδευτικά συστήματα δεν είναι ακριβά αλλά έχουν πολύ καλές επιδόσεις, και το αντίθετο</a:t>
            </a:r>
          </a:p>
          <a:p>
            <a:endParaRPr lang="el-GR" altLang="en-US" smtClean="0"/>
          </a:p>
          <a:p>
            <a:r>
              <a:rPr lang="el-GR" altLang="en-US" smtClean="0"/>
              <a:t>Αυτό σημαίνει ότι με καλή οργάνωση μπορούν να επιτευχθούν πολλά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PISA: </a:t>
            </a:r>
            <a:r>
              <a:rPr lang="el-GR" dirty="0" smtClean="0"/>
              <a:t>Γενικά αποτελέσματα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Το 25% των μαθητών ενδιαφέρονται για καριέρα στις επιστήμες </a:t>
            </a:r>
          </a:p>
          <a:p>
            <a:r>
              <a:rPr lang="el-GR" dirty="0" smtClean="0"/>
              <a:t>Ίσα ποσοστά για κορίτσια και αγόρια, αλλά πιθανόν διαφορετικά επαγγέλματα στον τομέα των επιστημών</a:t>
            </a:r>
          </a:p>
          <a:p>
            <a:r>
              <a:rPr lang="el-GR" dirty="0" smtClean="0"/>
              <a:t>Η καλύτερη απόδοση σε γλώσσες</a:t>
            </a:r>
            <a:r>
              <a:rPr lang="en-US" dirty="0" smtClean="0"/>
              <a:t>: </a:t>
            </a:r>
            <a:r>
              <a:rPr lang="el-GR" dirty="0" smtClean="0"/>
              <a:t>Σιγκαπούρη, Χονγκ Κονγκ, Φινλανδία, Καναδάς</a:t>
            </a:r>
          </a:p>
          <a:p>
            <a:r>
              <a:rPr lang="el-GR" dirty="0" smtClean="0"/>
              <a:t>Το 10% φτάνει στο ψηλότερο επίπεδο σε γλώσσες και το 20% μένει στο χαμηλότερο</a:t>
            </a:r>
          </a:p>
          <a:p>
            <a:r>
              <a:rPr lang="el-GR" dirty="0" smtClean="0"/>
              <a:t>Δεν φαίνεται σημαντική βελτίωση στις περισσότερες χώρες</a:t>
            </a:r>
          </a:p>
          <a:p>
            <a:r>
              <a:rPr lang="el-GR" dirty="0" smtClean="0"/>
              <a:t>Οι χώρες τις Ασίας έχουν καλύτερες επιδόσεις στα μαθηματικά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PISA: </a:t>
            </a:r>
            <a:r>
              <a:rPr lang="el-GR" dirty="0" smtClean="0"/>
              <a:t>Γενικά αποτελέσματα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10% των μαθητών φτάνουν στο επίπεδο 6 μαθηματικών, αλλά 30% από τη Σιγκαπούρη φτάνει αυτό το επίπεδο</a:t>
            </a:r>
          </a:p>
          <a:p>
            <a:r>
              <a:rPr lang="el-GR" dirty="0" smtClean="0"/>
              <a:t>Οι χώρες που δίνουν τις περισσότερες ευκαιρίες για καλή εκπαίδευση είναι ο Καναδάς, η Δανία, η Εσθονία, το Χονγκ Κονγκ, και το Μακάο</a:t>
            </a:r>
          </a:p>
          <a:p>
            <a:r>
              <a:rPr lang="el-GR" dirty="0" smtClean="0"/>
              <a:t>Κοινωνικοί και οικονομικοί παράγοντες επηρεάζουν την απόδοση</a:t>
            </a:r>
          </a:p>
          <a:p>
            <a:r>
              <a:rPr lang="el-GR" dirty="0" smtClean="0"/>
              <a:t>Τα παιδιά μεταναστών έχουν χαμηλότερη απόδοση σε επιστήμες, αλλά το γεγονός ότι υπάρχουν πολλά παιδιά μεταναστών σε ένα σχολείο δεν συνεπάγεται χαμηλότερη απόδοση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/>
          <a:lstStyle/>
          <a:p>
            <a:r>
              <a:rPr lang="el-GR" altLang="en-US" sz="2400" dirty="0" smtClean="0"/>
              <a:t>Παράγοντες που επηρεάζουν την αποδοτικότητα εκπαιδευτικών συστημάτων (παλιότερα αποτελέσματα)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7117"/>
          <a:stretch>
            <a:fillRect/>
          </a:stretch>
        </p:blipFill>
        <p:spPr bwMode="auto">
          <a:xfrm>
            <a:off x="395288" y="1196975"/>
            <a:ext cx="869156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00087 -0.5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2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/>
          <a:lstStyle/>
          <a:p>
            <a:r>
              <a:rPr lang="el-GR" altLang="en-US" sz="2400" dirty="0" smtClean="0"/>
              <a:t>Παράγοντες που επηρεάζουν την αποδοτικότητα εκπαιδευτικών συστημάτων (παλιότερα αποτελέσματα)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endParaRPr lang="en-US" altLang="en-US" smtClean="0"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911" b="35588"/>
          <a:stretch>
            <a:fillRect/>
          </a:stretch>
        </p:blipFill>
        <p:spPr bwMode="auto">
          <a:xfrm>
            <a:off x="0" y="1341438"/>
            <a:ext cx="9031288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00087 -0.5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2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Απόδοση στις επιστήμες σε σχέση με εξωτερικούς παράγοντες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14562" t="25235" r="36614" b="42645"/>
          <a:stretch/>
        </p:blipFill>
        <p:spPr>
          <a:xfrm>
            <a:off x="179512" y="1142999"/>
            <a:ext cx="9193650" cy="36541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4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ctrTitle"/>
          </p:nvPr>
        </p:nvSpPr>
        <p:spPr>
          <a:xfrm>
            <a:off x="971550" y="3886200"/>
            <a:ext cx="7272338" cy="990600"/>
          </a:xfrm>
        </p:spPr>
        <p:txBody>
          <a:bodyPr/>
          <a:lstStyle/>
          <a:p>
            <a:r>
              <a:rPr lang="en-US" altLang="en-US" smtClean="0"/>
              <a:t>PISA: Program for International Student Assessment</a:t>
            </a:r>
            <a:r>
              <a:rPr lang="el-GR" altLang="en-US" smtClean="0"/>
              <a:t> 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Απόδοση στις επιστήμες σε σχέση με εξωτερικούς παράγοντες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14562" t="56547" r="36614" b="10897"/>
          <a:stretch/>
        </p:blipFill>
        <p:spPr>
          <a:xfrm>
            <a:off x="179512" y="1219200"/>
            <a:ext cx="8964488" cy="36114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436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/>
          <a:lstStyle/>
          <a:p>
            <a:r>
              <a:rPr lang="en-US" altLang="en-US" smtClean="0"/>
              <a:t>PISA: </a:t>
            </a:r>
            <a:r>
              <a:rPr lang="el-GR" altLang="en-US" smtClean="0"/>
              <a:t>Καλοί δάσκαλοι = καλά αποτελέσματα</a:t>
            </a:r>
            <a:r>
              <a:rPr lang="en-US" altLang="en-US" smtClean="0"/>
              <a:t>;</a:t>
            </a:r>
            <a:r>
              <a:rPr lang="el-GR" altLang="en-US" smtClean="0"/>
              <a:t> Ναι!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l-GR" altLang="en-US" smtClean="0">
                <a:solidFill>
                  <a:srgbClr val="0070C0"/>
                </a:solidFill>
              </a:rPr>
              <a:t>Η ποιότητα ενός εκπαιδευτικού συστήματος δεν μπορεί να ξεπεράσει την ποιότητα των δασκάλων</a:t>
            </a:r>
          </a:p>
          <a:p>
            <a:r>
              <a:rPr lang="el-GR" altLang="en-US" smtClean="0"/>
              <a:t>Τα πιο αποτελεσματικά εκπαιδευτικά συστήματα επιτυγχάνουν να προσελκύσουν τους «εξυπνότερους» δασκάλους</a:t>
            </a:r>
          </a:p>
          <a:p>
            <a:r>
              <a:rPr lang="el-GR" altLang="en-US" smtClean="0"/>
              <a:t>… και τους εκπαιδεύουν σωστά</a:t>
            </a:r>
          </a:p>
          <a:p>
            <a:r>
              <a:rPr lang="el-GR" altLang="en-US" smtClean="0"/>
              <a:t>Δίνουν κίνητρα για να μείνουν στο επάγγελμα και να είναι ευχαριστημένοι από τη σταδιοδρομία τους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73138"/>
          </a:xfrm>
        </p:spPr>
        <p:txBody>
          <a:bodyPr/>
          <a:lstStyle/>
          <a:p>
            <a:r>
              <a:rPr lang="en-US" altLang="en-US" smtClean="0"/>
              <a:t>PISA: </a:t>
            </a:r>
            <a:r>
              <a:rPr lang="el-GR" altLang="en-US" smtClean="0"/>
              <a:t>Κοινά χαρακτηριστικά εκπαιδευτικών συστημάτων που βελτιώθηκαν σημαντικά …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68413"/>
            <a:ext cx="8229600" cy="4887912"/>
          </a:xfrm>
        </p:spPr>
        <p:txBody>
          <a:bodyPr/>
          <a:lstStyle/>
          <a:p>
            <a:r>
              <a:rPr lang="el-GR" altLang="en-US" smtClean="0"/>
              <a:t>… τα τελευταία 10 χρόνια</a:t>
            </a:r>
            <a:r>
              <a:rPr lang="en-US" altLang="en-US" smtClean="0"/>
              <a:t>:</a:t>
            </a:r>
          </a:p>
          <a:p>
            <a:endParaRPr lang="en-US" altLang="en-US" smtClean="0"/>
          </a:p>
          <a:p>
            <a:r>
              <a:rPr lang="el-GR" altLang="en-US" smtClean="0"/>
              <a:t>Όλοι θέλουν καλά εκπαιδευτικά συστήματα, όμως … </a:t>
            </a:r>
          </a:p>
          <a:p>
            <a:r>
              <a:rPr lang="el-GR" altLang="en-US" smtClean="0"/>
              <a:t>… έχει σημασία η προτεραιότητα που δίνεται στην εκπαίδευση </a:t>
            </a:r>
            <a:r>
              <a:rPr lang="el-GR" altLang="en-US" b="1" smtClean="0"/>
              <a:t>σε σχέση με άλλους τομείς</a:t>
            </a:r>
            <a:r>
              <a:rPr lang="en-US" altLang="en-US" smtClean="0"/>
              <a:t>:</a:t>
            </a:r>
          </a:p>
          <a:p>
            <a:pPr lvl="1"/>
            <a:r>
              <a:rPr lang="el-GR" altLang="en-US" smtClean="0"/>
              <a:t>Αποδοχές εκπαιδευτικών σε σύγκριση με άλλες ομάδες υψηλών προσόντων</a:t>
            </a:r>
          </a:p>
          <a:p>
            <a:pPr lvl="1"/>
            <a:r>
              <a:rPr lang="el-GR" altLang="en-US" smtClean="0"/>
              <a:t>Πόσο μετρούν οι σπουδές σε σχέση με άλλα προσόντα για εύρεση εργασίας</a:t>
            </a:r>
          </a:p>
          <a:p>
            <a:pPr lvl="1"/>
            <a:r>
              <a:rPr lang="el-GR" altLang="en-US" smtClean="0"/>
              <a:t>Θέλουμε να γίνουν τα παιδιά μας εκπαιδευτικοί</a:t>
            </a:r>
            <a:r>
              <a:rPr lang="en-US" altLang="en-US" smtClean="0"/>
              <a:t>;</a:t>
            </a:r>
            <a:endParaRPr lang="el-GR" altLang="en-US" smtClean="0"/>
          </a:p>
          <a:p>
            <a:pPr lvl="1"/>
            <a:r>
              <a:rPr lang="el-GR" altLang="en-US" smtClean="0"/>
              <a:t>Πιο είναι πιο σημαντικό</a:t>
            </a:r>
            <a:r>
              <a:rPr lang="en-US" altLang="en-US" smtClean="0"/>
              <a:t>: </a:t>
            </a:r>
            <a:r>
              <a:rPr lang="el-GR" altLang="en-US" smtClean="0"/>
              <a:t>οι επιδόσεις στο σχολείο ή στα σπορ</a:t>
            </a:r>
            <a:r>
              <a:rPr lang="en-US" altLang="en-US" smtClean="0"/>
              <a:t>;</a:t>
            </a:r>
          </a:p>
          <a:p>
            <a:pPr lvl="1"/>
            <a:r>
              <a:rPr lang="el-GR" altLang="en-US" smtClean="0"/>
              <a:t>Πόσο χρόνο αφιερώνουν τα μέσα ενημέρωσης σε θέματα εκπαίδευσης</a:t>
            </a:r>
            <a:r>
              <a:rPr lang="en-US" altLang="en-US" smtClean="0"/>
              <a:t>;</a:t>
            </a:r>
            <a:endParaRPr lang="el-GR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PISA: </a:t>
            </a:r>
            <a:r>
              <a:rPr lang="el-GR" altLang="en-US" smtClean="0"/>
              <a:t>Τα πιο αποδοτικά συστήματα έχουν γενική κατεύθυνση και προσωποποίηση 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378450"/>
          </a:xfrm>
        </p:spPr>
        <p:txBody>
          <a:bodyPr/>
          <a:lstStyle/>
          <a:p>
            <a:r>
              <a:rPr lang="el-GR" altLang="en-US" dirty="0" smtClean="0"/>
              <a:t>Προωθούν </a:t>
            </a:r>
            <a:r>
              <a:rPr lang="el-GR" altLang="en-US" dirty="0" smtClean="0">
                <a:solidFill>
                  <a:srgbClr val="0070C0"/>
                </a:solidFill>
              </a:rPr>
              <a:t>«γενικά» σχολεία </a:t>
            </a:r>
          </a:p>
          <a:p>
            <a:r>
              <a:rPr lang="el-GR" altLang="en-US" dirty="0" smtClean="0">
                <a:solidFill>
                  <a:srgbClr val="0070C0"/>
                </a:solidFill>
              </a:rPr>
              <a:t>Δεν υπάρχουν σχολεία που δίνουν επαγγελματικές κατευθύνσεις</a:t>
            </a:r>
          </a:p>
          <a:p>
            <a:r>
              <a:rPr lang="el-GR" altLang="en-US" dirty="0" smtClean="0">
                <a:solidFill>
                  <a:srgbClr val="0070C0"/>
                </a:solidFill>
              </a:rPr>
              <a:t>Εκτιμούν τη διαφορετικότητα </a:t>
            </a:r>
            <a:r>
              <a:rPr lang="el-GR" altLang="en-US" dirty="0" smtClean="0"/>
              <a:t>με βάση τα ενδιαφέροντα, τις δυνατότητες, και πολιτισμικά στοιχεία</a:t>
            </a:r>
          </a:p>
          <a:p>
            <a:r>
              <a:rPr lang="el-GR" altLang="en-US" dirty="0" smtClean="0"/>
              <a:t>Προωθούν </a:t>
            </a:r>
            <a:r>
              <a:rPr lang="el-GR" altLang="en-US" dirty="0" smtClean="0">
                <a:solidFill>
                  <a:srgbClr val="0070C0"/>
                </a:solidFill>
              </a:rPr>
              <a:t>προσωποποίηση της μάθησης</a:t>
            </a:r>
          </a:p>
          <a:p>
            <a:r>
              <a:rPr lang="el-GR" altLang="en-US" dirty="0" smtClean="0">
                <a:solidFill>
                  <a:srgbClr val="0070C0"/>
                </a:solidFill>
              </a:rPr>
              <a:t>Είναι ξεκάθαρες οι γνώσεις που πρέπει να έχει κάποιος όταν ολοκληρώνει μια βαθμίδα</a:t>
            </a:r>
          </a:p>
          <a:p>
            <a:r>
              <a:rPr lang="el-GR" altLang="en-US" dirty="0" smtClean="0"/>
              <a:t>Είναι </a:t>
            </a:r>
            <a:r>
              <a:rPr lang="el-GR" altLang="en-US" dirty="0" smtClean="0">
                <a:solidFill>
                  <a:srgbClr val="0070C0"/>
                </a:solidFill>
              </a:rPr>
              <a:t>ξεκάθαρα τα προσόντα που απαιτούνται για να αποκτήσουν κάποια θέση </a:t>
            </a:r>
          </a:p>
          <a:p>
            <a:r>
              <a:rPr lang="el-GR" altLang="en-US" dirty="0" smtClean="0"/>
              <a:t>Οι μαθητές ξέρουν τι πρέπει να κάνουν για να πραγματοποιήσουν τα όνειρα τους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Αποτελέσματα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82182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PISA: </a:t>
            </a:r>
            <a:r>
              <a:rPr lang="el-GR" altLang="en-US" dirty="0"/>
              <a:t>Ποιες χώρες έχουν τα καλύτερα αποτελέσματα</a:t>
            </a:r>
            <a:r>
              <a:rPr lang="en-US" altLang="en-US" dirty="0"/>
              <a:t>;</a:t>
            </a:r>
            <a:r>
              <a:rPr lang="el-GR" altLang="en-US" dirty="0"/>
              <a:t> </a:t>
            </a:r>
            <a:r>
              <a:rPr lang="el-GR" altLang="en-US" dirty="0" smtClean="0"/>
              <a:t>Γλώσσες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3775" t="14808" r="37400" b="470"/>
          <a:stretch/>
        </p:blipFill>
        <p:spPr>
          <a:xfrm>
            <a:off x="3743400" y="1196081"/>
            <a:ext cx="5400600" cy="56619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8286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PISA: </a:t>
            </a:r>
            <a:r>
              <a:rPr lang="el-GR" altLang="en-US" dirty="0"/>
              <a:t>Ποιες χώρες έχουν τα καλύτερα αποτελέσματα</a:t>
            </a:r>
            <a:r>
              <a:rPr lang="en-US" altLang="en-US" dirty="0"/>
              <a:t>;</a:t>
            </a:r>
            <a:r>
              <a:rPr lang="el-GR" altLang="en-US" dirty="0"/>
              <a:t> </a:t>
            </a:r>
            <a:r>
              <a:rPr lang="el-GR" altLang="en-US" dirty="0" smtClean="0"/>
              <a:t>Γλώσσες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467 για την </a:t>
            </a:r>
          </a:p>
          <a:p>
            <a:pPr>
              <a:buNone/>
            </a:pPr>
            <a:r>
              <a:rPr lang="el-GR" dirty="0" smtClean="0"/>
              <a:t>Ελλάδα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7713" t="23932" r="35825" b="-834"/>
          <a:stretch/>
        </p:blipFill>
        <p:spPr>
          <a:xfrm>
            <a:off x="2447256" y="1340768"/>
            <a:ext cx="6696744" cy="5517232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763688" y="3933056"/>
            <a:ext cx="977900" cy="48418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944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PISA: </a:t>
            </a:r>
            <a:r>
              <a:rPr lang="el-GR" altLang="en-US" dirty="0" smtClean="0"/>
              <a:t>Γλώσσες</a:t>
            </a:r>
            <a:r>
              <a:rPr lang="en-US" altLang="en-US" dirty="0" smtClean="0"/>
              <a:t>, </a:t>
            </a:r>
            <a:r>
              <a:rPr lang="el-GR" altLang="en-US" dirty="0"/>
              <a:t>μεταβολή στην απόδοση τα τελευταία 3 χρόνια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6138" t="48696" r="36612" b="4381"/>
          <a:stretch/>
        </p:blipFill>
        <p:spPr>
          <a:xfrm>
            <a:off x="0" y="1143000"/>
            <a:ext cx="8356600" cy="50139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3368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PISA: </a:t>
            </a:r>
            <a:r>
              <a:rPr lang="el-GR" altLang="en-US" dirty="0"/>
              <a:t>Ποιες χώρες έχουν τα καλύτερα αποτελέσματα</a:t>
            </a:r>
            <a:r>
              <a:rPr lang="en-US" altLang="en-US" dirty="0"/>
              <a:t>;</a:t>
            </a:r>
            <a:r>
              <a:rPr lang="el-GR" altLang="en-US" dirty="0"/>
              <a:t> Επιστήμες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1156" t="22111" r="38642" b="498"/>
          <a:stretch/>
        </p:blipFill>
        <p:spPr>
          <a:xfrm>
            <a:off x="107504" y="1219200"/>
            <a:ext cx="6336704" cy="56326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0242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PISA: </a:t>
            </a:r>
            <a:r>
              <a:rPr lang="el-GR" altLang="en-US" dirty="0" smtClean="0"/>
              <a:t>Ποιες χώρες έχουν τα καλύτερα αποτελέσματα</a:t>
            </a:r>
            <a:r>
              <a:rPr lang="en-US" altLang="en-US" dirty="0" smtClean="0"/>
              <a:t>;</a:t>
            </a:r>
            <a:r>
              <a:rPr lang="el-GR" altLang="en-US" dirty="0" smtClean="0"/>
              <a:t> Επιστήμες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l="16925" t="31751" r="35825" b="17415"/>
          <a:stretch/>
        </p:blipFill>
        <p:spPr>
          <a:xfrm>
            <a:off x="1494926" y="1124744"/>
            <a:ext cx="7649074" cy="5544616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10642" y="3212976"/>
            <a:ext cx="977900" cy="48418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988840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455 για την</a:t>
            </a:r>
          </a:p>
          <a:p>
            <a:r>
              <a:rPr lang="el-GR" dirty="0" smtClean="0"/>
              <a:t>Ελλάδα</a:t>
            </a:r>
            <a:endParaRPr lang="el-G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Γιατί</a:t>
            </a:r>
            <a:r>
              <a:rPr lang="en-US" altLang="en-US" smtClean="0"/>
              <a:t>; </a:t>
            </a:r>
            <a:r>
              <a:rPr lang="el-GR" altLang="en-US" smtClean="0"/>
              <a:t>Ειδικές δυσκολίες στην ανάπτυξη μαθηματικής γνώσης</a:t>
            </a:r>
            <a:r>
              <a:rPr lang="en-US" altLang="en-US" smtClean="0"/>
              <a:t>: PISA</a:t>
            </a:r>
            <a:endParaRPr lang="el-GR" alt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US" altLang="en-US" dirty="0" smtClean="0"/>
              <a:t>PISA:  </a:t>
            </a:r>
            <a:r>
              <a:rPr lang="en-US" altLang="en-US" dirty="0" err="1" smtClean="0"/>
              <a:t>Programme</a:t>
            </a:r>
            <a:r>
              <a:rPr lang="en-US" altLang="en-US" dirty="0" smtClean="0"/>
              <a:t> for International Student Assessment</a:t>
            </a:r>
            <a:r>
              <a:rPr lang="el-GR" altLang="en-US" dirty="0" smtClean="0"/>
              <a:t> προωθείται από τον ΟΟΣΑ</a:t>
            </a:r>
          </a:p>
          <a:p>
            <a:endParaRPr lang="el-GR" altLang="en-US" dirty="0" smtClean="0"/>
          </a:p>
          <a:p>
            <a:r>
              <a:rPr lang="el-GR" altLang="en-US" dirty="0" smtClean="0"/>
              <a:t>Κάθε 3 χρόνια</a:t>
            </a:r>
            <a:r>
              <a:rPr lang="en-US" altLang="en-US" dirty="0" smtClean="0"/>
              <a:t>:</a:t>
            </a:r>
            <a:r>
              <a:rPr lang="el-GR" altLang="en-US" dirty="0" smtClean="0"/>
              <a:t> </a:t>
            </a:r>
          </a:p>
          <a:p>
            <a:endParaRPr lang="el-GR" altLang="en-US" dirty="0" smtClean="0"/>
          </a:p>
          <a:p>
            <a:r>
              <a:rPr lang="el-GR" altLang="en-US" dirty="0" smtClean="0"/>
              <a:t>Αξιολογεί τις δυνατότητες μαθητών σε μαθηματικά, επιστήμες, και γλώσσες</a:t>
            </a:r>
            <a:endParaRPr lang="en-US" altLang="en-US" dirty="0" smtClean="0"/>
          </a:p>
          <a:p>
            <a:r>
              <a:rPr lang="el-GR" altLang="en-US" dirty="0" smtClean="0"/>
              <a:t>Καταγράφει τις ξοδεύει κάθε χώρα για εκπαίδευση</a:t>
            </a:r>
          </a:p>
          <a:p>
            <a:r>
              <a:rPr lang="el-GR" altLang="en-US" dirty="0" smtClean="0"/>
              <a:t>Καταγράφει «ποιότητα / κόστος» εκπαίδευσης</a:t>
            </a:r>
            <a:endParaRPr lang="en-US" altLang="en-US" dirty="0" smtClean="0"/>
          </a:p>
          <a:p>
            <a:r>
              <a:rPr lang="el-GR" altLang="en-US" dirty="0" smtClean="0">
                <a:solidFill>
                  <a:srgbClr val="0070C0"/>
                </a:solidFill>
              </a:rPr>
              <a:t>Στόχος η καταγραφή αναγκών μαθητών, δασκάλων, σχολείων</a:t>
            </a:r>
            <a:endParaRPr lang="en-US" altLang="en-US" dirty="0" smtClean="0">
              <a:solidFill>
                <a:srgbClr val="0070C0"/>
              </a:solidFill>
            </a:endParaRPr>
          </a:p>
          <a:p>
            <a:endParaRPr lang="el-GR" altLang="en-US" dirty="0" smtClean="0"/>
          </a:p>
          <a:p>
            <a:pPr lvl="1">
              <a:buFont typeface="Wingdings 3" panose="05040102010807070707" pitchFamily="18" charset="2"/>
              <a:buNone/>
            </a:pPr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PISA: </a:t>
            </a:r>
            <a:r>
              <a:rPr lang="el-GR" altLang="en-US" dirty="0" smtClean="0"/>
              <a:t>Γλώσσες</a:t>
            </a:r>
            <a:r>
              <a:rPr lang="en-US" altLang="en-US" dirty="0" smtClean="0"/>
              <a:t>, </a:t>
            </a:r>
            <a:r>
              <a:rPr lang="el-GR" altLang="en-US" dirty="0"/>
              <a:t>μεταβολή στην απόδοση στις επιστήμες τα τελευταία 3 χρόνια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8500" t="48696" r="42125" b="470"/>
          <a:stretch/>
        </p:blipFill>
        <p:spPr>
          <a:xfrm>
            <a:off x="1907704" y="881032"/>
            <a:ext cx="7236296" cy="564431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5594696">
            <a:off x="6351265" y="5510902"/>
            <a:ext cx="977900" cy="48418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4524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PISA: </a:t>
            </a:r>
            <a:r>
              <a:rPr lang="el-GR" altLang="en-US" dirty="0" smtClean="0"/>
              <a:t>Επιστήμες</a:t>
            </a:r>
            <a:r>
              <a:rPr lang="en-US" altLang="en-US" dirty="0" smtClean="0"/>
              <a:t>, </a:t>
            </a:r>
            <a:r>
              <a:rPr lang="el-GR" altLang="en-US" dirty="0" smtClean="0"/>
              <a:t>μεταβολή στην απόδοση στις επιστήμες τα τελευταία 3 χρόνια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8500" t="23931" r="36612" b="22463"/>
          <a:stretch/>
        </p:blipFill>
        <p:spPr>
          <a:xfrm>
            <a:off x="251520" y="1245095"/>
            <a:ext cx="7776864" cy="561111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0231966">
            <a:off x="3475482" y="5687795"/>
            <a:ext cx="977900" cy="48418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0001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PISA: </a:t>
            </a:r>
            <a:r>
              <a:rPr lang="el-GR" altLang="en-US" dirty="0"/>
              <a:t>Ποιες χώρες έχουν τα καλύτερα αποτελέσματα</a:t>
            </a:r>
            <a:r>
              <a:rPr lang="en-US" altLang="en-US" dirty="0"/>
              <a:t>;</a:t>
            </a:r>
            <a:r>
              <a:rPr lang="el-GR" altLang="en-US" dirty="0"/>
              <a:t> </a:t>
            </a:r>
            <a:r>
              <a:rPr lang="el-GR" altLang="en-US" dirty="0" smtClean="0"/>
              <a:t>Μαθηματικά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7713" t="20021" r="36612" b="470"/>
          <a:stretch/>
        </p:blipFill>
        <p:spPr>
          <a:xfrm>
            <a:off x="251520" y="1142999"/>
            <a:ext cx="5400600" cy="56799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07372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PISA: </a:t>
            </a:r>
            <a:r>
              <a:rPr lang="el-GR" altLang="en-US" dirty="0"/>
              <a:t>Ποιες χώρες έχουν τα καλύτερα αποτελέσματα</a:t>
            </a:r>
            <a:r>
              <a:rPr lang="en-US" altLang="en-US" dirty="0"/>
              <a:t>;</a:t>
            </a:r>
            <a:r>
              <a:rPr lang="el-GR" altLang="en-US" dirty="0"/>
              <a:t> Μαθηματικά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Για την Ελλάδα</a:t>
            </a:r>
          </a:p>
          <a:p>
            <a:pPr>
              <a:buNone/>
            </a:pPr>
            <a:r>
              <a:rPr lang="el-GR" dirty="0" smtClean="0"/>
              <a:t>454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7713" t="21324" r="38188" b="470"/>
          <a:stretch/>
        </p:blipFill>
        <p:spPr>
          <a:xfrm>
            <a:off x="3491880" y="1216899"/>
            <a:ext cx="5265028" cy="564110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771800" y="4653136"/>
            <a:ext cx="977900" cy="48418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61099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PISA: </a:t>
            </a:r>
            <a:r>
              <a:rPr lang="el-GR" altLang="en-US" dirty="0" smtClean="0"/>
              <a:t>Μαθηματικά</a:t>
            </a:r>
            <a:r>
              <a:rPr lang="en-US" altLang="en-US" dirty="0" smtClean="0"/>
              <a:t>, </a:t>
            </a:r>
            <a:r>
              <a:rPr lang="el-GR" altLang="en-US" dirty="0"/>
              <a:t>μεταβολή στην απόδοση στις επιστήμες τα τελευταία 3 χρόνια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20075" t="21324" r="38975" b="16111"/>
          <a:stretch/>
        </p:blipFill>
        <p:spPr>
          <a:xfrm>
            <a:off x="469012" y="1143000"/>
            <a:ext cx="5687164" cy="524969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4910695">
            <a:off x="2303823" y="3129189"/>
            <a:ext cx="977900" cy="48418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05111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Μαθηματικά βαθμολογία αγοριών- βαθμολογία κοριτσιών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6925" t="18717" r="41337" b="470"/>
          <a:stretch/>
        </p:blipFill>
        <p:spPr>
          <a:xfrm>
            <a:off x="539552" y="1142999"/>
            <a:ext cx="4824536" cy="564379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1297649">
            <a:off x="558927" y="3687037"/>
            <a:ext cx="977900" cy="48418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034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23528" y="3717032"/>
            <a:ext cx="7897688" cy="990600"/>
          </a:xfrm>
        </p:spPr>
        <p:txBody>
          <a:bodyPr/>
          <a:lstStyle/>
          <a:p>
            <a:r>
              <a:rPr lang="el-GR" dirty="0"/>
              <a:t>Σ</a:t>
            </a:r>
            <a:r>
              <a:rPr lang="el-GR" dirty="0" smtClean="0"/>
              <a:t>χέση της απόδοσης με κοινωνικούς και οικονομικούς παράγοντες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637557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/>
          <a:lstStyle/>
          <a:p>
            <a:r>
              <a:rPr lang="el-GR" sz="2400" dirty="0" smtClean="0"/>
              <a:t>Σχέση ανάμεσα στην απόδοση και το κοινωνικούς και οικονομικούς παράγοντες (υπάρχει σχέση, επιρροή 12.5% στα αποτελέσματα)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7713" t="25235" r="35038" b="9594"/>
          <a:stretch/>
        </p:blipFill>
        <p:spPr>
          <a:xfrm>
            <a:off x="179512" y="1219200"/>
            <a:ext cx="6480720" cy="5400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1580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Σχέση απόδοσης (βαθμολογία με κοινωνικούς και οικονομικούς παράγοντες) – υπάρχει!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7713" t="26538" r="37400" b="4380"/>
          <a:stretch/>
        </p:blipFill>
        <p:spPr>
          <a:xfrm>
            <a:off x="395536" y="1052736"/>
            <a:ext cx="6192688" cy="575811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4888937">
            <a:off x="704395" y="2066636"/>
            <a:ext cx="507667" cy="48418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7704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Πιθανότητα διαφοράς στην απόδοση λόγω κοινωνικών και οικονομικών παραγόντων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4429" t="16331" r="33920" b="1307"/>
          <a:stretch/>
        </p:blipFill>
        <p:spPr>
          <a:xfrm>
            <a:off x="323528" y="1215772"/>
            <a:ext cx="5760640" cy="541672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1297649">
            <a:off x="846959" y="3966144"/>
            <a:ext cx="977900" cy="48418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8898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Σε ποιες χώρες (γκρι και μπλε) – 72 χώρες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3776" t="35663" r="37400" b="-835"/>
          <a:stretch/>
        </p:blipFill>
        <p:spPr>
          <a:xfrm>
            <a:off x="-1" y="1052736"/>
            <a:ext cx="7198527" cy="5805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752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Για την Ελλάδα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914003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Στατιστικά για την Ελλάδα σε σύγκριση με το μέσο όρο (2015)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22739" t="9594" r="19288" b="27842"/>
          <a:stretch/>
        </p:blipFill>
        <p:spPr>
          <a:xfrm>
            <a:off x="0" y="1196752"/>
            <a:ext cx="8676456" cy="56572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28794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Στατιστικά για την Ελλάδα </a:t>
            </a:r>
            <a:r>
              <a:rPr lang="el-GR" dirty="0" smtClean="0"/>
              <a:t>διαφορά από το 2009 στο 2015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9288" t="10897" r="22438" b="5684"/>
          <a:stretch/>
        </p:blipFill>
        <p:spPr>
          <a:xfrm>
            <a:off x="251520" y="1124744"/>
            <a:ext cx="6552728" cy="56672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7262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Στατιστικά για την Ελλάδα σε σύγκριση με το μέσο όρο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21650" t="10897" r="17713"/>
          <a:stretch/>
        </p:blipFill>
        <p:spPr>
          <a:xfrm>
            <a:off x="395536" y="1124744"/>
            <a:ext cx="6480720" cy="57535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89602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Στατιστικά για την Ελλάδα σε σύγκριση με το μέσο όρο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23225" t="10897" r="19288"/>
          <a:stretch/>
        </p:blipFill>
        <p:spPr>
          <a:xfrm>
            <a:off x="0" y="1124743"/>
            <a:ext cx="6084168" cy="56974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23543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altLang="en-US" smtClean="0"/>
              <a:t>Γιατί έχουν σημασία όλα αυτά</a:t>
            </a:r>
            <a:r>
              <a:rPr lang="en-US" altLang="en-US" smtClean="0"/>
              <a:t>;</a:t>
            </a:r>
            <a:endParaRPr lang="el-GR" altLang="en-US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Αλλαγή στα προσόντα που έχουν ζήτηση στο περιβάλλον εργασίας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387350" y="1331913"/>
          <a:ext cx="8512175" cy="4930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5724525" y="6165850"/>
            <a:ext cx="2962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>
                <a:solidFill>
                  <a:srgbClr val="FFFFFF"/>
                </a:solidFill>
              </a:rPr>
              <a:t> (</a:t>
            </a:r>
            <a:r>
              <a:rPr lang="el-GR" altLang="en-US" sz="1600"/>
              <a:t>(</a:t>
            </a:r>
            <a:r>
              <a:rPr lang="en-GB" altLang="en-US" sz="1600"/>
              <a:t>Levy and Murnane)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0"/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 animBg="0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Η σύνδεση με μελλοντική εξέλιξη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686800" cy="4937125"/>
          </a:xfrm>
        </p:spPr>
        <p:txBody>
          <a:bodyPr/>
          <a:lstStyle/>
          <a:p>
            <a:r>
              <a:rPr lang="el-GR" altLang="en-US" smtClean="0"/>
              <a:t>Οι δεξιότητες αυτές χρειάζονται στην εργασία μελλοντικά </a:t>
            </a:r>
          </a:p>
          <a:p>
            <a:pPr lvl="1"/>
            <a:r>
              <a:rPr lang="el-GR" altLang="en-US" smtClean="0"/>
              <a:t>θυμηθείτε ότι χρειάζονται επαγγελματίες με υψηλά προσόντα</a:t>
            </a:r>
          </a:p>
          <a:p>
            <a:endParaRPr lang="el-GR" altLang="en-US" smtClean="0"/>
          </a:p>
          <a:p>
            <a:r>
              <a:rPr lang="el-GR" altLang="en-US" smtClean="0"/>
              <a:t>Υπάρχει σχέση ανάμεσα στις επιδόσεις των μαθητών στα 15 και στο ποσοστό συμμετοχής τους στην 3-βάθμια εκπαίδευση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TIMMS: Trends in International Mathematics and Science</a:t>
            </a:r>
            <a:endParaRPr lang="el-GR" altLang="en-US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Έρευνα για τις επιδόσεις μαθητών σε μαθηματικά και επιστήμες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l-GR" altLang="en-US" smtClean="0"/>
              <a:t>Στην 4</a:t>
            </a:r>
            <a:r>
              <a:rPr lang="el-GR" altLang="en-US" baseline="30000" smtClean="0"/>
              <a:t>η</a:t>
            </a:r>
            <a:r>
              <a:rPr lang="el-GR" altLang="en-US" smtClean="0"/>
              <a:t> και 8</a:t>
            </a:r>
            <a:r>
              <a:rPr lang="el-GR" altLang="en-US" baseline="30000" smtClean="0"/>
              <a:t>η</a:t>
            </a:r>
            <a:r>
              <a:rPr lang="el-GR" altLang="en-US" smtClean="0"/>
              <a:t> τάξη (2</a:t>
            </a:r>
            <a:r>
              <a:rPr lang="el-GR" altLang="en-US" baseline="30000" smtClean="0"/>
              <a:t>η</a:t>
            </a:r>
            <a:r>
              <a:rPr lang="el-GR" altLang="en-US" smtClean="0"/>
              <a:t> Γυμνασίου)</a:t>
            </a:r>
          </a:p>
          <a:p>
            <a:r>
              <a:rPr lang="el-GR" altLang="en-US" smtClean="0"/>
              <a:t>Εικόνα της κατάστασης της εκπαίδευσης και των τάσεων</a:t>
            </a:r>
          </a:p>
          <a:p>
            <a:r>
              <a:rPr lang="el-GR" altLang="en-US" smtClean="0"/>
              <a:t>Ενδιαφέρεται αν συγκρίνει τα αποτελέσματα σε σχολεία των ΗΠΑ με αυτά άλλων χωρών</a:t>
            </a:r>
          </a:p>
          <a:p>
            <a:r>
              <a:rPr lang="el-GR" altLang="en-US" smtClean="0"/>
              <a:t>Συμπεριλαμβάνει 68 χώρες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altLang="en-US" smtClean="0"/>
              <a:t>Συλλογή πληροφορίας</a:t>
            </a:r>
            <a:r>
              <a:rPr lang="en-US" altLang="en-US" smtClean="0"/>
              <a:t> PISA</a:t>
            </a:r>
            <a:endParaRPr lang="el-GR" altLang="en-US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dirty="0" smtClean="0"/>
              <a:t>Χώρες που συμπεριλαμβάνονται στην έρευνα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784" t="19350" r="5365" b="34854"/>
          <a:stretch>
            <a:fillRect/>
          </a:stretch>
        </p:blipFill>
        <p:spPr bwMode="auto">
          <a:xfrm>
            <a:off x="395288" y="1268413"/>
            <a:ext cx="80645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Ευρήματα </a:t>
            </a:r>
            <a:r>
              <a:rPr lang="en-US" altLang="en-US" smtClean="0"/>
              <a:t>TIMMS</a:t>
            </a:r>
            <a:endParaRPr lang="el-GR" altLang="en-US" smtClean="0"/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100" t="15717" r="8173" b="8548"/>
          <a:stretch>
            <a:fillRect/>
          </a:stretch>
        </p:blipFill>
        <p:spPr bwMode="auto">
          <a:xfrm>
            <a:off x="395288" y="0"/>
            <a:ext cx="6624637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latin typeface="Cambria" panose="02040503050406030204" pitchFamily="18" charset="0"/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endParaRPr lang="en-US" altLang="en-US" smtClean="0">
              <a:latin typeface="Calibri" panose="020F0502020204030204" pitchFamily="34" charset="0"/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098" t="16443" r="10420" b="2870"/>
          <a:stretch>
            <a:fillRect/>
          </a:stretch>
        </p:blipFill>
        <p:spPr bwMode="auto">
          <a:xfrm>
            <a:off x="0" y="0"/>
            <a:ext cx="601186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latin typeface="Cambria" panose="02040503050406030204" pitchFamily="18" charset="0"/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endParaRPr lang="en-US" altLang="en-US" smtClean="0">
              <a:latin typeface="Calibri" panose="020F0502020204030204" pitchFamily="34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098" t="23712" r="7050" b="4324"/>
          <a:stretch>
            <a:fillRect/>
          </a:stretch>
        </p:blipFill>
        <p:spPr bwMode="auto">
          <a:xfrm>
            <a:off x="250825" y="0"/>
            <a:ext cx="6938963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latin typeface="Cambria" panose="02040503050406030204" pitchFamily="18" charset="0"/>
            </a:endParaRPr>
          </a:p>
        </p:txBody>
      </p:sp>
      <p:sp>
        <p:nvSpPr>
          <p:cNvPr id="4403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endParaRPr lang="en-US" altLang="en-US" smtClean="0">
              <a:latin typeface="Calibri" panose="020F0502020204030204" pitchFamily="34" charset="0"/>
            </a:endParaRP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784" t="15717" r="8736" b="3596"/>
          <a:stretch>
            <a:fillRect/>
          </a:stretch>
        </p:blipFill>
        <p:spPr bwMode="auto">
          <a:xfrm>
            <a:off x="468313" y="0"/>
            <a:ext cx="5903912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altLang="en-US" smtClean="0"/>
              <a:t>Μερικά ακόμη στατιστικά</a:t>
            </a:r>
            <a:r>
              <a:rPr lang="en-US" altLang="en-US" smtClean="0"/>
              <a:t>: </a:t>
            </a:r>
            <a:r>
              <a:rPr lang="el-GR" altLang="en-US" sz="2400" smtClean="0"/>
              <a:t>εκπαιδευτικά συστήματα με ομοιόμορφη απόδοση / αποκλίσεις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Διαφοροποίηση στην απόδοση των μαθητών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-304800" y="849313"/>
          <a:ext cx="9753600" cy="6465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Down Arrow 4"/>
          <p:cNvSpPr/>
          <p:nvPr/>
        </p:nvSpPr>
        <p:spPr>
          <a:xfrm flipV="1">
            <a:off x="2987675" y="5732463"/>
            <a:ext cx="484188" cy="57626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 animBg="0"/>
        </p:bldSub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Διαφοροποίηση από σχολείο σε σχολείο (σε κάποιες χώρες μικρή)</a:t>
            </a:r>
          </a:p>
        </p:txBody>
      </p:sp>
      <p:graphicFrame>
        <p:nvGraphicFramePr>
          <p:cNvPr id="3074" name="Chart 3"/>
          <p:cNvGraphicFramePr>
            <a:graphicFrameLocks/>
          </p:cNvGraphicFramePr>
          <p:nvPr/>
        </p:nvGraphicFramePr>
        <p:xfrm>
          <a:off x="-203200" y="1074738"/>
          <a:ext cx="9550400" cy="6138862"/>
        </p:xfrm>
        <a:graphic>
          <a:graphicData uri="http://schemas.openxmlformats.org/presentationml/2006/ole">
            <p:oleObj spid="_x0000_s3119" r:id="rId3" imgW="9547163" imgH="6139204" progId="Excel.Sheet.8">
              <p:embed/>
            </p:oleObj>
          </a:graphicData>
        </a:graphic>
      </p:graphicFrame>
      <p:sp>
        <p:nvSpPr>
          <p:cNvPr id="6" name="Down Arrow 5"/>
          <p:cNvSpPr/>
          <p:nvPr/>
        </p:nvSpPr>
        <p:spPr>
          <a:xfrm flipV="1">
            <a:off x="2987675" y="5876925"/>
            <a:ext cx="484188" cy="576263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90600"/>
          </a:xfrm>
        </p:spPr>
        <p:txBody>
          <a:bodyPr/>
          <a:lstStyle/>
          <a:p>
            <a:r>
              <a:rPr lang="el-GR" sz="2400" dirty="0" smtClean="0"/>
              <a:t>Σχέση απόδοσης σε γλώσσες </a:t>
            </a:r>
            <a:br>
              <a:rPr lang="el-GR" sz="2400" dirty="0" smtClean="0"/>
            </a:br>
            <a:r>
              <a:rPr lang="el-GR" sz="2400" dirty="0" smtClean="0"/>
              <a:t>Διαφορά πόντων που σχετίζεται με κοινωνικούς και οικονομικούς παράγοντες</a:t>
            </a:r>
            <a:endParaRPr lang="en-GB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/>
          <a:srcRect l="9148" t="11298" r="11136" b="2650"/>
          <a:stretch/>
        </p:blipFill>
        <p:spPr>
          <a:xfrm>
            <a:off x="2555776" y="1077293"/>
            <a:ext cx="5976664" cy="57807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908824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400" dirty="0" smtClean="0"/>
              <a:t>Σχέση απόδοσης σε επιστήμες</a:t>
            </a:r>
            <a:br>
              <a:rPr lang="el-GR" sz="2400" dirty="0" smtClean="0"/>
            </a:br>
            <a:r>
              <a:rPr lang="el-GR" sz="2400" dirty="0"/>
              <a:t>Διαφορά πόντων που σχετίζεται με κοινωνικούς και οικονομικούς παράγοντες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8500" t="22628" r="38975" b="10897"/>
          <a:stretch/>
        </p:blipFill>
        <p:spPr>
          <a:xfrm>
            <a:off x="2951311" y="1009349"/>
            <a:ext cx="6192689" cy="584865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987824" y="1268760"/>
            <a:ext cx="838900" cy="484632"/>
          </a:xfrm>
          <a:prstGeom prst="rightArrow">
            <a:avLst>
              <a:gd name="adj1" fmla="val 5081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54013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PISA: </a:t>
            </a:r>
            <a:r>
              <a:rPr lang="el-GR" altLang="en-US" smtClean="0"/>
              <a:t>Πως συλλέγεται η πληροφορία (1)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686800" cy="4937125"/>
          </a:xfrm>
        </p:spPr>
        <p:txBody>
          <a:bodyPr/>
          <a:lstStyle/>
          <a:p>
            <a:r>
              <a:rPr lang="el-GR" altLang="en-US" dirty="0" smtClean="0"/>
              <a:t>Ένα 2-ωρο τεστ που έχει συμφωνηθεί διεθνώς</a:t>
            </a:r>
          </a:p>
          <a:p>
            <a:r>
              <a:rPr lang="el-GR" altLang="en-US" dirty="0" smtClean="0"/>
              <a:t>Το τεστ το δίνουν περίπου 540.000 μαθητές το 2015</a:t>
            </a:r>
          </a:p>
          <a:p>
            <a:r>
              <a:rPr lang="el-GR" altLang="en-US" dirty="0" smtClean="0"/>
              <a:t>Αποτελούν </a:t>
            </a:r>
            <a:r>
              <a:rPr lang="el-GR" altLang="en-US" dirty="0" smtClean="0">
                <a:solidFill>
                  <a:srgbClr val="0070C0"/>
                </a:solidFill>
              </a:rPr>
              <a:t>αντιπροσωπευτικό δείγμα </a:t>
            </a:r>
            <a:r>
              <a:rPr lang="el-GR" altLang="en-US" dirty="0" smtClean="0"/>
              <a:t>από 29 εκατομμύρια μαθητές σε 72 χώρες</a:t>
            </a:r>
          </a:p>
          <a:p>
            <a:r>
              <a:rPr lang="el-GR" altLang="en-US" dirty="0" smtClean="0"/>
              <a:t>Ανώτατο σκορ 700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Συμπέρασμα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l-GR" altLang="en-US" smtClean="0"/>
              <a:t>Είναι επιθυμητό τα εκπαιδευτικά συστήματα να είναι σταθερά, χωρίς μεγάλη διαφοροποίηση από σχολείο σε σχολείο</a:t>
            </a:r>
          </a:p>
          <a:p>
            <a:r>
              <a:rPr lang="el-GR" altLang="en-US" smtClean="0"/>
              <a:t>Κάποιες χώρες το πετυχαίνουν καλύτερα από άλλες</a:t>
            </a:r>
          </a:p>
          <a:p>
            <a:r>
              <a:rPr lang="el-GR" altLang="en-US" smtClean="0"/>
              <a:t>Οι κοινωνικοί παράγοντες παίζουν ρόλο, σε κάποιες χώρες περισσότερο από άλλες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altLang="en-US" smtClean="0"/>
              <a:t>Η σημασία της υποστήριξης των γονέων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/>
          <a:lstStyle/>
          <a:p>
            <a:r>
              <a:rPr lang="el-GR" altLang="en-US" smtClean="0"/>
              <a:t>Αυξημένη απόδοση για παιδιά που πηγαίνουν σχολείο πριν το δημοτικό για πάνω από 1 χρόνο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360114655"/>
              </p:ext>
            </p:extLst>
          </p:nvPr>
        </p:nvGraphicFramePr>
        <p:xfrm>
          <a:off x="-203200" y="-203200"/>
          <a:ext cx="9550400" cy="7518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/>
          <a:lstStyle/>
          <a:p>
            <a:r>
              <a:rPr lang="el-GR" altLang="en-US" dirty="0" smtClean="0"/>
              <a:t>Αυξημένη απόδοση για παιδιά με υποστήριξη γονέων πριν το δημοτικό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-152400" y="1044575"/>
          <a:ext cx="9153525" cy="5695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/>
          <a:lstStyle/>
          <a:p>
            <a:r>
              <a:rPr lang="el-GR" altLang="en-US" smtClean="0"/>
              <a:t>Αυξημένη απόδοση για παιδιά με υποστήριξη γονέων στην αρχή του δημοτικού</a:t>
            </a:r>
            <a:r>
              <a:rPr lang="en-US" altLang="en-US" smtClean="0"/>
              <a:t>:</a:t>
            </a:r>
            <a:endParaRPr lang="el-GR" altLang="en-US" smtClean="0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39688" y="1535113"/>
          <a:ext cx="9256712" cy="5475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31913" y="1341438"/>
            <a:ext cx="515778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b="1" dirty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Οι γονείς «μιλούν για το τι έγινε στο σχολείο»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/>
          <a:lstStyle/>
          <a:p>
            <a:r>
              <a:rPr lang="el-GR" altLang="en-US" smtClean="0"/>
              <a:t>Αυξημένη απόδοση για παιδιά με υποστήριξη γονέων στα 15</a:t>
            </a:r>
            <a:r>
              <a:rPr lang="en-US" altLang="en-US" smtClean="0"/>
              <a:t>:</a:t>
            </a:r>
            <a:endParaRPr lang="el-GR" altLang="en-US" smtClean="0"/>
          </a:p>
        </p:txBody>
      </p:sp>
      <p:sp>
        <p:nvSpPr>
          <p:cNvPr id="6" name="TextBox 5"/>
          <p:cNvSpPr txBox="1"/>
          <p:nvPr/>
        </p:nvSpPr>
        <p:spPr>
          <a:xfrm>
            <a:off x="971550" y="1341438"/>
            <a:ext cx="58721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b="1" dirty="0">
                <a:solidFill>
                  <a:schemeClr val="accent2">
                    <a:lumMod val="50000"/>
                  </a:schemeClr>
                </a:solidFill>
                <a:latin typeface="Arial" charset="0"/>
                <a:cs typeface="Arial" charset="0"/>
              </a:rPr>
              <a:t>Οι γονείς «συζητούν για βιβλία, ταινίες, τηλεόραση»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-152400" y="1620838"/>
          <a:ext cx="9218613" cy="5730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"/>
        </p:bldSub>
      </p:bldGraphic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Συμπεράσματα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l-GR" altLang="en-US" smtClean="0"/>
              <a:t>Η υποστήριξη των γονέων είναι πολύ σημαντική </a:t>
            </a:r>
          </a:p>
          <a:p>
            <a:r>
              <a:rPr lang="el-GR" altLang="en-US" smtClean="0"/>
              <a:t>Η ύπαρξη υποστήριξης στις μικρές ηλικίες έχει σημαντικό αντίκτυπο αργότερα</a:t>
            </a:r>
          </a:p>
          <a:p>
            <a:endParaRPr lang="el-GR" altLang="en-US" smtClean="0"/>
          </a:p>
          <a:p>
            <a:r>
              <a:rPr lang="el-GR" altLang="en-US" smtClean="0"/>
              <a:t>Έχει παρατηρηθεί σχέση ανάμεσα στη στήριξη σε προσχολική ηλικία και στη εγκατάλειψη του σχολείου στην εφηβεία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altLang="en-US" smtClean="0"/>
              <a:t>«Μαθήματα» από επιτυχημένα εκπαιδευτικά συστήματα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latin typeface="Cambria" panose="02040503050406030204" pitchFamily="18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989263" y="261938"/>
            <a:ext cx="3603625" cy="3602037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DBAF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076825" y="3068638"/>
            <a:ext cx="3603625" cy="3602037"/>
          </a:xfrm>
          <a:prstGeom prst="ellipse">
            <a:avLst/>
          </a:prstGeom>
          <a:gradFill rotWithShape="1">
            <a:gsLst>
              <a:gs pos="0">
                <a:srgbClr val="003399"/>
              </a:gs>
              <a:gs pos="100000">
                <a:srgbClr val="001C55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67050" y="1028700"/>
            <a:ext cx="344805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n-US" sz="2200">
                <a:solidFill>
                  <a:srgbClr val="003399"/>
                </a:solidFill>
                <a:latin typeface="Comic Sans MS" panose="030F0702030302020204" pitchFamily="66" charset="0"/>
              </a:rPr>
              <a:t>Κοινά στάνταρ και φιλοδοξίες</a:t>
            </a:r>
            <a:endParaRPr lang="de-DE" altLang="en-US" sz="2200">
              <a:solidFill>
                <a:srgbClr val="003399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l-GR" altLang="en-US" sz="2200">
                <a:solidFill>
                  <a:srgbClr val="003399"/>
                </a:solidFill>
                <a:latin typeface="Comic Sans MS" panose="030F0702030302020204" pitchFamily="66" charset="0"/>
              </a:rPr>
              <a:t>Επικέντρωση προγραμμάτων, σταθερότητα σε βάθος χρόνου, προσπάθεια</a:t>
            </a:r>
            <a:endParaRPr lang="de-DE" altLang="en-US" sz="2200">
              <a:solidFill>
                <a:srgbClr val="00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076825" y="4005263"/>
            <a:ext cx="34480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n-US" sz="2200">
                <a:solidFill>
                  <a:srgbClr val="FFCC00"/>
                </a:solidFill>
                <a:latin typeface="Comic Sans MS" panose="030F0702030302020204" pitchFamily="66" charset="0"/>
              </a:rPr>
              <a:t>Προσέλκυση καλών δασκάλων και πρόσβαση σε καλές υπηρεσίες κατάρτισης </a:t>
            </a:r>
            <a:endParaRPr lang="de-DE" altLang="en-US" sz="1600">
              <a:solidFill>
                <a:srgbClr val="FFCC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latin typeface="Cambria" panose="02040503050406030204" pitchFamily="18" charset="0"/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4221163" y="941388"/>
            <a:ext cx="3603625" cy="3602037"/>
          </a:xfrm>
          <a:prstGeom prst="ellipse">
            <a:avLst/>
          </a:prstGeom>
          <a:gradFill rotWithShape="1">
            <a:gsLst>
              <a:gs pos="0">
                <a:srgbClr val="CC0066"/>
              </a:gs>
              <a:gs pos="100000">
                <a:srgbClr val="9B004E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1776413" y="2325688"/>
            <a:ext cx="3603625" cy="3602037"/>
          </a:xfrm>
          <a:prstGeom prst="ellipse">
            <a:avLst/>
          </a:prstGeom>
          <a:gradFill rotWithShape="1">
            <a:gsLst>
              <a:gs pos="0">
                <a:srgbClr val="99CC00"/>
              </a:gs>
              <a:gs pos="100000">
                <a:srgbClr val="759C00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333399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31950" y="3400425"/>
            <a:ext cx="34480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n-US" sz="2200">
                <a:solidFill>
                  <a:srgbClr val="CC3300"/>
                </a:solidFill>
                <a:latin typeface="Comic Sans MS" panose="030F0702030302020204" pitchFamily="66" charset="0"/>
              </a:rPr>
              <a:t>Παρέμβαση στα σχολεία αντιστρόφως ανάλογα με την επιτυχία τους</a:t>
            </a:r>
            <a:endParaRPr lang="de-DE" altLang="en-US" sz="220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754563" y="1792288"/>
            <a:ext cx="269716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n-US" sz="2200">
                <a:solidFill>
                  <a:srgbClr val="CCFF33"/>
                </a:solidFill>
                <a:latin typeface="Comic Sans MS" panose="030F0702030302020204" pitchFamily="66" charset="0"/>
              </a:rPr>
              <a:t>Αυξημένη ευθύνη και ελευθερία στα σχολεία, που μπορούν να ορίσουν το περιεχόμενο των μαθημάτων</a:t>
            </a:r>
            <a:endParaRPr lang="de-DE" altLang="en-US" sz="2200">
              <a:solidFill>
                <a:srgbClr val="CCFF33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PISA: </a:t>
            </a:r>
            <a:r>
              <a:rPr lang="el-GR" altLang="en-US" smtClean="0"/>
              <a:t>Πως συλλέγεται η πληροφορία (2)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l-GR" altLang="en-US" smtClean="0"/>
              <a:t>Η οργάνωση ερωτήσεων για μαθητές</a:t>
            </a:r>
          </a:p>
          <a:p>
            <a:pPr lvl="1"/>
            <a:r>
              <a:rPr lang="el-GR" altLang="en-US" smtClean="0"/>
              <a:t>Προσπαθεί να καταγράψει γνώσεις αλλά και …</a:t>
            </a:r>
          </a:p>
          <a:p>
            <a:pPr lvl="1"/>
            <a:r>
              <a:rPr lang="el-GR" altLang="en-US" smtClean="0"/>
              <a:t>… αν μπορούν οι μαθητές να εφαρμόσουν τις γνώσεις σε νέα σενάρια</a:t>
            </a:r>
          </a:p>
          <a:p>
            <a:pPr lvl="1"/>
            <a:r>
              <a:rPr lang="el-GR" altLang="en-US" smtClean="0"/>
              <a:t>… αν μπορούν να συνθέσουν λύσεις και όχι μόνο να αναπαράγουν πληροφορία</a:t>
            </a:r>
          </a:p>
          <a:p>
            <a:pPr lvl="1"/>
            <a:r>
              <a:rPr lang="el-GR" altLang="en-US" smtClean="0"/>
              <a:t>Στατιστικά</a:t>
            </a:r>
            <a:r>
              <a:rPr lang="en-US" altLang="en-US" smtClean="0"/>
              <a:t>: </a:t>
            </a:r>
            <a:r>
              <a:rPr lang="el-GR" altLang="en-US" smtClean="0"/>
              <a:t>το υπόβαθρο των μαθητών, το σχολικό περιβάλλον, την ενασχόληση τους με μαθησιακές δραστηριότητες</a:t>
            </a:r>
          </a:p>
          <a:p>
            <a:endParaRPr lang="el-GR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>
              <a:latin typeface="Cambria" panose="02040503050406030204" pitchFamily="18" charset="0"/>
            </a:endParaRPr>
          </a:p>
        </p:txBody>
      </p:sp>
      <p:sp>
        <p:nvSpPr>
          <p:cNvPr id="84995" name="Text Box 9"/>
          <p:cNvSpPr txBox="1">
            <a:spLocks noChangeArrowheads="1"/>
          </p:cNvSpPr>
          <p:nvPr/>
        </p:nvSpPr>
        <p:spPr bwMode="auto">
          <a:xfrm>
            <a:off x="1631950" y="3594100"/>
            <a:ext cx="3448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en-US" sz="2200">
                <a:solidFill>
                  <a:srgbClr val="CC3300"/>
                </a:solidFill>
                <a:latin typeface="Comic Sans MS" panose="030F0702030302020204" pitchFamily="66" charset="0"/>
              </a:rPr>
              <a:t>Accountability</a:t>
            </a: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1801813" y="922338"/>
            <a:ext cx="3603625" cy="3602037"/>
          </a:xfrm>
          <a:prstGeom prst="ellipse">
            <a:avLst/>
          </a:prstGeom>
          <a:gradFill rotWithShape="1">
            <a:gsLst>
              <a:gs pos="0">
                <a:srgbClr val="FFFF99"/>
              </a:gs>
              <a:gs pos="100000">
                <a:srgbClr val="DCDC84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993366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727200" y="2013744"/>
            <a:ext cx="37528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n-US" sz="2200" dirty="0">
                <a:solidFill>
                  <a:srgbClr val="CC3399"/>
                </a:solidFill>
                <a:latin typeface="Comic Sans MS" panose="030F0702030302020204" pitchFamily="66" charset="0"/>
              </a:rPr>
              <a:t>Κοινές εκπαιδευτικές δραστηριότητες, όλοι έχουν πρόσβαση στις ίδιες ευκαιρίες</a:t>
            </a:r>
            <a:endParaRPr lang="de-DE" altLang="en-US" sz="2200" dirty="0">
              <a:solidFill>
                <a:srgbClr val="CC3399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4744810" y="2723356"/>
            <a:ext cx="3603625" cy="3602037"/>
          </a:xfrm>
          <a:prstGeom prst="ellipse">
            <a:avLst/>
          </a:prstGeom>
          <a:gradFill rotWithShape="1">
            <a:gsLst>
              <a:gs pos="0">
                <a:srgbClr val="CC3399"/>
              </a:gs>
              <a:gs pos="100000">
                <a:srgbClr val="5E1847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accent1"/>
            </a:solidFill>
            <a:round/>
            <a:headEnd/>
            <a:tailEnd/>
          </a:ln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827474" y="3768723"/>
            <a:ext cx="34480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n-US" sz="2200" dirty="0">
                <a:solidFill>
                  <a:schemeClr val="accent1"/>
                </a:solidFill>
                <a:latin typeface="Comic Sans MS" panose="030F0702030302020204" pitchFamily="66" charset="0"/>
              </a:rPr>
              <a:t>Μετάβαση από προ-ορισμένες μορφές μάθησης σε προσωποποίηση</a:t>
            </a:r>
            <a:endParaRPr lang="de-DE" altLang="en-US" sz="22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Ευθυγραμμισμένα  κίνητρα για μαθητές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l-GR" altLang="en-US" smtClean="0"/>
              <a:t>Καθαρή καθοδήγηση και καθαρή γνώση των δρόμων που ανοίγει η εκπαίδευση</a:t>
            </a:r>
          </a:p>
          <a:p>
            <a:r>
              <a:rPr lang="el-GR" altLang="en-US" smtClean="0"/>
              <a:t>Να αισθάνονται ότι αξίζει τον κόπο να ακολουθήσουν δύσκολα μαθήματα</a:t>
            </a:r>
          </a:p>
          <a:p>
            <a:r>
              <a:rPr lang="el-GR" altLang="en-US" smtClean="0"/>
              <a:t>Να αισθάνονται ότι αξίζει το κόπο να παραμείνουν στο σχολείο αντί να κάνουν κάτι άλλο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Ευθυγραμμισμένα  κίνητρα για δασκάλους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l-GR" altLang="en-US" smtClean="0"/>
              <a:t>Δυνατότητα να εισάγουν καινοτόμες μεθόδους</a:t>
            </a:r>
          </a:p>
          <a:p>
            <a:r>
              <a:rPr lang="el-GR" altLang="en-US" smtClean="0"/>
              <a:t>Δυνατότητα να επεκτείνουν τις γνώσεις τους</a:t>
            </a:r>
          </a:p>
          <a:p>
            <a:r>
              <a:rPr lang="el-GR" altLang="en-US" smtClean="0"/>
              <a:t>Δυνατότητα να εξελιχθούν επαγγελματικά (περισσότερο ευθύνη)</a:t>
            </a:r>
          </a:p>
          <a:p>
            <a:r>
              <a:rPr lang="el-GR" altLang="en-US" smtClean="0"/>
              <a:t>Να θεωρείται καλό επάγγελμα αυτό της διδασκαλίας</a:t>
            </a:r>
          </a:p>
          <a:p>
            <a:r>
              <a:rPr lang="el-GR" altLang="en-US" smtClean="0"/>
              <a:t>Αποδοτική διαχείριση του ανθρώπινου δυναμικού στα σχολεία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Πηγές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US" altLang="en-US" dirty="0" smtClean="0"/>
              <a:t>What students know and can do, PISA report 2015</a:t>
            </a:r>
          </a:p>
          <a:p>
            <a:r>
              <a:rPr lang="en-US" altLang="en-US" dirty="0" smtClean="0"/>
              <a:t>What makes a school successful, PISA report 2015</a:t>
            </a:r>
          </a:p>
          <a:p>
            <a:r>
              <a:rPr lang="en-US" altLang="en-US" dirty="0" smtClean="0">
                <a:hlinkClick r:id="rId2"/>
              </a:rPr>
              <a:t>http://pisa.oecd.org</a:t>
            </a:r>
            <a:r>
              <a:rPr lang="en-US" altLang="en-US" dirty="0" smtClean="0"/>
              <a:t> </a:t>
            </a:r>
            <a:endParaRPr lang="el-GR" altLang="en-US" dirty="0" smtClean="0"/>
          </a:p>
          <a:p>
            <a:r>
              <a:rPr lang="en-US" altLang="en-US" dirty="0" smtClean="0"/>
              <a:t>PISA: </a:t>
            </a:r>
            <a:r>
              <a:rPr lang="en-US" altLang="en-US" dirty="0">
                <a:hlinkClick r:id="rId3"/>
              </a:rPr>
              <a:t>http://</a:t>
            </a:r>
            <a:r>
              <a:rPr lang="en-US" altLang="en-US" dirty="0" smtClean="0">
                <a:hlinkClick r:id="rId3"/>
              </a:rPr>
              <a:t>www.keepeek.com/Digital-Asset-Management/oecd/education/pisa-2015-results-volume-i_9789264266490-en#page224</a:t>
            </a:r>
            <a:r>
              <a:rPr lang="en-US" altLang="en-US" dirty="0" smtClean="0"/>
              <a:t> </a:t>
            </a:r>
          </a:p>
          <a:p>
            <a:r>
              <a:rPr lang="en-US" altLang="en-US" dirty="0" smtClean="0"/>
              <a:t>TIMMS: </a:t>
            </a:r>
            <a:r>
              <a:rPr lang="en-US" altLang="en-US" dirty="0" smtClean="0">
                <a:hlinkClick r:id="rId4"/>
              </a:rPr>
              <a:t>http://nces.ed.gov/pubs2009/2009001.pdf</a:t>
            </a:r>
            <a:r>
              <a:rPr lang="en-US" altLang="en-US" dirty="0" smtClean="0"/>
              <a:t> </a:t>
            </a:r>
          </a:p>
          <a:p>
            <a:r>
              <a:rPr lang="en-US" altLang="en-US" dirty="0" smtClean="0"/>
              <a:t>TALETE: </a:t>
            </a:r>
            <a:r>
              <a:rPr lang="en-US" altLang="en-US" dirty="0" smtClean="0">
                <a:hlinkClick r:id="rId5"/>
              </a:rPr>
              <a:t>http://www.taleteproject.eu</a:t>
            </a:r>
            <a:endParaRPr lang="el-GR" altLang="en-US" dirty="0" smtClean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altLang="en-US" smtClean="0"/>
              <a:t>Καλές πρακτικές καινοτόμων παιδαγωγικών μεθόδων</a:t>
            </a:r>
            <a:r>
              <a:rPr lang="en-US" altLang="en-US" smtClean="0"/>
              <a:t>, TALETE</a:t>
            </a:r>
            <a:endParaRPr lang="el-GR" alt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l-GR" dirty="0" smtClean="0"/>
              <a:t>Χαρίκλεια Τσαλαπάτα</a:t>
            </a:r>
            <a:r>
              <a:rPr lang="en-US" dirty="0" smtClean="0"/>
              <a:t>, </a:t>
            </a:r>
            <a:r>
              <a:rPr lang="el-GR" dirty="0" smtClean="0">
                <a:latin typeface="Cambria" pitchFamily="18" charset="0"/>
              </a:rPr>
              <a:t>26/9/2016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Πρόγραμμα </a:t>
            </a:r>
            <a:r>
              <a:rPr lang="en-US" altLang="en-US" smtClean="0"/>
              <a:t>TALETE (</a:t>
            </a:r>
            <a:r>
              <a:rPr lang="el-GR" altLang="en-US" smtClean="0"/>
              <a:t>Θαλής)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3505200"/>
          </a:xfrm>
        </p:spPr>
        <p:txBody>
          <a:bodyPr/>
          <a:lstStyle/>
          <a:p>
            <a:r>
              <a:rPr lang="en-US" altLang="en-US" smtClean="0">
                <a:solidFill>
                  <a:srgbClr val="0070C0"/>
                </a:solidFill>
              </a:rPr>
              <a:t>“Teaching Math through Innovative Learning Approach and Contents”</a:t>
            </a:r>
          </a:p>
          <a:p>
            <a:endParaRPr lang="el-GR" altLang="en-US" smtClean="0">
              <a:solidFill>
                <a:srgbClr val="0070C0"/>
              </a:solidFill>
            </a:endParaRPr>
          </a:p>
          <a:p>
            <a:r>
              <a:rPr lang="el-GR" altLang="en-US" smtClean="0">
                <a:solidFill>
                  <a:srgbClr val="0070C0"/>
                </a:solidFill>
              </a:rPr>
              <a:t>«Διδασκαλία Μαθηματικών μέσα από Καινοτόμες Εκπαιδευτικές Μεθόδους και Περιεχόμενο»</a:t>
            </a:r>
          </a:p>
          <a:p>
            <a:endParaRPr lang="en-US" altLang="en-US" smtClean="0"/>
          </a:p>
          <a:p>
            <a:r>
              <a:rPr lang="el-GR" altLang="en-US" smtClean="0"/>
              <a:t>Δράση </a:t>
            </a:r>
            <a:r>
              <a:rPr lang="en-US" altLang="en-US" smtClean="0"/>
              <a:t>Comenius, </a:t>
            </a:r>
            <a:r>
              <a:rPr lang="el-GR" altLang="en-US" smtClean="0"/>
              <a:t>2011-2013, Πρόγραμμα Δια Βίου Μάθησης ΕΕ</a:t>
            </a:r>
            <a:endParaRPr lang="en-US" altLang="en-US" smtClean="0"/>
          </a:p>
          <a:p>
            <a:endParaRPr lang="el-GR" altLang="en-US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02" t="38251" r="13789" b="39217"/>
          <a:stretch>
            <a:fillRect/>
          </a:stretch>
        </p:blipFill>
        <p:spPr bwMode="auto">
          <a:xfrm>
            <a:off x="0" y="4868863"/>
            <a:ext cx="8853488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Εταίροι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4121" t="29643" r="38040" b="41576"/>
          <a:stretch/>
        </p:blipFill>
        <p:spPr>
          <a:xfrm>
            <a:off x="539552" y="1772816"/>
            <a:ext cx="6673912" cy="3600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25983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Σκοπός και σε ποιους απευθύνεται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686800" cy="4937125"/>
          </a:xfrm>
        </p:spPr>
        <p:txBody>
          <a:bodyPr/>
          <a:lstStyle/>
          <a:p>
            <a:r>
              <a:rPr lang="el-GR" altLang="en-US" smtClean="0"/>
              <a:t>Το σχέδιο έχει τη </a:t>
            </a:r>
            <a:r>
              <a:rPr lang="el-GR" altLang="en-US" b="1" smtClean="0"/>
              <a:t>βελτίωση της διδασκαλίας μαθηματικών </a:t>
            </a:r>
            <a:r>
              <a:rPr lang="el-GR" altLang="en-US" smtClean="0"/>
              <a:t>μέσω τεχνολογίας, συγκεκριμένα μέσω </a:t>
            </a:r>
            <a:r>
              <a:rPr lang="el-GR" altLang="en-US" b="1" smtClean="0"/>
              <a:t>3-</a:t>
            </a:r>
            <a:r>
              <a:rPr lang="en-US" altLang="en-US" b="1" smtClean="0"/>
              <a:t>D </a:t>
            </a:r>
            <a:r>
              <a:rPr lang="el-GR" altLang="en-US" b="1" smtClean="0"/>
              <a:t>γραφικών</a:t>
            </a:r>
            <a:r>
              <a:rPr lang="en-US" altLang="en-US" b="1" smtClean="0"/>
              <a:t> (virtual worlds)</a:t>
            </a:r>
            <a:endParaRPr lang="el-GR" altLang="en-US" b="1" smtClean="0"/>
          </a:p>
          <a:p>
            <a:endParaRPr lang="el-GR" altLang="en-US" smtClean="0"/>
          </a:p>
          <a:p>
            <a:r>
              <a:rPr lang="el-GR" altLang="en-US" smtClean="0"/>
              <a:t>Απευθύνεται σε</a:t>
            </a:r>
            <a:r>
              <a:rPr lang="en-US" altLang="en-US" smtClean="0"/>
              <a:t>:</a:t>
            </a:r>
            <a:r>
              <a:rPr lang="el-GR" altLang="en-US" smtClean="0"/>
              <a:t> </a:t>
            </a:r>
          </a:p>
          <a:p>
            <a:pPr lvl="1"/>
            <a:r>
              <a:rPr lang="el-GR" altLang="en-US" smtClean="0"/>
              <a:t>Μαθητές 15 ετών (3</a:t>
            </a:r>
            <a:r>
              <a:rPr lang="el-GR" altLang="en-US" baseline="30000" smtClean="0"/>
              <a:t>η</a:t>
            </a:r>
            <a:r>
              <a:rPr lang="el-GR" altLang="en-US" smtClean="0"/>
              <a:t> Γυμνασίου – 1</a:t>
            </a:r>
            <a:r>
              <a:rPr lang="el-GR" altLang="en-US" baseline="30000" smtClean="0"/>
              <a:t>η</a:t>
            </a:r>
            <a:r>
              <a:rPr lang="el-GR" altLang="en-US" smtClean="0"/>
              <a:t> Λυκείου)</a:t>
            </a:r>
            <a:r>
              <a:rPr lang="en-US" altLang="en-US" smtClean="0"/>
              <a:t>: </a:t>
            </a:r>
            <a:endParaRPr lang="el-GR" altLang="en-US" smtClean="0"/>
          </a:p>
          <a:p>
            <a:pPr lvl="2"/>
            <a:r>
              <a:rPr lang="el-GR" altLang="en-US" smtClean="0"/>
              <a:t>Εκπαιδευτικό περιεχόμενο</a:t>
            </a:r>
          </a:p>
          <a:p>
            <a:pPr lvl="1"/>
            <a:r>
              <a:rPr lang="el-GR" altLang="en-US" smtClean="0"/>
              <a:t>Δασκάλους</a:t>
            </a:r>
            <a:r>
              <a:rPr lang="en-US" altLang="en-US" smtClean="0"/>
              <a:t>: </a:t>
            </a:r>
            <a:endParaRPr lang="el-GR" altLang="en-US" smtClean="0"/>
          </a:p>
          <a:p>
            <a:pPr lvl="2"/>
            <a:r>
              <a:rPr lang="el-GR" altLang="en-US" smtClean="0"/>
              <a:t>Ανάπτυξη και βελτίωση δεξιοτήτων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Γιατί</a:t>
            </a:r>
            <a:r>
              <a:rPr lang="en-US" altLang="en-US" smtClean="0"/>
              <a:t>;</a:t>
            </a:r>
            <a:r>
              <a:rPr lang="el-GR" altLang="en-US" smtClean="0"/>
              <a:t> Οι βασικές τάσεις στη σχολική εκπαίδευση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686800" cy="4937125"/>
          </a:xfrm>
        </p:spPr>
        <p:txBody>
          <a:bodyPr/>
          <a:lstStyle/>
          <a:p>
            <a:r>
              <a:rPr lang="el-GR" altLang="en-US" smtClean="0"/>
              <a:t>Υπάρχει τάση </a:t>
            </a:r>
            <a:r>
              <a:rPr lang="el-GR" altLang="en-US" smtClean="0">
                <a:solidFill>
                  <a:srgbClr val="0070C0"/>
                </a:solidFill>
              </a:rPr>
              <a:t>επιστροφής στην ανάπτυξη βασικών δεξιοτήτων</a:t>
            </a:r>
            <a:r>
              <a:rPr lang="en-US" altLang="en-US" smtClean="0"/>
              <a:t>: </a:t>
            </a:r>
            <a:r>
              <a:rPr lang="el-GR" altLang="en-US" smtClean="0"/>
              <a:t>μαθηματικά, διάβασμα, ψηφιακές γνώσεις, …</a:t>
            </a:r>
          </a:p>
          <a:p>
            <a:endParaRPr lang="el-GR" altLang="en-US" smtClean="0"/>
          </a:p>
          <a:p>
            <a:r>
              <a:rPr lang="el-GR" altLang="en-US" smtClean="0"/>
              <a:t>Δίνεται έμφαση στη βελτίωση των μεθόδων ανάπτυξης</a:t>
            </a:r>
          </a:p>
          <a:p>
            <a:pPr lvl="1"/>
            <a:r>
              <a:rPr lang="el-GR" altLang="en-US" smtClean="0"/>
              <a:t>Γνώσης των μαθητών </a:t>
            </a:r>
          </a:p>
          <a:p>
            <a:pPr lvl="1"/>
            <a:r>
              <a:rPr lang="el-GR" altLang="en-US" smtClean="0"/>
              <a:t>Δεξιοτήτων των δασκάλων (θυμηθείτε αρχική και συνεχιζόμενη κατάρτιση)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TALETE</a:t>
            </a:r>
            <a:endParaRPr lang="el-GR" altLang="en-US" smtClean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PISA: </a:t>
            </a:r>
            <a:r>
              <a:rPr lang="el-GR" altLang="en-US" smtClean="0"/>
              <a:t>Πως συλλέγεται η πληροφορία (3)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l-GR" altLang="en-US" smtClean="0"/>
              <a:t>Ερωτήσεις για δασκάλους</a:t>
            </a:r>
          </a:p>
          <a:p>
            <a:pPr lvl="1"/>
            <a:r>
              <a:rPr lang="el-GR" altLang="en-US" smtClean="0"/>
              <a:t>Πολιτικές μάθησης</a:t>
            </a:r>
          </a:p>
          <a:p>
            <a:pPr lvl="1"/>
            <a:r>
              <a:rPr lang="el-GR" altLang="en-US" smtClean="0"/>
              <a:t>Πρακτικές μάθησης</a:t>
            </a:r>
          </a:p>
          <a:p>
            <a:pPr lvl="1"/>
            <a:r>
              <a:rPr lang="el-GR" altLang="en-US" smtClean="0"/>
              <a:t>Πηγές που χρησιμοποιούνται στην τάξη</a:t>
            </a:r>
          </a:p>
          <a:p>
            <a:pPr lvl="1"/>
            <a:r>
              <a:rPr lang="el-GR" altLang="en-US" smtClean="0"/>
              <a:t>Θεσμικοί παράγοντες που θα μπορούσαν να επηρεάσουν διαφοροποίηση στην απόδοση των μαθητών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Τι προτείνει το </a:t>
            </a:r>
            <a:r>
              <a:rPr lang="en-US" altLang="en-US" smtClean="0"/>
              <a:t>TALETE</a:t>
            </a:r>
            <a:endParaRPr lang="el-GR" altLang="en-US" smtClean="0"/>
          </a:p>
        </p:txBody>
      </p:sp>
      <p:sp>
        <p:nvSpPr>
          <p:cNvPr id="4608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l-GR" altLang="en-US" dirty="0" smtClean="0"/>
              <a:t>Ανάπτυξη μαθησιακού περιεχομένου για μαθηματικά και γεωμετρία με 3-</a:t>
            </a:r>
            <a:r>
              <a:rPr lang="en-US" altLang="en-US" dirty="0" smtClean="0"/>
              <a:t>D</a:t>
            </a:r>
          </a:p>
          <a:p>
            <a:r>
              <a:rPr lang="el-GR" altLang="en-US" dirty="0" smtClean="0"/>
              <a:t>Χρήση μικρόκοσμων </a:t>
            </a:r>
          </a:p>
          <a:p>
            <a:pPr lvl="1"/>
            <a:r>
              <a:rPr lang="en-US" altLang="en-US" dirty="0" smtClean="0"/>
              <a:t>Papert</a:t>
            </a:r>
          </a:p>
          <a:p>
            <a:r>
              <a:rPr lang="el-GR" altLang="en-US" dirty="0" smtClean="0"/>
              <a:t>Ανάπτυξη ψηφιακών ασκήσεων που έχουν σχέση με τα προγράμματα σπουδών</a:t>
            </a:r>
          </a:p>
          <a:p>
            <a:pPr lvl="1"/>
            <a:r>
              <a:rPr lang="el-GR" altLang="en-US" dirty="0" smtClean="0"/>
              <a:t>2 εμπνευσμένες από το πρόγραμμα σπουδών σε κάθε χώρα (Ιταλία, Βουλγαρία, Τουρκία, Ελλάδα), σύνολο 8</a:t>
            </a:r>
          </a:p>
          <a:p>
            <a:pPr lvl="1"/>
            <a:r>
              <a:rPr lang="el-GR" altLang="en-US" dirty="0" smtClean="0"/>
              <a:t>2 που είναι κοινές σε όλα τα προγράμματα σπουδών</a:t>
            </a:r>
            <a:endParaRPr lang="en-US" altLang="en-US" dirty="0" smtClean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Βασικό περιβάλλον</a:t>
            </a:r>
          </a:p>
        </p:txBody>
      </p:sp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81" t="28654" r="4425" b="32098"/>
          <a:stretch>
            <a:fillRect/>
          </a:stretch>
        </p:blipFill>
        <p:spPr bwMode="auto">
          <a:xfrm>
            <a:off x="179388" y="1412875"/>
            <a:ext cx="7345362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Όλες οι ασκήσεις</a:t>
            </a:r>
          </a:p>
        </p:txBody>
      </p:sp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68" t="20804" r="4425" b="16672"/>
          <a:stretch>
            <a:fillRect/>
          </a:stretch>
        </p:blipFill>
        <p:spPr bwMode="auto">
          <a:xfrm>
            <a:off x="107950" y="1196975"/>
            <a:ext cx="80645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Επιβράβευση</a:t>
            </a:r>
          </a:p>
        </p:txBody>
      </p:sp>
      <p:pic>
        <p:nvPicPr>
          <p:cNvPr id="4915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46" t="23203" r="9880" b="19955"/>
          <a:stretch>
            <a:fillRect/>
          </a:stretch>
        </p:blipFill>
        <p:spPr bwMode="auto">
          <a:xfrm>
            <a:off x="323850" y="1557338"/>
            <a:ext cx="770413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990600"/>
          </a:xfrm>
        </p:spPr>
        <p:txBody>
          <a:bodyPr/>
          <a:lstStyle/>
          <a:p>
            <a:r>
              <a:rPr lang="el-GR" altLang="en-US" smtClean="0"/>
              <a:t>Ασκήσεις από το ελληνικό πρόγραμμα σπουδών – Θαλής (1)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14" t="33797" r="6000" b="25603"/>
          <a:stretch>
            <a:fillRect/>
          </a:stretch>
        </p:blipFill>
        <p:spPr bwMode="auto">
          <a:xfrm>
            <a:off x="179388" y="1628775"/>
            <a:ext cx="76327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Ασκήσεις από το ελληνικό πρόγραμμα σπουδών – Θαλής (2)</a:t>
            </a: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441" t="21112" r="7961" b="18797"/>
          <a:stretch>
            <a:fillRect/>
          </a:stretch>
        </p:blipFill>
        <p:spPr bwMode="auto">
          <a:xfrm>
            <a:off x="250825" y="1528763"/>
            <a:ext cx="7561263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Ασκήσεις από το ελληνικό πρόγραμμα σπουδών – Θαλής (3)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53" t="21616" r="12292" b="23979"/>
          <a:stretch>
            <a:fillRect/>
          </a:stretch>
        </p:blipFill>
        <p:spPr bwMode="auto">
          <a:xfrm>
            <a:off x="250825" y="1196975"/>
            <a:ext cx="72739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Ασκήσεις από το ελληνικό πρόγραμμα σπουδών – Θαλής (4)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53" t="16743" r="2852" b="20731"/>
          <a:stretch>
            <a:fillRect/>
          </a:stretch>
        </p:blipFill>
        <p:spPr bwMode="auto">
          <a:xfrm>
            <a:off x="250825" y="1125538"/>
            <a:ext cx="813752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Ασκήσεις από το ελληνικό πρόγραμμα σπουδών – Θαλής (5)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0" t="19180" r="6000" b="23979"/>
          <a:stretch>
            <a:fillRect/>
          </a:stretch>
        </p:blipFill>
        <p:spPr bwMode="auto">
          <a:xfrm>
            <a:off x="250825" y="1268413"/>
            <a:ext cx="7993063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Θαλής κλασική άσκηση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75" t="28111" r="8359" b="19919"/>
          <a:stretch>
            <a:fillRect/>
          </a:stretch>
        </p:blipFill>
        <p:spPr bwMode="auto">
          <a:xfrm>
            <a:off x="323850" y="1268413"/>
            <a:ext cx="72009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PISA: </a:t>
            </a:r>
            <a:r>
              <a:rPr lang="el-GR" altLang="en-US" smtClean="0"/>
              <a:t>Παράδειγμα, οργάνωση ερωτήσεων σε επίπεδα για κατανόηση κειμένων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l-GR" altLang="en-US" dirty="0" smtClean="0"/>
              <a:t>Επίπεδο 1</a:t>
            </a:r>
            <a:r>
              <a:rPr lang="en-US" altLang="en-US" dirty="0" smtClean="0"/>
              <a:t>: </a:t>
            </a:r>
            <a:r>
              <a:rPr lang="el-GR" altLang="en-US" dirty="0" smtClean="0"/>
              <a:t>οι μαθητές πρέπει να </a:t>
            </a:r>
            <a:r>
              <a:rPr lang="el-GR" altLang="en-US" dirty="0" smtClean="0">
                <a:solidFill>
                  <a:srgbClr val="0070C0"/>
                </a:solidFill>
              </a:rPr>
              <a:t>βρουν φράσεις </a:t>
            </a:r>
            <a:r>
              <a:rPr lang="el-GR" altLang="en-US" dirty="0" smtClean="0"/>
              <a:t>μέσα σε κείμενο, το βασικό θέμα, σύνδεση με καθημερινότητα</a:t>
            </a:r>
          </a:p>
          <a:p>
            <a:r>
              <a:rPr lang="el-GR" altLang="en-US" dirty="0" smtClean="0"/>
              <a:t>Επίπεδο 2</a:t>
            </a:r>
            <a:r>
              <a:rPr lang="en-US" altLang="en-US" dirty="0" smtClean="0"/>
              <a:t>: </a:t>
            </a:r>
            <a:r>
              <a:rPr lang="el-GR" altLang="en-US" dirty="0" smtClean="0"/>
              <a:t>να βρουν φράσεις που ίσως πρέπει να τις </a:t>
            </a:r>
            <a:r>
              <a:rPr lang="el-GR" altLang="en-US" dirty="0" smtClean="0">
                <a:solidFill>
                  <a:srgbClr val="0070C0"/>
                </a:solidFill>
              </a:rPr>
              <a:t>αντιληφθούν από το υπόλοιπο κείμενο</a:t>
            </a:r>
          </a:p>
          <a:p>
            <a:r>
              <a:rPr lang="el-GR" altLang="en-US" dirty="0" smtClean="0"/>
              <a:t>Επίπεδο 3</a:t>
            </a:r>
            <a:r>
              <a:rPr lang="en-US" altLang="en-US" dirty="0" smtClean="0"/>
              <a:t>:</a:t>
            </a:r>
            <a:r>
              <a:rPr lang="el-GR" altLang="en-US" dirty="0" smtClean="0"/>
              <a:t> να εντοπίσουν </a:t>
            </a:r>
            <a:r>
              <a:rPr lang="el-GR" altLang="en-US" dirty="0" smtClean="0">
                <a:solidFill>
                  <a:srgbClr val="0070C0"/>
                </a:solidFill>
              </a:rPr>
              <a:t>σχέσεις</a:t>
            </a:r>
            <a:r>
              <a:rPr lang="el-GR" altLang="en-US" dirty="0" smtClean="0"/>
              <a:t> ανάμεσα σε σημεία</a:t>
            </a:r>
          </a:p>
          <a:p>
            <a:r>
              <a:rPr lang="el-GR" altLang="en-US" dirty="0" smtClean="0"/>
              <a:t>Επίπεδο 4</a:t>
            </a:r>
            <a:r>
              <a:rPr lang="en-US" altLang="en-US" dirty="0" smtClean="0"/>
              <a:t>: </a:t>
            </a:r>
            <a:r>
              <a:rPr lang="el-GR" altLang="en-US" dirty="0" smtClean="0"/>
              <a:t>να βρουν πληροφορία που απαιτεί </a:t>
            </a:r>
            <a:r>
              <a:rPr lang="el-GR" altLang="en-US" dirty="0" smtClean="0">
                <a:solidFill>
                  <a:srgbClr val="0070C0"/>
                </a:solidFill>
              </a:rPr>
              <a:t>συνδυασμό πολλών σημείων </a:t>
            </a:r>
            <a:r>
              <a:rPr lang="el-GR" altLang="en-US" dirty="0" smtClean="0"/>
              <a:t>του κειμένου</a:t>
            </a:r>
          </a:p>
          <a:p>
            <a:r>
              <a:rPr lang="el-GR" altLang="en-US" dirty="0" smtClean="0"/>
              <a:t>Επίπεδο 5</a:t>
            </a:r>
            <a:r>
              <a:rPr lang="en-US" altLang="en-US" dirty="0" smtClean="0"/>
              <a:t>: </a:t>
            </a:r>
            <a:r>
              <a:rPr lang="el-GR" altLang="en-US" dirty="0" smtClean="0"/>
              <a:t>να διαβάσουν κείμενα με </a:t>
            </a:r>
            <a:r>
              <a:rPr lang="el-GR" altLang="en-US" dirty="0" smtClean="0">
                <a:solidFill>
                  <a:srgbClr val="0070C0"/>
                </a:solidFill>
              </a:rPr>
              <a:t>θέμα που δεν γνωρίζουν</a:t>
            </a:r>
          </a:p>
          <a:p>
            <a:r>
              <a:rPr lang="el-GR" altLang="en-US" dirty="0" smtClean="0"/>
              <a:t>Επίπεδο 6</a:t>
            </a:r>
            <a:r>
              <a:rPr lang="en-US" altLang="en-US" dirty="0" smtClean="0"/>
              <a:t>: </a:t>
            </a:r>
            <a:r>
              <a:rPr lang="el-GR" altLang="en-US" dirty="0" smtClean="0"/>
              <a:t>να αντιληφθούν </a:t>
            </a:r>
            <a:r>
              <a:rPr lang="el-GR" altLang="en-US" dirty="0" smtClean="0">
                <a:solidFill>
                  <a:srgbClr val="0070C0"/>
                </a:solidFill>
              </a:rPr>
              <a:t>περίπλοκες έννοιες </a:t>
            </a:r>
            <a:r>
              <a:rPr lang="el-GR" altLang="en-US" dirty="0" smtClean="0"/>
              <a:t>που χρειάζονται αρκετό συνδυασμό πληροφορίας</a:t>
            </a:r>
          </a:p>
          <a:p>
            <a:endParaRPr lang="el-GR" altLang="en-US" dirty="0" smtClean="0"/>
          </a:p>
          <a:p>
            <a:endParaRPr lang="el-GR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Θαλής κλασική άσκηση (2)</a:t>
            </a: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828" t="20804" r="8359" b="28851"/>
          <a:stretch>
            <a:fillRect/>
          </a:stretch>
        </p:blipFill>
        <p:spPr bwMode="auto">
          <a:xfrm>
            <a:off x="900113" y="1844675"/>
            <a:ext cx="74882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Θαλής κλασική άσκηση (3)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94" t="18369" r="4425" b="26414"/>
          <a:stretch>
            <a:fillRect/>
          </a:stretch>
        </p:blipFill>
        <p:spPr bwMode="auto">
          <a:xfrm>
            <a:off x="539750" y="1628775"/>
            <a:ext cx="8208963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Θαλής κλασική άσκηση (4)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0" t="19180" r="3639" b="26414"/>
          <a:stretch>
            <a:fillRect/>
          </a:stretch>
        </p:blipFill>
        <p:spPr bwMode="auto">
          <a:xfrm>
            <a:off x="611188" y="1700213"/>
            <a:ext cx="8208962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Θαλής κλασική άσκηση (5)</a:t>
            </a: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0" t="18369" r="3639" b="26414"/>
          <a:stretch>
            <a:fillRect/>
          </a:stretch>
        </p:blipFill>
        <p:spPr bwMode="auto">
          <a:xfrm>
            <a:off x="611188" y="1628775"/>
            <a:ext cx="8208962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Θαλής κλασική άσκηση (6)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94" t="17557" r="3639" b="25603"/>
          <a:stretch>
            <a:fillRect/>
          </a:stretch>
        </p:blipFill>
        <p:spPr bwMode="auto">
          <a:xfrm>
            <a:off x="539750" y="1557338"/>
            <a:ext cx="82804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‘Άλλες ασκήσεις</a:t>
            </a:r>
            <a:r>
              <a:rPr lang="en-US" altLang="en-US" smtClean="0"/>
              <a:t>: </a:t>
            </a:r>
            <a:r>
              <a:rPr lang="el-GR" altLang="en-US" smtClean="0"/>
              <a:t>παραδείγματα</a:t>
            </a:r>
            <a:r>
              <a:rPr lang="en-US" altLang="en-US" smtClean="0"/>
              <a:t> (1)</a:t>
            </a:r>
            <a:endParaRPr lang="el-GR" altLang="en-US" smtClean="0"/>
          </a:p>
        </p:txBody>
      </p:sp>
      <p:sp>
        <p:nvSpPr>
          <p:cNvPr id="6144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91513" cy="5378450"/>
          </a:xfrm>
        </p:spPr>
        <p:txBody>
          <a:bodyPr/>
          <a:lstStyle/>
          <a:p>
            <a:r>
              <a:rPr lang="el-GR" altLang="en-US" smtClean="0"/>
              <a:t>Ποδήλατο</a:t>
            </a:r>
            <a:r>
              <a:rPr lang="en-US" altLang="en-US" smtClean="0"/>
              <a:t>: </a:t>
            </a:r>
            <a:r>
              <a:rPr lang="el-GR" altLang="en-US" smtClean="0"/>
              <a:t>έχει 18 ακτίνες, ποια η γωνία ανάμεσα σε 2 ακτίνες</a:t>
            </a:r>
          </a:p>
          <a:p>
            <a:endParaRPr lang="el-GR" altLang="en-US" smtClean="0"/>
          </a:p>
          <a:p>
            <a:r>
              <a:rPr lang="el-GR" altLang="en-US" smtClean="0"/>
              <a:t>Ύψος πυραμίδας</a:t>
            </a:r>
            <a:r>
              <a:rPr lang="en-US" altLang="en-US" smtClean="0"/>
              <a:t>: 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l-GR" altLang="en-US" smtClean="0"/>
              <a:t>Εμβαδόν φάρμας</a:t>
            </a:r>
            <a:r>
              <a:rPr lang="en-US" altLang="en-US" smtClean="0"/>
              <a:t>:  </a:t>
            </a:r>
            <a:endParaRPr lang="el-GR" altLang="en-US" smtClean="0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638" t="33086" r="12022" b="26578"/>
          <a:stretch>
            <a:fillRect/>
          </a:stretch>
        </p:blipFill>
        <p:spPr bwMode="auto">
          <a:xfrm>
            <a:off x="3419475" y="4652963"/>
            <a:ext cx="2881313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198" t="31783" r="9650" b="22675"/>
          <a:stretch>
            <a:fillRect/>
          </a:stretch>
        </p:blipFill>
        <p:spPr bwMode="auto">
          <a:xfrm>
            <a:off x="3492500" y="2565400"/>
            <a:ext cx="24193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Άλλες ασκήσεις</a:t>
            </a:r>
            <a:r>
              <a:rPr lang="en-US" altLang="en-US" smtClean="0"/>
              <a:t>: </a:t>
            </a:r>
            <a:r>
              <a:rPr lang="el-GR" altLang="en-US" smtClean="0"/>
              <a:t>παραδείγματα</a:t>
            </a:r>
            <a:r>
              <a:rPr lang="en-US" altLang="en-US" smtClean="0"/>
              <a:t> (2)</a:t>
            </a:r>
            <a:endParaRPr lang="el-GR" altLang="en-US" smtClean="0"/>
          </a:p>
        </p:txBody>
      </p:sp>
      <p:sp>
        <p:nvSpPr>
          <p:cNvPr id="62467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873625"/>
          </a:xfrm>
        </p:spPr>
        <p:txBody>
          <a:bodyPr/>
          <a:lstStyle/>
          <a:p>
            <a:r>
              <a:rPr lang="el-GR" altLang="en-US" smtClean="0"/>
              <a:t>Υπολογισμός εμβαδού</a:t>
            </a:r>
            <a:r>
              <a:rPr lang="en-US" altLang="en-US" smtClean="0"/>
              <a:t>:</a:t>
            </a:r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endParaRPr lang="en-US" altLang="en-US" smtClean="0"/>
          </a:p>
          <a:p>
            <a:r>
              <a:rPr lang="el-GR" altLang="en-US" smtClean="0"/>
              <a:t>Υπολογισμός όγκου</a:t>
            </a:r>
            <a:r>
              <a:rPr lang="en-US" altLang="en-US" smtClean="0"/>
              <a:t>:      </a:t>
            </a:r>
            <a:endParaRPr lang="el-GR" altLang="en-US" smtClean="0"/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357" t="36008" r="16743" b="30447"/>
          <a:stretch>
            <a:fillRect/>
          </a:stretch>
        </p:blipFill>
        <p:spPr bwMode="auto">
          <a:xfrm>
            <a:off x="4067175" y="1268413"/>
            <a:ext cx="2376488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463" t="52602" r="67802" b="12267"/>
          <a:stretch>
            <a:fillRect/>
          </a:stretch>
        </p:blipFill>
        <p:spPr bwMode="auto">
          <a:xfrm>
            <a:off x="4067175" y="3860800"/>
            <a:ext cx="144145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mtClean="0"/>
              <a:t>Υλοποίηση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US" altLang="en-US" dirty="0" smtClean="0"/>
              <a:t>Unity 3D </a:t>
            </a:r>
            <a:r>
              <a:rPr lang="en-US" altLang="en-US" dirty="0" smtClean="0">
                <a:hlinkClick r:id="rId2"/>
              </a:rPr>
              <a:t>http://unity3d.com</a:t>
            </a:r>
            <a:endParaRPr lang="en-US" altLang="en-US" dirty="0" smtClean="0"/>
          </a:p>
          <a:p>
            <a:r>
              <a:rPr lang="en-US" altLang="en-US" dirty="0" smtClean="0"/>
              <a:t>Gaming engine</a:t>
            </a:r>
            <a:endParaRPr lang="el-GR" altLang="en-US" dirty="0" smtClean="0"/>
          </a:p>
          <a:p>
            <a:endParaRPr lang="en-US" altLang="en-US" dirty="0"/>
          </a:p>
          <a:p>
            <a:r>
              <a:rPr lang="en-US" altLang="en-US" dirty="0" smtClean="0"/>
              <a:t>TALETE </a:t>
            </a:r>
            <a:r>
              <a:rPr lang="el-GR" altLang="en-US" dirty="0" err="1" smtClean="0"/>
              <a:t>βιντεο</a:t>
            </a:r>
            <a:r>
              <a:rPr lang="el-GR" altLang="en-US" dirty="0" smtClean="0"/>
              <a:t> </a:t>
            </a:r>
            <a:r>
              <a:rPr lang="en-GB" altLang="en-US" dirty="0">
                <a:hlinkClick r:id="rId3"/>
              </a:rPr>
              <a:t>https://</a:t>
            </a:r>
            <a:r>
              <a:rPr lang="en-GB" altLang="en-US" dirty="0" smtClean="0">
                <a:hlinkClick r:id="rId3"/>
              </a:rPr>
              <a:t>www.youtube.com/watch?v=Tf808KEkfyg&amp;list=PLE061F4F7ACB14743&amp;index=17</a:t>
            </a:r>
            <a:r>
              <a:rPr lang="el-GR" altLang="en-US" dirty="0" smtClean="0"/>
              <a:t> </a:t>
            </a:r>
            <a:endParaRPr lang="en-US" altLang="en-US" dirty="0" smtClean="0"/>
          </a:p>
          <a:p>
            <a:r>
              <a:rPr lang="en-US" altLang="en-US" dirty="0">
                <a:hlinkClick r:id="rId4"/>
              </a:rPr>
              <a:t>https://</a:t>
            </a:r>
            <a:r>
              <a:rPr lang="en-US" altLang="en-US" dirty="0" smtClean="0">
                <a:hlinkClick r:id="rId4"/>
              </a:rPr>
              <a:t>www.youtube.com/watch?v=d5XMG8vkFwk</a:t>
            </a:r>
            <a:r>
              <a:rPr lang="en-US" altLang="en-US" dirty="0" smtClean="0"/>
              <a:t> </a:t>
            </a:r>
          </a:p>
          <a:p>
            <a:r>
              <a:rPr lang="en-US" altLang="en-US" dirty="0">
                <a:hlinkClick r:id="rId5"/>
              </a:rPr>
              <a:t>https://</a:t>
            </a:r>
            <a:r>
              <a:rPr lang="en-US" altLang="en-US" dirty="0" smtClean="0">
                <a:hlinkClick r:id="rId5"/>
              </a:rPr>
              <a:t>www.youtube.com/watch?v=gYIM8864xMU</a:t>
            </a:r>
            <a:r>
              <a:rPr lang="en-US" altLang="en-US" dirty="0" smtClean="0"/>
              <a:t> </a:t>
            </a:r>
          </a:p>
          <a:p>
            <a:endParaRPr lang="el-GR" altLang="en-US" dirty="0" smtClean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1984</TotalTime>
  <Words>1992</Words>
  <Application>Microsoft Office PowerPoint</Application>
  <PresentationFormat>On-screen Show (4:3)</PresentationFormat>
  <Paragraphs>279</Paragraphs>
  <Slides>97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99" baseType="lpstr">
      <vt:lpstr>Origin</vt:lpstr>
      <vt:lpstr>Microsoft Office Excel 97-2003 Worksheet</vt:lpstr>
      <vt:lpstr>Σχετικά με τις βασικές δεξιότητες 18/10/2017</vt:lpstr>
      <vt:lpstr>PISA: Program for International Student Assessment </vt:lpstr>
      <vt:lpstr>Γιατί; Ειδικές δυσκολίες στην ανάπτυξη μαθηματικής γνώσης: PISA</vt:lpstr>
      <vt:lpstr>Σε ποιες χώρες (γκρι και μπλε) – 72 χώρες</vt:lpstr>
      <vt:lpstr>Συλλογή πληροφορίας PISA</vt:lpstr>
      <vt:lpstr>PISA: Πως συλλέγεται η πληροφορία (1)</vt:lpstr>
      <vt:lpstr>PISA: Πως συλλέγεται η πληροφορία (2)</vt:lpstr>
      <vt:lpstr>PISA: Πως συλλέγεται η πληροφορία (3)</vt:lpstr>
      <vt:lpstr>PISA: Παράδειγμα, οργάνωση ερωτήσεων σε επίπεδα για κατανόηση κειμένων</vt:lpstr>
      <vt:lpstr>Ενδιαφέρει</vt:lpstr>
      <vt:lpstr>PISA: Παράδειγμα, περιεχόμενο τεστ για μαθηματικά και επιστήμες</vt:lpstr>
      <vt:lpstr>Γενικές παρατηρήσεις</vt:lpstr>
      <vt:lpstr>PISA: Τα καλύτερα εκπαιδευτικά συστήματα έχουν κοινά στοιχεία</vt:lpstr>
      <vt:lpstr>PISA: Ποιότητα εκπαίδευσης / κόστος</vt:lpstr>
      <vt:lpstr>PISA: Γενικά αποτελέσματα</vt:lpstr>
      <vt:lpstr>PISA: Γενικά αποτελέσματα</vt:lpstr>
      <vt:lpstr>Παράγοντες που επηρεάζουν την αποδοτικότητα εκπαιδευτικών συστημάτων (παλιότερα αποτελέσματα)</vt:lpstr>
      <vt:lpstr>Παράγοντες που επηρεάζουν την αποδοτικότητα εκπαιδευτικών συστημάτων (παλιότερα αποτελέσματα)</vt:lpstr>
      <vt:lpstr>Απόδοση στις επιστήμες σε σχέση με εξωτερικούς παράγοντες</vt:lpstr>
      <vt:lpstr>Απόδοση στις επιστήμες σε σχέση με εξωτερικούς παράγοντες</vt:lpstr>
      <vt:lpstr>PISA: Καλοί δάσκαλοι = καλά αποτελέσματα; Ναι!</vt:lpstr>
      <vt:lpstr>PISA: Κοινά χαρακτηριστικά εκπαιδευτικών συστημάτων που βελτιώθηκαν σημαντικά …</vt:lpstr>
      <vt:lpstr>PISA: Τα πιο αποδοτικά συστήματα έχουν γενική κατεύθυνση και προσωποποίηση </vt:lpstr>
      <vt:lpstr>Αποτελέσματα</vt:lpstr>
      <vt:lpstr>PISA: Ποιες χώρες έχουν τα καλύτερα αποτελέσματα; Γλώσσες</vt:lpstr>
      <vt:lpstr>PISA: Ποιες χώρες έχουν τα καλύτερα αποτελέσματα; Γλώσσες</vt:lpstr>
      <vt:lpstr>PISA: Γλώσσες, μεταβολή στην απόδοση τα τελευταία 3 χρόνια</vt:lpstr>
      <vt:lpstr>PISA: Ποιες χώρες έχουν τα καλύτερα αποτελέσματα; Επιστήμες</vt:lpstr>
      <vt:lpstr>PISA: Ποιες χώρες έχουν τα καλύτερα αποτελέσματα; Επιστήμες </vt:lpstr>
      <vt:lpstr>PISA: Γλώσσες, μεταβολή στην απόδοση στις επιστήμες τα τελευταία 3 χρόνια</vt:lpstr>
      <vt:lpstr>PISA: Επιστήμες, μεταβολή στην απόδοση στις επιστήμες τα τελευταία 3 χρόνια</vt:lpstr>
      <vt:lpstr>PISA: Ποιες χώρες έχουν τα καλύτερα αποτελέσματα; Μαθηματικά</vt:lpstr>
      <vt:lpstr>PISA: Ποιες χώρες έχουν τα καλύτερα αποτελέσματα; Μαθηματικά</vt:lpstr>
      <vt:lpstr>PISA: Μαθηματικά, μεταβολή στην απόδοση στις επιστήμες τα τελευταία 3 χρόνια</vt:lpstr>
      <vt:lpstr>Μαθηματικά βαθμολογία αγοριών- βαθμολογία κοριτσιών</vt:lpstr>
      <vt:lpstr>Σχέση της απόδοσης με κοινωνικούς και οικονομικούς παράγοντες</vt:lpstr>
      <vt:lpstr>Σχέση ανάμεσα στην απόδοση και το κοινωνικούς και οικονομικούς παράγοντες (υπάρχει σχέση, επιρροή 12.5% στα αποτελέσματα)</vt:lpstr>
      <vt:lpstr>Σχέση απόδοσης (βαθμολογία με κοινωνικούς και οικονομικούς παράγοντες) – υπάρχει!</vt:lpstr>
      <vt:lpstr>Πιθανότητα διαφοράς στην απόδοση λόγω κοινωνικών και οικονομικών παραγόντων</vt:lpstr>
      <vt:lpstr>Για την Ελλάδα</vt:lpstr>
      <vt:lpstr>Στατιστικά για την Ελλάδα σε σύγκριση με το μέσο όρο (2015)</vt:lpstr>
      <vt:lpstr>Στατιστικά για την Ελλάδα διαφορά από το 2009 στο 2015</vt:lpstr>
      <vt:lpstr>Στατιστικά για την Ελλάδα σε σύγκριση με το μέσο όρο</vt:lpstr>
      <vt:lpstr>Στατιστικά για την Ελλάδα σε σύγκριση με το μέσο όρο</vt:lpstr>
      <vt:lpstr>Γιατί έχουν σημασία όλα αυτά;</vt:lpstr>
      <vt:lpstr>Αλλαγή στα προσόντα που έχουν ζήτηση στο περιβάλλον εργασίας</vt:lpstr>
      <vt:lpstr>Η σύνδεση με μελλοντική εξέλιξη</vt:lpstr>
      <vt:lpstr>TIMMS: Trends in International Mathematics and Science</vt:lpstr>
      <vt:lpstr>Έρευνα για τις επιδόσεις μαθητών σε μαθηματικά και επιστήμες</vt:lpstr>
      <vt:lpstr>Χώρες που συμπεριλαμβάνονται στην έρευνα</vt:lpstr>
      <vt:lpstr>Ευρήματα TIMMS</vt:lpstr>
      <vt:lpstr>Slide 52</vt:lpstr>
      <vt:lpstr>Slide 53</vt:lpstr>
      <vt:lpstr>Slide 54</vt:lpstr>
      <vt:lpstr>Μερικά ακόμη στατιστικά: εκπαιδευτικά συστήματα με ομοιόμορφη απόδοση / αποκλίσεις</vt:lpstr>
      <vt:lpstr>Διαφοροποίηση στην απόδοση των μαθητών</vt:lpstr>
      <vt:lpstr>Διαφοροποίηση από σχολείο σε σχολείο (σε κάποιες χώρες μικρή)</vt:lpstr>
      <vt:lpstr>Σχέση απόδοσης σε γλώσσες  Διαφορά πόντων που σχετίζεται με κοινωνικούς και οικονομικούς παράγοντες</vt:lpstr>
      <vt:lpstr>Σχέση απόδοσης σε επιστήμες Διαφορά πόντων που σχετίζεται με κοινωνικούς και οικονομικούς παράγοντες</vt:lpstr>
      <vt:lpstr>Συμπέρασμα</vt:lpstr>
      <vt:lpstr>Η σημασία της υποστήριξης των γονέων</vt:lpstr>
      <vt:lpstr>Αυξημένη απόδοση για παιδιά που πηγαίνουν σχολείο πριν το δημοτικό για πάνω από 1 χρόνο</vt:lpstr>
      <vt:lpstr>Αυξημένη απόδοση για παιδιά με υποστήριξη γονέων πριν το δημοτικό</vt:lpstr>
      <vt:lpstr>Αυξημένη απόδοση για παιδιά με υποστήριξη γονέων στην αρχή του δημοτικού:</vt:lpstr>
      <vt:lpstr>Αυξημένη απόδοση για παιδιά με υποστήριξη γονέων στα 15:</vt:lpstr>
      <vt:lpstr>Συμπεράσματα</vt:lpstr>
      <vt:lpstr>«Μαθήματα» από επιτυχημένα εκπαιδευτικά συστήματα</vt:lpstr>
      <vt:lpstr>Slide 68</vt:lpstr>
      <vt:lpstr>Slide 69</vt:lpstr>
      <vt:lpstr>Slide 70</vt:lpstr>
      <vt:lpstr>Ευθυγραμμισμένα  κίνητρα για μαθητές</vt:lpstr>
      <vt:lpstr>Ευθυγραμμισμένα  κίνητρα για δασκάλους</vt:lpstr>
      <vt:lpstr>Πηγές</vt:lpstr>
      <vt:lpstr>Καλές πρακτικές καινοτόμων παιδαγωγικών μεθόδων, TALETE</vt:lpstr>
      <vt:lpstr>Πρόγραμμα TALETE (Θαλής)</vt:lpstr>
      <vt:lpstr>Εταίροι </vt:lpstr>
      <vt:lpstr>Σκοπός και σε ποιους απευθύνεται</vt:lpstr>
      <vt:lpstr>Γιατί; Οι βασικές τάσεις στη σχολική εκπαίδευση</vt:lpstr>
      <vt:lpstr>TALETE</vt:lpstr>
      <vt:lpstr>Τι προτείνει το TALETE</vt:lpstr>
      <vt:lpstr>Βασικό περιβάλλον</vt:lpstr>
      <vt:lpstr>Όλες οι ασκήσεις</vt:lpstr>
      <vt:lpstr>Επιβράβευση</vt:lpstr>
      <vt:lpstr>Ασκήσεις από το ελληνικό πρόγραμμα σπουδών – Θαλής (1)</vt:lpstr>
      <vt:lpstr>Ασκήσεις από το ελληνικό πρόγραμμα σπουδών – Θαλής (2)</vt:lpstr>
      <vt:lpstr>Ασκήσεις από το ελληνικό πρόγραμμα σπουδών – Θαλής (3)</vt:lpstr>
      <vt:lpstr>Ασκήσεις από το ελληνικό πρόγραμμα σπουδών – Θαλής (4)</vt:lpstr>
      <vt:lpstr>Ασκήσεις από το ελληνικό πρόγραμμα σπουδών – Θαλής (5)</vt:lpstr>
      <vt:lpstr>Θαλής κλασική άσκηση</vt:lpstr>
      <vt:lpstr>Θαλής κλασική άσκηση (2)</vt:lpstr>
      <vt:lpstr>Θαλής κλασική άσκηση (3)</vt:lpstr>
      <vt:lpstr>Θαλής κλασική άσκηση (4)</vt:lpstr>
      <vt:lpstr>Θαλής κλασική άσκηση (5)</vt:lpstr>
      <vt:lpstr>Θαλής κλασική άσκηση (6)</vt:lpstr>
      <vt:lpstr>‘Άλλες ασκήσεις: παραδείγματα (1)</vt:lpstr>
      <vt:lpstr>Άλλες ασκήσεις: παραδείγματα (2)</vt:lpstr>
      <vt:lpstr>Υλοποίηση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Htsalapa</dc:creator>
  <cp:lastModifiedBy>Htsalapa</cp:lastModifiedBy>
  <cp:revision>552</cp:revision>
  <dcterms:created xsi:type="dcterms:W3CDTF">2011-10-11T16:33:23Z</dcterms:created>
  <dcterms:modified xsi:type="dcterms:W3CDTF">2017-10-23T08:05:51Z</dcterms:modified>
</cp:coreProperties>
</file>