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9" r:id="rId3"/>
    <p:sldMasterId id="2147483671" r:id="rId4"/>
    <p:sldMasterId id="2147483684" r:id="rId5"/>
  </p:sldMasterIdLst>
  <p:notesMasterIdLst>
    <p:notesMasterId r:id="rId56"/>
  </p:notesMasterIdLst>
  <p:sldIdLst>
    <p:sldId id="256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6" r:id="rId14"/>
    <p:sldId id="267" r:id="rId15"/>
    <p:sldId id="279" r:id="rId16"/>
    <p:sldId id="265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1" r:id="rId27"/>
    <p:sldId id="278" r:id="rId28"/>
    <p:sldId id="277" r:id="rId29"/>
    <p:sldId id="280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6" r:id="rId44"/>
    <p:sldId id="295" r:id="rId45"/>
    <p:sldId id="297" r:id="rId46"/>
    <p:sldId id="298" r:id="rId47"/>
    <p:sldId id="299" r:id="rId48"/>
    <p:sldId id="300" r:id="rId49"/>
    <p:sldId id="302" r:id="rId50"/>
    <p:sldId id="301" r:id="rId51"/>
    <p:sldId id="303" r:id="rId52"/>
    <p:sldId id="304" r:id="rId53"/>
    <p:sldId id="305" r:id="rId54"/>
    <p:sldId id="306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notesMaster" Target="notesMasters/notesMaster1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526EB-0905-424B-8241-78D63E1F9B3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A57A5-0AB3-4221-9265-E6C9DD6687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41120" y="3886200"/>
            <a:ext cx="942848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41120" y="5124450"/>
            <a:ext cx="942848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3D784850-882C-4046-85F2-277C07EB09EC}" type="datetime1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74808" y="6355080"/>
            <a:ext cx="6623016" cy="36576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ECE333 Digital Systems Lab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rgbClr val="FFC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grpSp>
        <p:nvGrpSpPr>
          <p:cNvPr id="11" name="Group 10"/>
          <p:cNvGrpSpPr/>
          <p:nvPr/>
        </p:nvGrpSpPr>
        <p:grpSpPr>
          <a:xfrm>
            <a:off x="0" y="6197474"/>
            <a:ext cx="11948160" cy="76517"/>
            <a:chOff x="0" y="6197473"/>
            <a:chExt cx="8961120" cy="7651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197791"/>
              <a:ext cx="1493520" cy="76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493520" y="6197791"/>
              <a:ext cx="1493520" cy="761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987040" y="6197791"/>
              <a:ext cx="1493520" cy="76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480560" y="6197474"/>
              <a:ext cx="1493520" cy="761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974080" y="6197474"/>
              <a:ext cx="1493520" cy="761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467600" y="6197473"/>
              <a:ext cx="1493520" cy="761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87A8-4558-4677-8125-81E5E835584F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grpSp>
        <p:nvGrpSpPr>
          <p:cNvPr id="10" name="Group 9"/>
          <p:cNvGrpSpPr/>
          <p:nvPr/>
        </p:nvGrpSpPr>
        <p:grpSpPr>
          <a:xfrm rot="5400000">
            <a:off x="-3002742" y="3354352"/>
            <a:ext cx="6858001" cy="149296"/>
            <a:chOff x="0" y="6197473"/>
            <a:chExt cx="8961120" cy="7651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197791"/>
              <a:ext cx="1493520" cy="76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493520" y="6197791"/>
              <a:ext cx="1493520" cy="761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87040" y="6197791"/>
              <a:ext cx="1493520" cy="76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480560" y="6197474"/>
              <a:ext cx="1493520" cy="761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974080" y="6197474"/>
              <a:ext cx="1493520" cy="761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467600" y="6197473"/>
              <a:ext cx="1493520" cy="761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FD10-7D6D-434B-BD10-D8524A33FFE2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219E-7923-4E7F-A46B-7C4211D389A4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24C7-80EE-41A1-86D1-072281FBEFE5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1442-6E57-4F73-92E7-E1D80094FBB7}" type="datetime1">
              <a:rPr lang="en-US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B3F5-D20F-43A5-B05D-E85B4439AC17}" type="datetime1">
              <a:rPr lang="en-US" smtClean="0"/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0999-C527-4A9A-B30A-4CABC5E73DF9}" type="datetime1">
              <a:rPr lang="en-US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97E6-7526-4395-854C-C71EC84AB76D}" type="datetime1">
              <a:rPr lang="en-US" smtClean="0"/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23AB-F173-405B-8648-C3B249E484FC}" type="datetime1">
              <a:rPr lang="en-US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624E-4A0E-491D-B69E-4474F8D604A4}" type="datetime1">
              <a:rPr lang="en-US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latin typeface="Calibri" panose="020F0502020204030204" pitchFamily="34" charset="0"/>
              </a:defRPr>
            </a:lvl1pPr>
          </a:lstStyle>
          <a:p>
            <a:pPr algn="ctr"/>
            <a:fld id="{B6AD791D-809B-46D9-B559-960D01122782}" type="datetime1">
              <a:rPr lang="en-US" smtClean="0"/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600">
                <a:latin typeface="Calibri" panose="020F0502020204030204" pitchFamily="34" charset="0"/>
              </a:defRPr>
            </a:lvl1pPr>
          </a:lstStyle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4492" y="6356350"/>
            <a:ext cx="6623016" cy="365760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ECE333 Digital Systems Lab</a:t>
            </a:r>
            <a:endParaRPr lang="en-US"/>
          </a:p>
        </p:txBody>
      </p:sp>
    </p:spTree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4268-34C0-4F2D-B880-13C745601562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90F6-26C8-463D-ADEE-DD1D0F9D9182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009C-CC6E-4B3A-860D-9A1E9521235D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BB5-3FFF-43CB-9AAA-1F7B1A1E7A12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C991-9781-469D-A89D-9F2EFDF5842F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F754-CA9B-4C7F-843C-A88909AD892B}" type="datetime1">
              <a:rPr lang="en-US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7AE7-A60D-45B6-9902-48F49DE0F077}" type="datetime1">
              <a:rPr lang="en-US" smtClean="0"/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2356-CB78-43F6-B727-C29632921603}" type="datetime1">
              <a:rPr lang="en-US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C7C5-DE6E-4AF3-847F-02040F4EC80C}" type="datetime1">
              <a:rPr lang="en-US" smtClean="0"/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9F7E-A6A8-4047-AC70-05FCA043E62E}" type="datetime1">
              <a:rPr lang="en-US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724F-C0FB-4A80-B0E7-B1F84747F041}" type="datetime1">
              <a:rPr lang="en-US" smtClean="0"/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4492" y="6356350"/>
            <a:ext cx="6623016" cy="36576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ECE333 Digital Systems Lab</a:t>
            </a:r>
            <a:endParaRPr lang="en-US"/>
          </a:p>
        </p:txBody>
      </p:sp>
    </p:spTree>
  </p:cSld>
  <p:clrMapOvr>
    <a:masterClrMapping/>
  </p:clrMapOvr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8BE2-FE73-4481-92A5-3E35C07FD3BE}" type="datetime1">
              <a:rPr lang="en-US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6367-3687-4682-B4A4-81316FDB932E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EB3F-94A4-49DC-89F6-5B173FD56E8B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4119-1FCA-4883-8484-3EF1C9A96F57}" type="datetime1">
              <a:rPr lang="en-US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D500-4681-4922-A3A0-89048A183756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A065-425C-4D07-AA46-535514B9F60E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2E13-6CB5-4FC6-B193-6F46041208E0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D6F-40E2-4270-BC3A-D1EDF7D2A7CA}" type="datetime1">
              <a:rPr lang="en-US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0A62-98DE-45D9-B61D-4F8ED60EA652}" type="datetime1">
              <a:rPr lang="en-US" smtClean="0"/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9C3-3D77-471C-8D9A-A0C84D543E45}" type="datetime1">
              <a:rPr lang="en-US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2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F9AD-F7DB-4F85-84C6-969073723DD5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ECE333 Digital Systems Lab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F999-815D-4974-BD30-0A59772AA719}" type="datetime1">
              <a:rPr lang="en-US" smtClean="0"/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2CEF2-5E01-4A87-BE1C-72670AE00E39}" type="datetime1">
              <a:rPr lang="en-US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1091-EEEF-423B-BD0C-786A4E5831F5}" type="datetime1">
              <a:rPr lang="en-US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4357-8016-47E8-9B15-D5ECD5888034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8795-A04C-4E15-8E2F-5C56FB1C6220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DAEE-6ACC-4861-9AAB-CDA774EDF2F9}" type="datetime1">
              <a:rPr lang="en-US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18E5-8BF9-4436-BAE4-67DB8D5B7EBE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ECE333 Digital Systems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6842-1B2E-42A3-8193-986349C068F2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ECE333 Digital Systems 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grpSp>
        <p:nvGrpSpPr>
          <p:cNvPr id="7" name="Group 6"/>
          <p:cNvGrpSpPr/>
          <p:nvPr/>
        </p:nvGrpSpPr>
        <p:grpSpPr>
          <a:xfrm>
            <a:off x="0" y="6197474"/>
            <a:ext cx="11948160" cy="76517"/>
            <a:chOff x="0" y="6197473"/>
            <a:chExt cx="8961120" cy="7651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197791"/>
              <a:ext cx="1493520" cy="76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493520" y="6197791"/>
              <a:ext cx="1493520" cy="761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987040" y="6197791"/>
              <a:ext cx="1493520" cy="76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480560" y="6197474"/>
              <a:ext cx="1493520" cy="761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5974080" y="6197474"/>
              <a:ext cx="1493520" cy="761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467600" y="6197473"/>
              <a:ext cx="1493520" cy="761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3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6406E-0AC2-4646-8509-55C3BFBA4F84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ECE333 Digital Systems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6197474"/>
            <a:ext cx="11948160" cy="76517"/>
            <a:chOff x="0" y="6197473"/>
            <a:chExt cx="8961120" cy="7651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197791"/>
              <a:ext cx="1493520" cy="76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493520" y="6197791"/>
              <a:ext cx="1493520" cy="761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987040" y="6197791"/>
              <a:ext cx="1493520" cy="76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480560" y="6197474"/>
              <a:ext cx="1493520" cy="761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974080" y="6197474"/>
              <a:ext cx="1493520" cy="761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467600" y="6197473"/>
              <a:ext cx="1493520" cy="761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C4DC-0709-4097-8F98-C3AB597455FC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grpSp>
        <p:nvGrpSpPr>
          <p:cNvPr id="11" name="Group 10"/>
          <p:cNvGrpSpPr/>
          <p:nvPr/>
        </p:nvGrpSpPr>
        <p:grpSpPr>
          <a:xfrm>
            <a:off x="0" y="6197474"/>
            <a:ext cx="11948160" cy="76517"/>
            <a:chOff x="0" y="6197473"/>
            <a:chExt cx="8961120" cy="7651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197791"/>
              <a:ext cx="1493520" cy="76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493520" y="6197791"/>
              <a:ext cx="1493520" cy="761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987040" y="6197791"/>
              <a:ext cx="1493520" cy="76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480560" y="6197474"/>
              <a:ext cx="1493520" cy="761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974080" y="6197474"/>
              <a:ext cx="1493520" cy="761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467600" y="6197473"/>
              <a:ext cx="1493520" cy="761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7467-B944-46FF-88F1-425CEC72824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  <a:p>
            <a:pPr lvl="1" eaLnBrk="1" latinLnBrk="0" hangingPunct="1"/>
            <a:r>
              <a:rPr kumimoji="0" lang="en-US"/>
              <a:t>Second level</a:t>
            </a:r>
            <a:endParaRPr kumimoji="0" lang="en-US"/>
          </a:p>
          <a:p>
            <a:pPr lvl="2" eaLnBrk="1" latinLnBrk="0" hangingPunct="1"/>
            <a:r>
              <a:rPr kumimoji="0" lang="en-US"/>
              <a:t>Third level</a:t>
            </a:r>
            <a:endParaRPr kumimoji="0" lang="en-US"/>
          </a:p>
          <a:p>
            <a:pPr lvl="3" eaLnBrk="1" latinLnBrk="0" hangingPunct="1"/>
            <a:r>
              <a:rPr kumimoji="0" lang="en-US"/>
              <a:t>Fourth level</a:t>
            </a:r>
            <a:endParaRPr kumimoji="0" lang="en-US"/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0142136" y="6356350"/>
            <a:ext cx="144432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4DE18B0B-76EE-4F06-A504-AE41C39D4357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17821" y="6356350"/>
            <a:ext cx="7502769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ECE333 Digital Systems Lab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117449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30F7C4B-E11B-4932-902D-482F98F3F8C1}" type="slidenum">
              <a:rPr lang="en-US" smtClean="0"/>
            </a:fld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grpSp>
        <p:nvGrpSpPr>
          <p:cNvPr id="5" name="Group 4"/>
          <p:cNvGrpSpPr/>
          <p:nvPr/>
        </p:nvGrpSpPr>
        <p:grpSpPr>
          <a:xfrm>
            <a:off x="0" y="6197474"/>
            <a:ext cx="11948160" cy="76517"/>
            <a:chOff x="0" y="6197473"/>
            <a:chExt cx="8961120" cy="76517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6197791"/>
              <a:ext cx="1493520" cy="76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493520" y="6197791"/>
              <a:ext cx="1493520" cy="761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987040" y="6197791"/>
              <a:ext cx="1493520" cy="76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480560" y="6197474"/>
              <a:ext cx="1493520" cy="761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974080" y="6197474"/>
              <a:ext cx="1493520" cy="761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467600" y="6197473"/>
              <a:ext cx="1493520" cy="761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1108825"/>
            <a:ext cx="11948160" cy="76517"/>
            <a:chOff x="0" y="6197473"/>
            <a:chExt cx="8961120" cy="76517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197791"/>
              <a:ext cx="1493520" cy="76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493520" y="6197791"/>
              <a:ext cx="1493520" cy="761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987040" y="6197791"/>
              <a:ext cx="1493520" cy="76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4480560" y="6197474"/>
              <a:ext cx="1493520" cy="761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5974080" y="6197474"/>
              <a:ext cx="1493520" cy="761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467600" y="6197473"/>
              <a:ext cx="1493520" cy="761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accent3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5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EF7C0-E9EC-4A83-AF0C-BC8CFC4F8DE6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9E75A-8C58-4CC9-B4EC-3E64BAE6C9A8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4E572-9FD6-4C9F-8F93-0471679B92DB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sv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antarell Extra Bold" charset="0"/>
                <a:cs typeface="Cantarell Extra Bold" charset="0"/>
              </a:rPr>
              <a:t>Brief </a:t>
            </a:r>
            <a:r>
              <a:rPr lang="en-US" b="1" dirty="0" err="1">
                <a:latin typeface="Cantarell Extra Bold" charset="0"/>
                <a:cs typeface="Cantarell Extra Bold" charset="0"/>
              </a:rPr>
              <a:t>Vivado</a:t>
            </a:r>
            <a:r>
              <a:rPr lang="en-US" b="1" dirty="0">
                <a:latin typeface="Cantarell Extra Bold" charset="0"/>
                <a:cs typeface="Cantarell Extra Bold" charset="0"/>
              </a:rPr>
              <a:t> Tutorial</a:t>
            </a:r>
            <a:br>
              <a:rPr lang="en-US" b="1" dirty="0">
                <a:latin typeface="Cantarell Extra Bold" charset="0"/>
                <a:cs typeface="Cantarell Extra Bold" charset="0"/>
              </a:rPr>
            </a:br>
            <a:r>
              <a:rPr lang="en-US" b="1" dirty="0">
                <a:latin typeface="Cantarell Extra Bold" charset="0"/>
                <a:cs typeface="Cantarell Extra Bold" charset="0"/>
              </a:rPr>
              <a:t>CE333, Fall 2024</a:t>
            </a:r>
            <a:endParaRPr lang="en-US" b="1" dirty="0">
              <a:latin typeface="Cantarell Extra Bold" charset="0"/>
              <a:cs typeface="Cantarell Extra Bol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adea" panose="02040503050406030204" charset="0"/>
                <a:cs typeface="Caladea" panose="02040503050406030204" charset="0"/>
              </a:rPr>
              <a:t>Christos </a:t>
            </a:r>
            <a:r>
              <a:rPr lang="en-US" dirty="0" err="1">
                <a:latin typeface="Caladea" panose="02040503050406030204" charset="0"/>
                <a:cs typeface="Caladea" panose="02040503050406030204" charset="0"/>
              </a:rPr>
              <a:t>Sotiriou, Nikos Zazatis, Dimitris Tsalapatas, Nikos Chatzivangelis, Katerina Tsilingiri</a:t>
            </a:r>
            <a:endParaRPr lang="en-US" dirty="0">
              <a:latin typeface="Caladea" panose="02040503050406030204" charset="0"/>
              <a:cs typeface="Caladea" panose="0204050305040603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35" y="433470"/>
            <a:ext cx="2995530" cy="29955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2000333" y="1219200"/>
            <a:ext cx="8191334" cy="49371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  <a:endParaRPr lang="en-US" dirty="0"/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Create Project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Create Design Constraints (XDC)</a:t>
            </a:r>
            <a:endParaRPr lang="en-US" dirty="0"/>
          </a:p>
          <a:p>
            <a:pPr lvl="1"/>
            <a:r>
              <a:rPr lang="en-US" dirty="0"/>
              <a:t>Import Xilinx Soft IP</a:t>
            </a:r>
            <a:endParaRPr lang="en-US" dirty="0"/>
          </a:p>
          <a:p>
            <a:pPr lvl="1"/>
            <a:r>
              <a:rPr lang="en-US" dirty="0"/>
              <a:t>Behavioral Simulation</a:t>
            </a:r>
            <a:endParaRPr lang="en-US" dirty="0"/>
          </a:p>
          <a:p>
            <a:pPr lvl="1"/>
            <a:r>
              <a:rPr lang="en-US" dirty="0"/>
              <a:t>Synthesis</a:t>
            </a:r>
            <a:endParaRPr lang="en-US" dirty="0"/>
          </a:p>
          <a:p>
            <a:pPr lvl="1"/>
            <a:r>
              <a:rPr lang="en-US" dirty="0"/>
              <a:t>Gate Level Simulation</a:t>
            </a:r>
            <a:endParaRPr lang="en-US" dirty="0"/>
          </a:p>
          <a:p>
            <a:pPr lvl="1"/>
            <a:r>
              <a:rPr lang="en-US" dirty="0"/>
              <a:t>Implementation</a:t>
            </a:r>
            <a:endParaRPr lang="en-US" dirty="0"/>
          </a:p>
          <a:p>
            <a:pPr lvl="1"/>
            <a:r>
              <a:rPr lang="en-US" dirty="0"/>
              <a:t>Post P&amp;R Simulation</a:t>
            </a:r>
            <a:endParaRPr lang="en-US" dirty="0"/>
          </a:p>
          <a:p>
            <a:pPr lvl="1"/>
            <a:r>
              <a:rPr lang="en-US" dirty="0"/>
              <a:t>Generate Bit Stream</a:t>
            </a:r>
            <a:endParaRPr lang="en-US" dirty="0"/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333" y="1219200"/>
            <a:ext cx="8191334" cy="4937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00459" y="2362097"/>
            <a:ext cx="584033" cy="174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81026"/>
            <a:ext cx="5576301" cy="41030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/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83589"/>
            <a:ext cx="6168694" cy="455411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/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053" y="3628102"/>
            <a:ext cx="2606960" cy="2320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3" y="1708049"/>
            <a:ext cx="7235925" cy="40084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47943" y="4568457"/>
            <a:ext cx="637131" cy="151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/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053" y="3628102"/>
            <a:ext cx="2606960" cy="2320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3" y="1708049"/>
            <a:ext cx="7235925" cy="40084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47943" y="4568457"/>
            <a:ext cx="637131" cy="151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10 Points 2"/>
          <p:cNvSpPr/>
          <p:nvPr/>
        </p:nvSpPr>
        <p:spPr>
          <a:xfrm>
            <a:off x="5197584" y="2479542"/>
            <a:ext cx="3592707" cy="3468821"/>
          </a:xfrm>
          <a:prstGeom prst="star10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059" panose="00000500000000000000" charset="0"/>
                <a:cs typeface="C059" panose="00000500000000000000" charset="0"/>
              </a:rPr>
              <a:t>Prefer using an external editor of your choice!</a:t>
            </a:r>
            <a:endParaRPr lang="en-US" dirty="0">
              <a:solidFill>
                <a:schemeClr val="tx1"/>
              </a:solidFill>
              <a:latin typeface="C059" panose="00000500000000000000" charset="0"/>
              <a:cs typeface="C059" panose="00000500000000000000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C059" panose="00000500000000000000" charset="0"/>
                <a:cs typeface="C059" panose="00000500000000000000" charset="0"/>
              </a:rPr>
              <a:t>Usually more capable than </a:t>
            </a:r>
            <a:r>
              <a:rPr lang="en-US" dirty="0" err="1">
                <a:solidFill>
                  <a:schemeClr val="tx1"/>
                </a:solidFill>
                <a:latin typeface="C059" panose="00000500000000000000" charset="0"/>
                <a:cs typeface="C059" panose="00000500000000000000" charset="0"/>
              </a:rPr>
              <a:t>Vivado</a:t>
            </a:r>
            <a:r>
              <a:rPr lang="en-US" dirty="0">
                <a:solidFill>
                  <a:schemeClr val="tx1"/>
                </a:solidFill>
                <a:latin typeface="C059" panose="00000500000000000000" charset="0"/>
                <a:cs typeface="C059" panose="00000500000000000000" charset="0"/>
              </a:rPr>
              <a:t> text editor</a:t>
            </a:r>
            <a:endParaRPr lang="en-US" dirty="0">
              <a:solidFill>
                <a:schemeClr val="tx1"/>
              </a:solidFill>
              <a:latin typeface="C059" panose="00000500000000000000" charset="0"/>
              <a:cs typeface="C059" panose="00000500000000000000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/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053" y="3628102"/>
            <a:ext cx="2606960" cy="2320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3" y="1708049"/>
            <a:ext cx="7235925" cy="40084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47943" y="4568457"/>
            <a:ext cx="637131" cy="151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10 Points 2"/>
          <p:cNvSpPr/>
          <p:nvPr/>
        </p:nvSpPr>
        <p:spPr>
          <a:xfrm>
            <a:off x="5197584" y="2479542"/>
            <a:ext cx="3592707" cy="3468821"/>
          </a:xfrm>
          <a:prstGeom prst="star10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059" panose="00000500000000000000" charset="0"/>
                <a:cs typeface="C059" panose="00000500000000000000" charset="0"/>
              </a:rPr>
              <a:t>Some suggestions:</a:t>
            </a:r>
            <a:endParaRPr lang="en-US" sz="2000" b="1" dirty="0">
              <a:solidFill>
                <a:schemeClr val="tx1"/>
              </a:solidFill>
              <a:latin typeface="C059" panose="00000500000000000000" charset="0"/>
              <a:cs typeface="C059" panose="00000500000000000000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059" panose="00000500000000000000" charset="0"/>
                <a:cs typeface="C059" panose="00000500000000000000" charset="0"/>
              </a:rPr>
              <a:t>Sublime Text, VS Code, Atom, Vim, Emacs</a:t>
            </a:r>
            <a:endParaRPr lang="en-US" sz="2000" b="1" dirty="0">
              <a:solidFill>
                <a:schemeClr val="tx1"/>
              </a:solidFill>
              <a:latin typeface="C059" panose="00000500000000000000" charset="0"/>
              <a:cs typeface="C059" panose="00000500000000000000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037" y="1569228"/>
            <a:ext cx="8022224" cy="4312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/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36723" y="4979055"/>
            <a:ext cx="548640" cy="169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866" y="1398146"/>
            <a:ext cx="6167074" cy="454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/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6563" y="2271251"/>
            <a:ext cx="548640" cy="169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56563" y="2788172"/>
            <a:ext cx="1091380" cy="169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19197" y="2788172"/>
            <a:ext cx="2213241" cy="169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  <a:endParaRPr lang="en-US" dirty="0"/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  <a:p>
            <a:pPr lvl="1"/>
            <a:r>
              <a:rPr lang="en-US" dirty="0"/>
              <a:t>Create Project</a:t>
            </a:r>
            <a:endParaRPr lang="en-US" dirty="0"/>
          </a:p>
          <a:p>
            <a:pPr lvl="1"/>
            <a:r>
              <a:rPr lang="en-US" dirty="0"/>
              <a:t>Create Design Constraints (XDC)</a:t>
            </a:r>
            <a:endParaRPr lang="en-US" dirty="0"/>
          </a:p>
          <a:p>
            <a:pPr lvl="1"/>
            <a:r>
              <a:rPr lang="en-US" dirty="0"/>
              <a:t>Import Xilinx Soft IP</a:t>
            </a:r>
            <a:endParaRPr lang="en-US" dirty="0"/>
          </a:p>
          <a:p>
            <a:pPr lvl="1"/>
            <a:r>
              <a:rPr lang="en-US" dirty="0"/>
              <a:t>Behavioral Simulation</a:t>
            </a:r>
            <a:endParaRPr lang="en-US" dirty="0"/>
          </a:p>
          <a:p>
            <a:pPr lvl="1"/>
            <a:r>
              <a:rPr lang="en-US" dirty="0"/>
              <a:t>Synthesis</a:t>
            </a:r>
            <a:endParaRPr lang="en-US" dirty="0"/>
          </a:p>
          <a:p>
            <a:pPr lvl="1"/>
            <a:r>
              <a:rPr lang="en-US" dirty="0"/>
              <a:t>Gate Level Simulation</a:t>
            </a:r>
            <a:endParaRPr lang="en-US" dirty="0"/>
          </a:p>
          <a:p>
            <a:pPr lvl="1"/>
            <a:r>
              <a:rPr lang="en-US" dirty="0"/>
              <a:t>Implementation</a:t>
            </a:r>
            <a:endParaRPr lang="en-US" dirty="0"/>
          </a:p>
          <a:p>
            <a:pPr lvl="1"/>
            <a:r>
              <a:rPr lang="en-US" dirty="0"/>
              <a:t>Post P&amp;R Simulation</a:t>
            </a:r>
            <a:endParaRPr lang="en-US" dirty="0"/>
          </a:p>
          <a:p>
            <a:pPr lvl="1"/>
            <a:r>
              <a:rPr lang="en-US" dirty="0"/>
              <a:t>Generate Bit Stream</a:t>
            </a:r>
            <a:endParaRPr lang="en-US" dirty="0"/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866" y="1398146"/>
            <a:ext cx="6167074" cy="454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/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6563" y="2271251"/>
            <a:ext cx="548640" cy="169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56563" y="2788172"/>
            <a:ext cx="1091380" cy="169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19197" y="2788172"/>
            <a:ext cx="2213241" cy="169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Oval 2"/>
          <p:cNvSpPr/>
          <p:nvPr/>
        </p:nvSpPr>
        <p:spPr>
          <a:xfrm>
            <a:off x="5337417" y="707922"/>
            <a:ext cx="2945277" cy="2249669"/>
          </a:xfrm>
          <a:prstGeom prst="wedgeEllipseCallout">
            <a:avLst>
              <a:gd name="adj1" fmla="val -57768"/>
              <a:gd name="adj2" fmla="val 425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adea" panose="02040503050406030204" charset="0"/>
                <a:cs typeface="Caladea" panose="02040503050406030204" charset="0"/>
              </a:rPr>
              <a:t>Select </a:t>
            </a:r>
            <a:r>
              <a:rPr lang="en-US" b="1" dirty="0" err="1">
                <a:latin typeface="Caladea" panose="02040503050406030204" charset="0"/>
                <a:cs typeface="Caladea" panose="02040503050406030204" charset="0"/>
              </a:rPr>
              <a:t>Digilent</a:t>
            </a:r>
            <a:r>
              <a:rPr lang="en-US" b="1" dirty="0">
                <a:latin typeface="Caladea" panose="02040503050406030204" charset="0"/>
                <a:cs typeface="Caladea" panose="02040503050406030204" charset="0"/>
              </a:rPr>
              <a:t> </a:t>
            </a:r>
            <a:r>
              <a:rPr lang="en-US" b="1" dirty="0" err="1">
                <a:latin typeface="Caladea" panose="02040503050406030204" charset="0"/>
                <a:cs typeface="Caladea" panose="02040503050406030204" charset="0"/>
              </a:rPr>
              <a:t>Nexys</a:t>
            </a:r>
            <a:r>
              <a:rPr lang="en-US" b="1" dirty="0">
                <a:latin typeface="Caladea" panose="02040503050406030204" charset="0"/>
                <a:cs typeface="Caladea" panose="02040503050406030204" charset="0"/>
              </a:rPr>
              <a:t> A7-100T Board</a:t>
            </a:r>
            <a:endParaRPr lang="en-US" b="1" dirty="0">
              <a:latin typeface="Caladea" panose="02040503050406030204" charset="0"/>
              <a:cs typeface="Caladea" panose="020405030504060302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86" y="1251204"/>
            <a:ext cx="6658081" cy="4890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/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8084" y="5834462"/>
            <a:ext cx="508326" cy="169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1089" y="1358638"/>
            <a:ext cx="7929821" cy="47820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FPGA Flow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  <a:p>
            <a:pPr lvl="1"/>
            <a:r>
              <a:rPr lang="en-US" dirty="0"/>
              <a:t>Create Project</a:t>
            </a:r>
            <a:endParaRPr lang="en-US" dirty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Create Design Constraints (XDC)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Import Xilinx Soft IP</a:t>
            </a:r>
            <a:endParaRPr lang="en-US" dirty="0"/>
          </a:p>
          <a:p>
            <a:pPr lvl="1"/>
            <a:r>
              <a:rPr lang="en-US" dirty="0"/>
              <a:t>Behavioral Simulation</a:t>
            </a:r>
            <a:endParaRPr lang="en-US" dirty="0"/>
          </a:p>
          <a:p>
            <a:pPr lvl="1"/>
            <a:r>
              <a:rPr lang="en-US" dirty="0"/>
              <a:t>Synthesis</a:t>
            </a:r>
            <a:endParaRPr lang="en-US" dirty="0"/>
          </a:p>
          <a:p>
            <a:pPr lvl="1"/>
            <a:r>
              <a:rPr lang="en-US" dirty="0"/>
              <a:t>Gate Level Simulation</a:t>
            </a:r>
            <a:endParaRPr lang="en-US" dirty="0"/>
          </a:p>
          <a:p>
            <a:pPr lvl="1"/>
            <a:r>
              <a:rPr lang="en-US" dirty="0"/>
              <a:t>Implementation</a:t>
            </a:r>
            <a:endParaRPr lang="en-US" dirty="0"/>
          </a:p>
          <a:p>
            <a:pPr lvl="1"/>
            <a:r>
              <a:rPr lang="en-US" dirty="0"/>
              <a:t>Post P&amp;R Simulation</a:t>
            </a:r>
            <a:endParaRPr lang="en-US" dirty="0"/>
          </a:p>
          <a:p>
            <a:pPr lvl="1"/>
            <a:r>
              <a:rPr lang="en-US" dirty="0"/>
              <a:t>Generate Bit Stream</a:t>
            </a:r>
            <a:endParaRPr lang="en-US" dirty="0"/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Design Constraints (XDC)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9458" y="2463171"/>
            <a:ext cx="6853084" cy="244981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  <a:endParaRPr lang="en-US" dirty="0"/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  <a:p>
            <a:pPr lvl="1"/>
            <a:r>
              <a:rPr lang="en-US" dirty="0"/>
              <a:t>Create Project</a:t>
            </a:r>
            <a:endParaRPr lang="en-US" dirty="0"/>
          </a:p>
          <a:p>
            <a:pPr lvl="1"/>
            <a:r>
              <a:rPr lang="en-US" dirty="0"/>
              <a:t>Create Design Constraints (XDC)</a:t>
            </a:r>
            <a:endParaRPr lang="en-US" dirty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Import Xilinx Soft IP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Behavioral Simulation</a:t>
            </a:r>
            <a:endParaRPr lang="en-US" dirty="0"/>
          </a:p>
          <a:p>
            <a:pPr lvl="1"/>
            <a:r>
              <a:rPr lang="en-US" dirty="0"/>
              <a:t>Synthesis</a:t>
            </a:r>
            <a:endParaRPr lang="en-US" dirty="0"/>
          </a:p>
          <a:p>
            <a:pPr lvl="1"/>
            <a:r>
              <a:rPr lang="en-US" dirty="0"/>
              <a:t>Gate Level Simulation</a:t>
            </a:r>
            <a:endParaRPr lang="en-US" dirty="0"/>
          </a:p>
          <a:p>
            <a:pPr lvl="1"/>
            <a:r>
              <a:rPr lang="en-US" dirty="0"/>
              <a:t>Implementation</a:t>
            </a:r>
            <a:endParaRPr lang="en-US" dirty="0"/>
          </a:p>
          <a:p>
            <a:pPr lvl="1"/>
            <a:r>
              <a:rPr lang="en-US" dirty="0"/>
              <a:t>Post P&amp;R Simulation</a:t>
            </a:r>
            <a:endParaRPr lang="en-US" dirty="0"/>
          </a:p>
          <a:p>
            <a:pPr lvl="1"/>
            <a:r>
              <a:rPr lang="en-US" dirty="0"/>
              <a:t>Generate Bit Stream</a:t>
            </a:r>
            <a:endParaRPr lang="en-US" dirty="0"/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 Xilinx Soft 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1089" y="1358638"/>
            <a:ext cx="7929821" cy="4782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8155" y="2188661"/>
            <a:ext cx="702026" cy="253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 Xilinx Soft 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1089" y="1358638"/>
            <a:ext cx="7929821" cy="4782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8155" y="2194561"/>
            <a:ext cx="713824" cy="1297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362" y="1557220"/>
            <a:ext cx="5109202" cy="425954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3478" y="1344249"/>
            <a:ext cx="8032408" cy="4840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 Xilinx Soft 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18155" y="2312544"/>
            <a:ext cx="713824" cy="1297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62106" y="1904506"/>
            <a:ext cx="4608382" cy="3092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  <a:endParaRPr lang="en-US" dirty="0"/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  <a:p>
            <a:pPr lvl="1"/>
            <a:r>
              <a:rPr lang="en-US" dirty="0"/>
              <a:t>Create Project</a:t>
            </a:r>
            <a:endParaRPr lang="en-US" dirty="0"/>
          </a:p>
          <a:p>
            <a:pPr lvl="1"/>
            <a:r>
              <a:rPr lang="en-US" dirty="0"/>
              <a:t>Create Design Constraints (XDC)</a:t>
            </a:r>
            <a:endParaRPr lang="en-US" dirty="0"/>
          </a:p>
          <a:p>
            <a:pPr lvl="1"/>
            <a:r>
              <a:rPr lang="en-US" dirty="0"/>
              <a:t>Import Xilinx Soft IP</a:t>
            </a:r>
            <a:endParaRPr lang="en-US" dirty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Behavioral Simulation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Synthesis</a:t>
            </a:r>
            <a:endParaRPr lang="en-US" dirty="0"/>
          </a:p>
          <a:p>
            <a:pPr lvl="1"/>
            <a:r>
              <a:rPr lang="en-US" dirty="0"/>
              <a:t>Gate Level Simulation</a:t>
            </a:r>
            <a:endParaRPr lang="en-US" dirty="0"/>
          </a:p>
          <a:p>
            <a:pPr lvl="1"/>
            <a:r>
              <a:rPr lang="en-US" dirty="0"/>
              <a:t>Implementation</a:t>
            </a:r>
            <a:endParaRPr lang="en-US" dirty="0"/>
          </a:p>
          <a:p>
            <a:pPr lvl="1"/>
            <a:r>
              <a:rPr lang="en-US" dirty="0"/>
              <a:t>Post P&amp;R Simulation</a:t>
            </a:r>
            <a:endParaRPr lang="en-US" dirty="0"/>
          </a:p>
          <a:p>
            <a:pPr lvl="1"/>
            <a:r>
              <a:rPr lang="en-US" dirty="0"/>
              <a:t>Generate Bit Stream</a:t>
            </a:r>
            <a:endParaRPr lang="en-US" dirty="0"/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FPGA Flow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  <a:p>
            <a:pPr lvl="1"/>
            <a:r>
              <a:rPr lang="en-US" dirty="0"/>
              <a:t>Create Project</a:t>
            </a:r>
            <a:endParaRPr lang="en-US" dirty="0"/>
          </a:p>
          <a:p>
            <a:pPr lvl="1"/>
            <a:r>
              <a:rPr lang="en-US" dirty="0"/>
              <a:t>Create Design Constraints (XDC)</a:t>
            </a:r>
            <a:endParaRPr lang="en-US" dirty="0"/>
          </a:p>
          <a:p>
            <a:pPr lvl="1"/>
            <a:r>
              <a:rPr lang="en-US" dirty="0"/>
              <a:t>Import Xilinx Soft IP</a:t>
            </a:r>
            <a:endParaRPr lang="en-US" dirty="0"/>
          </a:p>
          <a:p>
            <a:pPr lvl="1"/>
            <a:r>
              <a:rPr lang="en-US" dirty="0"/>
              <a:t>Behavioral Simulation</a:t>
            </a:r>
            <a:endParaRPr lang="en-US" dirty="0"/>
          </a:p>
          <a:p>
            <a:pPr lvl="1"/>
            <a:r>
              <a:rPr lang="en-US" dirty="0"/>
              <a:t>Synthesis</a:t>
            </a:r>
            <a:endParaRPr lang="en-US" dirty="0"/>
          </a:p>
          <a:p>
            <a:pPr lvl="1"/>
            <a:r>
              <a:rPr lang="en-US" dirty="0"/>
              <a:t>Gate Level Simulation</a:t>
            </a:r>
            <a:endParaRPr lang="en-US" dirty="0"/>
          </a:p>
          <a:p>
            <a:pPr lvl="1"/>
            <a:r>
              <a:rPr lang="en-US" dirty="0"/>
              <a:t>Implementation</a:t>
            </a:r>
            <a:endParaRPr lang="en-US" dirty="0"/>
          </a:p>
          <a:p>
            <a:pPr lvl="1"/>
            <a:r>
              <a:rPr lang="en-US" dirty="0"/>
              <a:t>Post P&amp;R Simulation</a:t>
            </a:r>
            <a:endParaRPr lang="en-US" dirty="0"/>
          </a:p>
          <a:p>
            <a:pPr lvl="1"/>
            <a:r>
              <a:rPr lang="en-US" dirty="0"/>
              <a:t>Generate Bit Stream</a:t>
            </a:r>
            <a:endParaRPr lang="en-US" dirty="0"/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141" y="1227049"/>
            <a:ext cx="7962308" cy="4799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46787" y="1899592"/>
            <a:ext cx="201999" cy="153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61360" y="3137474"/>
            <a:ext cx="1058935" cy="153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Oval 12"/>
          <p:cNvSpPr/>
          <p:nvPr/>
        </p:nvSpPr>
        <p:spPr>
          <a:xfrm>
            <a:off x="5987844" y="1527932"/>
            <a:ext cx="3248582" cy="2725502"/>
          </a:xfrm>
          <a:prstGeom prst="wedgeEllipseCallout">
            <a:avLst>
              <a:gd name="adj1" fmla="val -54973"/>
              <a:gd name="adj2" fmla="val 304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059" panose="00000500000000000000" charset="0"/>
                <a:cs typeface="C059" panose="00000500000000000000" charset="0"/>
              </a:rPr>
              <a:t>Include testbench!</a:t>
            </a:r>
            <a:endParaRPr lang="en-US" b="1" dirty="0">
              <a:latin typeface="C059" panose="00000500000000000000" charset="0"/>
              <a:cs typeface="C059" panose="00000500000000000000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141" y="1227049"/>
            <a:ext cx="7962308" cy="4799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46787" y="1899592"/>
            <a:ext cx="201999" cy="153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61360" y="3137474"/>
            <a:ext cx="1058935" cy="153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Oval 12"/>
          <p:cNvSpPr/>
          <p:nvPr/>
        </p:nvSpPr>
        <p:spPr>
          <a:xfrm>
            <a:off x="5987844" y="1527932"/>
            <a:ext cx="3248582" cy="2725502"/>
          </a:xfrm>
          <a:prstGeom prst="wedgeEllipseCallout">
            <a:avLst>
              <a:gd name="adj1" fmla="val -54973"/>
              <a:gd name="adj2" fmla="val 304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adea" panose="02040503050406030204" charset="0"/>
                <a:cs typeface="Caladea" panose="02040503050406030204" charset="0"/>
              </a:rPr>
              <a:t>Include testbench!</a:t>
            </a:r>
            <a:endParaRPr lang="en-US" b="1" dirty="0">
              <a:latin typeface="Caladea" panose="02040503050406030204" charset="0"/>
              <a:cs typeface="Caladea" panose="02040503050406030204" charset="0"/>
            </a:endParaRP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452" y="4151026"/>
            <a:ext cx="5375805" cy="184102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9713" y="1258370"/>
            <a:ext cx="8614043" cy="3770005"/>
            <a:chOff x="309713" y="1258370"/>
            <a:chExt cx="8614043" cy="37700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"/>
            <a:srcRect l="467"/>
            <a:stretch>
              <a:fillRect/>
            </a:stretch>
          </p:blipFill>
          <p:spPr>
            <a:xfrm>
              <a:off x="330364" y="1258370"/>
              <a:ext cx="8593392" cy="375820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09713" y="4111850"/>
              <a:ext cx="3427525" cy="916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93023" y="3043082"/>
            <a:ext cx="604236" cy="153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04102" y="1659505"/>
            <a:ext cx="573220" cy="153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4122" y="1279519"/>
            <a:ext cx="8086904" cy="4853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34121" y="3001787"/>
            <a:ext cx="766915" cy="2428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66104" y="2290736"/>
            <a:ext cx="1340135" cy="2872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4112" y="1238066"/>
            <a:ext cx="8118548" cy="4906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2003" y="3215148"/>
            <a:ext cx="1436165" cy="147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4112" y="1264572"/>
            <a:ext cx="8250455" cy="4970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4112" y="1264572"/>
            <a:ext cx="8250455" cy="4970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19004" y="1539730"/>
            <a:ext cx="1530555" cy="147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Oval 9"/>
          <p:cNvSpPr/>
          <p:nvPr/>
        </p:nvSpPr>
        <p:spPr>
          <a:xfrm>
            <a:off x="5392010" y="1143000"/>
            <a:ext cx="2617350" cy="2195910"/>
          </a:xfrm>
          <a:prstGeom prst="wedgeEllipseCallout">
            <a:avLst>
              <a:gd name="adj1" fmla="val -64214"/>
              <a:gd name="adj2" fmla="val -248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adea" panose="02040503050406030204" charset="0"/>
                <a:cs typeface="Caladea" panose="02040503050406030204" charset="0"/>
              </a:rPr>
              <a:t>Simulation Control Buttons</a:t>
            </a:r>
            <a:endParaRPr lang="en-US" b="1" dirty="0">
              <a:latin typeface="Caladea" panose="02040503050406030204" charset="0"/>
              <a:cs typeface="Caladea" panose="0204050305040603020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  <a:endParaRPr lang="en-US" dirty="0"/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  <a:p>
            <a:pPr lvl="1"/>
            <a:r>
              <a:rPr lang="en-US" dirty="0"/>
              <a:t>Create Project</a:t>
            </a:r>
            <a:endParaRPr lang="en-US" dirty="0"/>
          </a:p>
          <a:p>
            <a:pPr lvl="1"/>
            <a:r>
              <a:rPr lang="en-US" dirty="0"/>
              <a:t>Create Design Constraints (XDC)</a:t>
            </a:r>
            <a:endParaRPr lang="en-US" dirty="0"/>
          </a:p>
          <a:p>
            <a:pPr lvl="1"/>
            <a:r>
              <a:rPr lang="en-US" dirty="0"/>
              <a:t>Import Xilinx Soft IP</a:t>
            </a:r>
            <a:endParaRPr lang="en-US" dirty="0"/>
          </a:p>
          <a:p>
            <a:pPr lvl="1"/>
            <a:r>
              <a:rPr lang="en-US" dirty="0"/>
              <a:t>Behavioral Simulation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Synthesis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Gate Level Simulation</a:t>
            </a:r>
            <a:endParaRPr lang="en-US" dirty="0"/>
          </a:p>
          <a:p>
            <a:pPr lvl="1"/>
            <a:r>
              <a:rPr lang="en-US" dirty="0"/>
              <a:t>Implementation</a:t>
            </a:r>
            <a:endParaRPr lang="en-US" dirty="0"/>
          </a:p>
          <a:p>
            <a:pPr lvl="1"/>
            <a:r>
              <a:rPr lang="en-US" dirty="0"/>
              <a:t>Post P&amp;R Simulation</a:t>
            </a:r>
            <a:endParaRPr lang="en-US" dirty="0"/>
          </a:p>
          <a:p>
            <a:pPr lvl="1"/>
            <a:r>
              <a:rPr lang="en-US" dirty="0"/>
              <a:t>Generate Bit Stream</a:t>
            </a:r>
            <a:endParaRPr lang="en-US" dirty="0"/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Synthesis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5221" y="1217686"/>
            <a:ext cx="9141558" cy="48470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07902" y="4478249"/>
            <a:ext cx="782960" cy="253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096" y="2194814"/>
            <a:ext cx="3100664" cy="246837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  <a:endParaRPr lang="en-US" dirty="0"/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  <a:p>
            <a:pPr lvl="1"/>
            <a:r>
              <a:rPr lang="en-US" dirty="0"/>
              <a:t>Create Project</a:t>
            </a:r>
            <a:endParaRPr lang="en-US" dirty="0"/>
          </a:p>
          <a:p>
            <a:pPr lvl="1"/>
            <a:r>
              <a:rPr lang="en-US" dirty="0"/>
              <a:t>Create Design Constraints (XDC)</a:t>
            </a:r>
            <a:endParaRPr lang="en-US" dirty="0"/>
          </a:p>
          <a:p>
            <a:pPr lvl="1"/>
            <a:r>
              <a:rPr lang="en-US" dirty="0"/>
              <a:t>Import Xilinx Soft IP</a:t>
            </a:r>
            <a:endParaRPr lang="en-US" dirty="0"/>
          </a:p>
          <a:p>
            <a:pPr lvl="1"/>
            <a:r>
              <a:rPr lang="en-US" dirty="0"/>
              <a:t>Behavioral Simulation</a:t>
            </a:r>
            <a:endParaRPr lang="en-US" dirty="0"/>
          </a:p>
          <a:p>
            <a:pPr lvl="1"/>
            <a:r>
              <a:rPr lang="en-US" dirty="0"/>
              <a:t>Synthesis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Gate Level Simulation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Implementation</a:t>
            </a:r>
            <a:endParaRPr lang="en-US" dirty="0"/>
          </a:p>
          <a:p>
            <a:pPr lvl="1"/>
            <a:r>
              <a:rPr lang="en-US" dirty="0"/>
              <a:t>Post P&amp;R Simulation</a:t>
            </a:r>
            <a:endParaRPr lang="en-US" dirty="0"/>
          </a:p>
          <a:p>
            <a:pPr lvl="1"/>
            <a:r>
              <a:rPr lang="en-US" dirty="0"/>
              <a:t>Generate Bit Stream</a:t>
            </a:r>
            <a:endParaRPr lang="en-US" dirty="0"/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FPGA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3" name="Picture 2" descr="101849FPGA and ASIC design flow"/>
          <p:cNvPicPr>
            <a:picLocks noChangeAspect="1"/>
          </p:cNvPicPr>
          <p:nvPr/>
        </p:nvPicPr>
        <p:blipFill>
          <a:blip r:embed="rId1"/>
          <a:srcRect t="10257" b="11958"/>
          <a:stretch>
            <a:fillRect/>
          </a:stretch>
        </p:blipFill>
        <p:spPr>
          <a:xfrm>
            <a:off x="1991360" y="1248410"/>
            <a:ext cx="7971790" cy="46513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054" y="1266737"/>
            <a:ext cx="9097892" cy="4801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Gate Level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25046" y="3713911"/>
            <a:ext cx="883261" cy="170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66676" y="4007840"/>
            <a:ext cx="1985207" cy="329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054" y="1266737"/>
            <a:ext cx="9097892" cy="4801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Gate Level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25046" y="3713911"/>
            <a:ext cx="883261" cy="170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66676" y="4007840"/>
            <a:ext cx="1985207" cy="329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hought Bubble: Cloud 2"/>
          <p:cNvSpPr/>
          <p:nvPr/>
        </p:nvSpPr>
        <p:spPr>
          <a:xfrm>
            <a:off x="3934437" y="1266737"/>
            <a:ext cx="4630723" cy="3212984"/>
          </a:xfrm>
          <a:prstGeom prst="cloudCallout">
            <a:avLst>
              <a:gd name="adj1" fmla="val -52174"/>
              <a:gd name="adj2" fmla="val 41090"/>
            </a:avLst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adea" panose="02040503050406030204" charset="0"/>
                <a:cs typeface="Caladea" panose="02040503050406030204" charset="0"/>
              </a:rPr>
              <a:t>What’s the difference?</a:t>
            </a:r>
            <a:endParaRPr lang="en-US" sz="2800" b="1" dirty="0">
              <a:solidFill>
                <a:schemeClr val="tx1"/>
              </a:solidFill>
              <a:latin typeface="Caladea" panose="02040503050406030204" charset="0"/>
              <a:cs typeface="Caladea" panose="0204050305040603020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  <a:endParaRPr lang="en-US" dirty="0"/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  <a:p>
            <a:pPr lvl="1"/>
            <a:r>
              <a:rPr lang="en-US" dirty="0"/>
              <a:t>Create Project</a:t>
            </a:r>
            <a:endParaRPr lang="en-US" dirty="0"/>
          </a:p>
          <a:p>
            <a:pPr lvl="1"/>
            <a:r>
              <a:rPr lang="en-US" dirty="0"/>
              <a:t>Create Design Constraints (XDC)</a:t>
            </a:r>
            <a:endParaRPr lang="en-US" dirty="0"/>
          </a:p>
          <a:p>
            <a:pPr lvl="1"/>
            <a:r>
              <a:rPr lang="en-US" dirty="0"/>
              <a:t>Import Xilinx Soft IP</a:t>
            </a:r>
            <a:endParaRPr lang="en-US" dirty="0"/>
          </a:p>
          <a:p>
            <a:pPr lvl="1"/>
            <a:r>
              <a:rPr lang="en-US" dirty="0"/>
              <a:t>Behavioral Simulation</a:t>
            </a:r>
            <a:endParaRPr lang="en-US" dirty="0"/>
          </a:p>
          <a:p>
            <a:pPr lvl="1"/>
            <a:r>
              <a:rPr lang="en-US" dirty="0"/>
              <a:t>Synthesis</a:t>
            </a:r>
            <a:endParaRPr lang="en-US" dirty="0"/>
          </a:p>
          <a:p>
            <a:pPr lvl="1"/>
            <a:r>
              <a:rPr lang="en-US" dirty="0"/>
              <a:t>Gate Level Simulation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Implementation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Post P&amp;R Simulation</a:t>
            </a:r>
            <a:endParaRPr lang="en-US" dirty="0"/>
          </a:p>
          <a:p>
            <a:pPr lvl="1"/>
            <a:r>
              <a:rPr lang="en-US" dirty="0"/>
              <a:t>Generate Bit Stream</a:t>
            </a:r>
            <a:endParaRPr lang="en-US" dirty="0"/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B6AD791D-809B-46D9-B559-960D01122782}" type="datetime1">
              <a:rPr lang="en-US" smtClean="0"/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084" y="1265022"/>
            <a:ext cx="9137831" cy="48420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58601" y="5072927"/>
            <a:ext cx="883261" cy="170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036" y="1252057"/>
            <a:ext cx="9085928" cy="4814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B6AD791D-809B-46D9-B559-960D01122782}" type="datetime1">
              <a:rPr lang="en-US" smtClean="0"/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70249" y="4468920"/>
            <a:ext cx="1076210" cy="203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70249" y="4728745"/>
            <a:ext cx="5564320" cy="877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  <a:endParaRPr lang="en-US" dirty="0"/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  <a:p>
            <a:pPr lvl="1"/>
            <a:r>
              <a:rPr lang="en-US" dirty="0"/>
              <a:t>Create Project</a:t>
            </a:r>
            <a:endParaRPr lang="en-US" dirty="0"/>
          </a:p>
          <a:p>
            <a:pPr lvl="1"/>
            <a:r>
              <a:rPr lang="en-US" dirty="0"/>
              <a:t>Create Design Constraints (XDC)</a:t>
            </a:r>
            <a:endParaRPr lang="en-US" dirty="0"/>
          </a:p>
          <a:p>
            <a:pPr lvl="1"/>
            <a:r>
              <a:rPr lang="en-US" dirty="0"/>
              <a:t>Import Xilinx Soft IP</a:t>
            </a:r>
            <a:endParaRPr lang="en-US" dirty="0"/>
          </a:p>
          <a:p>
            <a:pPr lvl="1"/>
            <a:r>
              <a:rPr lang="en-US" dirty="0"/>
              <a:t>Behavioral Simulation</a:t>
            </a:r>
            <a:endParaRPr lang="en-US" dirty="0"/>
          </a:p>
          <a:p>
            <a:pPr lvl="1"/>
            <a:r>
              <a:rPr lang="en-US" dirty="0"/>
              <a:t>Synthesis</a:t>
            </a:r>
            <a:endParaRPr lang="en-US" dirty="0"/>
          </a:p>
          <a:p>
            <a:pPr lvl="1"/>
            <a:r>
              <a:rPr lang="en-US" dirty="0"/>
              <a:t>Gate Level Simulation</a:t>
            </a:r>
            <a:endParaRPr lang="en-US" dirty="0"/>
          </a:p>
          <a:p>
            <a:pPr lvl="1"/>
            <a:r>
              <a:rPr lang="en-US" dirty="0"/>
              <a:t>Implementation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Post P&amp;R Simulation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Generate Bit Stream</a:t>
            </a:r>
            <a:endParaRPr lang="en-US" dirty="0"/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30" y="1190938"/>
            <a:ext cx="9448739" cy="4995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P&amp;R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9729" y="3688743"/>
            <a:ext cx="883261" cy="170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91360" y="4284676"/>
            <a:ext cx="2060707" cy="329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  <a:endParaRPr lang="en-US" dirty="0"/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  <a:p>
            <a:pPr lvl="1"/>
            <a:r>
              <a:rPr lang="en-US" dirty="0"/>
              <a:t>Create Project</a:t>
            </a:r>
            <a:endParaRPr lang="en-US" dirty="0"/>
          </a:p>
          <a:p>
            <a:pPr lvl="1"/>
            <a:r>
              <a:rPr lang="en-US" dirty="0"/>
              <a:t>Create Design Constraints (XDC)</a:t>
            </a:r>
            <a:endParaRPr lang="en-US" dirty="0"/>
          </a:p>
          <a:p>
            <a:pPr lvl="1"/>
            <a:r>
              <a:rPr lang="en-US" dirty="0"/>
              <a:t>Import Xilinx Soft IP</a:t>
            </a:r>
            <a:endParaRPr lang="en-US" dirty="0"/>
          </a:p>
          <a:p>
            <a:pPr lvl="1"/>
            <a:r>
              <a:rPr lang="en-US" dirty="0"/>
              <a:t>Behavioral Simulation</a:t>
            </a:r>
            <a:endParaRPr lang="en-US" dirty="0"/>
          </a:p>
          <a:p>
            <a:pPr lvl="1"/>
            <a:r>
              <a:rPr lang="en-US" dirty="0"/>
              <a:t>Synthesis</a:t>
            </a:r>
            <a:endParaRPr lang="en-US" dirty="0"/>
          </a:p>
          <a:p>
            <a:pPr lvl="1"/>
            <a:r>
              <a:rPr lang="en-US" dirty="0"/>
              <a:t>Gate Level Simulation</a:t>
            </a:r>
            <a:endParaRPr lang="en-US" dirty="0"/>
          </a:p>
          <a:p>
            <a:pPr lvl="1"/>
            <a:r>
              <a:rPr lang="en-US" dirty="0"/>
              <a:t>Implementation</a:t>
            </a:r>
            <a:endParaRPr lang="en-US" dirty="0"/>
          </a:p>
          <a:p>
            <a:pPr lvl="1"/>
            <a:r>
              <a:rPr lang="en-US" dirty="0"/>
              <a:t>Post P&amp;R Simulation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Generate Bit Stream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3267" y="1167415"/>
            <a:ext cx="9585466" cy="5076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Generate Bit 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04112" y="5763236"/>
            <a:ext cx="969972" cy="156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3267" y="1167415"/>
            <a:ext cx="9585466" cy="5076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Generate Bit 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04112" y="5763236"/>
            <a:ext cx="969972" cy="156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hought Bubble: Cloud 8"/>
          <p:cNvSpPr/>
          <p:nvPr/>
        </p:nvSpPr>
        <p:spPr>
          <a:xfrm>
            <a:off x="7561277" y="939566"/>
            <a:ext cx="4630723" cy="3212984"/>
          </a:xfrm>
          <a:prstGeom prst="cloudCallout">
            <a:avLst>
              <a:gd name="adj1" fmla="val -52174"/>
              <a:gd name="adj2" fmla="val 41090"/>
            </a:avLst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adea" panose="02040503050406030204" charset="0"/>
                <a:cs typeface="Caladea" panose="02040503050406030204" charset="0"/>
              </a:rPr>
              <a:t>Will it work?</a:t>
            </a:r>
            <a:endParaRPr lang="en-US" sz="2800" b="1" dirty="0">
              <a:solidFill>
                <a:schemeClr val="tx1"/>
              </a:solidFill>
              <a:latin typeface="Caladea" panose="02040503050406030204" charset="0"/>
              <a:cs typeface="Caladea" panose="0204050305040603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Xilinx </a:t>
            </a:r>
            <a:r>
              <a:rPr lang="en-US" dirty="0" err="1">
                <a:solidFill>
                  <a:schemeClr val="accent1"/>
                </a:solidFill>
              </a:rPr>
              <a:t>Vivado</a:t>
            </a:r>
            <a:r>
              <a:rPr lang="en-US" dirty="0">
                <a:solidFill>
                  <a:schemeClr val="accent1"/>
                </a:solidFill>
              </a:rPr>
              <a:t> 2021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Create Project</a:t>
            </a:r>
            <a:endParaRPr lang="en-US" dirty="0"/>
          </a:p>
          <a:p>
            <a:pPr lvl="1"/>
            <a:r>
              <a:rPr lang="en-US" dirty="0"/>
              <a:t>Create Design Constraints (XDC)</a:t>
            </a:r>
            <a:endParaRPr lang="en-US" dirty="0"/>
          </a:p>
          <a:p>
            <a:pPr lvl="1"/>
            <a:r>
              <a:rPr lang="en-US" dirty="0"/>
              <a:t>Import Xilinx Soft IP</a:t>
            </a:r>
            <a:endParaRPr lang="en-US" dirty="0"/>
          </a:p>
          <a:p>
            <a:pPr lvl="1"/>
            <a:r>
              <a:rPr lang="en-US" dirty="0"/>
              <a:t>Behavioral Simulation</a:t>
            </a:r>
            <a:endParaRPr lang="en-US" dirty="0"/>
          </a:p>
          <a:p>
            <a:pPr lvl="1"/>
            <a:r>
              <a:rPr lang="en-US" dirty="0"/>
              <a:t>Synthesis</a:t>
            </a:r>
            <a:endParaRPr lang="en-US" dirty="0"/>
          </a:p>
          <a:p>
            <a:pPr lvl="1"/>
            <a:r>
              <a:rPr lang="en-US" dirty="0"/>
              <a:t>Gate Level Simulation</a:t>
            </a:r>
            <a:endParaRPr lang="en-US" dirty="0"/>
          </a:p>
          <a:p>
            <a:pPr lvl="1"/>
            <a:r>
              <a:rPr lang="en-US" dirty="0"/>
              <a:t>Implementation</a:t>
            </a:r>
            <a:endParaRPr lang="en-US" dirty="0"/>
          </a:p>
          <a:p>
            <a:pPr lvl="1"/>
            <a:r>
              <a:rPr lang="en-US" dirty="0"/>
              <a:t>Post P&amp;R Simulation</a:t>
            </a:r>
            <a:endParaRPr lang="en-US" dirty="0"/>
          </a:p>
          <a:p>
            <a:pPr lvl="1"/>
            <a:r>
              <a:rPr lang="en-US" dirty="0"/>
              <a:t>Generate Bit Stream</a:t>
            </a:r>
            <a:endParaRPr lang="en-US" dirty="0"/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Icon&#10;&#10;Description automatically generated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37" y="1219200"/>
            <a:ext cx="4937125" cy="49371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B6AD791D-809B-46D9-B559-960D01122782}" type="datetime1">
              <a:rPr lang="en-US" smtClean="0"/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Xilinx Embedded Systems Development Kit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Xilinx Embedded Systems Development Kit</a:t>
            </a:r>
            <a:endParaRPr lang="en-US" dirty="0"/>
          </a:p>
          <a:p>
            <a:r>
              <a:rPr lang="en-US" dirty="0"/>
              <a:t>RTL to FPGA Integrated Solution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Xilinx Embedded Systems Development Kit</a:t>
            </a:r>
            <a:endParaRPr lang="en-US" dirty="0"/>
          </a:p>
          <a:p>
            <a:r>
              <a:rPr lang="en-US" dirty="0"/>
              <a:t>RTL to FPGA Integrated Solution</a:t>
            </a:r>
            <a:endParaRPr lang="en-US" dirty="0"/>
          </a:p>
          <a:p>
            <a:r>
              <a:rPr lang="en-US" dirty="0"/>
              <a:t>Latest Version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to start </a:t>
            </a:r>
            <a:r>
              <a:rPr lang="en-US" dirty="0" err="1"/>
              <a:t>Vivado</a:t>
            </a:r>
            <a:r>
              <a:rPr lang="en-US" dirty="0"/>
              <a:t>:</a:t>
            </a:r>
            <a:endParaRPr lang="en-US" dirty="0"/>
          </a:p>
          <a:p>
            <a:pPr lvl="1"/>
            <a:r>
              <a:rPr lang="en-US" dirty="0" err="1"/>
              <a:t>Vivado</a:t>
            </a:r>
            <a:r>
              <a:rPr lang="en-US" dirty="0"/>
              <a:t> directory contains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settings32.sh </a:t>
            </a:r>
            <a:r>
              <a:rPr lang="en-US" dirty="0"/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settings64.sh </a:t>
            </a:r>
            <a:r>
              <a:rPr lang="en-US" dirty="0"/>
              <a:t>scripts</a:t>
            </a:r>
            <a:endParaRPr lang="en-US" dirty="0"/>
          </a:p>
          <a:p>
            <a:pPr lvl="1"/>
            <a:r>
              <a:rPr lang="en-US" dirty="0"/>
              <a:t>Use command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source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Vivado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Path&gt;/settings64.sh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/>
              <a:t>Where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Vivado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Path&gt;</a:t>
            </a:r>
            <a:r>
              <a:rPr lang="en-US" dirty="0"/>
              <a:t> is the installation directory path</a:t>
            </a:r>
            <a:endParaRPr lang="en-US" dirty="0"/>
          </a:p>
          <a:p>
            <a:pPr lvl="1"/>
            <a:r>
              <a:rPr lang="en-US" dirty="0">
                <a:cs typeface="Calibri" panose="020F0502020204030204" pitchFamily="34" charset="0"/>
              </a:rPr>
              <a:t>Start using the command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vivado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3162" y="3878364"/>
            <a:ext cx="7305675" cy="134302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FF0000"/>
      </a:accent1>
      <a:accent2>
        <a:srgbClr val="0070C0"/>
      </a:accent2>
      <a:accent3>
        <a:srgbClr val="00B050"/>
      </a:accent3>
      <a:accent4>
        <a:srgbClr val="FFC000"/>
      </a:accent4>
      <a:accent5>
        <a:srgbClr val="945D4A"/>
      </a:accent5>
      <a:accent6>
        <a:srgbClr val="BFBFBF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open_days_2019</Template>
  <TotalTime>0</TotalTime>
  <Words>4092</Words>
  <Application>WPS Presentation</Application>
  <PresentationFormat>Widescreen</PresentationFormat>
  <Paragraphs>505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50</vt:i4>
      </vt:variant>
    </vt:vector>
  </HeadingPairs>
  <TitlesOfParts>
    <vt:vector size="72" baseType="lpstr">
      <vt:lpstr>Arial</vt:lpstr>
      <vt:lpstr>SimSun</vt:lpstr>
      <vt:lpstr>Wingdings</vt:lpstr>
      <vt:lpstr>Wingdings 3</vt:lpstr>
      <vt:lpstr>Montserrat Thin</vt:lpstr>
      <vt:lpstr>Wingdings</vt:lpstr>
      <vt:lpstr>Calibri</vt:lpstr>
      <vt:lpstr>Liberation Sans</vt:lpstr>
      <vt:lpstr>Cantarell Extra Bold</vt:lpstr>
      <vt:lpstr>Caladea</vt:lpstr>
      <vt:lpstr>Gill Sans MT</vt:lpstr>
      <vt:lpstr>Microsoft YaHei</vt:lpstr>
      <vt:lpstr>Droid Sans Fallback</vt:lpstr>
      <vt:lpstr>Arial Unicode MS</vt:lpstr>
      <vt:lpstr>Bookman Old Style</vt:lpstr>
      <vt:lpstr>Courier New</vt:lpstr>
      <vt:lpstr>C059</vt:lpstr>
      <vt:lpstr>OpenSymbol</vt:lpstr>
      <vt:lpstr>Origin</vt:lpstr>
      <vt:lpstr>Custom Design</vt:lpstr>
      <vt:lpstr>1_Custom Design</vt:lpstr>
      <vt:lpstr>2_Custom Design</vt:lpstr>
      <vt:lpstr>Brief Vivado Tutorial CE333, Fall 2024</vt:lpstr>
      <vt:lpstr>Overview</vt:lpstr>
      <vt:lpstr>Overview</vt:lpstr>
      <vt:lpstr>FPGA Flow</vt:lpstr>
      <vt:lpstr>Overview</vt:lpstr>
      <vt:lpstr>Xilinx Vivado 2021</vt:lpstr>
      <vt:lpstr>Xilinx Vivado 2021</vt:lpstr>
      <vt:lpstr>Xilinx Vivado 2021</vt:lpstr>
      <vt:lpstr>Xilinx Vivado 2021</vt:lpstr>
      <vt:lpstr>Xilinx Vivado 2021</vt:lpstr>
      <vt:lpstr>Overview</vt:lpstr>
      <vt:lpstr>Create Project</vt:lpstr>
      <vt:lpstr>Create Project</vt:lpstr>
      <vt:lpstr>Create Project</vt:lpstr>
      <vt:lpstr>Create Project</vt:lpstr>
      <vt:lpstr>Create Project</vt:lpstr>
      <vt:lpstr>Create Project</vt:lpstr>
      <vt:lpstr>Create Project</vt:lpstr>
      <vt:lpstr>Create Project</vt:lpstr>
      <vt:lpstr>Create Project</vt:lpstr>
      <vt:lpstr>Create Project</vt:lpstr>
      <vt:lpstr>Create Project</vt:lpstr>
      <vt:lpstr>Overview</vt:lpstr>
      <vt:lpstr>Create Design Constraints (XDC)</vt:lpstr>
      <vt:lpstr>Overview</vt:lpstr>
      <vt:lpstr>Import Xilinx Soft IP</vt:lpstr>
      <vt:lpstr>Import Xilinx Soft IP</vt:lpstr>
      <vt:lpstr>Import Xilinx Soft IP</vt:lpstr>
      <vt:lpstr>Overview</vt:lpstr>
      <vt:lpstr>Behavioral Simulation</vt:lpstr>
      <vt:lpstr>Behavioral Simulation</vt:lpstr>
      <vt:lpstr>Behavioral Simulation</vt:lpstr>
      <vt:lpstr>Behavioral Simulation</vt:lpstr>
      <vt:lpstr>Behavioral Simulation</vt:lpstr>
      <vt:lpstr>Behavioral Simulation</vt:lpstr>
      <vt:lpstr>Behavioral Simulation</vt:lpstr>
      <vt:lpstr>Overview</vt:lpstr>
      <vt:lpstr>Synthesis</vt:lpstr>
      <vt:lpstr>Overview</vt:lpstr>
      <vt:lpstr>Gate Level Simulation</vt:lpstr>
      <vt:lpstr>Gate Level Simulation</vt:lpstr>
      <vt:lpstr>Overview</vt:lpstr>
      <vt:lpstr>Implementation</vt:lpstr>
      <vt:lpstr>Implementation</vt:lpstr>
      <vt:lpstr>Overview</vt:lpstr>
      <vt:lpstr>Post P&amp;R Simulation</vt:lpstr>
      <vt:lpstr>Overview</vt:lpstr>
      <vt:lpstr>Generate Bit Stream</vt:lpstr>
      <vt:lpstr>Generate Bit Stream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Valgrind Tutorial CE420, Spring 2019</dc:title>
  <dc:creator>Stavros Simoglou</dc:creator>
  <cp:lastModifiedBy>dimitris</cp:lastModifiedBy>
  <cp:revision>87</cp:revision>
  <dcterms:created xsi:type="dcterms:W3CDTF">2024-10-08T20:35:14Z</dcterms:created>
  <dcterms:modified xsi:type="dcterms:W3CDTF">2024-10-08T20:35:14Z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1033-11.1.0.11723</vt:lpwstr>
  </property>
</Properties>
</file>