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8"/>
  </p:notesMasterIdLst>
  <p:handoutMasterIdLst>
    <p:handoutMasterId r:id="rId19"/>
  </p:handoutMasterIdLst>
  <p:sldIdLst>
    <p:sldId id="339" r:id="rId2"/>
    <p:sldId id="297" r:id="rId3"/>
    <p:sldId id="340" r:id="rId4"/>
    <p:sldId id="298" r:id="rId5"/>
    <p:sldId id="341" r:id="rId6"/>
    <p:sldId id="342" r:id="rId7"/>
    <p:sldId id="344" r:id="rId8"/>
    <p:sldId id="345" r:id="rId9"/>
    <p:sldId id="346" r:id="rId10"/>
    <p:sldId id="347" r:id="rId11"/>
    <p:sldId id="348" r:id="rId12"/>
    <p:sldId id="300" r:id="rId13"/>
    <p:sldId id="301" r:id="rId14"/>
    <p:sldId id="303" r:id="rId15"/>
    <p:sldId id="302" r:id="rId16"/>
    <p:sldId id="304" r:id="rId17"/>
  </p:sldIdLst>
  <p:sldSz cx="9144000" cy="6858000" type="screen4x3"/>
  <p:notesSz cx="6735763" cy="9869488"/>
  <p:defaultTextStyle>
    <a:defPPr>
      <a:defRPr lang="en-US"/>
    </a:defPPr>
    <a:lvl1pPr algn="l" rtl="0" eaLnBrk="0" fontAlgn="base" hangingPunct="0">
      <a:spcBef>
        <a:spcPct val="0"/>
      </a:spcBef>
      <a:spcAft>
        <a:spcPct val="0"/>
      </a:spcAft>
      <a:defRPr u="sng" kern="1200">
        <a:solidFill>
          <a:schemeClr val="tx1"/>
        </a:solidFill>
        <a:latin typeface="Tahoma" pitchFamily="34" charset="0"/>
        <a:ea typeface="+mn-ea"/>
        <a:cs typeface="+mn-cs"/>
      </a:defRPr>
    </a:lvl1pPr>
    <a:lvl2pPr marL="457200" algn="l" rtl="0" eaLnBrk="0" fontAlgn="base" hangingPunct="0">
      <a:spcBef>
        <a:spcPct val="0"/>
      </a:spcBef>
      <a:spcAft>
        <a:spcPct val="0"/>
      </a:spcAft>
      <a:defRPr u="sng" kern="1200">
        <a:solidFill>
          <a:schemeClr val="tx1"/>
        </a:solidFill>
        <a:latin typeface="Tahoma" pitchFamily="34" charset="0"/>
        <a:ea typeface="+mn-ea"/>
        <a:cs typeface="+mn-cs"/>
      </a:defRPr>
    </a:lvl2pPr>
    <a:lvl3pPr marL="914400" algn="l" rtl="0" eaLnBrk="0" fontAlgn="base" hangingPunct="0">
      <a:spcBef>
        <a:spcPct val="0"/>
      </a:spcBef>
      <a:spcAft>
        <a:spcPct val="0"/>
      </a:spcAft>
      <a:defRPr u="sng"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u="sng"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u="sng" kern="1200">
        <a:solidFill>
          <a:schemeClr val="tx1"/>
        </a:solidFill>
        <a:latin typeface="Tahoma" pitchFamily="34" charset="0"/>
        <a:ea typeface="+mn-ea"/>
        <a:cs typeface="+mn-cs"/>
      </a:defRPr>
    </a:lvl5pPr>
    <a:lvl6pPr marL="2286000" algn="l" defTabSz="914400" rtl="0" eaLnBrk="1" latinLnBrk="0" hangingPunct="1">
      <a:defRPr u="sng" kern="1200">
        <a:solidFill>
          <a:schemeClr val="tx1"/>
        </a:solidFill>
        <a:latin typeface="Tahoma" pitchFamily="34" charset="0"/>
        <a:ea typeface="+mn-ea"/>
        <a:cs typeface="+mn-cs"/>
      </a:defRPr>
    </a:lvl6pPr>
    <a:lvl7pPr marL="2743200" algn="l" defTabSz="914400" rtl="0" eaLnBrk="1" latinLnBrk="0" hangingPunct="1">
      <a:defRPr u="sng" kern="1200">
        <a:solidFill>
          <a:schemeClr val="tx1"/>
        </a:solidFill>
        <a:latin typeface="Tahoma" pitchFamily="34" charset="0"/>
        <a:ea typeface="+mn-ea"/>
        <a:cs typeface="+mn-cs"/>
      </a:defRPr>
    </a:lvl7pPr>
    <a:lvl8pPr marL="3200400" algn="l" defTabSz="914400" rtl="0" eaLnBrk="1" latinLnBrk="0" hangingPunct="1">
      <a:defRPr u="sng" kern="1200">
        <a:solidFill>
          <a:schemeClr val="tx1"/>
        </a:solidFill>
        <a:latin typeface="Tahoma" pitchFamily="34" charset="0"/>
        <a:ea typeface="+mn-ea"/>
        <a:cs typeface="+mn-cs"/>
      </a:defRPr>
    </a:lvl8pPr>
    <a:lvl9pPr marL="3657600" algn="l" defTabSz="914400" rtl="0" eaLnBrk="1" latinLnBrk="0" hangingPunct="1">
      <a:defRPr u="sng"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DDDDDD"/>
    <a:srgbClr val="00FF00"/>
    <a:srgbClr val="FF3300"/>
    <a:srgbClr val="FFF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2" autoAdjust="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1"/>
            <a:ext cx="2918831" cy="4936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smtClean="0">
                <a:latin typeface="Times New Roman" pitchFamily="18" charset="0"/>
              </a:defRPr>
            </a:lvl1pPr>
          </a:lstStyle>
          <a:p>
            <a:pPr>
              <a:defRPr/>
            </a:pPr>
            <a:endParaRPr lang="en-US"/>
          </a:p>
        </p:txBody>
      </p:sp>
      <p:sp>
        <p:nvSpPr>
          <p:cNvPr id="63491" name="Rectangle 3"/>
          <p:cNvSpPr>
            <a:spLocks noGrp="1" noChangeArrowheads="1"/>
          </p:cNvSpPr>
          <p:nvPr>
            <p:ph type="dt" sz="quarter" idx="1"/>
          </p:nvPr>
        </p:nvSpPr>
        <p:spPr bwMode="auto">
          <a:xfrm>
            <a:off x="3815373" y="1"/>
            <a:ext cx="2918831" cy="4936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smtClean="0">
                <a:latin typeface="Times New Roman" pitchFamily="18" charset="0"/>
              </a:defRPr>
            </a:lvl1pPr>
          </a:lstStyle>
          <a:p>
            <a:pPr>
              <a:defRPr/>
            </a:pPr>
            <a:endParaRPr lang="en-US"/>
          </a:p>
        </p:txBody>
      </p:sp>
      <p:sp>
        <p:nvSpPr>
          <p:cNvPr id="63492" name="Rectangle 4"/>
          <p:cNvSpPr>
            <a:spLocks noGrp="1" noChangeArrowheads="1"/>
          </p:cNvSpPr>
          <p:nvPr>
            <p:ph type="ftr" sz="quarter" idx="2"/>
          </p:nvPr>
        </p:nvSpPr>
        <p:spPr bwMode="auto">
          <a:xfrm>
            <a:off x="0" y="9374116"/>
            <a:ext cx="2918831" cy="4936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smtClean="0">
                <a:latin typeface="Times New Roman" pitchFamily="18" charset="0"/>
              </a:defRPr>
            </a:lvl1pPr>
          </a:lstStyle>
          <a:p>
            <a:pPr>
              <a:defRPr/>
            </a:pPr>
            <a:endParaRPr lang="en-US"/>
          </a:p>
        </p:txBody>
      </p:sp>
      <p:sp>
        <p:nvSpPr>
          <p:cNvPr id="63493" name="Rectangle 5"/>
          <p:cNvSpPr>
            <a:spLocks noGrp="1" noChangeArrowheads="1"/>
          </p:cNvSpPr>
          <p:nvPr>
            <p:ph type="sldNum" sz="quarter" idx="3"/>
          </p:nvPr>
        </p:nvSpPr>
        <p:spPr bwMode="auto">
          <a:xfrm>
            <a:off x="3815373" y="9374116"/>
            <a:ext cx="2918831" cy="4936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atin typeface="Times New Roman" pitchFamily="18" charset="0"/>
              </a:defRPr>
            </a:lvl1pPr>
          </a:lstStyle>
          <a:p>
            <a:pPr>
              <a:defRPr/>
            </a:pPr>
            <a:fld id="{AC2CA65A-C7BE-444D-93DE-A472EAD61CC1}" type="slidenum">
              <a:rPr lang="en-US"/>
              <a:pPr>
                <a:defRPr/>
              </a:pPr>
              <a:t>‹#›</a:t>
            </a:fld>
            <a:endParaRPr lang="en-US"/>
          </a:p>
        </p:txBody>
      </p:sp>
    </p:spTree>
    <p:extLst>
      <p:ext uri="{BB962C8B-B14F-4D97-AF65-F5344CB8AC3E}">
        <p14:creationId xmlns:p14="http://schemas.microsoft.com/office/powerpoint/2010/main" val="424818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1"/>
            <a:ext cx="2918831" cy="4936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smtClean="0">
                <a:latin typeface="Times New Roman" pitchFamily="18" charset="0"/>
              </a:defRPr>
            </a:lvl1pPr>
          </a:lstStyle>
          <a:p>
            <a:pPr>
              <a:defRPr/>
            </a:pPr>
            <a:endParaRPr lang="en-US"/>
          </a:p>
        </p:txBody>
      </p:sp>
      <p:sp>
        <p:nvSpPr>
          <p:cNvPr id="60419" name="Rectangle 3"/>
          <p:cNvSpPr>
            <a:spLocks noGrp="1" noChangeArrowheads="1"/>
          </p:cNvSpPr>
          <p:nvPr>
            <p:ph type="dt" idx="1"/>
          </p:nvPr>
        </p:nvSpPr>
        <p:spPr bwMode="auto">
          <a:xfrm>
            <a:off x="3815373" y="1"/>
            <a:ext cx="2918831" cy="4936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smtClean="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901700" y="739775"/>
            <a:ext cx="4933950" cy="37020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73577" y="4687920"/>
            <a:ext cx="5388610" cy="44410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9374116"/>
            <a:ext cx="2918831" cy="4936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smtClean="0">
                <a:latin typeface="Times New Roman" pitchFamily="18" charset="0"/>
              </a:defRPr>
            </a:lvl1pPr>
          </a:lstStyle>
          <a:p>
            <a:pPr>
              <a:defRPr/>
            </a:pPr>
            <a:endParaRPr lang="en-US"/>
          </a:p>
        </p:txBody>
      </p:sp>
      <p:sp>
        <p:nvSpPr>
          <p:cNvPr id="60423" name="Rectangle 7"/>
          <p:cNvSpPr>
            <a:spLocks noGrp="1" noChangeArrowheads="1"/>
          </p:cNvSpPr>
          <p:nvPr>
            <p:ph type="sldNum" sz="quarter" idx="5"/>
          </p:nvPr>
        </p:nvSpPr>
        <p:spPr bwMode="auto">
          <a:xfrm>
            <a:off x="3815373" y="9374116"/>
            <a:ext cx="2918831" cy="4936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atin typeface="Times New Roman" pitchFamily="18" charset="0"/>
              </a:defRPr>
            </a:lvl1pPr>
          </a:lstStyle>
          <a:p>
            <a:pPr>
              <a:defRPr/>
            </a:pPr>
            <a:fld id="{7F0E9AE6-16C8-4B5C-B12C-EC28AF943EF5}" type="slidenum">
              <a:rPr lang="en-US"/>
              <a:pPr>
                <a:defRPr/>
              </a:pPr>
              <a:t>‹#›</a:t>
            </a:fld>
            <a:endParaRPr lang="en-US"/>
          </a:p>
        </p:txBody>
      </p:sp>
    </p:spTree>
    <p:extLst>
      <p:ext uri="{BB962C8B-B14F-4D97-AF65-F5344CB8AC3E}">
        <p14:creationId xmlns:p14="http://schemas.microsoft.com/office/powerpoint/2010/main" val="3260160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1</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3</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5</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6</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7</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8</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9</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10</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78552" eaLnBrk="0" hangingPunct="0">
              <a:defRPr sz="2600">
                <a:solidFill>
                  <a:schemeClr val="tx1"/>
                </a:solidFill>
                <a:latin typeface="Times New Roman" pitchFamily="18" charset="0"/>
              </a:defRPr>
            </a:lvl1pPr>
            <a:lvl2pPr marL="682994" indent="-262690" defTabSz="878552" eaLnBrk="0" hangingPunct="0">
              <a:defRPr sz="2600">
                <a:solidFill>
                  <a:schemeClr val="tx1"/>
                </a:solidFill>
                <a:latin typeface="Times New Roman" pitchFamily="18" charset="0"/>
              </a:defRPr>
            </a:lvl2pPr>
            <a:lvl3pPr marL="1050760" indent="-210152" defTabSz="878552" eaLnBrk="0" hangingPunct="0">
              <a:defRPr sz="2600">
                <a:solidFill>
                  <a:schemeClr val="tx1"/>
                </a:solidFill>
                <a:latin typeface="Times New Roman" pitchFamily="18" charset="0"/>
              </a:defRPr>
            </a:lvl3pPr>
            <a:lvl4pPr marL="1471064" indent="-210152" defTabSz="878552" eaLnBrk="0" hangingPunct="0">
              <a:defRPr sz="2600">
                <a:solidFill>
                  <a:schemeClr val="tx1"/>
                </a:solidFill>
                <a:latin typeface="Times New Roman" pitchFamily="18" charset="0"/>
              </a:defRPr>
            </a:lvl4pPr>
            <a:lvl5pPr marL="1891368" indent="-210152" defTabSz="878552" eaLnBrk="0" hangingPunct="0">
              <a:defRPr sz="2600">
                <a:solidFill>
                  <a:schemeClr val="tx1"/>
                </a:solidFill>
                <a:latin typeface="Times New Roman" pitchFamily="18" charset="0"/>
              </a:defRPr>
            </a:lvl5pPr>
            <a:lvl6pPr marL="2311672" indent="-210152" defTabSz="878552" eaLnBrk="0" fontAlgn="base" hangingPunct="0">
              <a:spcBef>
                <a:spcPct val="0"/>
              </a:spcBef>
              <a:spcAft>
                <a:spcPct val="0"/>
              </a:spcAft>
              <a:defRPr sz="2600">
                <a:solidFill>
                  <a:schemeClr val="tx1"/>
                </a:solidFill>
                <a:latin typeface="Times New Roman" pitchFamily="18" charset="0"/>
              </a:defRPr>
            </a:lvl6pPr>
            <a:lvl7pPr marL="2731976" indent="-210152" defTabSz="878552" eaLnBrk="0" fontAlgn="base" hangingPunct="0">
              <a:spcBef>
                <a:spcPct val="0"/>
              </a:spcBef>
              <a:spcAft>
                <a:spcPct val="0"/>
              </a:spcAft>
              <a:defRPr sz="2600">
                <a:solidFill>
                  <a:schemeClr val="tx1"/>
                </a:solidFill>
                <a:latin typeface="Times New Roman" pitchFamily="18" charset="0"/>
              </a:defRPr>
            </a:lvl7pPr>
            <a:lvl8pPr marL="3152280" indent="-210152" defTabSz="878552" eaLnBrk="0" fontAlgn="base" hangingPunct="0">
              <a:spcBef>
                <a:spcPct val="0"/>
              </a:spcBef>
              <a:spcAft>
                <a:spcPct val="0"/>
              </a:spcAft>
              <a:defRPr sz="2600">
                <a:solidFill>
                  <a:schemeClr val="tx1"/>
                </a:solidFill>
                <a:latin typeface="Times New Roman" pitchFamily="18" charset="0"/>
              </a:defRPr>
            </a:lvl8pPr>
            <a:lvl9pPr marL="3572584" indent="-210152" defTabSz="878552" eaLnBrk="0" fontAlgn="base" hangingPunct="0">
              <a:spcBef>
                <a:spcPct val="0"/>
              </a:spcBef>
              <a:spcAft>
                <a:spcPct val="0"/>
              </a:spcAft>
              <a:defRPr sz="2600">
                <a:solidFill>
                  <a:schemeClr val="tx1"/>
                </a:solidFill>
                <a:latin typeface="Times New Roman" pitchFamily="18" charset="0"/>
              </a:defRPr>
            </a:lvl9pPr>
          </a:lstStyle>
          <a:p>
            <a:pPr eaLnBrk="1" hangingPunct="1"/>
            <a:fld id="{70B75367-916F-4967-8F54-7EF5D26FC985}" type="slidenum">
              <a:rPr lang="en-US" altLang="el-GR" sz="1200"/>
              <a:pPr eaLnBrk="1" hangingPunct="1"/>
              <a:t>11</a:t>
            </a:fld>
            <a:endParaRPr lang="en-US"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en-US"/>
          </a:p>
        </p:txBody>
      </p:sp>
      <p:sp>
        <p:nvSpPr>
          <p:cNvPr id="5" name="Θέση υποσέλιδου 4"/>
          <p:cNvSpPr>
            <a:spLocks noGrp="1"/>
          </p:cNvSpPr>
          <p:nvPr>
            <p:ph type="ftr" sz="quarter" idx="11"/>
          </p:nvPr>
        </p:nvSpPr>
        <p:spPr/>
        <p:txBody>
          <a:bodyPr/>
          <a:lstStyle/>
          <a:p>
            <a:pPr>
              <a:defRPr/>
            </a:pPr>
            <a:r>
              <a:rPr lang="en-US"/>
              <a:t>© Wiley 2010</a:t>
            </a:r>
          </a:p>
        </p:txBody>
      </p:sp>
      <p:sp>
        <p:nvSpPr>
          <p:cNvPr id="6" name="Θέση αριθμού διαφάνειας 5"/>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84334816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pPr>
              <a:defRPr/>
            </a:pPr>
            <a:endParaRPr lang="en-US"/>
          </a:p>
        </p:txBody>
      </p:sp>
      <p:sp>
        <p:nvSpPr>
          <p:cNvPr id="5" name="Θέση υποσέλιδου 4"/>
          <p:cNvSpPr>
            <a:spLocks noGrp="1"/>
          </p:cNvSpPr>
          <p:nvPr>
            <p:ph type="ftr" sz="quarter" idx="11"/>
          </p:nvPr>
        </p:nvSpPr>
        <p:spPr/>
        <p:txBody>
          <a:bodyPr/>
          <a:lstStyle/>
          <a:p>
            <a:pPr>
              <a:defRPr/>
            </a:pPr>
            <a:r>
              <a:rPr lang="en-US"/>
              <a:t>© Wiley 2010</a:t>
            </a:r>
          </a:p>
        </p:txBody>
      </p:sp>
      <p:sp>
        <p:nvSpPr>
          <p:cNvPr id="6" name="Θέση αριθμού διαφάνειας 5"/>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334600135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pPr>
              <a:defRPr/>
            </a:pPr>
            <a:endParaRPr lang="en-US"/>
          </a:p>
        </p:txBody>
      </p:sp>
      <p:sp>
        <p:nvSpPr>
          <p:cNvPr id="5" name="Θέση υποσέλιδου 4"/>
          <p:cNvSpPr>
            <a:spLocks noGrp="1"/>
          </p:cNvSpPr>
          <p:nvPr>
            <p:ph type="ftr" sz="quarter" idx="11"/>
          </p:nvPr>
        </p:nvSpPr>
        <p:spPr/>
        <p:txBody>
          <a:bodyPr/>
          <a:lstStyle/>
          <a:p>
            <a:pPr>
              <a:defRPr/>
            </a:pPr>
            <a:r>
              <a:rPr lang="en-US"/>
              <a:t>© Wiley 2010</a:t>
            </a:r>
          </a:p>
        </p:txBody>
      </p:sp>
      <p:sp>
        <p:nvSpPr>
          <p:cNvPr id="6" name="Θέση αριθμού διαφάνειας 5"/>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159783090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pPr>
              <a:defRPr/>
            </a:pPr>
            <a:endParaRPr lang="en-US"/>
          </a:p>
        </p:txBody>
      </p:sp>
      <p:sp>
        <p:nvSpPr>
          <p:cNvPr id="5" name="Θέση υποσέλιδου 4"/>
          <p:cNvSpPr>
            <a:spLocks noGrp="1"/>
          </p:cNvSpPr>
          <p:nvPr>
            <p:ph type="ftr" sz="quarter" idx="11"/>
          </p:nvPr>
        </p:nvSpPr>
        <p:spPr/>
        <p:txBody>
          <a:bodyPr/>
          <a:lstStyle/>
          <a:p>
            <a:pPr>
              <a:defRPr/>
            </a:pPr>
            <a:r>
              <a:rPr lang="en-US"/>
              <a:t>© Wiley 2010</a:t>
            </a:r>
          </a:p>
        </p:txBody>
      </p:sp>
      <p:sp>
        <p:nvSpPr>
          <p:cNvPr id="6" name="Θέση αριθμού διαφάνειας 5"/>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27417634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pPr>
              <a:defRPr/>
            </a:pPr>
            <a:endParaRPr lang="en-US"/>
          </a:p>
        </p:txBody>
      </p:sp>
      <p:sp>
        <p:nvSpPr>
          <p:cNvPr id="5" name="Θέση υποσέλιδου 4"/>
          <p:cNvSpPr>
            <a:spLocks noGrp="1"/>
          </p:cNvSpPr>
          <p:nvPr>
            <p:ph type="ftr" sz="quarter" idx="11"/>
          </p:nvPr>
        </p:nvSpPr>
        <p:spPr/>
        <p:txBody>
          <a:bodyPr/>
          <a:lstStyle/>
          <a:p>
            <a:pPr>
              <a:defRPr/>
            </a:pPr>
            <a:r>
              <a:rPr lang="en-US"/>
              <a:t>© Wiley 2010</a:t>
            </a:r>
          </a:p>
        </p:txBody>
      </p:sp>
      <p:sp>
        <p:nvSpPr>
          <p:cNvPr id="6" name="Θέση αριθμού διαφάνειας 5"/>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270108505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pPr>
              <a:defRPr/>
            </a:pPr>
            <a:endParaRPr lang="en-US"/>
          </a:p>
        </p:txBody>
      </p:sp>
      <p:sp>
        <p:nvSpPr>
          <p:cNvPr id="6" name="Θέση υποσέλιδου 5"/>
          <p:cNvSpPr>
            <a:spLocks noGrp="1"/>
          </p:cNvSpPr>
          <p:nvPr>
            <p:ph type="ftr" sz="quarter" idx="11"/>
          </p:nvPr>
        </p:nvSpPr>
        <p:spPr/>
        <p:txBody>
          <a:bodyPr/>
          <a:lstStyle/>
          <a:p>
            <a:pPr>
              <a:defRPr/>
            </a:pPr>
            <a:r>
              <a:rPr lang="en-US"/>
              <a:t>© Wiley 2010</a:t>
            </a:r>
          </a:p>
        </p:txBody>
      </p:sp>
      <p:sp>
        <p:nvSpPr>
          <p:cNvPr id="7" name="Θέση αριθμού διαφάνειας 6"/>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35210606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pPr>
              <a:defRPr/>
            </a:pPr>
            <a:endParaRPr lang="en-US"/>
          </a:p>
        </p:txBody>
      </p:sp>
      <p:sp>
        <p:nvSpPr>
          <p:cNvPr id="8" name="Θέση υποσέλιδου 7"/>
          <p:cNvSpPr>
            <a:spLocks noGrp="1"/>
          </p:cNvSpPr>
          <p:nvPr>
            <p:ph type="ftr" sz="quarter" idx="11"/>
          </p:nvPr>
        </p:nvSpPr>
        <p:spPr/>
        <p:txBody>
          <a:bodyPr/>
          <a:lstStyle/>
          <a:p>
            <a:pPr>
              <a:defRPr/>
            </a:pPr>
            <a:r>
              <a:rPr lang="en-US"/>
              <a:t>© Wiley 2010</a:t>
            </a:r>
          </a:p>
        </p:txBody>
      </p:sp>
      <p:sp>
        <p:nvSpPr>
          <p:cNvPr id="9" name="Θέση αριθμού διαφάνειας 8"/>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131041569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pPr>
              <a:defRPr/>
            </a:pPr>
            <a:endParaRPr lang="en-US"/>
          </a:p>
        </p:txBody>
      </p:sp>
      <p:sp>
        <p:nvSpPr>
          <p:cNvPr id="4" name="Θέση υποσέλιδου 3"/>
          <p:cNvSpPr>
            <a:spLocks noGrp="1"/>
          </p:cNvSpPr>
          <p:nvPr>
            <p:ph type="ftr" sz="quarter" idx="11"/>
          </p:nvPr>
        </p:nvSpPr>
        <p:spPr/>
        <p:txBody>
          <a:bodyPr/>
          <a:lstStyle/>
          <a:p>
            <a:pPr>
              <a:defRPr/>
            </a:pPr>
            <a:r>
              <a:rPr lang="en-US"/>
              <a:t>© Wiley 2010</a:t>
            </a:r>
          </a:p>
        </p:txBody>
      </p:sp>
      <p:sp>
        <p:nvSpPr>
          <p:cNvPr id="5" name="Θέση αριθμού διαφάνειας 4"/>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365858805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endParaRPr lang="en-US"/>
          </a:p>
        </p:txBody>
      </p:sp>
      <p:sp>
        <p:nvSpPr>
          <p:cNvPr id="3" name="Θέση υποσέλιδου 2"/>
          <p:cNvSpPr>
            <a:spLocks noGrp="1"/>
          </p:cNvSpPr>
          <p:nvPr>
            <p:ph type="ftr" sz="quarter" idx="11"/>
          </p:nvPr>
        </p:nvSpPr>
        <p:spPr/>
        <p:txBody>
          <a:bodyPr/>
          <a:lstStyle/>
          <a:p>
            <a:pPr>
              <a:defRPr/>
            </a:pPr>
            <a:r>
              <a:rPr lang="en-US"/>
              <a:t>© Wiley 2010</a:t>
            </a:r>
          </a:p>
        </p:txBody>
      </p:sp>
      <p:sp>
        <p:nvSpPr>
          <p:cNvPr id="4" name="Θέση αριθμού διαφάνειας 3"/>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360318741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pPr>
              <a:defRPr/>
            </a:pPr>
            <a:endParaRPr lang="en-US"/>
          </a:p>
        </p:txBody>
      </p:sp>
      <p:sp>
        <p:nvSpPr>
          <p:cNvPr id="6" name="Θέση υποσέλιδου 5"/>
          <p:cNvSpPr>
            <a:spLocks noGrp="1"/>
          </p:cNvSpPr>
          <p:nvPr>
            <p:ph type="ftr" sz="quarter" idx="11"/>
          </p:nvPr>
        </p:nvSpPr>
        <p:spPr/>
        <p:txBody>
          <a:bodyPr/>
          <a:lstStyle/>
          <a:p>
            <a:pPr>
              <a:defRPr/>
            </a:pPr>
            <a:r>
              <a:rPr lang="en-US"/>
              <a:t>© Wiley 2010</a:t>
            </a:r>
          </a:p>
        </p:txBody>
      </p:sp>
      <p:sp>
        <p:nvSpPr>
          <p:cNvPr id="7" name="Θέση αριθμού διαφάνειας 6"/>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333775857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pPr>
              <a:defRPr/>
            </a:pPr>
            <a:endParaRPr lang="en-US"/>
          </a:p>
        </p:txBody>
      </p:sp>
      <p:sp>
        <p:nvSpPr>
          <p:cNvPr id="6" name="Θέση υποσέλιδου 5"/>
          <p:cNvSpPr>
            <a:spLocks noGrp="1"/>
          </p:cNvSpPr>
          <p:nvPr>
            <p:ph type="ftr" sz="quarter" idx="11"/>
          </p:nvPr>
        </p:nvSpPr>
        <p:spPr/>
        <p:txBody>
          <a:bodyPr/>
          <a:lstStyle/>
          <a:p>
            <a:pPr>
              <a:defRPr/>
            </a:pPr>
            <a:r>
              <a:rPr lang="en-US"/>
              <a:t>© Wiley 2010</a:t>
            </a:r>
          </a:p>
        </p:txBody>
      </p:sp>
      <p:sp>
        <p:nvSpPr>
          <p:cNvPr id="7" name="Θέση αριθμού διαφάνειας 6"/>
          <p:cNvSpPr>
            <a:spLocks noGrp="1"/>
          </p:cNvSpPr>
          <p:nvPr>
            <p:ph type="sldNum" sz="quarter" idx="12"/>
          </p:nvPr>
        </p:nvSpPr>
        <p:spPr/>
        <p:txBody>
          <a:body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415896660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 Wiley 2010</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69EC65-E561-45C8-9D8D-3A00BAD5B4EB}" type="slidenum">
              <a:rPr lang="en-US" smtClean="0"/>
              <a:pPr>
                <a:defRPr/>
              </a:pPr>
              <a:t>‹#›</a:t>
            </a:fld>
            <a:endParaRPr lang="en-US"/>
          </a:p>
        </p:txBody>
      </p:sp>
    </p:spTree>
    <p:extLst>
      <p:ext uri="{BB962C8B-B14F-4D97-AF65-F5344CB8AC3E}">
        <p14:creationId xmlns:p14="http://schemas.microsoft.com/office/powerpoint/2010/main" val="19154736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Ένα Σχέδιο για Τακτοποιημένο και Καθαρό Εργασιακό Χώρο</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228600" y="1798638"/>
            <a:ext cx="86868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2800" dirty="0"/>
              <a:t>Τα οφέλη από έναν αποδοτικό και αποτελεσματικό χώρο εργασίας είναι σημαντικά και περιλαμβάνουν</a:t>
            </a:r>
            <a:r>
              <a:rPr lang="en-US" altLang="el-GR" sz="2800" dirty="0"/>
              <a:t>:</a:t>
            </a:r>
            <a:endParaRPr lang="el-GR" altLang="el-GR" sz="2800" dirty="0"/>
          </a:p>
          <a:p>
            <a:pPr lvl="1"/>
            <a:r>
              <a:rPr lang="el-GR" altLang="el-GR" sz="2400" dirty="0"/>
              <a:t>την αποφυγή δημιουργίας ελαττωμάτων / σφαλμάτων / περιττών στοιχείων και διαδικασιών</a:t>
            </a:r>
          </a:p>
          <a:p>
            <a:pPr lvl="1"/>
            <a:r>
              <a:rPr lang="el-GR" altLang="el-GR" sz="2400" dirty="0"/>
              <a:t>την αποφυγή ατυχημάτων</a:t>
            </a:r>
          </a:p>
          <a:p>
            <a:pPr lvl="1"/>
            <a:r>
              <a:rPr lang="el-GR" altLang="el-GR" sz="2400" dirty="0"/>
              <a:t>την εξάλειψη του χρόνου που χάνεται για την αναζήτηση εργαλείων, εγγράφων και άλλων απαραίτητων ειδών για την εκτέλεση μιας εργασίας</a:t>
            </a:r>
            <a:endParaRPr lang="en-US" altLang="el-GR" sz="2400" dirty="0"/>
          </a:p>
          <a:p>
            <a:pPr eaLnBrk="1" hangingPunct="1"/>
            <a:r>
              <a:rPr lang="el-GR" altLang="el-GR" sz="2800" dirty="0"/>
              <a:t>Οι εργασίες εκτελούνται με ασφάλεια, γρηγορότερα και οικονομικότερα</a:t>
            </a:r>
            <a:endParaRPr lang="en-US" altLang="el-GR" sz="2800" dirty="0"/>
          </a:p>
        </p:txBody>
      </p:sp>
    </p:spTree>
    <p:extLst>
      <p:ext uri="{BB962C8B-B14F-4D97-AF65-F5344CB8AC3E}">
        <p14:creationId xmlns:p14="http://schemas.microsoft.com/office/powerpoint/2010/main" val="169395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Άσκηση</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152400" y="1066800"/>
            <a:ext cx="88392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eaLnBrk="1" hangingPunct="1">
              <a:spcBef>
                <a:spcPts val="600"/>
              </a:spcBef>
              <a:spcAft>
                <a:spcPts val="600"/>
              </a:spcAft>
            </a:pPr>
            <a:r>
              <a:rPr lang="el-GR" altLang="el-GR" sz="2800" dirty="0">
                <a:solidFill>
                  <a:srgbClr val="B2B2B2"/>
                </a:solidFill>
              </a:rPr>
              <a:t>Αρχική Κατάσταση – Διαγράψτε τους αριθμούς από το 1- 49 έχοντας 30 δευτερόλεπτα χρόνο από τη στιγμή που θα σας δοθεί το σήμα έναρξης</a:t>
            </a:r>
          </a:p>
          <a:p>
            <a:pPr>
              <a:spcBef>
                <a:spcPts val="600"/>
              </a:spcBef>
              <a:spcAft>
                <a:spcPts val="600"/>
              </a:spcAft>
            </a:pPr>
            <a:r>
              <a:rPr lang="en-US" altLang="el-GR" sz="2800" dirty="0">
                <a:solidFill>
                  <a:srgbClr val="B2B2B2"/>
                </a:solidFill>
              </a:rPr>
              <a:t>Sort </a:t>
            </a:r>
            <a:r>
              <a:rPr lang="el-GR" altLang="el-GR" sz="2800" dirty="0">
                <a:solidFill>
                  <a:srgbClr val="B2B2B2"/>
                </a:solidFill>
              </a:rPr>
              <a:t>(Κάνω Διαλογή) </a:t>
            </a:r>
            <a:r>
              <a:rPr lang="en-US" altLang="el-GR" sz="2800" dirty="0">
                <a:solidFill>
                  <a:srgbClr val="B2B2B2"/>
                </a:solidFill>
              </a:rPr>
              <a:t>- </a:t>
            </a:r>
            <a:r>
              <a:rPr lang="el-GR" altLang="el-GR" sz="2800" dirty="0">
                <a:solidFill>
                  <a:srgbClr val="B2B2B2"/>
                </a:solidFill>
              </a:rPr>
              <a:t>Αφαιρούμαι τους αριθμούς που είναι μεγαλύτεροι από το 49, δηλαδή από το 50 και πάνω</a:t>
            </a:r>
            <a:endParaRPr lang="en-US" altLang="el-GR" sz="2800" dirty="0">
              <a:solidFill>
                <a:srgbClr val="B2B2B2"/>
              </a:solidFill>
            </a:endParaRPr>
          </a:p>
          <a:p>
            <a:pPr>
              <a:spcBef>
                <a:spcPts val="600"/>
              </a:spcBef>
              <a:spcAft>
                <a:spcPts val="600"/>
              </a:spcAft>
            </a:pPr>
            <a:r>
              <a:rPr lang="en-US" altLang="el-GR" sz="2800" dirty="0">
                <a:solidFill>
                  <a:srgbClr val="B2B2B2"/>
                </a:solidFill>
              </a:rPr>
              <a:t>Set in order (</a:t>
            </a:r>
            <a:r>
              <a:rPr lang="el-GR" altLang="el-GR" sz="2800" dirty="0">
                <a:solidFill>
                  <a:srgbClr val="B2B2B2"/>
                </a:solidFill>
              </a:rPr>
              <a:t>Τακτοποιώ) – Αναπτύχθηκε ένα σύστημα διαβάθμισης για να μας βοηθήσει να εντοπίσουμε τους αριθμούς</a:t>
            </a:r>
            <a:r>
              <a:rPr lang="en-US" altLang="el-GR" sz="2800" dirty="0">
                <a:solidFill>
                  <a:srgbClr val="B2B2B2"/>
                </a:solidFill>
              </a:rPr>
              <a:t>; </a:t>
            </a:r>
            <a:r>
              <a:rPr lang="el-GR" altLang="el-GR" sz="2800" dirty="0">
                <a:solidFill>
                  <a:srgbClr val="B2B2B2"/>
                </a:solidFill>
              </a:rPr>
              <a:t>οι αριθμοί βρίσκονται σε αύξουσα σειρά από κάτω προς τα επάνω και από αριστερά προς τα δεξιά</a:t>
            </a:r>
          </a:p>
          <a:p>
            <a:pPr>
              <a:spcBef>
                <a:spcPts val="600"/>
              </a:spcBef>
              <a:spcAft>
                <a:spcPts val="600"/>
              </a:spcAft>
            </a:pPr>
            <a:r>
              <a:rPr lang="en-US" altLang="el-GR" sz="2800" dirty="0">
                <a:solidFill>
                  <a:srgbClr val="B2B2B2"/>
                </a:solidFill>
              </a:rPr>
              <a:t>Shine (</a:t>
            </a:r>
            <a:r>
              <a:rPr lang="el-GR" altLang="el-GR" sz="2800" dirty="0">
                <a:solidFill>
                  <a:srgbClr val="B2B2B2"/>
                </a:solidFill>
              </a:rPr>
              <a:t>Καθαρίζω – Γυαλίζω) </a:t>
            </a:r>
            <a:r>
              <a:rPr lang="en-US" altLang="el-GR" sz="2800" dirty="0">
                <a:solidFill>
                  <a:srgbClr val="B2B2B2"/>
                </a:solidFill>
              </a:rPr>
              <a:t>- ???</a:t>
            </a:r>
            <a:endParaRPr lang="el-GR" altLang="el-GR" sz="2800" dirty="0">
              <a:solidFill>
                <a:srgbClr val="B2B2B2"/>
              </a:solidFill>
            </a:endParaRPr>
          </a:p>
          <a:p>
            <a:pPr eaLnBrk="1" hangingPunct="1">
              <a:spcBef>
                <a:spcPts val="600"/>
              </a:spcBef>
              <a:spcAft>
                <a:spcPts val="600"/>
              </a:spcAft>
            </a:pPr>
            <a:r>
              <a:rPr lang="en-US" altLang="el-GR" sz="2800" dirty="0"/>
              <a:t>Standardize</a:t>
            </a:r>
            <a:r>
              <a:rPr lang="el-GR" altLang="el-GR" sz="2800" dirty="0"/>
              <a:t> (Τυποποιώ)</a:t>
            </a:r>
            <a:r>
              <a:rPr lang="en-US" altLang="el-GR" sz="2800" dirty="0"/>
              <a:t> – </a:t>
            </a:r>
            <a:r>
              <a:rPr lang="el-GR" altLang="el-GR" sz="2800" dirty="0"/>
              <a:t>Δημιουργήθηκε ένα σύστημα ταξινόμησης των αριθμών από το μικρότερο στον μεγαλύτερο από αριστερά προς τα δεξιά και από πάνω προς τα κάτω. Τοποθετήθηκε ένας αριθμός σε κάθε κελί για λόγους τυποποίησης</a:t>
            </a:r>
          </a:p>
          <a:p>
            <a:pPr eaLnBrk="1" hangingPunct="1">
              <a:spcBef>
                <a:spcPts val="600"/>
              </a:spcBef>
              <a:spcAft>
                <a:spcPts val="600"/>
              </a:spcAft>
            </a:pPr>
            <a:r>
              <a:rPr lang="en-US" altLang="el-GR" sz="2800" dirty="0">
                <a:solidFill>
                  <a:srgbClr val="B2B2B2"/>
                </a:solidFill>
              </a:rPr>
              <a:t>Sustain (</a:t>
            </a:r>
            <a:r>
              <a:rPr lang="el-GR" altLang="el-GR" sz="2800" dirty="0">
                <a:solidFill>
                  <a:srgbClr val="B2B2B2"/>
                </a:solidFill>
              </a:rPr>
              <a:t>Διατηρώ)</a:t>
            </a:r>
            <a:endParaRPr lang="en-US" altLang="el-GR" sz="2800" dirty="0">
              <a:solidFill>
                <a:srgbClr val="B2B2B2"/>
              </a:solidFill>
            </a:endParaRPr>
          </a:p>
        </p:txBody>
      </p:sp>
    </p:spTree>
    <p:extLst>
      <p:ext uri="{BB962C8B-B14F-4D97-AF65-F5344CB8AC3E}">
        <p14:creationId xmlns:p14="http://schemas.microsoft.com/office/powerpoint/2010/main" val="136977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Άσκηση</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152400" y="1066800"/>
            <a:ext cx="89154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eaLnBrk="1" hangingPunct="1">
              <a:spcBef>
                <a:spcPts val="600"/>
              </a:spcBef>
              <a:spcAft>
                <a:spcPts val="600"/>
              </a:spcAft>
            </a:pPr>
            <a:r>
              <a:rPr lang="el-GR" altLang="el-GR" sz="2800" dirty="0">
                <a:solidFill>
                  <a:srgbClr val="B2B2B2"/>
                </a:solidFill>
              </a:rPr>
              <a:t>Αρχική Κατάσταση – Διαγράψτε τους αριθμούς από το 1- 49 έχοντας 30 δευτερόλεπτα χρόνο από τη στιγμή που θα σας δοθεί το σήμα έναρξης</a:t>
            </a:r>
          </a:p>
          <a:p>
            <a:pPr>
              <a:spcBef>
                <a:spcPts val="600"/>
              </a:spcBef>
              <a:spcAft>
                <a:spcPts val="600"/>
              </a:spcAft>
            </a:pPr>
            <a:r>
              <a:rPr lang="en-US" altLang="el-GR" sz="2800" dirty="0">
                <a:solidFill>
                  <a:srgbClr val="B2B2B2"/>
                </a:solidFill>
              </a:rPr>
              <a:t>Sort </a:t>
            </a:r>
            <a:r>
              <a:rPr lang="el-GR" altLang="el-GR" sz="2800" dirty="0">
                <a:solidFill>
                  <a:srgbClr val="B2B2B2"/>
                </a:solidFill>
              </a:rPr>
              <a:t>(Κάνω Διαλογή) </a:t>
            </a:r>
            <a:r>
              <a:rPr lang="en-US" altLang="el-GR" sz="2800" dirty="0">
                <a:solidFill>
                  <a:srgbClr val="B2B2B2"/>
                </a:solidFill>
              </a:rPr>
              <a:t>- </a:t>
            </a:r>
            <a:r>
              <a:rPr lang="el-GR" altLang="el-GR" sz="2800" dirty="0">
                <a:solidFill>
                  <a:srgbClr val="B2B2B2"/>
                </a:solidFill>
              </a:rPr>
              <a:t>Αφαιρούμαι τους αριθμούς που είναι μεγαλύτεροι από το 49, δηλαδή από το 50 και πάνω</a:t>
            </a:r>
            <a:endParaRPr lang="en-US" altLang="el-GR" sz="2800" dirty="0">
              <a:solidFill>
                <a:srgbClr val="B2B2B2"/>
              </a:solidFill>
            </a:endParaRPr>
          </a:p>
          <a:p>
            <a:pPr>
              <a:spcBef>
                <a:spcPts val="600"/>
              </a:spcBef>
              <a:spcAft>
                <a:spcPts val="600"/>
              </a:spcAft>
            </a:pPr>
            <a:r>
              <a:rPr lang="en-US" altLang="el-GR" sz="2800" dirty="0">
                <a:solidFill>
                  <a:srgbClr val="B2B2B2"/>
                </a:solidFill>
              </a:rPr>
              <a:t>Set in order (</a:t>
            </a:r>
            <a:r>
              <a:rPr lang="el-GR" altLang="el-GR" sz="2800" dirty="0">
                <a:solidFill>
                  <a:srgbClr val="B2B2B2"/>
                </a:solidFill>
              </a:rPr>
              <a:t>Τακτοποιώ) – Αναπτύχθηκε ένα σύστημα διαβάθμισης για να μας βοηθήσει να εντοπίσουμε τους αριθμούς</a:t>
            </a:r>
            <a:r>
              <a:rPr lang="en-US" altLang="el-GR" sz="2800" dirty="0">
                <a:solidFill>
                  <a:srgbClr val="B2B2B2"/>
                </a:solidFill>
              </a:rPr>
              <a:t>; </a:t>
            </a:r>
            <a:r>
              <a:rPr lang="el-GR" altLang="el-GR" sz="2800" dirty="0">
                <a:solidFill>
                  <a:srgbClr val="B2B2B2"/>
                </a:solidFill>
              </a:rPr>
              <a:t>οι αριθμοί βρίσκονται σε αύξουσα σειρά από κάτω προς τα επάνω και από αριστερά προς τα δεξιά</a:t>
            </a:r>
          </a:p>
          <a:p>
            <a:pPr>
              <a:spcBef>
                <a:spcPts val="600"/>
              </a:spcBef>
              <a:spcAft>
                <a:spcPts val="600"/>
              </a:spcAft>
            </a:pPr>
            <a:r>
              <a:rPr lang="en-US" altLang="el-GR" sz="2800" dirty="0">
                <a:solidFill>
                  <a:srgbClr val="B2B2B2"/>
                </a:solidFill>
              </a:rPr>
              <a:t>Shine (</a:t>
            </a:r>
            <a:r>
              <a:rPr lang="el-GR" altLang="el-GR" sz="2800" dirty="0">
                <a:solidFill>
                  <a:srgbClr val="B2B2B2"/>
                </a:solidFill>
              </a:rPr>
              <a:t>Καθαρίζω - Γυαλίζω) </a:t>
            </a:r>
            <a:r>
              <a:rPr lang="en-US" altLang="el-GR" sz="2800" dirty="0">
                <a:solidFill>
                  <a:srgbClr val="B2B2B2"/>
                </a:solidFill>
              </a:rPr>
              <a:t> - ???</a:t>
            </a:r>
            <a:endParaRPr lang="el-GR" altLang="el-GR" sz="2800" dirty="0">
              <a:solidFill>
                <a:srgbClr val="B2B2B2"/>
              </a:solidFill>
            </a:endParaRPr>
          </a:p>
          <a:p>
            <a:pPr>
              <a:spcBef>
                <a:spcPts val="600"/>
              </a:spcBef>
              <a:spcAft>
                <a:spcPts val="600"/>
              </a:spcAft>
            </a:pPr>
            <a:r>
              <a:rPr lang="en-US" altLang="el-GR" sz="2800" dirty="0">
                <a:solidFill>
                  <a:srgbClr val="B2B2B2"/>
                </a:solidFill>
              </a:rPr>
              <a:t>Standardize</a:t>
            </a:r>
            <a:r>
              <a:rPr lang="el-GR" altLang="el-GR" sz="2800" dirty="0">
                <a:solidFill>
                  <a:srgbClr val="B2B2B2"/>
                </a:solidFill>
              </a:rPr>
              <a:t> (Τυποποιώ)</a:t>
            </a:r>
            <a:r>
              <a:rPr lang="en-US" altLang="el-GR" sz="2800" dirty="0">
                <a:solidFill>
                  <a:srgbClr val="B2B2B2"/>
                </a:solidFill>
              </a:rPr>
              <a:t> – </a:t>
            </a:r>
            <a:r>
              <a:rPr lang="el-GR" altLang="el-GR" sz="2800" dirty="0">
                <a:solidFill>
                  <a:srgbClr val="B2B2B2"/>
                </a:solidFill>
              </a:rPr>
              <a:t>Δημιουργήθηκε ένα σύστημα ταξινόμησης των αριθμών από το μικρότερο στον μεγαλύτερο από αριστερά προς τα δεξιά και από πάνω προς τα κάτω. Τοποθετήθηκε ένας αριθμός σε κάθε κελί για λόγους τυποποίησης</a:t>
            </a:r>
          </a:p>
          <a:p>
            <a:pPr>
              <a:spcBef>
                <a:spcPts val="600"/>
              </a:spcBef>
              <a:spcAft>
                <a:spcPts val="600"/>
              </a:spcAft>
            </a:pPr>
            <a:r>
              <a:rPr lang="en-US" altLang="el-GR" sz="2800" dirty="0"/>
              <a:t>Sustain (</a:t>
            </a:r>
            <a:r>
              <a:rPr lang="el-GR" altLang="el-GR" sz="2800" dirty="0"/>
              <a:t>Διατηρώ) – διατήρηση των «λιτών» διαδικασιών</a:t>
            </a:r>
            <a:r>
              <a:rPr lang="en-US" altLang="el-GR" sz="2800" dirty="0"/>
              <a:t>; </a:t>
            </a:r>
            <a:r>
              <a:rPr lang="el-GR" altLang="el-GR" sz="2800" dirty="0"/>
              <a:t>συχνά το δυσκολότερο βήμα να επιτευχθεί</a:t>
            </a:r>
            <a:endParaRPr lang="en-US" altLang="el-GR" sz="2800" dirty="0"/>
          </a:p>
        </p:txBody>
      </p:sp>
    </p:spTree>
    <p:extLst>
      <p:ext uri="{BB962C8B-B14F-4D97-AF65-F5344CB8AC3E}">
        <p14:creationId xmlns:p14="http://schemas.microsoft.com/office/powerpoint/2010/main" val="328799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1" name="100 - Ομάδα"/>
          <p:cNvGrpSpPr/>
          <p:nvPr/>
        </p:nvGrpSpPr>
        <p:grpSpPr>
          <a:xfrm>
            <a:off x="1587801" y="1531909"/>
            <a:ext cx="5937382" cy="3752756"/>
            <a:chOff x="1587801" y="1531909"/>
            <a:chExt cx="5937382" cy="3752756"/>
          </a:xfrm>
        </p:grpSpPr>
        <p:sp>
          <p:nvSpPr>
            <p:cNvPr id="7" name="6 - TextBox"/>
            <p:cNvSpPr txBox="1"/>
            <p:nvPr/>
          </p:nvSpPr>
          <p:spPr>
            <a:xfrm rot="8119857">
              <a:off x="1870578" y="1727368"/>
              <a:ext cx="261610" cy="261610"/>
            </a:xfrm>
            <a:prstGeom prst="rect">
              <a:avLst/>
            </a:prstGeom>
            <a:noFill/>
          </p:spPr>
          <p:txBody>
            <a:bodyPr wrap="none" rtlCol="0">
              <a:spAutoFit/>
            </a:bodyPr>
            <a:lstStyle/>
            <a:p>
              <a:r>
                <a:rPr lang="en-GB" sz="1100" u="none" dirty="0"/>
                <a:t>3</a:t>
              </a:r>
            </a:p>
          </p:txBody>
        </p:sp>
        <p:sp>
          <p:nvSpPr>
            <p:cNvPr id="8" name="7 - TextBox"/>
            <p:cNvSpPr txBox="1"/>
            <p:nvPr/>
          </p:nvSpPr>
          <p:spPr>
            <a:xfrm rot="1392480" flipH="1">
              <a:off x="2221925" y="1608087"/>
              <a:ext cx="763493" cy="461665"/>
            </a:xfrm>
            <a:prstGeom prst="rect">
              <a:avLst/>
            </a:prstGeom>
            <a:noFill/>
          </p:spPr>
          <p:txBody>
            <a:bodyPr wrap="square" rtlCol="0">
              <a:spAutoFit/>
            </a:bodyPr>
            <a:lstStyle/>
            <a:p>
              <a:r>
                <a:rPr lang="en-GB" sz="2400" u="none" dirty="0"/>
                <a:t>48</a:t>
              </a:r>
            </a:p>
          </p:txBody>
        </p:sp>
        <p:sp>
          <p:nvSpPr>
            <p:cNvPr id="9" name="8 - TextBox"/>
            <p:cNvSpPr txBox="1"/>
            <p:nvPr/>
          </p:nvSpPr>
          <p:spPr>
            <a:xfrm>
              <a:off x="2807001" y="1749390"/>
              <a:ext cx="380232" cy="307777"/>
            </a:xfrm>
            <a:prstGeom prst="rect">
              <a:avLst/>
            </a:prstGeom>
            <a:noFill/>
          </p:spPr>
          <p:txBody>
            <a:bodyPr wrap="none" rtlCol="0">
              <a:spAutoFit/>
            </a:bodyPr>
            <a:lstStyle/>
            <a:p>
              <a:r>
                <a:rPr lang="en-GB" sz="1400" u="none" dirty="0"/>
                <a:t>30</a:t>
              </a:r>
            </a:p>
          </p:txBody>
        </p:sp>
        <p:sp>
          <p:nvSpPr>
            <p:cNvPr id="10" name="9 - TextBox"/>
            <p:cNvSpPr txBox="1"/>
            <p:nvPr/>
          </p:nvSpPr>
          <p:spPr>
            <a:xfrm rot="19326020">
              <a:off x="3262002" y="1544782"/>
              <a:ext cx="463588" cy="400110"/>
            </a:xfrm>
            <a:prstGeom prst="rect">
              <a:avLst/>
            </a:prstGeom>
            <a:noFill/>
          </p:spPr>
          <p:txBody>
            <a:bodyPr wrap="none" rtlCol="0">
              <a:spAutoFit/>
            </a:bodyPr>
            <a:lstStyle/>
            <a:p>
              <a:r>
                <a:rPr lang="en-GB" sz="2000" u="none" dirty="0"/>
                <a:t>87</a:t>
              </a:r>
            </a:p>
          </p:txBody>
        </p:sp>
        <p:sp>
          <p:nvSpPr>
            <p:cNvPr id="11" name="10 - TextBox"/>
            <p:cNvSpPr txBox="1"/>
            <p:nvPr/>
          </p:nvSpPr>
          <p:spPr>
            <a:xfrm rot="2050199">
              <a:off x="4026201" y="1749390"/>
              <a:ext cx="325730" cy="246221"/>
            </a:xfrm>
            <a:prstGeom prst="rect">
              <a:avLst/>
            </a:prstGeom>
            <a:noFill/>
          </p:spPr>
          <p:txBody>
            <a:bodyPr wrap="none" rtlCol="0">
              <a:spAutoFit/>
            </a:bodyPr>
            <a:lstStyle/>
            <a:p>
              <a:r>
                <a:rPr lang="en-GB" sz="1000" u="none" dirty="0"/>
                <a:t>69</a:t>
              </a:r>
            </a:p>
          </p:txBody>
        </p:sp>
        <p:sp>
          <p:nvSpPr>
            <p:cNvPr id="12" name="11 - TextBox"/>
            <p:cNvSpPr txBox="1"/>
            <p:nvPr/>
          </p:nvSpPr>
          <p:spPr>
            <a:xfrm>
              <a:off x="4254801" y="1901790"/>
              <a:ext cx="437940" cy="369332"/>
            </a:xfrm>
            <a:prstGeom prst="rect">
              <a:avLst/>
            </a:prstGeom>
            <a:noFill/>
          </p:spPr>
          <p:txBody>
            <a:bodyPr wrap="none" rtlCol="0">
              <a:spAutoFit/>
            </a:bodyPr>
            <a:lstStyle/>
            <a:p>
              <a:r>
                <a:rPr lang="en-GB" i="1" u="none" dirty="0"/>
                <a:t>51</a:t>
              </a:r>
            </a:p>
          </p:txBody>
        </p:sp>
        <p:sp>
          <p:nvSpPr>
            <p:cNvPr id="13" name="12 - TextBox"/>
            <p:cNvSpPr txBox="1"/>
            <p:nvPr/>
          </p:nvSpPr>
          <p:spPr>
            <a:xfrm rot="8766200">
              <a:off x="4746523" y="1550824"/>
              <a:ext cx="463588" cy="400110"/>
            </a:xfrm>
            <a:prstGeom prst="rect">
              <a:avLst/>
            </a:prstGeom>
            <a:noFill/>
          </p:spPr>
          <p:txBody>
            <a:bodyPr wrap="none" rtlCol="0">
              <a:spAutoFit/>
            </a:bodyPr>
            <a:lstStyle/>
            <a:p>
              <a:r>
                <a:rPr lang="en-GB" sz="2000" u="none" dirty="0"/>
                <a:t>33</a:t>
              </a:r>
            </a:p>
          </p:txBody>
        </p:sp>
        <p:sp>
          <p:nvSpPr>
            <p:cNvPr id="14" name="13 - TextBox"/>
            <p:cNvSpPr txBox="1"/>
            <p:nvPr/>
          </p:nvSpPr>
          <p:spPr>
            <a:xfrm rot="19811423">
              <a:off x="5292747" y="1642413"/>
              <a:ext cx="437940" cy="369332"/>
            </a:xfrm>
            <a:prstGeom prst="rect">
              <a:avLst/>
            </a:prstGeom>
            <a:noFill/>
          </p:spPr>
          <p:txBody>
            <a:bodyPr wrap="none" rtlCol="0">
              <a:spAutoFit/>
            </a:bodyPr>
            <a:lstStyle/>
            <a:p>
              <a:r>
                <a:rPr lang="en-GB" u="none" dirty="0"/>
                <a:t>45</a:t>
              </a:r>
            </a:p>
          </p:txBody>
        </p:sp>
        <p:sp>
          <p:nvSpPr>
            <p:cNvPr id="15" name="14 - TextBox"/>
            <p:cNvSpPr txBox="1"/>
            <p:nvPr/>
          </p:nvSpPr>
          <p:spPr>
            <a:xfrm rot="2843416">
              <a:off x="5826147" y="1947213"/>
              <a:ext cx="437940" cy="369332"/>
            </a:xfrm>
            <a:prstGeom prst="rect">
              <a:avLst/>
            </a:prstGeom>
            <a:noFill/>
          </p:spPr>
          <p:txBody>
            <a:bodyPr wrap="none" rtlCol="0">
              <a:spAutoFit/>
            </a:bodyPr>
            <a:lstStyle/>
            <a:p>
              <a:r>
                <a:rPr lang="en-GB" u="none" dirty="0"/>
                <a:t>18</a:t>
              </a:r>
            </a:p>
          </p:txBody>
        </p:sp>
        <p:sp>
          <p:nvSpPr>
            <p:cNvPr id="16" name="15 - TextBox"/>
            <p:cNvSpPr txBox="1"/>
            <p:nvPr/>
          </p:nvSpPr>
          <p:spPr>
            <a:xfrm rot="5400000">
              <a:off x="6435747" y="1566213"/>
              <a:ext cx="437940" cy="369332"/>
            </a:xfrm>
            <a:prstGeom prst="rect">
              <a:avLst/>
            </a:prstGeom>
            <a:noFill/>
          </p:spPr>
          <p:txBody>
            <a:bodyPr wrap="none" rtlCol="0">
              <a:spAutoFit/>
            </a:bodyPr>
            <a:lstStyle/>
            <a:p>
              <a:r>
                <a:rPr lang="en-GB" u="none" dirty="0"/>
                <a:t>27</a:t>
              </a:r>
            </a:p>
          </p:txBody>
        </p:sp>
        <p:sp>
          <p:nvSpPr>
            <p:cNvPr id="17" name="16 - TextBox"/>
            <p:cNvSpPr txBox="1"/>
            <p:nvPr/>
          </p:nvSpPr>
          <p:spPr>
            <a:xfrm rot="5400000">
              <a:off x="6456425" y="1909966"/>
              <a:ext cx="247184" cy="230832"/>
            </a:xfrm>
            <a:prstGeom prst="rect">
              <a:avLst/>
            </a:prstGeom>
            <a:noFill/>
          </p:spPr>
          <p:txBody>
            <a:bodyPr wrap="none" rtlCol="0">
              <a:spAutoFit/>
            </a:bodyPr>
            <a:lstStyle/>
            <a:p>
              <a:r>
                <a:rPr lang="en-GB" sz="900" u="none" dirty="0"/>
                <a:t>9</a:t>
              </a:r>
            </a:p>
          </p:txBody>
        </p:sp>
        <p:sp>
          <p:nvSpPr>
            <p:cNvPr id="18" name="17 - TextBox"/>
            <p:cNvSpPr txBox="1"/>
            <p:nvPr/>
          </p:nvSpPr>
          <p:spPr>
            <a:xfrm rot="18432085">
              <a:off x="7121547" y="1642413"/>
              <a:ext cx="437940" cy="369332"/>
            </a:xfrm>
            <a:prstGeom prst="rect">
              <a:avLst/>
            </a:prstGeom>
            <a:noFill/>
          </p:spPr>
          <p:txBody>
            <a:bodyPr wrap="none" rtlCol="0">
              <a:spAutoFit/>
            </a:bodyPr>
            <a:lstStyle/>
            <a:p>
              <a:r>
                <a:rPr lang="en-GB" u="none" dirty="0"/>
                <a:t>72</a:t>
              </a:r>
            </a:p>
          </p:txBody>
        </p:sp>
        <p:sp>
          <p:nvSpPr>
            <p:cNvPr id="19" name="18 - TextBox"/>
            <p:cNvSpPr txBox="1"/>
            <p:nvPr/>
          </p:nvSpPr>
          <p:spPr>
            <a:xfrm rot="5400000">
              <a:off x="6880123" y="2008024"/>
              <a:ext cx="463588" cy="400110"/>
            </a:xfrm>
            <a:prstGeom prst="rect">
              <a:avLst/>
            </a:prstGeom>
            <a:noFill/>
          </p:spPr>
          <p:txBody>
            <a:bodyPr wrap="none" rtlCol="0">
              <a:spAutoFit/>
            </a:bodyPr>
            <a:lstStyle/>
            <a:p>
              <a:r>
                <a:rPr lang="en-GB" sz="2000" u="none" dirty="0"/>
                <a:t>36</a:t>
              </a:r>
            </a:p>
          </p:txBody>
        </p:sp>
        <p:sp>
          <p:nvSpPr>
            <p:cNvPr id="20" name="19 - TextBox"/>
            <p:cNvSpPr txBox="1"/>
            <p:nvPr/>
          </p:nvSpPr>
          <p:spPr>
            <a:xfrm rot="2397064">
              <a:off x="6624669" y="2518561"/>
              <a:ext cx="488483" cy="307777"/>
            </a:xfrm>
            <a:prstGeom prst="rect">
              <a:avLst/>
            </a:prstGeom>
            <a:noFill/>
          </p:spPr>
          <p:txBody>
            <a:bodyPr wrap="square" rtlCol="0">
              <a:spAutoFit/>
            </a:bodyPr>
            <a:lstStyle/>
            <a:p>
              <a:r>
                <a:rPr lang="en-GB" sz="1400" u="none" dirty="0"/>
                <a:t>90</a:t>
              </a:r>
            </a:p>
          </p:txBody>
        </p:sp>
        <p:sp>
          <p:nvSpPr>
            <p:cNvPr id="21" name="20 - TextBox"/>
            <p:cNvSpPr txBox="1"/>
            <p:nvPr/>
          </p:nvSpPr>
          <p:spPr>
            <a:xfrm rot="18578191">
              <a:off x="5702601" y="2435190"/>
              <a:ext cx="380232" cy="307777"/>
            </a:xfrm>
            <a:prstGeom prst="rect">
              <a:avLst/>
            </a:prstGeom>
            <a:noFill/>
          </p:spPr>
          <p:txBody>
            <a:bodyPr wrap="none" rtlCol="0">
              <a:spAutoFit/>
            </a:bodyPr>
            <a:lstStyle/>
            <a:p>
              <a:r>
                <a:rPr lang="en-GB" sz="1400" u="none" dirty="0"/>
                <a:t>81</a:t>
              </a:r>
            </a:p>
          </p:txBody>
        </p:sp>
        <p:sp>
          <p:nvSpPr>
            <p:cNvPr id="22" name="21 - TextBox"/>
            <p:cNvSpPr txBox="1"/>
            <p:nvPr/>
          </p:nvSpPr>
          <p:spPr>
            <a:xfrm rot="2459518">
              <a:off x="5064147" y="2023413"/>
              <a:ext cx="437940" cy="369332"/>
            </a:xfrm>
            <a:prstGeom prst="rect">
              <a:avLst/>
            </a:prstGeom>
            <a:noFill/>
          </p:spPr>
          <p:txBody>
            <a:bodyPr wrap="none" rtlCol="0">
              <a:spAutoFit/>
            </a:bodyPr>
            <a:lstStyle/>
            <a:p>
              <a:r>
                <a:rPr lang="en-GB" u="none" dirty="0"/>
                <a:t>54</a:t>
              </a:r>
            </a:p>
          </p:txBody>
        </p:sp>
        <p:sp>
          <p:nvSpPr>
            <p:cNvPr id="23" name="22 - TextBox"/>
            <p:cNvSpPr txBox="1"/>
            <p:nvPr/>
          </p:nvSpPr>
          <p:spPr>
            <a:xfrm rot="5116715">
              <a:off x="4849974" y="2343602"/>
              <a:ext cx="409086" cy="338554"/>
            </a:xfrm>
            <a:prstGeom prst="rect">
              <a:avLst/>
            </a:prstGeom>
            <a:noFill/>
          </p:spPr>
          <p:txBody>
            <a:bodyPr wrap="none" rtlCol="0">
              <a:spAutoFit/>
            </a:bodyPr>
            <a:lstStyle/>
            <a:p>
              <a:r>
                <a:rPr lang="en-GB" sz="1600" u="none" dirty="0"/>
                <a:t>15</a:t>
              </a:r>
            </a:p>
          </p:txBody>
        </p:sp>
        <p:sp>
          <p:nvSpPr>
            <p:cNvPr id="24" name="23 - TextBox"/>
            <p:cNvSpPr txBox="1"/>
            <p:nvPr/>
          </p:nvSpPr>
          <p:spPr>
            <a:xfrm rot="4836265">
              <a:off x="4758635" y="2110288"/>
              <a:ext cx="404616" cy="215444"/>
            </a:xfrm>
            <a:prstGeom prst="rect">
              <a:avLst/>
            </a:prstGeom>
            <a:noFill/>
          </p:spPr>
          <p:txBody>
            <a:bodyPr wrap="square" rtlCol="0">
              <a:spAutoFit/>
            </a:bodyPr>
            <a:lstStyle/>
            <a:p>
              <a:r>
                <a:rPr lang="en-GB" sz="800" u="none" dirty="0"/>
                <a:t>78</a:t>
              </a:r>
            </a:p>
          </p:txBody>
        </p:sp>
        <p:sp>
          <p:nvSpPr>
            <p:cNvPr id="25" name="24 - TextBox"/>
            <p:cNvSpPr txBox="1"/>
            <p:nvPr/>
          </p:nvSpPr>
          <p:spPr>
            <a:xfrm rot="8571055">
              <a:off x="4238619" y="2289427"/>
              <a:ext cx="521297" cy="461665"/>
            </a:xfrm>
            <a:prstGeom prst="rect">
              <a:avLst/>
            </a:prstGeom>
            <a:noFill/>
          </p:spPr>
          <p:txBody>
            <a:bodyPr wrap="none" rtlCol="0">
              <a:spAutoFit/>
            </a:bodyPr>
            <a:lstStyle/>
            <a:p>
              <a:r>
                <a:rPr lang="en-GB" sz="2400" u="none" dirty="0"/>
                <a:t>60</a:t>
              </a:r>
            </a:p>
          </p:txBody>
        </p:sp>
        <p:sp>
          <p:nvSpPr>
            <p:cNvPr id="26" name="25 - TextBox"/>
            <p:cNvSpPr txBox="1"/>
            <p:nvPr/>
          </p:nvSpPr>
          <p:spPr>
            <a:xfrm rot="2396307">
              <a:off x="3630774" y="1962602"/>
              <a:ext cx="409086" cy="338554"/>
            </a:xfrm>
            <a:prstGeom prst="rect">
              <a:avLst/>
            </a:prstGeom>
            <a:noFill/>
          </p:spPr>
          <p:txBody>
            <a:bodyPr wrap="none" rtlCol="0">
              <a:spAutoFit/>
            </a:bodyPr>
            <a:lstStyle/>
            <a:p>
              <a:r>
                <a:rPr lang="en-GB" sz="1600" u="none" dirty="0"/>
                <a:t>24</a:t>
              </a:r>
            </a:p>
          </p:txBody>
        </p:sp>
        <p:sp>
          <p:nvSpPr>
            <p:cNvPr id="27" name="26 - TextBox"/>
            <p:cNvSpPr txBox="1"/>
            <p:nvPr/>
          </p:nvSpPr>
          <p:spPr>
            <a:xfrm rot="4854075">
              <a:off x="3336357" y="2183803"/>
              <a:ext cx="370596" cy="307777"/>
            </a:xfrm>
            <a:prstGeom prst="rect">
              <a:avLst/>
            </a:prstGeom>
            <a:noFill/>
          </p:spPr>
          <p:txBody>
            <a:bodyPr wrap="square" rtlCol="0">
              <a:spAutoFit/>
            </a:bodyPr>
            <a:lstStyle/>
            <a:p>
              <a:r>
                <a:rPr lang="en-GB" sz="1400" u="none" dirty="0"/>
                <a:t>6</a:t>
              </a:r>
            </a:p>
          </p:txBody>
        </p:sp>
        <p:sp>
          <p:nvSpPr>
            <p:cNvPr id="28" name="27 - TextBox"/>
            <p:cNvSpPr txBox="1"/>
            <p:nvPr/>
          </p:nvSpPr>
          <p:spPr>
            <a:xfrm rot="3055201">
              <a:off x="3616347" y="2328213"/>
              <a:ext cx="437940" cy="369332"/>
            </a:xfrm>
            <a:prstGeom prst="rect">
              <a:avLst/>
            </a:prstGeom>
            <a:noFill/>
          </p:spPr>
          <p:txBody>
            <a:bodyPr wrap="none" rtlCol="0">
              <a:spAutoFit/>
            </a:bodyPr>
            <a:lstStyle/>
            <a:p>
              <a:r>
                <a:rPr lang="en-GB" i="1" u="none" dirty="0"/>
                <a:t>42</a:t>
              </a:r>
            </a:p>
          </p:txBody>
        </p:sp>
        <p:sp>
          <p:nvSpPr>
            <p:cNvPr id="29" name="28 - TextBox"/>
            <p:cNvSpPr txBox="1"/>
            <p:nvPr/>
          </p:nvSpPr>
          <p:spPr>
            <a:xfrm rot="18624110">
              <a:off x="2710564" y="2008656"/>
              <a:ext cx="521297" cy="461665"/>
            </a:xfrm>
            <a:prstGeom prst="rect">
              <a:avLst/>
            </a:prstGeom>
            <a:noFill/>
          </p:spPr>
          <p:txBody>
            <a:bodyPr wrap="none" rtlCol="0">
              <a:spAutoFit/>
            </a:bodyPr>
            <a:lstStyle/>
            <a:p>
              <a:r>
                <a:rPr lang="en-GB" sz="2400" u="none" dirty="0"/>
                <a:t>57</a:t>
              </a:r>
            </a:p>
          </p:txBody>
        </p:sp>
        <p:sp>
          <p:nvSpPr>
            <p:cNvPr id="30" name="29 - TextBox"/>
            <p:cNvSpPr txBox="1"/>
            <p:nvPr/>
          </p:nvSpPr>
          <p:spPr>
            <a:xfrm rot="3155960">
              <a:off x="2127130" y="2098634"/>
              <a:ext cx="463588" cy="400110"/>
            </a:xfrm>
            <a:prstGeom prst="rect">
              <a:avLst/>
            </a:prstGeom>
            <a:noFill/>
          </p:spPr>
          <p:txBody>
            <a:bodyPr wrap="none" rtlCol="0">
              <a:spAutoFit/>
            </a:bodyPr>
            <a:lstStyle/>
            <a:p>
              <a:r>
                <a:rPr lang="en-GB" sz="2000" u="none" dirty="0"/>
                <a:t>21</a:t>
              </a:r>
            </a:p>
          </p:txBody>
        </p:sp>
        <p:sp>
          <p:nvSpPr>
            <p:cNvPr id="31" name="30 - TextBox"/>
            <p:cNvSpPr txBox="1"/>
            <p:nvPr/>
          </p:nvSpPr>
          <p:spPr>
            <a:xfrm rot="19232848">
              <a:off x="1718470" y="2216134"/>
              <a:ext cx="380232" cy="307777"/>
            </a:xfrm>
            <a:prstGeom prst="rect">
              <a:avLst/>
            </a:prstGeom>
            <a:noFill/>
          </p:spPr>
          <p:txBody>
            <a:bodyPr wrap="none" rtlCol="0">
              <a:spAutoFit/>
            </a:bodyPr>
            <a:lstStyle/>
            <a:p>
              <a:r>
                <a:rPr lang="en-GB" sz="1400" u="none" dirty="0"/>
                <a:t>75</a:t>
              </a:r>
            </a:p>
          </p:txBody>
        </p:sp>
        <p:sp>
          <p:nvSpPr>
            <p:cNvPr id="32" name="31 - TextBox"/>
            <p:cNvSpPr txBox="1"/>
            <p:nvPr/>
          </p:nvSpPr>
          <p:spPr>
            <a:xfrm rot="15917086">
              <a:off x="6485440" y="2229673"/>
              <a:ext cx="338554" cy="261610"/>
            </a:xfrm>
            <a:prstGeom prst="rect">
              <a:avLst/>
            </a:prstGeom>
            <a:noFill/>
          </p:spPr>
          <p:txBody>
            <a:bodyPr wrap="none" rtlCol="0">
              <a:spAutoFit/>
            </a:bodyPr>
            <a:lstStyle/>
            <a:p>
              <a:r>
                <a:rPr lang="en-GB" sz="1100" u="none" dirty="0"/>
                <a:t>63</a:t>
              </a:r>
            </a:p>
          </p:txBody>
        </p:sp>
        <p:sp>
          <p:nvSpPr>
            <p:cNvPr id="33" name="32 - TextBox"/>
            <p:cNvSpPr txBox="1"/>
            <p:nvPr/>
          </p:nvSpPr>
          <p:spPr>
            <a:xfrm rot="10482432">
              <a:off x="2516628" y="2374379"/>
              <a:ext cx="351378" cy="276999"/>
            </a:xfrm>
            <a:prstGeom prst="rect">
              <a:avLst/>
            </a:prstGeom>
            <a:noFill/>
          </p:spPr>
          <p:txBody>
            <a:bodyPr wrap="none" rtlCol="0">
              <a:spAutoFit/>
            </a:bodyPr>
            <a:lstStyle/>
            <a:p>
              <a:r>
                <a:rPr lang="en-GB" sz="1200" u="none" dirty="0"/>
                <a:t>12</a:t>
              </a:r>
            </a:p>
          </p:txBody>
        </p:sp>
        <p:sp>
          <p:nvSpPr>
            <p:cNvPr id="34" name="33 - TextBox"/>
            <p:cNvSpPr txBox="1"/>
            <p:nvPr/>
          </p:nvSpPr>
          <p:spPr>
            <a:xfrm rot="2632364">
              <a:off x="2807001" y="2511390"/>
              <a:ext cx="412292" cy="307777"/>
            </a:xfrm>
            <a:prstGeom prst="rect">
              <a:avLst/>
            </a:prstGeom>
            <a:noFill/>
          </p:spPr>
          <p:txBody>
            <a:bodyPr wrap="none" rtlCol="0">
              <a:spAutoFit/>
            </a:bodyPr>
            <a:lstStyle/>
            <a:p>
              <a:r>
                <a:rPr lang="en-GB" sz="1400" b="1" u="none" dirty="0"/>
                <a:t>84</a:t>
              </a:r>
            </a:p>
          </p:txBody>
        </p:sp>
        <p:sp>
          <p:nvSpPr>
            <p:cNvPr id="35" name="34 - TextBox"/>
            <p:cNvSpPr txBox="1"/>
            <p:nvPr/>
          </p:nvSpPr>
          <p:spPr>
            <a:xfrm rot="8857614">
              <a:off x="1878174" y="2648402"/>
              <a:ext cx="409086" cy="338554"/>
            </a:xfrm>
            <a:prstGeom prst="rect">
              <a:avLst/>
            </a:prstGeom>
            <a:noFill/>
          </p:spPr>
          <p:txBody>
            <a:bodyPr wrap="none" rtlCol="0">
              <a:spAutoFit/>
            </a:bodyPr>
            <a:lstStyle/>
            <a:p>
              <a:r>
                <a:rPr lang="en-GB" sz="1600" u="none" dirty="0"/>
                <a:t>39</a:t>
              </a:r>
            </a:p>
          </p:txBody>
        </p:sp>
        <p:sp>
          <p:nvSpPr>
            <p:cNvPr id="36" name="35 - TextBox"/>
            <p:cNvSpPr txBox="1"/>
            <p:nvPr/>
          </p:nvSpPr>
          <p:spPr>
            <a:xfrm rot="15797557">
              <a:off x="2242679" y="2652917"/>
              <a:ext cx="364202" cy="261610"/>
            </a:xfrm>
            <a:prstGeom prst="rect">
              <a:avLst/>
            </a:prstGeom>
            <a:noFill/>
          </p:spPr>
          <p:txBody>
            <a:bodyPr wrap="none" rtlCol="0">
              <a:spAutoFit/>
            </a:bodyPr>
            <a:lstStyle/>
            <a:p>
              <a:r>
                <a:rPr lang="en-GB" sz="1100" b="1" u="none" dirty="0"/>
                <a:t>99</a:t>
              </a:r>
            </a:p>
          </p:txBody>
        </p:sp>
        <p:sp>
          <p:nvSpPr>
            <p:cNvPr id="37" name="36 - TextBox"/>
            <p:cNvSpPr txBox="1"/>
            <p:nvPr/>
          </p:nvSpPr>
          <p:spPr>
            <a:xfrm rot="4510897">
              <a:off x="1684840" y="3067873"/>
              <a:ext cx="338554" cy="261610"/>
            </a:xfrm>
            <a:prstGeom prst="rect">
              <a:avLst/>
            </a:prstGeom>
            <a:noFill/>
          </p:spPr>
          <p:txBody>
            <a:bodyPr wrap="none" rtlCol="0">
              <a:spAutoFit/>
            </a:bodyPr>
            <a:lstStyle/>
            <a:p>
              <a:r>
                <a:rPr lang="en-GB" sz="1100" u="none" dirty="0"/>
                <a:t>29</a:t>
              </a:r>
            </a:p>
          </p:txBody>
        </p:sp>
        <p:sp>
          <p:nvSpPr>
            <p:cNvPr id="38" name="37 - TextBox"/>
            <p:cNvSpPr txBox="1"/>
            <p:nvPr/>
          </p:nvSpPr>
          <p:spPr>
            <a:xfrm rot="2953594">
              <a:off x="2129383" y="2933496"/>
              <a:ext cx="521297" cy="461665"/>
            </a:xfrm>
            <a:prstGeom prst="rect">
              <a:avLst/>
            </a:prstGeom>
            <a:noFill/>
          </p:spPr>
          <p:txBody>
            <a:bodyPr wrap="none" rtlCol="0">
              <a:spAutoFit/>
            </a:bodyPr>
            <a:lstStyle/>
            <a:p>
              <a:r>
                <a:rPr lang="en-GB" sz="2400" u="none" dirty="0"/>
                <a:t>74</a:t>
              </a:r>
            </a:p>
          </p:txBody>
        </p:sp>
        <p:sp>
          <p:nvSpPr>
            <p:cNvPr id="39" name="38 - TextBox"/>
            <p:cNvSpPr txBox="1"/>
            <p:nvPr/>
          </p:nvSpPr>
          <p:spPr>
            <a:xfrm rot="3926564">
              <a:off x="2654601" y="2968590"/>
              <a:ext cx="380232" cy="307777"/>
            </a:xfrm>
            <a:prstGeom prst="rect">
              <a:avLst/>
            </a:prstGeom>
            <a:noFill/>
          </p:spPr>
          <p:txBody>
            <a:bodyPr wrap="none" rtlCol="0">
              <a:spAutoFit/>
            </a:bodyPr>
            <a:lstStyle/>
            <a:p>
              <a:r>
                <a:rPr lang="en-GB" sz="1400" u="none" dirty="0"/>
                <a:t>65</a:t>
              </a:r>
            </a:p>
          </p:txBody>
        </p:sp>
        <p:sp>
          <p:nvSpPr>
            <p:cNvPr id="40" name="39 - TextBox"/>
            <p:cNvSpPr txBox="1"/>
            <p:nvPr/>
          </p:nvSpPr>
          <p:spPr>
            <a:xfrm rot="20540389">
              <a:off x="3035601" y="2892390"/>
              <a:ext cx="324128" cy="400110"/>
            </a:xfrm>
            <a:prstGeom prst="rect">
              <a:avLst/>
            </a:prstGeom>
            <a:noFill/>
          </p:spPr>
          <p:txBody>
            <a:bodyPr wrap="none" rtlCol="0">
              <a:spAutoFit/>
            </a:bodyPr>
            <a:lstStyle/>
            <a:p>
              <a:r>
                <a:rPr lang="en-GB" sz="2000" u="none" dirty="0"/>
                <a:t>2</a:t>
              </a:r>
            </a:p>
          </p:txBody>
        </p:sp>
        <p:sp>
          <p:nvSpPr>
            <p:cNvPr id="41" name="40 - TextBox"/>
            <p:cNvSpPr txBox="1"/>
            <p:nvPr/>
          </p:nvSpPr>
          <p:spPr>
            <a:xfrm rot="19649302">
              <a:off x="3574669" y="2739246"/>
              <a:ext cx="521297" cy="461665"/>
            </a:xfrm>
            <a:prstGeom prst="rect">
              <a:avLst/>
            </a:prstGeom>
            <a:noFill/>
          </p:spPr>
          <p:txBody>
            <a:bodyPr wrap="none" rtlCol="0">
              <a:spAutoFit/>
            </a:bodyPr>
            <a:lstStyle/>
            <a:p>
              <a:r>
                <a:rPr lang="en-GB" sz="2400" u="none" dirty="0"/>
                <a:t>68</a:t>
              </a:r>
            </a:p>
          </p:txBody>
        </p:sp>
        <p:sp>
          <p:nvSpPr>
            <p:cNvPr id="42" name="41 - TextBox"/>
            <p:cNvSpPr txBox="1"/>
            <p:nvPr/>
          </p:nvSpPr>
          <p:spPr>
            <a:xfrm rot="8003352">
              <a:off x="4225947" y="2785413"/>
              <a:ext cx="437940" cy="369332"/>
            </a:xfrm>
            <a:prstGeom prst="rect">
              <a:avLst/>
            </a:prstGeom>
            <a:noFill/>
          </p:spPr>
          <p:txBody>
            <a:bodyPr wrap="none" rtlCol="0">
              <a:spAutoFit/>
            </a:bodyPr>
            <a:lstStyle/>
            <a:p>
              <a:r>
                <a:rPr lang="en-GB" u="none" dirty="0"/>
                <a:t>77</a:t>
              </a:r>
            </a:p>
          </p:txBody>
        </p:sp>
        <p:sp>
          <p:nvSpPr>
            <p:cNvPr id="43" name="42 - TextBox"/>
            <p:cNvSpPr txBox="1"/>
            <p:nvPr/>
          </p:nvSpPr>
          <p:spPr>
            <a:xfrm rot="7140336">
              <a:off x="4810431" y="2811604"/>
              <a:ext cx="409086" cy="338554"/>
            </a:xfrm>
            <a:prstGeom prst="rect">
              <a:avLst/>
            </a:prstGeom>
            <a:noFill/>
          </p:spPr>
          <p:txBody>
            <a:bodyPr wrap="none" rtlCol="0">
              <a:spAutoFit/>
            </a:bodyPr>
            <a:lstStyle/>
            <a:p>
              <a:r>
                <a:rPr lang="en-GB" sz="1600" u="none" dirty="0"/>
                <a:t>98</a:t>
              </a:r>
            </a:p>
          </p:txBody>
        </p:sp>
        <p:sp>
          <p:nvSpPr>
            <p:cNvPr id="44" name="43 - TextBox"/>
            <p:cNvSpPr txBox="1"/>
            <p:nvPr/>
          </p:nvSpPr>
          <p:spPr>
            <a:xfrm rot="3345621">
              <a:off x="5474633" y="2778312"/>
              <a:ext cx="521297" cy="461665"/>
            </a:xfrm>
            <a:prstGeom prst="rect">
              <a:avLst/>
            </a:prstGeom>
            <a:noFill/>
          </p:spPr>
          <p:txBody>
            <a:bodyPr wrap="none" rtlCol="0">
              <a:spAutoFit/>
            </a:bodyPr>
            <a:lstStyle/>
            <a:p>
              <a:r>
                <a:rPr lang="en-GB" sz="2400" u="none" dirty="0"/>
                <a:t>80</a:t>
              </a:r>
            </a:p>
          </p:txBody>
        </p:sp>
        <p:sp>
          <p:nvSpPr>
            <p:cNvPr id="45" name="44 - TextBox"/>
            <p:cNvSpPr txBox="1"/>
            <p:nvPr/>
          </p:nvSpPr>
          <p:spPr>
            <a:xfrm rot="2576817">
              <a:off x="6247214" y="2703309"/>
              <a:ext cx="521297" cy="461665"/>
            </a:xfrm>
            <a:prstGeom prst="rect">
              <a:avLst/>
            </a:prstGeom>
            <a:noFill/>
          </p:spPr>
          <p:txBody>
            <a:bodyPr wrap="none" rtlCol="0">
              <a:spAutoFit/>
            </a:bodyPr>
            <a:lstStyle/>
            <a:p>
              <a:r>
                <a:rPr lang="en-GB" sz="2400" u="none" dirty="0"/>
                <a:t>53</a:t>
              </a:r>
            </a:p>
          </p:txBody>
        </p:sp>
        <p:sp>
          <p:nvSpPr>
            <p:cNvPr id="46" name="45 - TextBox"/>
            <p:cNvSpPr txBox="1"/>
            <p:nvPr/>
          </p:nvSpPr>
          <p:spPr>
            <a:xfrm>
              <a:off x="6998001" y="2968590"/>
              <a:ext cx="492443" cy="430887"/>
            </a:xfrm>
            <a:prstGeom prst="rect">
              <a:avLst/>
            </a:prstGeom>
            <a:noFill/>
          </p:spPr>
          <p:txBody>
            <a:bodyPr wrap="none" rtlCol="0">
              <a:spAutoFit/>
            </a:bodyPr>
            <a:lstStyle/>
            <a:p>
              <a:r>
                <a:rPr lang="en-GB" sz="2200" u="none" dirty="0"/>
                <a:t>62</a:t>
              </a:r>
            </a:p>
          </p:txBody>
        </p:sp>
        <p:sp>
          <p:nvSpPr>
            <p:cNvPr id="47" name="46 - TextBox"/>
            <p:cNvSpPr txBox="1"/>
            <p:nvPr/>
          </p:nvSpPr>
          <p:spPr>
            <a:xfrm rot="12385872">
              <a:off x="1850923" y="3379624"/>
              <a:ext cx="463588" cy="400110"/>
            </a:xfrm>
            <a:prstGeom prst="rect">
              <a:avLst/>
            </a:prstGeom>
            <a:noFill/>
          </p:spPr>
          <p:txBody>
            <a:bodyPr wrap="none" rtlCol="0">
              <a:spAutoFit/>
            </a:bodyPr>
            <a:lstStyle/>
            <a:p>
              <a:r>
                <a:rPr lang="en-GB" sz="2000" u="none" dirty="0"/>
                <a:t>20</a:t>
              </a:r>
            </a:p>
          </p:txBody>
        </p:sp>
        <p:sp>
          <p:nvSpPr>
            <p:cNvPr id="48" name="47 - TextBox"/>
            <p:cNvSpPr txBox="1"/>
            <p:nvPr/>
          </p:nvSpPr>
          <p:spPr>
            <a:xfrm rot="19961851">
              <a:off x="3035601" y="3425790"/>
              <a:ext cx="380232" cy="307777"/>
            </a:xfrm>
            <a:prstGeom prst="rect">
              <a:avLst/>
            </a:prstGeom>
            <a:noFill/>
          </p:spPr>
          <p:txBody>
            <a:bodyPr wrap="none" rtlCol="0">
              <a:spAutoFit/>
            </a:bodyPr>
            <a:lstStyle/>
            <a:p>
              <a:r>
                <a:rPr lang="en-GB" sz="1400" u="none" dirty="0"/>
                <a:t>56</a:t>
              </a:r>
            </a:p>
          </p:txBody>
        </p:sp>
        <p:sp>
          <p:nvSpPr>
            <p:cNvPr id="49" name="48 - TextBox"/>
            <p:cNvSpPr txBox="1"/>
            <p:nvPr/>
          </p:nvSpPr>
          <p:spPr>
            <a:xfrm rot="9954031">
              <a:off x="2409971" y="3501990"/>
              <a:ext cx="412292" cy="307777"/>
            </a:xfrm>
            <a:prstGeom prst="rect">
              <a:avLst/>
            </a:prstGeom>
            <a:noFill/>
          </p:spPr>
          <p:txBody>
            <a:bodyPr wrap="none" rtlCol="0">
              <a:spAutoFit/>
            </a:bodyPr>
            <a:lstStyle/>
            <a:p>
              <a:r>
                <a:rPr lang="en-GB" sz="1400" b="1" u="none" dirty="0"/>
                <a:t>83</a:t>
              </a:r>
            </a:p>
          </p:txBody>
        </p:sp>
        <p:sp>
          <p:nvSpPr>
            <p:cNvPr id="50" name="49 - TextBox"/>
            <p:cNvSpPr txBox="1"/>
            <p:nvPr/>
          </p:nvSpPr>
          <p:spPr>
            <a:xfrm>
              <a:off x="2197401" y="3730590"/>
              <a:ext cx="575799" cy="461665"/>
            </a:xfrm>
            <a:prstGeom prst="rect">
              <a:avLst/>
            </a:prstGeom>
            <a:noFill/>
          </p:spPr>
          <p:txBody>
            <a:bodyPr wrap="none" rtlCol="0">
              <a:spAutoFit/>
            </a:bodyPr>
            <a:lstStyle/>
            <a:p>
              <a:r>
                <a:rPr lang="en-GB" sz="2400" b="1" u="none" dirty="0"/>
                <a:t>47</a:t>
              </a:r>
            </a:p>
          </p:txBody>
        </p:sp>
        <p:sp>
          <p:nvSpPr>
            <p:cNvPr id="51" name="50 - TextBox"/>
            <p:cNvSpPr txBox="1"/>
            <p:nvPr/>
          </p:nvSpPr>
          <p:spPr>
            <a:xfrm rot="2186355">
              <a:off x="1587801" y="3730590"/>
              <a:ext cx="380232" cy="307777"/>
            </a:xfrm>
            <a:prstGeom prst="rect">
              <a:avLst/>
            </a:prstGeom>
            <a:noFill/>
          </p:spPr>
          <p:txBody>
            <a:bodyPr wrap="none" rtlCol="0">
              <a:spAutoFit/>
            </a:bodyPr>
            <a:lstStyle/>
            <a:p>
              <a:r>
                <a:rPr lang="en-GB" sz="1400" u="none" dirty="0"/>
                <a:t>38</a:t>
              </a:r>
            </a:p>
          </p:txBody>
        </p:sp>
        <p:sp>
          <p:nvSpPr>
            <p:cNvPr id="52" name="51 - TextBox"/>
            <p:cNvSpPr txBox="1"/>
            <p:nvPr/>
          </p:nvSpPr>
          <p:spPr>
            <a:xfrm rot="3684771">
              <a:off x="2959401" y="3806790"/>
              <a:ext cx="380232" cy="307777"/>
            </a:xfrm>
            <a:prstGeom prst="rect">
              <a:avLst/>
            </a:prstGeom>
            <a:noFill/>
          </p:spPr>
          <p:txBody>
            <a:bodyPr wrap="none" rtlCol="0">
              <a:spAutoFit/>
            </a:bodyPr>
            <a:lstStyle/>
            <a:p>
              <a:r>
                <a:rPr lang="en-GB" sz="1400" u="none" dirty="0"/>
                <a:t>11</a:t>
              </a:r>
            </a:p>
          </p:txBody>
        </p:sp>
        <p:sp>
          <p:nvSpPr>
            <p:cNvPr id="53" name="52 - TextBox"/>
            <p:cNvSpPr txBox="1"/>
            <p:nvPr/>
          </p:nvSpPr>
          <p:spPr>
            <a:xfrm rot="3746238">
              <a:off x="3645201" y="3349590"/>
              <a:ext cx="688009" cy="646331"/>
            </a:xfrm>
            <a:prstGeom prst="rect">
              <a:avLst/>
            </a:prstGeom>
            <a:noFill/>
          </p:spPr>
          <p:txBody>
            <a:bodyPr wrap="none" rtlCol="0">
              <a:spAutoFit/>
            </a:bodyPr>
            <a:lstStyle/>
            <a:p>
              <a:r>
                <a:rPr lang="en-GB" sz="3600" u="none" dirty="0"/>
                <a:t>32</a:t>
              </a:r>
            </a:p>
          </p:txBody>
        </p:sp>
        <p:sp>
          <p:nvSpPr>
            <p:cNvPr id="54" name="53 - TextBox"/>
            <p:cNvSpPr txBox="1"/>
            <p:nvPr/>
          </p:nvSpPr>
          <p:spPr>
            <a:xfrm rot="21031881">
              <a:off x="4204364" y="3211092"/>
              <a:ext cx="633507" cy="584775"/>
            </a:xfrm>
            <a:prstGeom prst="rect">
              <a:avLst/>
            </a:prstGeom>
            <a:noFill/>
          </p:spPr>
          <p:txBody>
            <a:bodyPr wrap="none" rtlCol="0">
              <a:spAutoFit/>
            </a:bodyPr>
            <a:lstStyle/>
            <a:p>
              <a:r>
                <a:rPr lang="en-GB" sz="3200" u="none" dirty="0"/>
                <a:t>41</a:t>
              </a:r>
            </a:p>
          </p:txBody>
        </p:sp>
        <p:sp>
          <p:nvSpPr>
            <p:cNvPr id="55" name="54 - TextBox"/>
            <p:cNvSpPr txBox="1"/>
            <p:nvPr/>
          </p:nvSpPr>
          <p:spPr>
            <a:xfrm>
              <a:off x="4865169" y="3197190"/>
              <a:ext cx="380232" cy="307777"/>
            </a:xfrm>
            <a:prstGeom prst="rect">
              <a:avLst/>
            </a:prstGeom>
            <a:noFill/>
          </p:spPr>
          <p:txBody>
            <a:bodyPr wrap="none" rtlCol="0">
              <a:spAutoFit/>
            </a:bodyPr>
            <a:lstStyle/>
            <a:p>
              <a:r>
                <a:rPr lang="en-GB" sz="1400" u="none" dirty="0"/>
                <a:t>23</a:t>
              </a:r>
            </a:p>
          </p:txBody>
        </p:sp>
        <p:sp>
          <p:nvSpPr>
            <p:cNvPr id="56" name="55 - TextBox"/>
            <p:cNvSpPr txBox="1"/>
            <p:nvPr/>
          </p:nvSpPr>
          <p:spPr>
            <a:xfrm rot="16200000">
              <a:off x="5513589" y="3157602"/>
              <a:ext cx="381001" cy="307777"/>
            </a:xfrm>
            <a:prstGeom prst="rect">
              <a:avLst/>
            </a:prstGeom>
            <a:noFill/>
          </p:spPr>
          <p:txBody>
            <a:bodyPr wrap="square" rtlCol="0">
              <a:spAutoFit/>
            </a:bodyPr>
            <a:lstStyle/>
            <a:p>
              <a:r>
                <a:rPr lang="en-GB" sz="1400" u="none" dirty="0"/>
                <a:t>8</a:t>
              </a:r>
            </a:p>
          </p:txBody>
        </p:sp>
        <p:sp>
          <p:nvSpPr>
            <p:cNvPr id="57" name="56 - TextBox"/>
            <p:cNvSpPr txBox="1"/>
            <p:nvPr/>
          </p:nvSpPr>
          <p:spPr>
            <a:xfrm rot="3340426">
              <a:off x="5903539" y="3313569"/>
              <a:ext cx="477456" cy="369332"/>
            </a:xfrm>
            <a:prstGeom prst="rect">
              <a:avLst/>
            </a:prstGeom>
            <a:noFill/>
          </p:spPr>
          <p:txBody>
            <a:bodyPr wrap="square" rtlCol="0">
              <a:spAutoFit/>
            </a:bodyPr>
            <a:lstStyle/>
            <a:p>
              <a:r>
                <a:rPr lang="en-GB" u="none" dirty="0">
                  <a:latin typeface="Aharoni" pitchFamily="2" charset="-79"/>
                  <a:cs typeface="Aharoni" pitchFamily="2" charset="-79"/>
                </a:rPr>
                <a:t>44</a:t>
              </a:r>
            </a:p>
          </p:txBody>
        </p:sp>
        <p:sp>
          <p:nvSpPr>
            <p:cNvPr id="58" name="57 - TextBox"/>
            <p:cNvSpPr txBox="1"/>
            <p:nvPr/>
          </p:nvSpPr>
          <p:spPr>
            <a:xfrm rot="10800000">
              <a:off x="6470269" y="3268924"/>
              <a:ext cx="521297" cy="461665"/>
            </a:xfrm>
            <a:prstGeom prst="rect">
              <a:avLst/>
            </a:prstGeom>
            <a:noFill/>
          </p:spPr>
          <p:txBody>
            <a:bodyPr wrap="none" rtlCol="0">
              <a:spAutoFit/>
            </a:bodyPr>
            <a:lstStyle/>
            <a:p>
              <a:r>
                <a:rPr lang="en-GB" sz="2400" u="none" dirty="0"/>
                <a:t>89</a:t>
              </a:r>
            </a:p>
          </p:txBody>
        </p:sp>
        <p:sp>
          <p:nvSpPr>
            <p:cNvPr id="59" name="58 - TextBox"/>
            <p:cNvSpPr txBox="1"/>
            <p:nvPr/>
          </p:nvSpPr>
          <p:spPr>
            <a:xfrm rot="18748903">
              <a:off x="1698523" y="4065424"/>
              <a:ext cx="463588" cy="400110"/>
            </a:xfrm>
            <a:prstGeom prst="rect">
              <a:avLst/>
            </a:prstGeom>
            <a:noFill/>
          </p:spPr>
          <p:txBody>
            <a:bodyPr wrap="none" rtlCol="0">
              <a:spAutoFit/>
            </a:bodyPr>
            <a:lstStyle/>
            <a:p>
              <a:r>
                <a:rPr lang="en-GB" sz="2000" u="none" dirty="0"/>
                <a:t>28</a:t>
              </a:r>
            </a:p>
          </p:txBody>
        </p:sp>
        <p:sp>
          <p:nvSpPr>
            <p:cNvPr id="60" name="59 - TextBox"/>
            <p:cNvSpPr txBox="1"/>
            <p:nvPr/>
          </p:nvSpPr>
          <p:spPr>
            <a:xfrm rot="2766145">
              <a:off x="2203069" y="4263246"/>
              <a:ext cx="521297" cy="461665"/>
            </a:xfrm>
            <a:prstGeom prst="rect">
              <a:avLst/>
            </a:prstGeom>
            <a:noFill/>
          </p:spPr>
          <p:txBody>
            <a:bodyPr wrap="none" rtlCol="0">
              <a:spAutoFit/>
            </a:bodyPr>
            <a:lstStyle/>
            <a:p>
              <a:r>
                <a:rPr lang="en-GB" sz="2400" i="1" u="none" dirty="0"/>
                <a:t>54</a:t>
              </a:r>
            </a:p>
          </p:txBody>
        </p:sp>
        <p:sp>
          <p:nvSpPr>
            <p:cNvPr id="61" name="60 - TextBox"/>
            <p:cNvSpPr txBox="1"/>
            <p:nvPr/>
          </p:nvSpPr>
          <p:spPr>
            <a:xfrm rot="18544549">
              <a:off x="2854347" y="4157012"/>
              <a:ext cx="437940" cy="369332"/>
            </a:xfrm>
            <a:prstGeom prst="rect">
              <a:avLst/>
            </a:prstGeom>
            <a:noFill/>
          </p:spPr>
          <p:txBody>
            <a:bodyPr wrap="none" rtlCol="0">
              <a:spAutoFit/>
            </a:bodyPr>
            <a:lstStyle/>
            <a:p>
              <a:r>
                <a:rPr lang="en-GB" u="none" dirty="0"/>
                <a:t>64</a:t>
              </a:r>
            </a:p>
          </p:txBody>
        </p:sp>
        <p:sp>
          <p:nvSpPr>
            <p:cNvPr id="62" name="61 - TextBox"/>
            <p:cNvSpPr txBox="1"/>
            <p:nvPr/>
          </p:nvSpPr>
          <p:spPr>
            <a:xfrm rot="2433938">
              <a:off x="3606842" y="3803553"/>
              <a:ext cx="309700" cy="230832"/>
            </a:xfrm>
            <a:prstGeom prst="rect">
              <a:avLst/>
            </a:prstGeom>
            <a:noFill/>
          </p:spPr>
          <p:txBody>
            <a:bodyPr wrap="none" rtlCol="0">
              <a:spAutoFit/>
            </a:bodyPr>
            <a:lstStyle/>
            <a:p>
              <a:r>
                <a:rPr lang="en-GB" sz="900" u="none" dirty="0"/>
                <a:t>14</a:t>
              </a:r>
            </a:p>
          </p:txBody>
        </p:sp>
        <p:sp>
          <p:nvSpPr>
            <p:cNvPr id="63" name="62 - TextBox"/>
            <p:cNvSpPr txBox="1"/>
            <p:nvPr/>
          </p:nvSpPr>
          <p:spPr>
            <a:xfrm rot="10800000">
              <a:off x="4178601" y="3806790"/>
              <a:ext cx="437940" cy="369332"/>
            </a:xfrm>
            <a:prstGeom prst="rect">
              <a:avLst/>
            </a:prstGeom>
            <a:noFill/>
          </p:spPr>
          <p:txBody>
            <a:bodyPr wrap="none" rtlCol="0">
              <a:spAutoFit/>
            </a:bodyPr>
            <a:lstStyle/>
            <a:p>
              <a:r>
                <a:rPr lang="en-GB" u="none" dirty="0"/>
                <a:t>59</a:t>
              </a:r>
            </a:p>
          </p:txBody>
        </p:sp>
        <p:sp>
          <p:nvSpPr>
            <p:cNvPr id="64" name="63 - TextBox"/>
            <p:cNvSpPr txBox="1"/>
            <p:nvPr/>
          </p:nvSpPr>
          <p:spPr>
            <a:xfrm rot="13695674">
              <a:off x="4616549" y="3591670"/>
              <a:ext cx="521297" cy="461665"/>
            </a:xfrm>
            <a:prstGeom prst="rect">
              <a:avLst/>
            </a:prstGeom>
            <a:noFill/>
          </p:spPr>
          <p:txBody>
            <a:bodyPr wrap="none" rtlCol="0">
              <a:spAutoFit/>
            </a:bodyPr>
            <a:lstStyle/>
            <a:p>
              <a:r>
                <a:rPr lang="en-GB" sz="2400" u="none" dirty="0"/>
                <a:t>50</a:t>
              </a:r>
            </a:p>
          </p:txBody>
        </p:sp>
        <p:sp>
          <p:nvSpPr>
            <p:cNvPr id="65" name="64 - TextBox"/>
            <p:cNvSpPr txBox="1"/>
            <p:nvPr/>
          </p:nvSpPr>
          <p:spPr>
            <a:xfrm rot="16962104">
              <a:off x="5397801" y="3501990"/>
              <a:ext cx="463588" cy="400110"/>
            </a:xfrm>
            <a:prstGeom prst="rect">
              <a:avLst/>
            </a:prstGeom>
            <a:noFill/>
          </p:spPr>
          <p:txBody>
            <a:bodyPr wrap="none" rtlCol="0">
              <a:spAutoFit/>
            </a:bodyPr>
            <a:lstStyle/>
            <a:p>
              <a:r>
                <a:rPr lang="en-GB" sz="2000" u="none" dirty="0"/>
                <a:t>26</a:t>
              </a:r>
            </a:p>
          </p:txBody>
        </p:sp>
        <p:sp>
          <p:nvSpPr>
            <p:cNvPr id="66" name="65 - TextBox"/>
            <p:cNvSpPr txBox="1"/>
            <p:nvPr/>
          </p:nvSpPr>
          <p:spPr>
            <a:xfrm rot="1459379">
              <a:off x="6053909" y="3719035"/>
              <a:ext cx="380232" cy="307777"/>
            </a:xfrm>
            <a:prstGeom prst="rect">
              <a:avLst/>
            </a:prstGeom>
            <a:noFill/>
          </p:spPr>
          <p:txBody>
            <a:bodyPr wrap="none" rtlCol="0">
              <a:spAutoFit/>
            </a:bodyPr>
            <a:lstStyle/>
            <a:p>
              <a:r>
                <a:rPr lang="en-GB" sz="1400" u="none" dirty="0"/>
                <a:t>17</a:t>
              </a:r>
            </a:p>
          </p:txBody>
        </p:sp>
        <p:sp>
          <p:nvSpPr>
            <p:cNvPr id="67" name="66 - TextBox"/>
            <p:cNvSpPr txBox="1"/>
            <p:nvPr/>
          </p:nvSpPr>
          <p:spPr>
            <a:xfrm rot="9998567">
              <a:off x="6575323" y="3684423"/>
              <a:ext cx="463588" cy="400110"/>
            </a:xfrm>
            <a:prstGeom prst="rect">
              <a:avLst/>
            </a:prstGeom>
            <a:noFill/>
          </p:spPr>
          <p:txBody>
            <a:bodyPr wrap="none" rtlCol="0">
              <a:spAutoFit/>
            </a:bodyPr>
            <a:lstStyle/>
            <a:p>
              <a:r>
                <a:rPr lang="en-GB" sz="2000" u="none" dirty="0"/>
                <a:t>71</a:t>
              </a:r>
            </a:p>
          </p:txBody>
        </p:sp>
        <p:sp>
          <p:nvSpPr>
            <p:cNvPr id="68" name="67 - TextBox"/>
            <p:cNvSpPr txBox="1"/>
            <p:nvPr/>
          </p:nvSpPr>
          <p:spPr>
            <a:xfrm rot="5074961">
              <a:off x="6159801" y="4035390"/>
              <a:ext cx="380232" cy="307777"/>
            </a:xfrm>
            <a:prstGeom prst="rect">
              <a:avLst/>
            </a:prstGeom>
            <a:noFill/>
          </p:spPr>
          <p:txBody>
            <a:bodyPr wrap="none" rtlCol="0">
              <a:spAutoFit/>
            </a:bodyPr>
            <a:lstStyle/>
            <a:p>
              <a:r>
                <a:rPr lang="en-GB" sz="1400" u="none" dirty="0"/>
                <a:t>34</a:t>
              </a:r>
            </a:p>
          </p:txBody>
        </p:sp>
        <p:sp>
          <p:nvSpPr>
            <p:cNvPr id="69" name="68 - TextBox"/>
            <p:cNvSpPr txBox="1"/>
            <p:nvPr/>
          </p:nvSpPr>
          <p:spPr>
            <a:xfrm rot="14793049">
              <a:off x="5229514" y="3840531"/>
              <a:ext cx="381064" cy="215444"/>
            </a:xfrm>
            <a:prstGeom prst="rect">
              <a:avLst/>
            </a:prstGeom>
            <a:noFill/>
          </p:spPr>
          <p:txBody>
            <a:bodyPr wrap="square" rtlCol="0">
              <a:spAutoFit/>
            </a:bodyPr>
            <a:lstStyle/>
            <a:p>
              <a:r>
                <a:rPr lang="en-GB" sz="800" u="none" dirty="0"/>
                <a:t>55</a:t>
              </a:r>
            </a:p>
          </p:txBody>
        </p:sp>
        <p:sp>
          <p:nvSpPr>
            <p:cNvPr id="70" name="69 - TextBox"/>
            <p:cNvSpPr txBox="1"/>
            <p:nvPr/>
          </p:nvSpPr>
          <p:spPr>
            <a:xfrm rot="10800000">
              <a:off x="6617001" y="4035390"/>
              <a:ext cx="457200" cy="307777"/>
            </a:xfrm>
            <a:prstGeom prst="rect">
              <a:avLst/>
            </a:prstGeom>
            <a:noFill/>
          </p:spPr>
          <p:txBody>
            <a:bodyPr wrap="square" rtlCol="0">
              <a:spAutoFit/>
            </a:bodyPr>
            <a:lstStyle/>
            <a:p>
              <a:r>
                <a:rPr lang="en-GB" sz="1400" u="none" dirty="0">
                  <a:latin typeface="Arial" pitchFamily="34" charset="0"/>
                  <a:cs typeface="Arial" pitchFamily="34" charset="0"/>
                </a:rPr>
                <a:t>7</a:t>
              </a:r>
            </a:p>
          </p:txBody>
        </p:sp>
        <p:sp>
          <p:nvSpPr>
            <p:cNvPr id="71" name="70 - TextBox"/>
            <p:cNvSpPr txBox="1"/>
            <p:nvPr/>
          </p:nvSpPr>
          <p:spPr>
            <a:xfrm rot="19079755">
              <a:off x="5332909" y="4074310"/>
              <a:ext cx="521297" cy="461665"/>
            </a:xfrm>
            <a:prstGeom prst="rect">
              <a:avLst/>
            </a:prstGeom>
            <a:noFill/>
          </p:spPr>
          <p:txBody>
            <a:bodyPr wrap="none" rtlCol="0">
              <a:spAutoFit/>
            </a:bodyPr>
            <a:lstStyle/>
            <a:p>
              <a:r>
                <a:rPr lang="en-GB" sz="2400" u="none" dirty="0"/>
                <a:t>16</a:t>
              </a:r>
            </a:p>
          </p:txBody>
        </p:sp>
        <p:sp>
          <p:nvSpPr>
            <p:cNvPr id="72" name="71 - TextBox"/>
            <p:cNvSpPr txBox="1"/>
            <p:nvPr/>
          </p:nvSpPr>
          <p:spPr>
            <a:xfrm rot="20087477">
              <a:off x="4987480" y="4101832"/>
              <a:ext cx="380232" cy="305152"/>
            </a:xfrm>
            <a:prstGeom prst="rect">
              <a:avLst/>
            </a:prstGeom>
            <a:noFill/>
          </p:spPr>
          <p:txBody>
            <a:bodyPr wrap="square" rtlCol="0">
              <a:spAutoFit/>
            </a:bodyPr>
            <a:lstStyle/>
            <a:p>
              <a:r>
                <a:rPr lang="en-GB" sz="1400" u="none" dirty="0"/>
                <a:t>76</a:t>
              </a:r>
            </a:p>
          </p:txBody>
        </p:sp>
        <p:sp>
          <p:nvSpPr>
            <p:cNvPr id="73" name="72 - TextBox"/>
            <p:cNvSpPr txBox="1"/>
            <p:nvPr/>
          </p:nvSpPr>
          <p:spPr>
            <a:xfrm rot="1950900">
              <a:off x="4372845" y="4023372"/>
              <a:ext cx="527709" cy="461665"/>
            </a:xfrm>
            <a:prstGeom prst="rect">
              <a:avLst/>
            </a:prstGeom>
            <a:noFill/>
          </p:spPr>
          <p:txBody>
            <a:bodyPr wrap="none" rtlCol="0">
              <a:spAutoFit/>
            </a:bodyPr>
            <a:lstStyle/>
            <a:p>
              <a:r>
                <a:rPr lang="en-GB" sz="2400" u="none" dirty="0">
                  <a:latin typeface="Arial" pitchFamily="34" charset="0"/>
                  <a:cs typeface="Arial" pitchFamily="34" charset="0"/>
                </a:rPr>
                <a:t>31</a:t>
              </a:r>
            </a:p>
          </p:txBody>
        </p:sp>
        <p:sp>
          <p:nvSpPr>
            <p:cNvPr id="74" name="73 - TextBox"/>
            <p:cNvSpPr txBox="1"/>
            <p:nvPr/>
          </p:nvSpPr>
          <p:spPr>
            <a:xfrm>
              <a:off x="3950001" y="4187790"/>
              <a:ext cx="332142" cy="253916"/>
            </a:xfrm>
            <a:prstGeom prst="rect">
              <a:avLst/>
            </a:prstGeom>
            <a:noFill/>
          </p:spPr>
          <p:txBody>
            <a:bodyPr wrap="none" rtlCol="0">
              <a:spAutoFit/>
            </a:bodyPr>
            <a:lstStyle/>
            <a:p>
              <a:r>
                <a:rPr lang="en-GB" sz="1050" u="none" dirty="0"/>
                <a:t>40</a:t>
              </a:r>
            </a:p>
          </p:txBody>
        </p:sp>
        <p:sp>
          <p:nvSpPr>
            <p:cNvPr id="75" name="74 - TextBox"/>
            <p:cNvSpPr txBox="1"/>
            <p:nvPr/>
          </p:nvSpPr>
          <p:spPr>
            <a:xfrm rot="12371614">
              <a:off x="3512350" y="4072729"/>
              <a:ext cx="437940" cy="369332"/>
            </a:xfrm>
            <a:prstGeom prst="rect">
              <a:avLst/>
            </a:prstGeom>
            <a:noFill/>
          </p:spPr>
          <p:txBody>
            <a:bodyPr wrap="none" rtlCol="0">
              <a:spAutoFit/>
            </a:bodyPr>
            <a:lstStyle/>
            <a:p>
              <a:r>
                <a:rPr lang="en-GB" u="none" dirty="0"/>
                <a:t>49</a:t>
              </a:r>
            </a:p>
          </p:txBody>
        </p:sp>
        <p:sp>
          <p:nvSpPr>
            <p:cNvPr id="76" name="75 - TextBox"/>
            <p:cNvSpPr txBox="1"/>
            <p:nvPr/>
          </p:nvSpPr>
          <p:spPr>
            <a:xfrm rot="10800000" flipV="1">
              <a:off x="2807001" y="4568790"/>
              <a:ext cx="532632" cy="307777"/>
            </a:xfrm>
            <a:prstGeom prst="rect">
              <a:avLst/>
            </a:prstGeom>
            <a:noFill/>
          </p:spPr>
          <p:txBody>
            <a:bodyPr wrap="square" rtlCol="0">
              <a:spAutoFit/>
            </a:bodyPr>
            <a:lstStyle/>
            <a:p>
              <a:r>
                <a:rPr lang="en-GB" sz="1400" u="none" dirty="0"/>
                <a:t>10</a:t>
              </a:r>
            </a:p>
          </p:txBody>
        </p:sp>
        <p:sp>
          <p:nvSpPr>
            <p:cNvPr id="77" name="76 - TextBox"/>
            <p:cNvSpPr txBox="1"/>
            <p:nvPr/>
          </p:nvSpPr>
          <p:spPr>
            <a:xfrm rot="6699037">
              <a:off x="3478374" y="4401002"/>
              <a:ext cx="409086" cy="338554"/>
            </a:xfrm>
            <a:prstGeom prst="rect">
              <a:avLst/>
            </a:prstGeom>
            <a:noFill/>
          </p:spPr>
          <p:txBody>
            <a:bodyPr wrap="none" rtlCol="0">
              <a:spAutoFit/>
            </a:bodyPr>
            <a:lstStyle/>
            <a:p>
              <a:r>
                <a:rPr lang="en-GB" sz="1600" u="none" dirty="0"/>
                <a:t>22</a:t>
              </a:r>
            </a:p>
          </p:txBody>
        </p:sp>
        <p:sp>
          <p:nvSpPr>
            <p:cNvPr id="78" name="77 - TextBox"/>
            <p:cNvSpPr txBox="1"/>
            <p:nvPr/>
          </p:nvSpPr>
          <p:spPr>
            <a:xfrm>
              <a:off x="3873801" y="4340190"/>
              <a:ext cx="575799" cy="523220"/>
            </a:xfrm>
            <a:prstGeom prst="rect">
              <a:avLst/>
            </a:prstGeom>
            <a:noFill/>
          </p:spPr>
          <p:txBody>
            <a:bodyPr wrap="none" rtlCol="0">
              <a:spAutoFit/>
            </a:bodyPr>
            <a:lstStyle/>
            <a:p>
              <a:r>
                <a:rPr lang="en-GB" sz="2800" i="1" u="none" dirty="0"/>
                <a:t>58</a:t>
              </a:r>
            </a:p>
          </p:txBody>
        </p:sp>
        <p:sp>
          <p:nvSpPr>
            <p:cNvPr id="79" name="78 - TextBox"/>
            <p:cNvSpPr txBox="1"/>
            <p:nvPr/>
          </p:nvSpPr>
          <p:spPr>
            <a:xfrm>
              <a:off x="4178601" y="4721190"/>
              <a:ext cx="296876" cy="215444"/>
            </a:xfrm>
            <a:prstGeom prst="rect">
              <a:avLst/>
            </a:prstGeom>
            <a:noFill/>
          </p:spPr>
          <p:txBody>
            <a:bodyPr wrap="none" rtlCol="0">
              <a:spAutoFit/>
            </a:bodyPr>
            <a:lstStyle/>
            <a:p>
              <a:r>
                <a:rPr lang="en-GB" sz="800" i="1" u="none" dirty="0"/>
                <a:t>13</a:t>
              </a:r>
            </a:p>
          </p:txBody>
        </p:sp>
        <p:sp>
          <p:nvSpPr>
            <p:cNvPr id="80" name="79 - TextBox"/>
            <p:cNvSpPr txBox="1"/>
            <p:nvPr/>
          </p:nvSpPr>
          <p:spPr>
            <a:xfrm rot="2277567">
              <a:off x="4600772" y="4508569"/>
              <a:ext cx="505648" cy="369332"/>
            </a:xfrm>
            <a:prstGeom prst="rect">
              <a:avLst/>
            </a:prstGeom>
            <a:noFill/>
          </p:spPr>
          <p:txBody>
            <a:bodyPr wrap="square" rtlCol="0">
              <a:spAutoFit/>
            </a:bodyPr>
            <a:lstStyle/>
            <a:p>
              <a:r>
                <a:rPr lang="en-GB" u="none" dirty="0"/>
                <a:t>67</a:t>
              </a:r>
            </a:p>
          </p:txBody>
        </p:sp>
        <p:sp>
          <p:nvSpPr>
            <p:cNvPr id="81" name="80 - TextBox"/>
            <p:cNvSpPr txBox="1"/>
            <p:nvPr/>
          </p:nvSpPr>
          <p:spPr>
            <a:xfrm rot="11819388">
              <a:off x="4824741" y="4389893"/>
              <a:ext cx="386175" cy="307777"/>
            </a:xfrm>
            <a:prstGeom prst="rect">
              <a:avLst/>
            </a:prstGeom>
            <a:noFill/>
          </p:spPr>
          <p:txBody>
            <a:bodyPr wrap="square" rtlCol="0">
              <a:spAutoFit/>
            </a:bodyPr>
            <a:lstStyle/>
            <a:p>
              <a:r>
                <a:rPr lang="en-GB" sz="1400" u="none" dirty="0"/>
                <a:t>4</a:t>
              </a:r>
            </a:p>
          </p:txBody>
        </p:sp>
        <p:sp>
          <p:nvSpPr>
            <p:cNvPr id="82" name="81 - TextBox"/>
            <p:cNvSpPr txBox="1"/>
            <p:nvPr/>
          </p:nvSpPr>
          <p:spPr>
            <a:xfrm>
              <a:off x="5169201" y="4568790"/>
              <a:ext cx="380232" cy="307777"/>
            </a:xfrm>
            <a:prstGeom prst="rect">
              <a:avLst/>
            </a:prstGeom>
            <a:noFill/>
          </p:spPr>
          <p:txBody>
            <a:bodyPr wrap="none" rtlCol="0">
              <a:spAutoFit/>
            </a:bodyPr>
            <a:lstStyle/>
            <a:p>
              <a:r>
                <a:rPr lang="en-GB" sz="1400" u="none" dirty="0"/>
                <a:t>79</a:t>
              </a:r>
            </a:p>
          </p:txBody>
        </p:sp>
        <p:sp>
          <p:nvSpPr>
            <p:cNvPr id="83" name="82 - TextBox"/>
            <p:cNvSpPr txBox="1"/>
            <p:nvPr/>
          </p:nvSpPr>
          <p:spPr>
            <a:xfrm rot="1897114">
              <a:off x="5611416" y="4438501"/>
              <a:ext cx="479618" cy="369332"/>
            </a:xfrm>
            <a:prstGeom prst="rect">
              <a:avLst/>
            </a:prstGeom>
            <a:noFill/>
          </p:spPr>
          <p:txBody>
            <a:bodyPr wrap="none" rtlCol="0">
              <a:spAutoFit/>
            </a:bodyPr>
            <a:lstStyle/>
            <a:p>
              <a:r>
                <a:rPr lang="en-GB" b="1" u="none" dirty="0"/>
                <a:t>43</a:t>
              </a:r>
            </a:p>
          </p:txBody>
        </p:sp>
        <p:sp>
          <p:nvSpPr>
            <p:cNvPr id="84" name="83 - TextBox"/>
            <p:cNvSpPr txBox="1"/>
            <p:nvPr/>
          </p:nvSpPr>
          <p:spPr>
            <a:xfrm rot="17872544">
              <a:off x="5952040" y="4287073"/>
              <a:ext cx="338554" cy="261610"/>
            </a:xfrm>
            <a:prstGeom prst="rect">
              <a:avLst/>
            </a:prstGeom>
            <a:noFill/>
          </p:spPr>
          <p:txBody>
            <a:bodyPr wrap="none" rtlCol="0">
              <a:spAutoFit/>
            </a:bodyPr>
            <a:lstStyle/>
            <a:p>
              <a:r>
                <a:rPr lang="en-GB" sz="1100" u="none" dirty="0"/>
                <a:t>88</a:t>
              </a:r>
            </a:p>
          </p:txBody>
        </p:sp>
        <p:sp>
          <p:nvSpPr>
            <p:cNvPr id="85" name="84 - TextBox"/>
            <p:cNvSpPr txBox="1"/>
            <p:nvPr/>
          </p:nvSpPr>
          <p:spPr>
            <a:xfrm rot="19480677">
              <a:off x="5931201" y="4721190"/>
              <a:ext cx="380232" cy="307777"/>
            </a:xfrm>
            <a:prstGeom prst="rect">
              <a:avLst/>
            </a:prstGeom>
            <a:noFill/>
          </p:spPr>
          <p:txBody>
            <a:bodyPr wrap="none" rtlCol="0">
              <a:spAutoFit/>
            </a:bodyPr>
            <a:lstStyle/>
            <a:p>
              <a:r>
                <a:rPr lang="en-GB" sz="1400" u="none" dirty="0"/>
                <a:t>70</a:t>
              </a:r>
            </a:p>
          </p:txBody>
        </p:sp>
        <p:sp>
          <p:nvSpPr>
            <p:cNvPr id="86" name="85 - TextBox"/>
            <p:cNvSpPr txBox="1"/>
            <p:nvPr/>
          </p:nvSpPr>
          <p:spPr>
            <a:xfrm rot="9574796">
              <a:off x="6382848" y="4384868"/>
              <a:ext cx="543739" cy="523220"/>
            </a:xfrm>
            <a:prstGeom prst="rect">
              <a:avLst/>
            </a:prstGeom>
            <a:noFill/>
          </p:spPr>
          <p:txBody>
            <a:bodyPr wrap="none" rtlCol="0">
              <a:spAutoFit/>
            </a:bodyPr>
            <a:lstStyle/>
            <a:p>
              <a:r>
                <a:rPr lang="en-GB" sz="2800" u="none" dirty="0">
                  <a:latin typeface="SimHei" pitchFamily="49" charset="-122"/>
                  <a:ea typeface="SimHei" pitchFamily="49" charset="-122"/>
                </a:rPr>
                <a:t>52</a:t>
              </a:r>
            </a:p>
          </p:txBody>
        </p:sp>
        <p:sp>
          <p:nvSpPr>
            <p:cNvPr id="87" name="86 - TextBox"/>
            <p:cNvSpPr txBox="1"/>
            <p:nvPr/>
          </p:nvSpPr>
          <p:spPr>
            <a:xfrm rot="3880352">
              <a:off x="6803923" y="4675024"/>
              <a:ext cx="463588" cy="400110"/>
            </a:xfrm>
            <a:prstGeom prst="rect">
              <a:avLst/>
            </a:prstGeom>
            <a:noFill/>
          </p:spPr>
          <p:txBody>
            <a:bodyPr wrap="none" rtlCol="0">
              <a:spAutoFit/>
            </a:bodyPr>
            <a:lstStyle/>
            <a:p>
              <a:r>
                <a:rPr lang="en-GB" sz="2000" u="none" dirty="0"/>
                <a:t>25</a:t>
              </a:r>
            </a:p>
          </p:txBody>
        </p:sp>
        <p:sp>
          <p:nvSpPr>
            <p:cNvPr id="88" name="87 - TextBox"/>
            <p:cNvSpPr txBox="1"/>
            <p:nvPr/>
          </p:nvSpPr>
          <p:spPr>
            <a:xfrm rot="1288338">
              <a:off x="3339982" y="4656019"/>
              <a:ext cx="575799" cy="523220"/>
            </a:xfrm>
            <a:prstGeom prst="rect">
              <a:avLst/>
            </a:prstGeom>
            <a:noFill/>
          </p:spPr>
          <p:txBody>
            <a:bodyPr wrap="none" rtlCol="0">
              <a:spAutoFit/>
            </a:bodyPr>
            <a:lstStyle/>
            <a:p>
              <a:r>
                <a:rPr lang="en-GB" sz="2800" u="none" dirty="0"/>
                <a:t>85</a:t>
              </a:r>
            </a:p>
          </p:txBody>
        </p:sp>
        <p:sp>
          <p:nvSpPr>
            <p:cNvPr id="89" name="88 - TextBox"/>
            <p:cNvSpPr txBox="1"/>
            <p:nvPr/>
          </p:nvSpPr>
          <p:spPr>
            <a:xfrm rot="7655542">
              <a:off x="2997036" y="4804312"/>
              <a:ext cx="338554" cy="261610"/>
            </a:xfrm>
            <a:prstGeom prst="rect">
              <a:avLst/>
            </a:prstGeom>
            <a:noFill/>
          </p:spPr>
          <p:txBody>
            <a:bodyPr wrap="none" rtlCol="0">
              <a:spAutoFit/>
            </a:bodyPr>
            <a:lstStyle/>
            <a:p>
              <a:r>
                <a:rPr lang="en-GB" sz="1100" u="none" dirty="0"/>
                <a:t>82</a:t>
              </a:r>
            </a:p>
          </p:txBody>
        </p:sp>
        <p:sp>
          <p:nvSpPr>
            <p:cNvPr id="90" name="89 - TextBox"/>
            <p:cNvSpPr txBox="1"/>
            <p:nvPr/>
          </p:nvSpPr>
          <p:spPr>
            <a:xfrm rot="4221410">
              <a:off x="2606959" y="4881029"/>
              <a:ext cx="437940" cy="369332"/>
            </a:xfrm>
            <a:prstGeom prst="rect">
              <a:avLst/>
            </a:prstGeom>
            <a:noFill/>
          </p:spPr>
          <p:txBody>
            <a:bodyPr wrap="none" rtlCol="0">
              <a:spAutoFit/>
            </a:bodyPr>
            <a:lstStyle/>
            <a:p>
              <a:r>
                <a:rPr lang="en-GB" u="none" dirty="0"/>
                <a:t>37</a:t>
              </a:r>
            </a:p>
          </p:txBody>
        </p:sp>
        <p:sp>
          <p:nvSpPr>
            <p:cNvPr id="91" name="90 - TextBox"/>
            <p:cNvSpPr txBox="1"/>
            <p:nvPr/>
          </p:nvSpPr>
          <p:spPr>
            <a:xfrm rot="10800000">
              <a:off x="2197401" y="4797390"/>
              <a:ext cx="380232" cy="307777"/>
            </a:xfrm>
            <a:prstGeom prst="rect">
              <a:avLst/>
            </a:prstGeom>
            <a:noFill/>
          </p:spPr>
          <p:txBody>
            <a:bodyPr wrap="none" rtlCol="0">
              <a:spAutoFit/>
            </a:bodyPr>
            <a:lstStyle/>
            <a:p>
              <a:r>
                <a:rPr lang="en-GB" sz="1400" i="1" u="none" dirty="0"/>
                <a:t>19</a:t>
              </a:r>
            </a:p>
          </p:txBody>
        </p:sp>
        <p:sp>
          <p:nvSpPr>
            <p:cNvPr id="92" name="91 - TextBox"/>
            <p:cNvSpPr txBox="1"/>
            <p:nvPr/>
          </p:nvSpPr>
          <p:spPr>
            <a:xfrm rot="2336505">
              <a:off x="1740201" y="4568790"/>
              <a:ext cx="380232" cy="307777"/>
            </a:xfrm>
            <a:prstGeom prst="rect">
              <a:avLst/>
            </a:prstGeom>
            <a:noFill/>
          </p:spPr>
          <p:txBody>
            <a:bodyPr wrap="none" rtlCol="0">
              <a:spAutoFit/>
            </a:bodyPr>
            <a:lstStyle/>
            <a:p>
              <a:r>
                <a:rPr lang="en-GB" sz="1400" u="none" dirty="0"/>
                <a:t>73</a:t>
              </a:r>
            </a:p>
          </p:txBody>
        </p:sp>
        <p:sp>
          <p:nvSpPr>
            <p:cNvPr id="94" name="93 - TextBox"/>
            <p:cNvSpPr txBox="1"/>
            <p:nvPr/>
          </p:nvSpPr>
          <p:spPr>
            <a:xfrm rot="8385050">
              <a:off x="1664001" y="4949790"/>
              <a:ext cx="351378" cy="276999"/>
            </a:xfrm>
            <a:prstGeom prst="rect">
              <a:avLst/>
            </a:prstGeom>
            <a:noFill/>
          </p:spPr>
          <p:txBody>
            <a:bodyPr wrap="none" rtlCol="0">
              <a:spAutoFit/>
            </a:bodyPr>
            <a:lstStyle/>
            <a:p>
              <a:r>
                <a:rPr lang="en-GB" sz="1200" u="none" dirty="0"/>
                <a:t>46</a:t>
              </a:r>
            </a:p>
          </p:txBody>
        </p:sp>
        <p:sp>
          <p:nvSpPr>
            <p:cNvPr id="95" name="94 - TextBox"/>
            <p:cNvSpPr txBox="1"/>
            <p:nvPr/>
          </p:nvSpPr>
          <p:spPr>
            <a:xfrm rot="16200000">
              <a:off x="6520283" y="3008344"/>
              <a:ext cx="287258" cy="246221"/>
            </a:xfrm>
            <a:prstGeom prst="rect">
              <a:avLst/>
            </a:prstGeom>
            <a:noFill/>
          </p:spPr>
          <p:txBody>
            <a:bodyPr wrap="none" rtlCol="0">
              <a:spAutoFit/>
            </a:bodyPr>
            <a:lstStyle/>
            <a:p>
              <a:r>
                <a:rPr lang="en-GB" sz="1000" u="none" dirty="0">
                  <a:latin typeface="Aparajita" pitchFamily="34" charset="0"/>
                  <a:cs typeface="Aparajita" pitchFamily="34" charset="0"/>
                </a:rPr>
                <a:t>35</a:t>
              </a:r>
            </a:p>
          </p:txBody>
        </p:sp>
        <p:sp>
          <p:nvSpPr>
            <p:cNvPr id="96" name="95 - TextBox"/>
            <p:cNvSpPr txBox="1"/>
            <p:nvPr/>
          </p:nvSpPr>
          <p:spPr>
            <a:xfrm rot="5400000">
              <a:off x="2296633" y="4698158"/>
              <a:ext cx="321780" cy="215444"/>
            </a:xfrm>
            <a:prstGeom prst="rect">
              <a:avLst/>
            </a:prstGeom>
            <a:noFill/>
          </p:spPr>
          <p:txBody>
            <a:bodyPr wrap="square" rtlCol="0">
              <a:spAutoFit/>
            </a:bodyPr>
            <a:lstStyle/>
            <a:p>
              <a:r>
                <a:rPr lang="en-GB" sz="800" u="none" dirty="0">
                  <a:latin typeface="Rod" pitchFamily="49" charset="-79"/>
                  <a:cs typeface="Rod" pitchFamily="49" charset="-79"/>
                </a:rPr>
                <a:t>1</a:t>
              </a:r>
            </a:p>
          </p:txBody>
        </p:sp>
        <p:sp>
          <p:nvSpPr>
            <p:cNvPr id="97" name="96 - TextBox"/>
            <p:cNvSpPr txBox="1"/>
            <p:nvPr/>
          </p:nvSpPr>
          <p:spPr>
            <a:xfrm>
              <a:off x="4495800" y="3124200"/>
              <a:ext cx="247184" cy="230832"/>
            </a:xfrm>
            <a:prstGeom prst="rect">
              <a:avLst/>
            </a:prstGeom>
            <a:noFill/>
          </p:spPr>
          <p:txBody>
            <a:bodyPr wrap="none" rtlCol="0">
              <a:spAutoFit/>
            </a:bodyPr>
            <a:lstStyle/>
            <a:p>
              <a:r>
                <a:rPr lang="en-GB" sz="900" i="1" u="none" dirty="0"/>
                <a:t>5</a:t>
              </a:r>
            </a:p>
          </p:txBody>
        </p:sp>
      </p:grpSp>
      <p:sp>
        <p:nvSpPr>
          <p:cNvPr id="100" name="99 - TextBox"/>
          <p:cNvSpPr txBox="1"/>
          <p:nvPr/>
        </p:nvSpPr>
        <p:spPr>
          <a:xfrm>
            <a:off x="2777692" y="292100"/>
            <a:ext cx="3623108" cy="584775"/>
          </a:xfrm>
          <a:prstGeom prst="rect">
            <a:avLst/>
          </a:prstGeom>
          <a:noFill/>
        </p:spPr>
        <p:txBody>
          <a:bodyPr wrap="none" rtlCol="0">
            <a:spAutoFit/>
          </a:bodyPr>
          <a:lstStyle/>
          <a:p>
            <a:r>
              <a:rPr lang="el-GR" sz="3200" dirty="0"/>
              <a:t>Τωρινή Κατάσταση</a:t>
            </a:r>
            <a:endParaRPr lang="en-GB"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 name="99 - Ομάδα"/>
          <p:cNvGrpSpPr/>
          <p:nvPr/>
        </p:nvGrpSpPr>
        <p:grpSpPr>
          <a:xfrm>
            <a:off x="1587299" y="1371756"/>
            <a:ext cx="5724171" cy="3752756"/>
            <a:chOff x="1587299" y="1371756"/>
            <a:chExt cx="5724171" cy="3752756"/>
          </a:xfrm>
        </p:grpSpPr>
        <p:sp>
          <p:nvSpPr>
            <p:cNvPr id="7" name="6 - TextBox"/>
            <p:cNvSpPr txBox="1"/>
            <p:nvPr/>
          </p:nvSpPr>
          <p:spPr>
            <a:xfrm rot="8119857">
              <a:off x="1870076" y="1567215"/>
              <a:ext cx="261610" cy="261610"/>
            </a:xfrm>
            <a:prstGeom prst="rect">
              <a:avLst/>
            </a:prstGeom>
            <a:noFill/>
          </p:spPr>
          <p:txBody>
            <a:bodyPr wrap="none" rtlCol="0">
              <a:spAutoFit/>
            </a:bodyPr>
            <a:lstStyle/>
            <a:p>
              <a:r>
                <a:rPr lang="en-GB" sz="1100" u="none" dirty="0"/>
                <a:t>3</a:t>
              </a:r>
            </a:p>
          </p:txBody>
        </p:sp>
        <p:sp>
          <p:nvSpPr>
            <p:cNvPr id="8" name="7 - TextBox"/>
            <p:cNvSpPr txBox="1"/>
            <p:nvPr/>
          </p:nvSpPr>
          <p:spPr>
            <a:xfrm rot="1392480" flipH="1">
              <a:off x="2221423" y="1447934"/>
              <a:ext cx="763493" cy="461665"/>
            </a:xfrm>
            <a:prstGeom prst="rect">
              <a:avLst/>
            </a:prstGeom>
            <a:noFill/>
          </p:spPr>
          <p:txBody>
            <a:bodyPr wrap="square" rtlCol="0">
              <a:spAutoFit/>
            </a:bodyPr>
            <a:lstStyle/>
            <a:p>
              <a:r>
                <a:rPr lang="en-GB" sz="2400" u="none" dirty="0"/>
                <a:t>48</a:t>
              </a:r>
            </a:p>
          </p:txBody>
        </p:sp>
        <p:sp>
          <p:nvSpPr>
            <p:cNvPr id="9" name="8 - TextBox"/>
            <p:cNvSpPr txBox="1"/>
            <p:nvPr/>
          </p:nvSpPr>
          <p:spPr>
            <a:xfrm>
              <a:off x="2806499" y="1589237"/>
              <a:ext cx="380232" cy="307777"/>
            </a:xfrm>
            <a:prstGeom prst="rect">
              <a:avLst/>
            </a:prstGeom>
            <a:noFill/>
          </p:spPr>
          <p:txBody>
            <a:bodyPr wrap="none" rtlCol="0">
              <a:spAutoFit/>
            </a:bodyPr>
            <a:lstStyle/>
            <a:p>
              <a:r>
                <a:rPr lang="en-GB" sz="1400" u="none" dirty="0"/>
                <a:t>30</a:t>
              </a:r>
            </a:p>
          </p:txBody>
        </p:sp>
        <p:sp>
          <p:nvSpPr>
            <p:cNvPr id="13" name="12 - TextBox"/>
            <p:cNvSpPr txBox="1"/>
            <p:nvPr/>
          </p:nvSpPr>
          <p:spPr>
            <a:xfrm rot="8766200">
              <a:off x="4746021" y="1390671"/>
              <a:ext cx="463588" cy="400110"/>
            </a:xfrm>
            <a:prstGeom prst="rect">
              <a:avLst/>
            </a:prstGeom>
            <a:noFill/>
          </p:spPr>
          <p:txBody>
            <a:bodyPr wrap="none" rtlCol="0">
              <a:spAutoFit/>
            </a:bodyPr>
            <a:lstStyle/>
            <a:p>
              <a:r>
                <a:rPr lang="en-GB" sz="2000" u="none" dirty="0"/>
                <a:t>33</a:t>
              </a:r>
            </a:p>
          </p:txBody>
        </p:sp>
        <p:sp>
          <p:nvSpPr>
            <p:cNvPr id="14" name="13 - TextBox"/>
            <p:cNvSpPr txBox="1"/>
            <p:nvPr/>
          </p:nvSpPr>
          <p:spPr>
            <a:xfrm rot="19811423">
              <a:off x="5292245" y="1482260"/>
              <a:ext cx="437940" cy="369332"/>
            </a:xfrm>
            <a:prstGeom prst="rect">
              <a:avLst/>
            </a:prstGeom>
            <a:noFill/>
          </p:spPr>
          <p:txBody>
            <a:bodyPr wrap="none" rtlCol="0">
              <a:spAutoFit/>
            </a:bodyPr>
            <a:lstStyle/>
            <a:p>
              <a:r>
                <a:rPr lang="en-GB" u="none" dirty="0"/>
                <a:t>45</a:t>
              </a:r>
            </a:p>
          </p:txBody>
        </p:sp>
        <p:sp>
          <p:nvSpPr>
            <p:cNvPr id="15" name="14 - TextBox"/>
            <p:cNvSpPr txBox="1"/>
            <p:nvPr/>
          </p:nvSpPr>
          <p:spPr>
            <a:xfrm rot="2843416">
              <a:off x="5825645" y="1787060"/>
              <a:ext cx="437940" cy="369332"/>
            </a:xfrm>
            <a:prstGeom prst="rect">
              <a:avLst/>
            </a:prstGeom>
            <a:noFill/>
          </p:spPr>
          <p:txBody>
            <a:bodyPr wrap="none" rtlCol="0">
              <a:spAutoFit/>
            </a:bodyPr>
            <a:lstStyle/>
            <a:p>
              <a:r>
                <a:rPr lang="en-GB" u="none" dirty="0"/>
                <a:t>18</a:t>
              </a:r>
            </a:p>
          </p:txBody>
        </p:sp>
        <p:sp>
          <p:nvSpPr>
            <p:cNvPr id="16" name="15 - TextBox"/>
            <p:cNvSpPr txBox="1"/>
            <p:nvPr/>
          </p:nvSpPr>
          <p:spPr>
            <a:xfrm rot="5400000">
              <a:off x="6435245" y="1406060"/>
              <a:ext cx="437940" cy="369332"/>
            </a:xfrm>
            <a:prstGeom prst="rect">
              <a:avLst/>
            </a:prstGeom>
            <a:noFill/>
          </p:spPr>
          <p:txBody>
            <a:bodyPr wrap="none" rtlCol="0">
              <a:spAutoFit/>
            </a:bodyPr>
            <a:lstStyle/>
            <a:p>
              <a:r>
                <a:rPr lang="en-GB" u="none" dirty="0"/>
                <a:t>27</a:t>
              </a:r>
            </a:p>
          </p:txBody>
        </p:sp>
        <p:sp>
          <p:nvSpPr>
            <p:cNvPr id="17" name="16 - TextBox"/>
            <p:cNvSpPr txBox="1"/>
            <p:nvPr/>
          </p:nvSpPr>
          <p:spPr>
            <a:xfrm rot="5400000">
              <a:off x="6455923" y="1749813"/>
              <a:ext cx="247184" cy="230832"/>
            </a:xfrm>
            <a:prstGeom prst="rect">
              <a:avLst/>
            </a:prstGeom>
            <a:noFill/>
          </p:spPr>
          <p:txBody>
            <a:bodyPr wrap="none" rtlCol="0">
              <a:spAutoFit/>
            </a:bodyPr>
            <a:lstStyle/>
            <a:p>
              <a:r>
                <a:rPr lang="en-GB" sz="900" u="none" dirty="0"/>
                <a:t>9</a:t>
              </a:r>
            </a:p>
          </p:txBody>
        </p:sp>
        <p:sp>
          <p:nvSpPr>
            <p:cNvPr id="19" name="18 - TextBox"/>
            <p:cNvSpPr txBox="1"/>
            <p:nvPr/>
          </p:nvSpPr>
          <p:spPr>
            <a:xfrm rot="5400000">
              <a:off x="6879621" y="1847871"/>
              <a:ext cx="463588" cy="400110"/>
            </a:xfrm>
            <a:prstGeom prst="rect">
              <a:avLst/>
            </a:prstGeom>
            <a:noFill/>
          </p:spPr>
          <p:txBody>
            <a:bodyPr wrap="none" rtlCol="0">
              <a:spAutoFit/>
            </a:bodyPr>
            <a:lstStyle/>
            <a:p>
              <a:r>
                <a:rPr lang="en-GB" sz="2000" u="none" dirty="0"/>
                <a:t>36</a:t>
              </a:r>
            </a:p>
          </p:txBody>
        </p:sp>
        <p:sp>
          <p:nvSpPr>
            <p:cNvPr id="23" name="22 - TextBox"/>
            <p:cNvSpPr txBox="1"/>
            <p:nvPr/>
          </p:nvSpPr>
          <p:spPr>
            <a:xfrm rot="5116715">
              <a:off x="4849472" y="2183449"/>
              <a:ext cx="409086" cy="338554"/>
            </a:xfrm>
            <a:prstGeom prst="rect">
              <a:avLst/>
            </a:prstGeom>
            <a:noFill/>
          </p:spPr>
          <p:txBody>
            <a:bodyPr wrap="none" rtlCol="0">
              <a:spAutoFit/>
            </a:bodyPr>
            <a:lstStyle/>
            <a:p>
              <a:r>
                <a:rPr lang="en-GB" sz="1600" u="none" dirty="0"/>
                <a:t>15</a:t>
              </a:r>
            </a:p>
          </p:txBody>
        </p:sp>
        <p:sp>
          <p:nvSpPr>
            <p:cNvPr id="26" name="25 - TextBox"/>
            <p:cNvSpPr txBox="1"/>
            <p:nvPr/>
          </p:nvSpPr>
          <p:spPr>
            <a:xfrm rot="2396307">
              <a:off x="3630272" y="1802449"/>
              <a:ext cx="409086" cy="338554"/>
            </a:xfrm>
            <a:prstGeom prst="rect">
              <a:avLst/>
            </a:prstGeom>
            <a:noFill/>
          </p:spPr>
          <p:txBody>
            <a:bodyPr wrap="none" rtlCol="0">
              <a:spAutoFit/>
            </a:bodyPr>
            <a:lstStyle/>
            <a:p>
              <a:r>
                <a:rPr lang="en-GB" sz="1600" u="none" dirty="0"/>
                <a:t>24</a:t>
              </a:r>
            </a:p>
          </p:txBody>
        </p:sp>
        <p:sp>
          <p:nvSpPr>
            <p:cNvPr id="27" name="26 - TextBox"/>
            <p:cNvSpPr txBox="1"/>
            <p:nvPr/>
          </p:nvSpPr>
          <p:spPr>
            <a:xfrm rot="4854075">
              <a:off x="3335855" y="2023650"/>
              <a:ext cx="370596" cy="307777"/>
            </a:xfrm>
            <a:prstGeom prst="rect">
              <a:avLst/>
            </a:prstGeom>
            <a:noFill/>
          </p:spPr>
          <p:txBody>
            <a:bodyPr wrap="square" rtlCol="0">
              <a:spAutoFit/>
            </a:bodyPr>
            <a:lstStyle/>
            <a:p>
              <a:r>
                <a:rPr lang="en-GB" sz="1400" u="none" dirty="0"/>
                <a:t>6</a:t>
              </a:r>
            </a:p>
          </p:txBody>
        </p:sp>
        <p:sp>
          <p:nvSpPr>
            <p:cNvPr id="28" name="27 - TextBox"/>
            <p:cNvSpPr txBox="1"/>
            <p:nvPr/>
          </p:nvSpPr>
          <p:spPr>
            <a:xfrm rot="3055201">
              <a:off x="3615845" y="2168060"/>
              <a:ext cx="437940" cy="369332"/>
            </a:xfrm>
            <a:prstGeom prst="rect">
              <a:avLst/>
            </a:prstGeom>
            <a:noFill/>
          </p:spPr>
          <p:txBody>
            <a:bodyPr wrap="none" rtlCol="0">
              <a:spAutoFit/>
            </a:bodyPr>
            <a:lstStyle/>
            <a:p>
              <a:r>
                <a:rPr lang="en-GB" i="1" u="none" dirty="0"/>
                <a:t>42</a:t>
              </a:r>
            </a:p>
          </p:txBody>
        </p:sp>
        <p:sp>
          <p:nvSpPr>
            <p:cNvPr id="30" name="29 - TextBox"/>
            <p:cNvSpPr txBox="1"/>
            <p:nvPr/>
          </p:nvSpPr>
          <p:spPr>
            <a:xfrm rot="3155960">
              <a:off x="2126628" y="1938481"/>
              <a:ext cx="463588" cy="400110"/>
            </a:xfrm>
            <a:prstGeom prst="rect">
              <a:avLst/>
            </a:prstGeom>
            <a:noFill/>
          </p:spPr>
          <p:txBody>
            <a:bodyPr wrap="none" rtlCol="0">
              <a:spAutoFit/>
            </a:bodyPr>
            <a:lstStyle/>
            <a:p>
              <a:r>
                <a:rPr lang="en-GB" sz="2000" u="none" dirty="0"/>
                <a:t>21</a:t>
              </a:r>
            </a:p>
          </p:txBody>
        </p:sp>
        <p:sp>
          <p:nvSpPr>
            <p:cNvPr id="33" name="32 - TextBox"/>
            <p:cNvSpPr txBox="1"/>
            <p:nvPr/>
          </p:nvSpPr>
          <p:spPr>
            <a:xfrm rot="10482432">
              <a:off x="2516126" y="2214226"/>
              <a:ext cx="351378" cy="276999"/>
            </a:xfrm>
            <a:prstGeom prst="rect">
              <a:avLst/>
            </a:prstGeom>
            <a:noFill/>
          </p:spPr>
          <p:txBody>
            <a:bodyPr wrap="none" rtlCol="0">
              <a:spAutoFit/>
            </a:bodyPr>
            <a:lstStyle/>
            <a:p>
              <a:r>
                <a:rPr lang="en-GB" sz="1200" u="none" dirty="0"/>
                <a:t>12</a:t>
              </a:r>
            </a:p>
          </p:txBody>
        </p:sp>
        <p:sp>
          <p:nvSpPr>
            <p:cNvPr id="35" name="34 - TextBox"/>
            <p:cNvSpPr txBox="1"/>
            <p:nvPr/>
          </p:nvSpPr>
          <p:spPr>
            <a:xfrm rot="8857614">
              <a:off x="1877672" y="2488249"/>
              <a:ext cx="409086" cy="338554"/>
            </a:xfrm>
            <a:prstGeom prst="rect">
              <a:avLst/>
            </a:prstGeom>
            <a:noFill/>
          </p:spPr>
          <p:txBody>
            <a:bodyPr wrap="none" rtlCol="0">
              <a:spAutoFit/>
            </a:bodyPr>
            <a:lstStyle/>
            <a:p>
              <a:r>
                <a:rPr lang="en-GB" sz="1600" u="none" dirty="0"/>
                <a:t>39</a:t>
              </a:r>
            </a:p>
          </p:txBody>
        </p:sp>
        <p:sp>
          <p:nvSpPr>
            <p:cNvPr id="37" name="36 - TextBox"/>
            <p:cNvSpPr txBox="1"/>
            <p:nvPr/>
          </p:nvSpPr>
          <p:spPr>
            <a:xfrm rot="4510897">
              <a:off x="1684338" y="2907720"/>
              <a:ext cx="338554" cy="261610"/>
            </a:xfrm>
            <a:prstGeom prst="rect">
              <a:avLst/>
            </a:prstGeom>
            <a:noFill/>
          </p:spPr>
          <p:txBody>
            <a:bodyPr wrap="none" rtlCol="0">
              <a:spAutoFit/>
            </a:bodyPr>
            <a:lstStyle/>
            <a:p>
              <a:r>
                <a:rPr lang="en-GB" sz="1100" u="none" dirty="0"/>
                <a:t>29</a:t>
              </a:r>
            </a:p>
          </p:txBody>
        </p:sp>
        <p:sp>
          <p:nvSpPr>
            <p:cNvPr id="40" name="39 - TextBox"/>
            <p:cNvSpPr txBox="1"/>
            <p:nvPr/>
          </p:nvSpPr>
          <p:spPr>
            <a:xfrm rot="20540389">
              <a:off x="3035099" y="2732237"/>
              <a:ext cx="324128" cy="400110"/>
            </a:xfrm>
            <a:prstGeom prst="rect">
              <a:avLst/>
            </a:prstGeom>
            <a:noFill/>
          </p:spPr>
          <p:txBody>
            <a:bodyPr wrap="none" rtlCol="0">
              <a:spAutoFit/>
            </a:bodyPr>
            <a:lstStyle/>
            <a:p>
              <a:r>
                <a:rPr lang="en-GB" sz="2000" u="none" dirty="0"/>
                <a:t>2</a:t>
              </a:r>
            </a:p>
          </p:txBody>
        </p:sp>
        <p:sp>
          <p:nvSpPr>
            <p:cNvPr id="47" name="46 - TextBox"/>
            <p:cNvSpPr txBox="1"/>
            <p:nvPr/>
          </p:nvSpPr>
          <p:spPr>
            <a:xfrm rot="12385872">
              <a:off x="1850421" y="3219471"/>
              <a:ext cx="463588" cy="400110"/>
            </a:xfrm>
            <a:prstGeom prst="rect">
              <a:avLst/>
            </a:prstGeom>
            <a:noFill/>
          </p:spPr>
          <p:txBody>
            <a:bodyPr wrap="none" rtlCol="0">
              <a:spAutoFit/>
            </a:bodyPr>
            <a:lstStyle/>
            <a:p>
              <a:r>
                <a:rPr lang="en-GB" sz="2000" u="none" dirty="0"/>
                <a:t>20</a:t>
              </a:r>
            </a:p>
          </p:txBody>
        </p:sp>
        <p:sp>
          <p:nvSpPr>
            <p:cNvPr id="50" name="49 - TextBox"/>
            <p:cNvSpPr txBox="1"/>
            <p:nvPr/>
          </p:nvSpPr>
          <p:spPr>
            <a:xfrm>
              <a:off x="2196899" y="3570437"/>
              <a:ext cx="575799" cy="461665"/>
            </a:xfrm>
            <a:prstGeom prst="rect">
              <a:avLst/>
            </a:prstGeom>
            <a:noFill/>
          </p:spPr>
          <p:txBody>
            <a:bodyPr wrap="none" rtlCol="0">
              <a:spAutoFit/>
            </a:bodyPr>
            <a:lstStyle/>
            <a:p>
              <a:r>
                <a:rPr lang="en-GB" sz="2400" b="1" u="none" dirty="0"/>
                <a:t>47</a:t>
              </a:r>
            </a:p>
          </p:txBody>
        </p:sp>
        <p:sp>
          <p:nvSpPr>
            <p:cNvPr id="51" name="50 - TextBox"/>
            <p:cNvSpPr txBox="1"/>
            <p:nvPr/>
          </p:nvSpPr>
          <p:spPr>
            <a:xfrm rot="2186355">
              <a:off x="1587299" y="3570437"/>
              <a:ext cx="380232" cy="307777"/>
            </a:xfrm>
            <a:prstGeom prst="rect">
              <a:avLst/>
            </a:prstGeom>
            <a:noFill/>
          </p:spPr>
          <p:txBody>
            <a:bodyPr wrap="none" rtlCol="0">
              <a:spAutoFit/>
            </a:bodyPr>
            <a:lstStyle/>
            <a:p>
              <a:r>
                <a:rPr lang="en-GB" sz="1400" u="none" dirty="0"/>
                <a:t>38</a:t>
              </a:r>
            </a:p>
          </p:txBody>
        </p:sp>
        <p:sp>
          <p:nvSpPr>
            <p:cNvPr id="52" name="51 - TextBox"/>
            <p:cNvSpPr txBox="1"/>
            <p:nvPr/>
          </p:nvSpPr>
          <p:spPr>
            <a:xfrm rot="3684771">
              <a:off x="2958899" y="3646637"/>
              <a:ext cx="380232" cy="307777"/>
            </a:xfrm>
            <a:prstGeom prst="rect">
              <a:avLst/>
            </a:prstGeom>
            <a:noFill/>
          </p:spPr>
          <p:txBody>
            <a:bodyPr wrap="none" rtlCol="0">
              <a:spAutoFit/>
            </a:bodyPr>
            <a:lstStyle/>
            <a:p>
              <a:r>
                <a:rPr lang="en-GB" sz="1400" u="none" dirty="0"/>
                <a:t>11</a:t>
              </a:r>
            </a:p>
          </p:txBody>
        </p:sp>
        <p:sp>
          <p:nvSpPr>
            <p:cNvPr id="53" name="52 - TextBox"/>
            <p:cNvSpPr txBox="1"/>
            <p:nvPr/>
          </p:nvSpPr>
          <p:spPr>
            <a:xfrm rot="3746238">
              <a:off x="3644699" y="3189437"/>
              <a:ext cx="688009" cy="646331"/>
            </a:xfrm>
            <a:prstGeom prst="rect">
              <a:avLst/>
            </a:prstGeom>
            <a:noFill/>
          </p:spPr>
          <p:txBody>
            <a:bodyPr wrap="none" rtlCol="0">
              <a:spAutoFit/>
            </a:bodyPr>
            <a:lstStyle/>
            <a:p>
              <a:r>
                <a:rPr lang="en-GB" sz="3600" u="none" dirty="0"/>
                <a:t>32</a:t>
              </a:r>
            </a:p>
          </p:txBody>
        </p:sp>
        <p:sp>
          <p:nvSpPr>
            <p:cNvPr id="54" name="53 - TextBox"/>
            <p:cNvSpPr txBox="1"/>
            <p:nvPr/>
          </p:nvSpPr>
          <p:spPr>
            <a:xfrm rot="21031881">
              <a:off x="4203862" y="3050939"/>
              <a:ext cx="633507" cy="584775"/>
            </a:xfrm>
            <a:prstGeom prst="rect">
              <a:avLst/>
            </a:prstGeom>
            <a:noFill/>
          </p:spPr>
          <p:txBody>
            <a:bodyPr wrap="none" rtlCol="0">
              <a:spAutoFit/>
            </a:bodyPr>
            <a:lstStyle/>
            <a:p>
              <a:r>
                <a:rPr lang="en-GB" sz="3200" u="none" dirty="0"/>
                <a:t>41</a:t>
              </a:r>
            </a:p>
          </p:txBody>
        </p:sp>
        <p:sp>
          <p:nvSpPr>
            <p:cNvPr id="55" name="54 - TextBox"/>
            <p:cNvSpPr txBox="1"/>
            <p:nvPr/>
          </p:nvSpPr>
          <p:spPr>
            <a:xfrm>
              <a:off x="4864667" y="3037037"/>
              <a:ext cx="380232" cy="307777"/>
            </a:xfrm>
            <a:prstGeom prst="rect">
              <a:avLst/>
            </a:prstGeom>
            <a:noFill/>
          </p:spPr>
          <p:txBody>
            <a:bodyPr wrap="none" rtlCol="0">
              <a:spAutoFit/>
            </a:bodyPr>
            <a:lstStyle/>
            <a:p>
              <a:r>
                <a:rPr lang="en-GB" sz="1400" u="none" dirty="0"/>
                <a:t>23</a:t>
              </a:r>
            </a:p>
          </p:txBody>
        </p:sp>
        <p:sp>
          <p:nvSpPr>
            <p:cNvPr id="56" name="55 - TextBox"/>
            <p:cNvSpPr txBox="1"/>
            <p:nvPr/>
          </p:nvSpPr>
          <p:spPr>
            <a:xfrm rot="16200000">
              <a:off x="5513087" y="2997449"/>
              <a:ext cx="381001" cy="307777"/>
            </a:xfrm>
            <a:prstGeom prst="rect">
              <a:avLst/>
            </a:prstGeom>
            <a:noFill/>
          </p:spPr>
          <p:txBody>
            <a:bodyPr wrap="square" rtlCol="0">
              <a:spAutoFit/>
            </a:bodyPr>
            <a:lstStyle/>
            <a:p>
              <a:r>
                <a:rPr lang="en-GB" sz="1400" u="none" dirty="0"/>
                <a:t>8</a:t>
              </a:r>
            </a:p>
          </p:txBody>
        </p:sp>
        <p:sp>
          <p:nvSpPr>
            <p:cNvPr id="57" name="56 - TextBox"/>
            <p:cNvSpPr txBox="1"/>
            <p:nvPr/>
          </p:nvSpPr>
          <p:spPr>
            <a:xfrm rot="3340426">
              <a:off x="5903037" y="3153416"/>
              <a:ext cx="477456" cy="369332"/>
            </a:xfrm>
            <a:prstGeom prst="rect">
              <a:avLst/>
            </a:prstGeom>
            <a:noFill/>
          </p:spPr>
          <p:txBody>
            <a:bodyPr wrap="square" rtlCol="0">
              <a:spAutoFit/>
            </a:bodyPr>
            <a:lstStyle/>
            <a:p>
              <a:r>
                <a:rPr lang="en-GB" u="none" dirty="0">
                  <a:latin typeface="Aharoni" pitchFamily="2" charset="-79"/>
                  <a:cs typeface="Aharoni" pitchFamily="2" charset="-79"/>
                </a:rPr>
                <a:t>44</a:t>
              </a:r>
            </a:p>
          </p:txBody>
        </p:sp>
        <p:sp>
          <p:nvSpPr>
            <p:cNvPr id="59" name="58 - TextBox"/>
            <p:cNvSpPr txBox="1"/>
            <p:nvPr/>
          </p:nvSpPr>
          <p:spPr>
            <a:xfrm rot="18748903">
              <a:off x="1698021" y="3905271"/>
              <a:ext cx="463588" cy="400110"/>
            </a:xfrm>
            <a:prstGeom prst="rect">
              <a:avLst/>
            </a:prstGeom>
            <a:noFill/>
          </p:spPr>
          <p:txBody>
            <a:bodyPr wrap="none" rtlCol="0">
              <a:spAutoFit/>
            </a:bodyPr>
            <a:lstStyle/>
            <a:p>
              <a:r>
                <a:rPr lang="en-GB" sz="2000" u="none" dirty="0"/>
                <a:t>28</a:t>
              </a:r>
            </a:p>
          </p:txBody>
        </p:sp>
        <p:sp>
          <p:nvSpPr>
            <p:cNvPr id="62" name="61 - TextBox"/>
            <p:cNvSpPr txBox="1"/>
            <p:nvPr/>
          </p:nvSpPr>
          <p:spPr>
            <a:xfrm rot="2433938">
              <a:off x="3606340" y="3643400"/>
              <a:ext cx="309700" cy="230832"/>
            </a:xfrm>
            <a:prstGeom prst="rect">
              <a:avLst/>
            </a:prstGeom>
            <a:noFill/>
          </p:spPr>
          <p:txBody>
            <a:bodyPr wrap="none" rtlCol="0">
              <a:spAutoFit/>
            </a:bodyPr>
            <a:lstStyle/>
            <a:p>
              <a:r>
                <a:rPr lang="en-GB" sz="900" u="none" dirty="0"/>
                <a:t>14</a:t>
              </a:r>
            </a:p>
          </p:txBody>
        </p:sp>
        <p:sp>
          <p:nvSpPr>
            <p:cNvPr id="65" name="64 - TextBox"/>
            <p:cNvSpPr txBox="1"/>
            <p:nvPr/>
          </p:nvSpPr>
          <p:spPr>
            <a:xfrm rot="16962104">
              <a:off x="5397299" y="3341837"/>
              <a:ext cx="463588" cy="400110"/>
            </a:xfrm>
            <a:prstGeom prst="rect">
              <a:avLst/>
            </a:prstGeom>
            <a:noFill/>
          </p:spPr>
          <p:txBody>
            <a:bodyPr wrap="none" rtlCol="0">
              <a:spAutoFit/>
            </a:bodyPr>
            <a:lstStyle/>
            <a:p>
              <a:r>
                <a:rPr lang="en-GB" sz="2000" u="none" dirty="0"/>
                <a:t>26</a:t>
              </a:r>
            </a:p>
          </p:txBody>
        </p:sp>
        <p:sp>
          <p:nvSpPr>
            <p:cNvPr id="66" name="65 - TextBox"/>
            <p:cNvSpPr txBox="1"/>
            <p:nvPr/>
          </p:nvSpPr>
          <p:spPr>
            <a:xfrm rot="1459379">
              <a:off x="6053407" y="3558882"/>
              <a:ext cx="380232" cy="307777"/>
            </a:xfrm>
            <a:prstGeom prst="rect">
              <a:avLst/>
            </a:prstGeom>
            <a:noFill/>
          </p:spPr>
          <p:txBody>
            <a:bodyPr wrap="none" rtlCol="0">
              <a:spAutoFit/>
            </a:bodyPr>
            <a:lstStyle/>
            <a:p>
              <a:r>
                <a:rPr lang="en-GB" sz="1400" u="none" dirty="0"/>
                <a:t>17</a:t>
              </a:r>
            </a:p>
          </p:txBody>
        </p:sp>
        <p:sp>
          <p:nvSpPr>
            <p:cNvPr id="68" name="67 - TextBox"/>
            <p:cNvSpPr txBox="1"/>
            <p:nvPr/>
          </p:nvSpPr>
          <p:spPr>
            <a:xfrm rot="5074961">
              <a:off x="6159299" y="3875237"/>
              <a:ext cx="380232" cy="307777"/>
            </a:xfrm>
            <a:prstGeom prst="rect">
              <a:avLst/>
            </a:prstGeom>
            <a:noFill/>
          </p:spPr>
          <p:txBody>
            <a:bodyPr wrap="none" rtlCol="0">
              <a:spAutoFit/>
            </a:bodyPr>
            <a:lstStyle/>
            <a:p>
              <a:r>
                <a:rPr lang="en-GB" sz="1400" u="none" dirty="0"/>
                <a:t>34</a:t>
              </a:r>
            </a:p>
          </p:txBody>
        </p:sp>
        <p:sp>
          <p:nvSpPr>
            <p:cNvPr id="70" name="69 - TextBox"/>
            <p:cNvSpPr txBox="1"/>
            <p:nvPr/>
          </p:nvSpPr>
          <p:spPr>
            <a:xfrm rot="10800000">
              <a:off x="6616499" y="3875237"/>
              <a:ext cx="457200" cy="307777"/>
            </a:xfrm>
            <a:prstGeom prst="rect">
              <a:avLst/>
            </a:prstGeom>
            <a:noFill/>
          </p:spPr>
          <p:txBody>
            <a:bodyPr wrap="square" rtlCol="0">
              <a:spAutoFit/>
            </a:bodyPr>
            <a:lstStyle/>
            <a:p>
              <a:r>
                <a:rPr lang="en-GB" sz="1400" u="none" dirty="0">
                  <a:latin typeface="Arial" pitchFamily="34" charset="0"/>
                  <a:cs typeface="Arial" pitchFamily="34" charset="0"/>
                </a:rPr>
                <a:t>7</a:t>
              </a:r>
            </a:p>
          </p:txBody>
        </p:sp>
        <p:sp>
          <p:nvSpPr>
            <p:cNvPr id="71" name="70 - TextBox"/>
            <p:cNvSpPr txBox="1"/>
            <p:nvPr/>
          </p:nvSpPr>
          <p:spPr>
            <a:xfrm rot="19079755">
              <a:off x="5332407" y="3914157"/>
              <a:ext cx="521297" cy="461665"/>
            </a:xfrm>
            <a:prstGeom prst="rect">
              <a:avLst/>
            </a:prstGeom>
            <a:noFill/>
          </p:spPr>
          <p:txBody>
            <a:bodyPr wrap="none" rtlCol="0">
              <a:spAutoFit/>
            </a:bodyPr>
            <a:lstStyle/>
            <a:p>
              <a:r>
                <a:rPr lang="en-GB" sz="2400" u="none" dirty="0"/>
                <a:t>16</a:t>
              </a:r>
            </a:p>
          </p:txBody>
        </p:sp>
        <p:sp>
          <p:nvSpPr>
            <p:cNvPr id="73" name="72 - TextBox"/>
            <p:cNvSpPr txBox="1"/>
            <p:nvPr/>
          </p:nvSpPr>
          <p:spPr>
            <a:xfrm rot="1950900">
              <a:off x="4372343" y="3863219"/>
              <a:ext cx="527709" cy="461665"/>
            </a:xfrm>
            <a:prstGeom prst="rect">
              <a:avLst/>
            </a:prstGeom>
            <a:noFill/>
          </p:spPr>
          <p:txBody>
            <a:bodyPr wrap="none" rtlCol="0">
              <a:spAutoFit/>
            </a:bodyPr>
            <a:lstStyle/>
            <a:p>
              <a:r>
                <a:rPr lang="en-GB" sz="2400" u="none" dirty="0">
                  <a:latin typeface="Arial" pitchFamily="34" charset="0"/>
                  <a:cs typeface="Arial" pitchFamily="34" charset="0"/>
                </a:rPr>
                <a:t>31</a:t>
              </a:r>
            </a:p>
          </p:txBody>
        </p:sp>
        <p:sp>
          <p:nvSpPr>
            <p:cNvPr id="74" name="73 - TextBox"/>
            <p:cNvSpPr txBox="1"/>
            <p:nvPr/>
          </p:nvSpPr>
          <p:spPr>
            <a:xfrm>
              <a:off x="3949499" y="4027637"/>
              <a:ext cx="332142" cy="253916"/>
            </a:xfrm>
            <a:prstGeom prst="rect">
              <a:avLst/>
            </a:prstGeom>
            <a:noFill/>
          </p:spPr>
          <p:txBody>
            <a:bodyPr wrap="none" rtlCol="0">
              <a:spAutoFit/>
            </a:bodyPr>
            <a:lstStyle/>
            <a:p>
              <a:r>
                <a:rPr lang="en-GB" sz="1050" u="none" dirty="0"/>
                <a:t>40</a:t>
              </a:r>
            </a:p>
          </p:txBody>
        </p:sp>
        <p:sp>
          <p:nvSpPr>
            <p:cNvPr id="75" name="74 - TextBox"/>
            <p:cNvSpPr txBox="1"/>
            <p:nvPr/>
          </p:nvSpPr>
          <p:spPr>
            <a:xfrm rot="12371614">
              <a:off x="3511848" y="3912576"/>
              <a:ext cx="437940" cy="369332"/>
            </a:xfrm>
            <a:prstGeom prst="rect">
              <a:avLst/>
            </a:prstGeom>
            <a:noFill/>
          </p:spPr>
          <p:txBody>
            <a:bodyPr wrap="none" rtlCol="0">
              <a:spAutoFit/>
            </a:bodyPr>
            <a:lstStyle/>
            <a:p>
              <a:r>
                <a:rPr lang="en-GB" u="none" dirty="0"/>
                <a:t>49</a:t>
              </a:r>
            </a:p>
          </p:txBody>
        </p:sp>
        <p:sp>
          <p:nvSpPr>
            <p:cNvPr id="76" name="75 - TextBox"/>
            <p:cNvSpPr txBox="1"/>
            <p:nvPr/>
          </p:nvSpPr>
          <p:spPr>
            <a:xfrm rot="10800000" flipV="1">
              <a:off x="2806499" y="4408637"/>
              <a:ext cx="532632" cy="307777"/>
            </a:xfrm>
            <a:prstGeom prst="rect">
              <a:avLst/>
            </a:prstGeom>
            <a:noFill/>
          </p:spPr>
          <p:txBody>
            <a:bodyPr wrap="square" rtlCol="0">
              <a:spAutoFit/>
            </a:bodyPr>
            <a:lstStyle/>
            <a:p>
              <a:r>
                <a:rPr lang="en-GB" sz="1400" u="none" dirty="0"/>
                <a:t>10</a:t>
              </a:r>
            </a:p>
          </p:txBody>
        </p:sp>
        <p:sp>
          <p:nvSpPr>
            <p:cNvPr id="77" name="76 - TextBox"/>
            <p:cNvSpPr txBox="1"/>
            <p:nvPr/>
          </p:nvSpPr>
          <p:spPr>
            <a:xfrm rot="6699037">
              <a:off x="3477872" y="4240849"/>
              <a:ext cx="409086" cy="338554"/>
            </a:xfrm>
            <a:prstGeom prst="rect">
              <a:avLst/>
            </a:prstGeom>
            <a:noFill/>
          </p:spPr>
          <p:txBody>
            <a:bodyPr wrap="none" rtlCol="0">
              <a:spAutoFit/>
            </a:bodyPr>
            <a:lstStyle/>
            <a:p>
              <a:r>
                <a:rPr lang="en-GB" sz="1600" u="none" dirty="0"/>
                <a:t>22</a:t>
              </a:r>
            </a:p>
          </p:txBody>
        </p:sp>
        <p:sp>
          <p:nvSpPr>
            <p:cNvPr id="79" name="78 - TextBox"/>
            <p:cNvSpPr txBox="1"/>
            <p:nvPr/>
          </p:nvSpPr>
          <p:spPr>
            <a:xfrm>
              <a:off x="4178099" y="4561037"/>
              <a:ext cx="296876" cy="215444"/>
            </a:xfrm>
            <a:prstGeom prst="rect">
              <a:avLst/>
            </a:prstGeom>
            <a:noFill/>
          </p:spPr>
          <p:txBody>
            <a:bodyPr wrap="none" rtlCol="0">
              <a:spAutoFit/>
            </a:bodyPr>
            <a:lstStyle/>
            <a:p>
              <a:r>
                <a:rPr lang="en-GB" sz="800" i="1" u="none" dirty="0"/>
                <a:t>13</a:t>
              </a:r>
            </a:p>
          </p:txBody>
        </p:sp>
        <p:sp>
          <p:nvSpPr>
            <p:cNvPr id="81" name="80 - TextBox"/>
            <p:cNvSpPr txBox="1"/>
            <p:nvPr/>
          </p:nvSpPr>
          <p:spPr>
            <a:xfrm rot="11819388">
              <a:off x="4824239" y="4229740"/>
              <a:ext cx="386175" cy="307777"/>
            </a:xfrm>
            <a:prstGeom prst="rect">
              <a:avLst/>
            </a:prstGeom>
            <a:noFill/>
          </p:spPr>
          <p:txBody>
            <a:bodyPr wrap="square" rtlCol="0">
              <a:spAutoFit/>
            </a:bodyPr>
            <a:lstStyle/>
            <a:p>
              <a:r>
                <a:rPr lang="en-GB" sz="1400" u="none" dirty="0"/>
                <a:t>4</a:t>
              </a:r>
            </a:p>
          </p:txBody>
        </p:sp>
        <p:sp>
          <p:nvSpPr>
            <p:cNvPr id="83" name="82 - TextBox"/>
            <p:cNvSpPr txBox="1"/>
            <p:nvPr/>
          </p:nvSpPr>
          <p:spPr>
            <a:xfrm rot="1897114">
              <a:off x="5610914" y="4278348"/>
              <a:ext cx="479618" cy="369332"/>
            </a:xfrm>
            <a:prstGeom prst="rect">
              <a:avLst/>
            </a:prstGeom>
            <a:noFill/>
          </p:spPr>
          <p:txBody>
            <a:bodyPr wrap="none" rtlCol="0">
              <a:spAutoFit/>
            </a:bodyPr>
            <a:lstStyle/>
            <a:p>
              <a:r>
                <a:rPr lang="en-GB" b="1" u="none" dirty="0"/>
                <a:t>43</a:t>
              </a:r>
            </a:p>
          </p:txBody>
        </p:sp>
        <p:sp>
          <p:nvSpPr>
            <p:cNvPr id="87" name="86 - TextBox"/>
            <p:cNvSpPr txBox="1"/>
            <p:nvPr/>
          </p:nvSpPr>
          <p:spPr>
            <a:xfrm rot="3880352">
              <a:off x="6803421" y="4514871"/>
              <a:ext cx="463588" cy="400110"/>
            </a:xfrm>
            <a:prstGeom prst="rect">
              <a:avLst/>
            </a:prstGeom>
            <a:noFill/>
          </p:spPr>
          <p:txBody>
            <a:bodyPr wrap="none" rtlCol="0">
              <a:spAutoFit/>
            </a:bodyPr>
            <a:lstStyle/>
            <a:p>
              <a:r>
                <a:rPr lang="en-GB" sz="2000" u="none" dirty="0"/>
                <a:t>25</a:t>
              </a:r>
            </a:p>
          </p:txBody>
        </p:sp>
        <p:sp>
          <p:nvSpPr>
            <p:cNvPr id="90" name="89 - TextBox"/>
            <p:cNvSpPr txBox="1"/>
            <p:nvPr/>
          </p:nvSpPr>
          <p:spPr>
            <a:xfrm rot="4221410">
              <a:off x="2606457" y="4720876"/>
              <a:ext cx="437940" cy="369332"/>
            </a:xfrm>
            <a:prstGeom prst="rect">
              <a:avLst/>
            </a:prstGeom>
            <a:noFill/>
          </p:spPr>
          <p:txBody>
            <a:bodyPr wrap="none" rtlCol="0">
              <a:spAutoFit/>
            </a:bodyPr>
            <a:lstStyle/>
            <a:p>
              <a:r>
                <a:rPr lang="en-GB" u="none" dirty="0"/>
                <a:t>37</a:t>
              </a:r>
            </a:p>
          </p:txBody>
        </p:sp>
        <p:sp>
          <p:nvSpPr>
            <p:cNvPr id="91" name="90 - TextBox"/>
            <p:cNvSpPr txBox="1"/>
            <p:nvPr/>
          </p:nvSpPr>
          <p:spPr>
            <a:xfrm rot="10800000">
              <a:off x="2196899" y="4637237"/>
              <a:ext cx="380232" cy="307777"/>
            </a:xfrm>
            <a:prstGeom prst="rect">
              <a:avLst/>
            </a:prstGeom>
            <a:noFill/>
          </p:spPr>
          <p:txBody>
            <a:bodyPr wrap="none" rtlCol="0">
              <a:spAutoFit/>
            </a:bodyPr>
            <a:lstStyle/>
            <a:p>
              <a:r>
                <a:rPr lang="en-GB" sz="1400" i="1" u="none" dirty="0"/>
                <a:t>19</a:t>
              </a:r>
            </a:p>
          </p:txBody>
        </p:sp>
        <p:sp>
          <p:nvSpPr>
            <p:cNvPr id="94" name="93 - TextBox"/>
            <p:cNvSpPr txBox="1"/>
            <p:nvPr/>
          </p:nvSpPr>
          <p:spPr>
            <a:xfrm rot="8385050">
              <a:off x="1663499" y="4789637"/>
              <a:ext cx="351378" cy="276999"/>
            </a:xfrm>
            <a:prstGeom prst="rect">
              <a:avLst/>
            </a:prstGeom>
            <a:noFill/>
          </p:spPr>
          <p:txBody>
            <a:bodyPr wrap="none" rtlCol="0">
              <a:spAutoFit/>
            </a:bodyPr>
            <a:lstStyle/>
            <a:p>
              <a:r>
                <a:rPr lang="en-GB" sz="1200" u="none" dirty="0"/>
                <a:t>46</a:t>
              </a:r>
            </a:p>
          </p:txBody>
        </p:sp>
        <p:sp>
          <p:nvSpPr>
            <p:cNvPr id="95" name="94 - TextBox"/>
            <p:cNvSpPr txBox="1"/>
            <p:nvPr/>
          </p:nvSpPr>
          <p:spPr>
            <a:xfrm rot="16200000">
              <a:off x="6519781" y="2848191"/>
              <a:ext cx="287258" cy="246221"/>
            </a:xfrm>
            <a:prstGeom prst="rect">
              <a:avLst/>
            </a:prstGeom>
            <a:noFill/>
          </p:spPr>
          <p:txBody>
            <a:bodyPr wrap="none" rtlCol="0">
              <a:spAutoFit/>
            </a:bodyPr>
            <a:lstStyle/>
            <a:p>
              <a:r>
                <a:rPr lang="en-GB" sz="1000" u="none" dirty="0">
                  <a:latin typeface="Aparajita" pitchFamily="34" charset="0"/>
                  <a:cs typeface="Aparajita" pitchFamily="34" charset="0"/>
                </a:rPr>
                <a:t>35</a:t>
              </a:r>
            </a:p>
          </p:txBody>
        </p:sp>
        <p:sp>
          <p:nvSpPr>
            <p:cNvPr id="96" name="95 - TextBox"/>
            <p:cNvSpPr txBox="1"/>
            <p:nvPr/>
          </p:nvSpPr>
          <p:spPr>
            <a:xfrm rot="5400000">
              <a:off x="2296131" y="4538005"/>
              <a:ext cx="321780" cy="215444"/>
            </a:xfrm>
            <a:prstGeom prst="rect">
              <a:avLst/>
            </a:prstGeom>
            <a:noFill/>
          </p:spPr>
          <p:txBody>
            <a:bodyPr wrap="square" rtlCol="0">
              <a:spAutoFit/>
            </a:bodyPr>
            <a:lstStyle/>
            <a:p>
              <a:r>
                <a:rPr lang="en-GB" sz="800" u="none" dirty="0">
                  <a:latin typeface="Rod" pitchFamily="49" charset="-79"/>
                  <a:cs typeface="Rod" pitchFamily="49" charset="-79"/>
                </a:rPr>
                <a:t>1</a:t>
              </a:r>
            </a:p>
          </p:txBody>
        </p:sp>
        <p:sp>
          <p:nvSpPr>
            <p:cNvPr id="97" name="96 - TextBox"/>
            <p:cNvSpPr txBox="1"/>
            <p:nvPr/>
          </p:nvSpPr>
          <p:spPr>
            <a:xfrm>
              <a:off x="4495800" y="2969568"/>
              <a:ext cx="247184" cy="230832"/>
            </a:xfrm>
            <a:prstGeom prst="rect">
              <a:avLst/>
            </a:prstGeom>
            <a:noFill/>
          </p:spPr>
          <p:txBody>
            <a:bodyPr wrap="none" rtlCol="0">
              <a:spAutoFit/>
            </a:bodyPr>
            <a:lstStyle/>
            <a:p>
              <a:r>
                <a:rPr lang="en-GB" sz="900" i="1" u="none" dirty="0"/>
                <a:t>5</a:t>
              </a:r>
            </a:p>
          </p:txBody>
        </p:sp>
      </p:grpSp>
      <p:sp>
        <p:nvSpPr>
          <p:cNvPr id="99" name="98 - TextBox"/>
          <p:cNvSpPr txBox="1"/>
          <p:nvPr/>
        </p:nvSpPr>
        <p:spPr>
          <a:xfrm>
            <a:off x="2819400" y="304800"/>
            <a:ext cx="3944541" cy="584775"/>
          </a:xfrm>
          <a:prstGeom prst="rect">
            <a:avLst/>
          </a:prstGeom>
          <a:noFill/>
        </p:spPr>
        <p:txBody>
          <a:bodyPr wrap="none" rtlCol="0">
            <a:spAutoFit/>
          </a:bodyPr>
          <a:lstStyle/>
          <a:p>
            <a:r>
              <a:rPr lang="en-GB" sz="3200" dirty="0"/>
              <a:t>Sort</a:t>
            </a:r>
            <a:r>
              <a:rPr lang="el-GR" sz="3200" dirty="0"/>
              <a:t> – Κάνω Διαλογή</a:t>
            </a:r>
            <a:endParaRPr lang="en-GB"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98 - TextBox"/>
          <p:cNvSpPr txBox="1"/>
          <p:nvPr/>
        </p:nvSpPr>
        <p:spPr>
          <a:xfrm>
            <a:off x="2360922" y="304799"/>
            <a:ext cx="4649478" cy="584775"/>
          </a:xfrm>
          <a:prstGeom prst="rect">
            <a:avLst/>
          </a:prstGeom>
          <a:noFill/>
        </p:spPr>
        <p:txBody>
          <a:bodyPr wrap="none" rtlCol="0">
            <a:spAutoFit/>
          </a:bodyPr>
          <a:lstStyle/>
          <a:p>
            <a:r>
              <a:rPr lang="en-GB" sz="3200" dirty="0"/>
              <a:t>Set in order</a:t>
            </a:r>
            <a:r>
              <a:rPr lang="el-GR" sz="3200" dirty="0"/>
              <a:t> - Τακτοποιώ</a:t>
            </a:r>
            <a:endParaRPr lang="en-GB" sz="3200" dirty="0"/>
          </a:p>
        </p:txBody>
      </p:sp>
      <p:grpSp>
        <p:nvGrpSpPr>
          <p:cNvPr id="113" name="112 - Ομάδα"/>
          <p:cNvGrpSpPr/>
          <p:nvPr/>
        </p:nvGrpSpPr>
        <p:grpSpPr>
          <a:xfrm>
            <a:off x="1741841" y="1524000"/>
            <a:ext cx="5878159" cy="3887788"/>
            <a:chOff x="1370012" y="1524000"/>
            <a:chExt cx="5878159" cy="3887788"/>
          </a:xfrm>
        </p:grpSpPr>
        <p:sp>
          <p:nvSpPr>
            <p:cNvPr id="7" name="6 - TextBox"/>
            <p:cNvSpPr txBox="1"/>
            <p:nvPr/>
          </p:nvSpPr>
          <p:spPr>
            <a:xfrm rot="8119857">
              <a:off x="1806777" y="1719459"/>
              <a:ext cx="261610" cy="261610"/>
            </a:xfrm>
            <a:prstGeom prst="rect">
              <a:avLst/>
            </a:prstGeom>
            <a:noFill/>
          </p:spPr>
          <p:txBody>
            <a:bodyPr wrap="none" rtlCol="0">
              <a:spAutoFit/>
            </a:bodyPr>
            <a:lstStyle/>
            <a:p>
              <a:r>
                <a:rPr lang="en-GB" sz="1100" u="none" dirty="0"/>
                <a:t>3</a:t>
              </a:r>
            </a:p>
          </p:txBody>
        </p:sp>
        <p:sp>
          <p:nvSpPr>
            <p:cNvPr id="8" name="7 - TextBox"/>
            <p:cNvSpPr txBox="1"/>
            <p:nvPr/>
          </p:nvSpPr>
          <p:spPr>
            <a:xfrm rot="1392480" flipH="1">
              <a:off x="2158124" y="1600178"/>
              <a:ext cx="763493" cy="461665"/>
            </a:xfrm>
            <a:prstGeom prst="rect">
              <a:avLst/>
            </a:prstGeom>
            <a:noFill/>
          </p:spPr>
          <p:txBody>
            <a:bodyPr wrap="square" rtlCol="0">
              <a:spAutoFit/>
            </a:bodyPr>
            <a:lstStyle/>
            <a:p>
              <a:r>
                <a:rPr lang="en-GB" sz="2400" u="none" dirty="0"/>
                <a:t>48</a:t>
              </a:r>
            </a:p>
          </p:txBody>
        </p:sp>
        <p:sp>
          <p:nvSpPr>
            <p:cNvPr id="9" name="8 - TextBox"/>
            <p:cNvSpPr txBox="1"/>
            <p:nvPr/>
          </p:nvSpPr>
          <p:spPr>
            <a:xfrm>
              <a:off x="2743200" y="1741481"/>
              <a:ext cx="380232" cy="307777"/>
            </a:xfrm>
            <a:prstGeom prst="rect">
              <a:avLst/>
            </a:prstGeom>
            <a:noFill/>
          </p:spPr>
          <p:txBody>
            <a:bodyPr wrap="none" rtlCol="0">
              <a:spAutoFit/>
            </a:bodyPr>
            <a:lstStyle/>
            <a:p>
              <a:r>
                <a:rPr lang="en-GB" sz="1400" u="none" dirty="0"/>
                <a:t>30</a:t>
              </a:r>
            </a:p>
          </p:txBody>
        </p:sp>
        <p:sp>
          <p:nvSpPr>
            <p:cNvPr id="13" name="12 - TextBox"/>
            <p:cNvSpPr txBox="1"/>
            <p:nvPr/>
          </p:nvSpPr>
          <p:spPr>
            <a:xfrm rot="8766200">
              <a:off x="4682722" y="1542915"/>
              <a:ext cx="463588" cy="400110"/>
            </a:xfrm>
            <a:prstGeom prst="rect">
              <a:avLst/>
            </a:prstGeom>
            <a:noFill/>
          </p:spPr>
          <p:txBody>
            <a:bodyPr wrap="none" rtlCol="0">
              <a:spAutoFit/>
            </a:bodyPr>
            <a:lstStyle/>
            <a:p>
              <a:r>
                <a:rPr lang="en-GB" sz="2000" u="none" dirty="0"/>
                <a:t>33</a:t>
              </a:r>
            </a:p>
          </p:txBody>
        </p:sp>
        <p:sp>
          <p:nvSpPr>
            <p:cNvPr id="14" name="13 - TextBox"/>
            <p:cNvSpPr txBox="1"/>
            <p:nvPr/>
          </p:nvSpPr>
          <p:spPr>
            <a:xfrm rot="19811423">
              <a:off x="5228946" y="1634504"/>
              <a:ext cx="437940" cy="369332"/>
            </a:xfrm>
            <a:prstGeom prst="rect">
              <a:avLst/>
            </a:prstGeom>
            <a:noFill/>
          </p:spPr>
          <p:txBody>
            <a:bodyPr wrap="none" rtlCol="0">
              <a:spAutoFit/>
            </a:bodyPr>
            <a:lstStyle/>
            <a:p>
              <a:r>
                <a:rPr lang="en-GB" u="none" dirty="0"/>
                <a:t>45</a:t>
              </a:r>
            </a:p>
          </p:txBody>
        </p:sp>
        <p:sp>
          <p:nvSpPr>
            <p:cNvPr id="15" name="14 - TextBox"/>
            <p:cNvSpPr txBox="1"/>
            <p:nvPr/>
          </p:nvSpPr>
          <p:spPr>
            <a:xfrm rot="2843416">
              <a:off x="5762346" y="1939304"/>
              <a:ext cx="437940" cy="369332"/>
            </a:xfrm>
            <a:prstGeom prst="rect">
              <a:avLst/>
            </a:prstGeom>
            <a:noFill/>
          </p:spPr>
          <p:txBody>
            <a:bodyPr wrap="none" rtlCol="0">
              <a:spAutoFit/>
            </a:bodyPr>
            <a:lstStyle/>
            <a:p>
              <a:r>
                <a:rPr lang="en-GB" u="none" dirty="0"/>
                <a:t>18</a:t>
              </a:r>
            </a:p>
          </p:txBody>
        </p:sp>
        <p:sp>
          <p:nvSpPr>
            <p:cNvPr id="16" name="15 - TextBox"/>
            <p:cNvSpPr txBox="1"/>
            <p:nvPr/>
          </p:nvSpPr>
          <p:spPr>
            <a:xfrm rot="5400000">
              <a:off x="6371946" y="1558304"/>
              <a:ext cx="437940" cy="369332"/>
            </a:xfrm>
            <a:prstGeom prst="rect">
              <a:avLst/>
            </a:prstGeom>
            <a:noFill/>
          </p:spPr>
          <p:txBody>
            <a:bodyPr wrap="none" rtlCol="0">
              <a:spAutoFit/>
            </a:bodyPr>
            <a:lstStyle/>
            <a:p>
              <a:r>
                <a:rPr lang="en-GB" u="none" dirty="0"/>
                <a:t>27</a:t>
              </a:r>
            </a:p>
          </p:txBody>
        </p:sp>
        <p:sp>
          <p:nvSpPr>
            <p:cNvPr id="17" name="16 - TextBox"/>
            <p:cNvSpPr txBox="1"/>
            <p:nvPr/>
          </p:nvSpPr>
          <p:spPr>
            <a:xfrm rot="5400000">
              <a:off x="6392624" y="1902057"/>
              <a:ext cx="247184" cy="230832"/>
            </a:xfrm>
            <a:prstGeom prst="rect">
              <a:avLst/>
            </a:prstGeom>
            <a:noFill/>
          </p:spPr>
          <p:txBody>
            <a:bodyPr wrap="none" rtlCol="0">
              <a:spAutoFit/>
            </a:bodyPr>
            <a:lstStyle/>
            <a:p>
              <a:r>
                <a:rPr lang="en-GB" sz="900" u="none" dirty="0"/>
                <a:t>9</a:t>
              </a:r>
            </a:p>
          </p:txBody>
        </p:sp>
        <p:sp>
          <p:nvSpPr>
            <p:cNvPr id="19" name="18 - TextBox"/>
            <p:cNvSpPr txBox="1"/>
            <p:nvPr/>
          </p:nvSpPr>
          <p:spPr>
            <a:xfrm rot="5400000">
              <a:off x="6816322" y="2000115"/>
              <a:ext cx="463588" cy="400110"/>
            </a:xfrm>
            <a:prstGeom prst="rect">
              <a:avLst/>
            </a:prstGeom>
            <a:noFill/>
          </p:spPr>
          <p:txBody>
            <a:bodyPr wrap="none" rtlCol="0">
              <a:spAutoFit/>
            </a:bodyPr>
            <a:lstStyle/>
            <a:p>
              <a:r>
                <a:rPr lang="en-GB" sz="2000" u="none" dirty="0"/>
                <a:t>36</a:t>
              </a:r>
            </a:p>
          </p:txBody>
        </p:sp>
        <p:sp>
          <p:nvSpPr>
            <p:cNvPr id="23" name="22 - TextBox"/>
            <p:cNvSpPr txBox="1"/>
            <p:nvPr/>
          </p:nvSpPr>
          <p:spPr>
            <a:xfrm rot="5116715">
              <a:off x="4786173" y="2335693"/>
              <a:ext cx="409086" cy="338554"/>
            </a:xfrm>
            <a:prstGeom prst="rect">
              <a:avLst/>
            </a:prstGeom>
            <a:noFill/>
          </p:spPr>
          <p:txBody>
            <a:bodyPr wrap="none" rtlCol="0">
              <a:spAutoFit/>
            </a:bodyPr>
            <a:lstStyle/>
            <a:p>
              <a:r>
                <a:rPr lang="en-GB" sz="1600" u="none" dirty="0"/>
                <a:t>15</a:t>
              </a:r>
            </a:p>
          </p:txBody>
        </p:sp>
        <p:sp>
          <p:nvSpPr>
            <p:cNvPr id="26" name="25 - TextBox"/>
            <p:cNvSpPr txBox="1"/>
            <p:nvPr/>
          </p:nvSpPr>
          <p:spPr>
            <a:xfrm rot="2396307">
              <a:off x="3566973" y="1954693"/>
              <a:ext cx="409086" cy="338554"/>
            </a:xfrm>
            <a:prstGeom prst="rect">
              <a:avLst/>
            </a:prstGeom>
            <a:noFill/>
          </p:spPr>
          <p:txBody>
            <a:bodyPr wrap="none" rtlCol="0">
              <a:spAutoFit/>
            </a:bodyPr>
            <a:lstStyle/>
            <a:p>
              <a:r>
                <a:rPr lang="en-GB" sz="1600" u="none" dirty="0"/>
                <a:t>24</a:t>
              </a:r>
            </a:p>
          </p:txBody>
        </p:sp>
        <p:sp>
          <p:nvSpPr>
            <p:cNvPr id="27" name="26 - TextBox"/>
            <p:cNvSpPr txBox="1"/>
            <p:nvPr/>
          </p:nvSpPr>
          <p:spPr>
            <a:xfrm rot="4854075">
              <a:off x="3272556" y="2175894"/>
              <a:ext cx="370596" cy="307777"/>
            </a:xfrm>
            <a:prstGeom prst="rect">
              <a:avLst/>
            </a:prstGeom>
            <a:noFill/>
          </p:spPr>
          <p:txBody>
            <a:bodyPr wrap="square" rtlCol="0">
              <a:spAutoFit/>
            </a:bodyPr>
            <a:lstStyle/>
            <a:p>
              <a:r>
                <a:rPr lang="en-GB" sz="1400" u="none" dirty="0"/>
                <a:t>6</a:t>
              </a:r>
            </a:p>
          </p:txBody>
        </p:sp>
        <p:sp>
          <p:nvSpPr>
            <p:cNvPr id="28" name="27 - TextBox"/>
            <p:cNvSpPr txBox="1"/>
            <p:nvPr/>
          </p:nvSpPr>
          <p:spPr>
            <a:xfrm rot="3055201">
              <a:off x="3552546" y="2320304"/>
              <a:ext cx="437940" cy="369332"/>
            </a:xfrm>
            <a:prstGeom prst="rect">
              <a:avLst/>
            </a:prstGeom>
            <a:noFill/>
          </p:spPr>
          <p:txBody>
            <a:bodyPr wrap="none" rtlCol="0">
              <a:spAutoFit/>
            </a:bodyPr>
            <a:lstStyle/>
            <a:p>
              <a:r>
                <a:rPr lang="en-GB" i="1" u="none" dirty="0"/>
                <a:t>42</a:t>
              </a:r>
            </a:p>
          </p:txBody>
        </p:sp>
        <p:sp>
          <p:nvSpPr>
            <p:cNvPr id="30" name="29 - TextBox"/>
            <p:cNvSpPr txBox="1"/>
            <p:nvPr/>
          </p:nvSpPr>
          <p:spPr>
            <a:xfrm rot="3155960">
              <a:off x="2063329" y="2090725"/>
              <a:ext cx="463588" cy="400110"/>
            </a:xfrm>
            <a:prstGeom prst="rect">
              <a:avLst/>
            </a:prstGeom>
            <a:noFill/>
          </p:spPr>
          <p:txBody>
            <a:bodyPr wrap="none" rtlCol="0">
              <a:spAutoFit/>
            </a:bodyPr>
            <a:lstStyle/>
            <a:p>
              <a:r>
                <a:rPr lang="en-GB" sz="2000" u="none" dirty="0"/>
                <a:t>21</a:t>
              </a:r>
            </a:p>
          </p:txBody>
        </p:sp>
        <p:sp>
          <p:nvSpPr>
            <p:cNvPr id="33" name="32 - TextBox"/>
            <p:cNvSpPr txBox="1"/>
            <p:nvPr/>
          </p:nvSpPr>
          <p:spPr>
            <a:xfrm rot="10482432">
              <a:off x="2452827" y="2366470"/>
              <a:ext cx="351378" cy="276999"/>
            </a:xfrm>
            <a:prstGeom prst="rect">
              <a:avLst/>
            </a:prstGeom>
            <a:noFill/>
          </p:spPr>
          <p:txBody>
            <a:bodyPr wrap="none" rtlCol="0">
              <a:spAutoFit/>
            </a:bodyPr>
            <a:lstStyle/>
            <a:p>
              <a:r>
                <a:rPr lang="en-GB" sz="1200" u="none" dirty="0"/>
                <a:t>12</a:t>
              </a:r>
            </a:p>
          </p:txBody>
        </p:sp>
        <p:sp>
          <p:nvSpPr>
            <p:cNvPr id="35" name="34 - TextBox"/>
            <p:cNvSpPr txBox="1"/>
            <p:nvPr/>
          </p:nvSpPr>
          <p:spPr>
            <a:xfrm rot="8857614">
              <a:off x="1814373" y="2640493"/>
              <a:ext cx="409086" cy="338554"/>
            </a:xfrm>
            <a:prstGeom prst="rect">
              <a:avLst/>
            </a:prstGeom>
            <a:noFill/>
          </p:spPr>
          <p:txBody>
            <a:bodyPr wrap="none" rtlCol="0">
              <a:spAutoFit/>
            </a:bodyPr>
            <a:lstStyle/>
            <a:p>
              <a:r>
                <a:rPr lang="en-GB" sz="1600" u="none" dirty="0"/>
                <a:t>39</a:t>
              </a:r>
            </a:p>
          </p:txBody>
        </p:sp>
        <p:sp>
          <p:nvSpPr>
            <p:cNvPr id="37" name="36 - TextBox"/>
            <p:cNvSpPr txBox="1"/>
            <p:nvPr/>
          </p:nvSpPr>
          <p:spPr>
            <a:xfrm rot="4510897">
              <a:off x="1621039" y="3059964"/>
              <a:ext cx="338554" cy="261610"/>
            </a:xfrm>
            <a:prstGeom prst="rect">
              <a:avLst/>
            </a:prstGeom>
            <a:noFill/>
          </p:spPr>
          <p:txBody>
            <a:bodyPr wrap="none" rtlCol="0">
              <a:spAutoFit/>
            </a:bodyPr>
            <a:lstStyle/>
            <a:p>
              <a:r>
                <a:rPr lang="en-GB" sz="1100" u="none" dirty="0"/>
                <a:t>29</a:t>
              </a:r>
            </a:p>
          </p:txBody>
        </p:sp>
        <p:sp>
          <p:nvSpPr>
            <p:cNvPr id="40" name="39 - TextBox"/>
            <p:cNvSpPr txBox="1"/>
            <p:nvPr/>
          </p:nvSpPr>
          <p:spPr>
            <a:xfrm rot="20540389">
              <a:off x="2872611" y="2934319"/>
              <a:ext cx="317413" cy="400110"/>
            </a:xfrm>
            <a:prstGeom prst="rect">
              <a:avLst/>
            </a:prstGeom>
            <a:noFill/>
          </p:spPr>
          <p:txBody>
            <a:bodyPr wrap="square" rtlCol="0">
              <a:spAutoFit/>
            </a:bodyPr>
            <a:lstStyle/>
            <a:p>
              <a:r>
                <a:rPr lang="en-GB" sz="2000" u="none" dirty="0"/>
                <a:t>2</a:t>
              </a:r>
            </a:p>
          </p:txBody>
        </p:sp>
        <p:sp>
          <p:nvSpPr>
            <p:cNvPr id="47" name="46 - TextBox"/>
            <p:cNvSpPr txBox="1"/>
            <p:nvPr/>
          </p:nvSpPr>
          <p:spPr>
            <a:xfrm rot="12385872">
              <a:off x="1787122" y="3371715"/>
              <a:ext cx="463588" cy="400110"/>
            </a:xfrm>
            <a:prstGeom prst="rect">
              <a:avLst/>
            </a:prstGeom>
            <a:noFill/>
          </p:spPr>
          <p:txBody>
            <a:bodyPr wrap="none" rtlCol="0">
              <a:spAutoFit/>
            </a:bodyPr>
            <a:lstStyle/>
            <a:p>
              <a:r>
                <a:rPr lang="en-GB" sz="2000" u="none" dirty="0"/>
                <a:t>20</a:t>
              </a:r>
            </a:p>
          </p:txBody>
        </p:sp>
        <p:sp>
          <p:nvSpPr>
            <p:cNvPr id="50" name="49 - TextBox"/>
            <p:cNvSpPr txBox="1"/>
            <p:nvPr/>
          </p:nvSpPr>
          <p:spPr>
            <a:xfrm>
              <a:off x="2133600" y="3722681"/>
              <a:ext cx="575799" cy="461665"/>
            </a:xfrm>
            <a:prstGeom prst="rect">
              <a:avLst/>
            </a:prstGeom>
            <a:noFill/>
          </p:spPr>
          <p:txBody>
            <a:bodyPr wrap="none" rtlCol="0">
              <a:spAutoFit/>
            </a:bodyPr>
            <a:lstStyle/>
            <a:p>
              <a:r>
                <a:rPr lang="en-GB" sz="2400" b="1" u="none" dirty="0"/>
                <a:t>47</a:t>
              </a:r>
            </a:p>
          </p:txBody>
        </p:sp>
        <p:sp>
          <p:nvSpPr>
            <p:cNvPr id="51" name="50 - TextBox"/>
            <p:cNvSpPr txBox="1"/>
            <p:nvPr/>
          </p:nvSpPr>
          <p:spPr>
            <a:xfrm rot="2186355">
              <a:off x="1524000" y="3722681"/>
              <a:ext cx="380232" cy="307777"/>
            </a:xfrm>
            <a:prstGeom prst="rect">
              <a:avLst/>
            </a:prstGeom>
            <a:noFill/>
          </p:spPr>
          <p:txBody>
            <a:bodyPr wrap="none" rtlCol="0">
              <a:spAutoFit/>
            </a:bodyPr>
            <a:lstStyle/>
            <a:p>
              <a:r>
                <a:rPr lang="en-GB" sz="1400" u="none" dirty="0"/>
                <a:t>38</a:t>
              </a:r>
            </a:p>
          </p:txBody>
        </p:sp>
        <p:sp>
          <p:nvSpPr>
            <p:cNvPr id="52" name="51 - TextBox"/>
            <p:cNvSpPr txBox="1"/>
            <p:nvPr/>
          </p:nvSpPr>
          <p:spPr>
            <a:xfrm rot="3684771">
              <a:off x="2895600" y="3798881"/>
              <a:ext cx="380232" cy="307777"/>
            </a:xfrm>
            <a:prstGeom prst="rect">
              <a:avLst/>
            </a:prstGeom>
            <a:noFill/>
          </p:spPr>
          <p:txBody>
            <a:bodyPr wrap="none" rtlCol="0">
              <a:spAutoFit/>
            </a:bodyPr>
            <a:lstStyle/>
            <a:p>
              <a:r>
                <a:rPr lang="en-GB" sz="1400" u="none" dirty="0"/>
                <a:t>11</a:t>
              </a:r>
            </a:p>
          </p:txBody>
        </p:sp>
        <p:sp>
          <p:nvSpPr>
            <p:cNvPr id="53" name="52 - TextBox"/>
            <p:cNvSpPr txBox="1"/>
            <p:nvPr/>
          </p:nvSpPr>
          <p:spPr>
            <a:xfrm rot="3746238">
              <a:off x="3581400" y="3341681"/>
              <a:ext cx="688009" cy="646331"/>
            </a:xfrm>
            <a:prstGeom prst="rect">
              <a:avLst/>
            </a:prstGeom>
            <a:noFill/>
          </p:spPr>
          <p:txBody>
            <a:bodyPr wrap="none" rtlCol="0">
              <a:spAutoFit/>
            </a:bodyPr>
            <a:lstStyle/>
            <a:p>
              <a:r>
                <a:rPr lang="en-GB" sz="3600" u="none" dirty="0"/>
                <a:t>32</a:t>
              </a:r>
            </a:p>
          </p:txBody>
        </p:sp>
        <p:sp>
          <p:nvSpPr>
            <p:cNvPr id="54" name="53 - TextBox"/>
            <p:cNvSpPr txBox="1"/>
            <p:nvPr/>
          </p:nvSpPr>
          <p:spPr>
            <a:xfrm rot="21031881">
              <a:off x="4140563" y="3203183"/>
              <a:ext cx="633507" cy="584775"/>
            </a:xfrm>
            <a:prstGeom prst="rect">
              <a:avLst/>
            </a:prstGeom>
            <a:noFill/>
          </p:spPr>
          <p:txBody>
            <a:bodyPr wrap="none" rtlCol="0">
              <a:spAutoFit/>
            </a:bodyPr>
            <a:lstStyle/>
            <a:p>
              <a:r>
                <a:rPr lang="en-GB" sz="3200" u="none" dirty="0"/>
                <a:t>41</a:t>
              </a:r>
            </a:p>
          </p:txBody>
        </p:sp>
        <p:sp>
          <p:nvSpPr>
            <p:cNvPr id="55" name="54 - TextBox"/>
            <p:cNvSpPr txBox="1"/>
            <p:nvPr/>
          </p:nvSpPr>
          <p:spPr>
            <a:xfrm>
              <a:off x="4801368" y="3189281"/>
              <a:ext cx="380232" cy="307777"/>
            </a:xfrm>
            <a:prstGeom prst="rect">
              <a:avLst/>
            </a:prstGeom>
            <a:noFill/>
          </p:spPr>
          <p:txBody>
            <a:bodyPr wrap="none" rtlCol="0">
              <a:spAutoFit/>
            </a:bodyPr>
            <a:lstStyle/>
            <a:p>
              <a:r>
                <a:rPr lang="en-GB" sz="1400" u="none" dirty="0"/>
                <a:t>23</a:t>
              </a:r>
            </a:p>
          </p:txBody>
        </p:sp>
        <p:sp>
          <p:nvSpPr>
            <p:cNvPr id="56" name="55 - TextBox"/>
            <p:cNvSpPr txBox="1"/>
            <p:nvPr/>
          </p:nvSpPr>
          <p:spPr>
            <a:xfrm rot="16200000">
              <a:off x="5449788" y="3149693"/>
              <a:ext cx="381001" cy="307777"/>
            </a:xfrm>
            <a:prstGeom prst="rect">
              <a:avLst/>
            </a:prstGeom>
            <a:noFill/>
          </p:spPr>
          <p:txBody>
            <a:bodyPr wrap="square" rtlCol="0">
              <a:spAutoFit/>
            </a:bodyPr>
            <a:lstStyle/>
            <a:p>
              <a:r>
                <a:rPr lang="en-GB" sz="1400" u="none" dirty="0"/>
                <a:t>8</a:t>
              </a:r>
            </a:p>
          </p:txBody>
        </p:sp>
        <p:sp>
          <p:nvSpPr>
            <p:cNvPr id="57" name="56 - TextBox"/>
            <p:cNvSpPr txBox="1"/>
            <p:nvPr/>
          </p:nvSpPr>
          <p:spPr>
            <a:xfrm rot="3340426">
              <a:off x="5839738" y="3305660"/>
              <a:ext cx="477456" cy="369332"/>
            </a:xfrm>
            <a:prstGeom prst="rect">
              <a:avLst/>
            </a:prstGeom>
            <a:noFill/>
          </p:spPr>
          <p:txBody>
            <a:bodyPr wrap="square" rtlCol="0">
              <a:spAutoFit/>
            </a:bodyPr>
            <a:lstStyle/>
            <a:p>
              <a:r>
                <a:rPr lang="en-GB" u="none" dirty="0">
                  <a:latin typeface="Aharoni" pitchFamily="2" charset="-79"/>
                  <a:cs typeface="Aharoni" pitchFamily="2" charset="-79"/>
                </a:rPr>
                <a:t>44</a:t>
              </a:r>
            </a:p>
          </p:txBody>
        </p:sp>
        <p:sp>
          <p:nvSpPr>
            <p:cNvPr id="59" name="58 - TextBox"/>
            <p:cNvSpPr txBox="1"/>
            <p:nvPr/>
          </p:nvSpPr>
          <p:spPr>
            <a:xfrm rot="18748903">
              <a:off x="1596287" y="4220799"/>
              <a:ext cx="463588" cy="400110"/>
            </a:xfrm>
            <a:prstGeom prst="rect">
              <a:avLst/>
            </a:prstGeom>
            <a:noFill/>
          </p:spPr>
          <p:txBody>
            <a:bodyPr wrap="none" rtlCol="0">
              <a:spAutoFit/>
            </a:bodyPr>
            <a:lstStyle/>
            <a:p>
              <a:r>
                <a:rPr lang="en-GB" sz="2000" u="none" dirty="0"/>
                <a:t>28</a:t>
              </a:r>
            </a:p>
          </p:txBody>
        </p:sp>
        <p:sp>
          <p:nvSpPr>
            <p:cNvPr id="62" name="61 - TextBox"/>
            <p:cNvSpPr txBox="1"/>
            <p:nvPr/>
          </p:nvSpPr>
          <p:spPr>
            <a:xfrm rot="2433938">
              <a:off x="3543041" y="3795644"/>
              <a:ext cx="309700" cy="230832"/>
            </a:xfrm>
            <a:prstGeom prst="rect">
              <a:avLst/>
            </a:prstGeom>
            <a:noFill/>
          </p:spPr>
          <p:txBody>
            <a:bodyPr wrap="none" rtlCol="0">
              <a:spAutoFit/>
            </a:bodyPr>
            <a:lstStyle/>
            <a:p>
              <a:r>
                <a:rPr lang="en-GB" sz="900" u="none" dirty="0"/>
                <a:t>14</a:t>
              </a:r>
            </a:p>
          </p:txBody>
        </p:sp>
        <p:sp>
          <p:nvSpPr>
            <p:cNvPr id="65" name="64 - TextBox"/>
            <p:cNvSpPr txBox="1"/>
            <p:nvPr/>
          </p:nvSpPr>
          <p:spPr>
            <a:xfrm rot="16962104">
              <a:off x="5334000" y="3494081"/>
              <a:ext cx="463588" cy="400110"/>
            </a:xfrm>
            <a:prstGeom prst="rect">
              <a:avLst/>
            </a:prstGeom>
            <a:noFill/>
          </p:spPr>
          <p:txBody>
            <a:bodyPr wrap="none" rtlCol="0">
              <a:spAutoFit/>
            </a:bodyPr>
            <a:lstStyle/>
            <a:p>
              <a:r>
                <a:rPr lang="en-GB" sz="2000" u="none" dirty="0"/>
                <a:t>26</a:t>
              </a:r>
            </a:p>
          </p:txBody>
        </p:sp>
        <p:sp>
          <p:nvSpPr>
            <p:cNvPr id="66" name="65 - TextBox"/>
            <p:cNvSpPr txBox="1"/>
            <p:nvPr/>
          </p:nvSpPr>
          <p:spPr>
            <a:xfrm rot="1459379">
              <a:off x="5990108" y="3711126"/>
              <a:ext cx="380232" cy="307777"/>
            </a:xfrm>
            <a:prstGeom prst="rect">
              <a:avLst/>
            </a:prstGeom>
            <a:noFill/>
          </p:spPr>
          <p:txBody>
            <a:bodyPr wrap="none" rtlCol="0">
              <a:spAutoFit/>
            </a:bodyPr>
            <a:lstStyle/>
            <a:p>
              <a:r>
                <a:rPr lang="en-GB" sz="1400" u="none" dirty="0"/>
                <a:t>17</a:t>
              </a:r>
            </a:p>
          </p:txBody>
        </p:sp>
        <p:sp>
          <p:nvSpPr>
            <p:cNvPr id="68" name="67 - TextBox"/>
            <p:cNvSpPr txBox="1"/>
            <p:nvPr/>
          </p:nvSpPr>
          <p:spPr>
            <a:xfrm rot="5074961">
              <a:off x="6153234" y="4088506"/>
              <a:ext cx="380232" cy="307777"/>
            </a:xfrm>
            <a:prstGeom prst="rect">
              <a:avLst/>
            </a:prstGeom>
            <a:noFill/>
          </p:spPr>
          <p:txBody>
            <a:bodyPr wrap="none" rtlCol="0">
              <a:spAutoFit/>
            </a:bodyPr>
            <a:lstStyle/>
            <a:p>
              <a:r>
                <a:rPr lang="en-GB" sz="1400" u="none" dirty="0"/>
                <a:t>34</a:t>
              </a:r>
            </a:p>
          </p:txBody>
        </p:sp>
        <p:sp>
          <p:nvSpPr>
            <p:cNvPr id="70" name="69 - TextBox"/>
            <p:cNvSpPr txBox="1"/>
            <p:nvPr/>
          </p:nvSpPr>
          <p:spPr>
            <a:xfrm rot="10800000">
              <a:off x="6553200" y="4114800"/>
              <a:ext cx="457200" cy="307777"/>
            </a:xfrm>
            <a:prstGeom prst="rect">
              <a:avLst/>
            </a:prstGeom>
            <a:noFill/>
          </p:spPr>
          <p:txBody>
            <a:bodyPr wrap="square" rtlCol="0">
              <a:spAutoFit/>
            </a:bodyPr>
            <a:lstStyle/>
            <a:p>
              <a:r>
                <a:rPr lang="en-GB" sz="1400" u="none" dirty="0">
                  <a:latin typeface="Arial" pitchFamily="34" charset="0"/>
                  <a:cs typeface="Arial" pitchFamily="34" charset="0"/>
                </a:rPr>
                <a:t>7</a:t>
              </a:r>
            </a:p>
          </p:txBody>
        </p:sp>
        <p:sp>
          <p:nvSpPr>
            <p:cNvPr id="71" name="70 - TextBox"/>
            <p:cNvSpPr txBox="1"/>
            <p:nvPr/>
          </p:nvSpPr>
          <p:spPr>
            <a:xfrm rot="19079755">
              <a:off x="5269108" y="4066401"/>
              <a:ext cx="521297" cy="461665"/>
            </a:xfrm>
            <a:prstGeom prst="rect">
              <a:avLst/>
            </a:prstGeom>
            <a:noFill/>
          </p:spPr>
          <p:txBody>
            <a:bodyPr wrap="none" rtlCol="0">
              <a:spAutoFit/>
            </a:bodyPr>
            <a:lstStyle/>
            <a:p>
              <a:r>
                <a:rPr lang="en-GB" sz="2400" u="none" dirty="0"/>
                <a:t>16</a:t>
              </a:r>
            </a:p>
          </p:txBody>
        </p:sp>
        <p:sp>
          <p:nvSpPr>
            <p:cNvPr id="73" name="72 - TextBox"/>
            <p:cNvSpPr txBox="1"/>
            <p:nvPr/>
          </p:nvSpPr>
          <p:spPr>
            <a:xfrm rot="1950900">
              <a:off x="4273719" y="4144245"/>
              <a:ext cx="527709" cy="461665"/>
            </a:xfrm>
            <a:prstGeom prst="rect">
              <a:avLst/>
            </a:prstGeom>
            <a:noFill/>
          </p:spPr>
          <p:txBody>
            <a:bodyPr wrap="none" rtlCol="0">
              <a:spAutoFit/>
            </a:bodyPr>
            <a:lstStyle/>
            <a:p>
              <a:r>
                <a:rPr lang="en-GB" sz="2400" u="none" dirty="0">
                  <a:latin typeface="Arial" pitchFamily="34" charset="0"/>
                  <a:cs typeface="Arial" pitchFamily="34" charset="0"/>
                </a:rPr>
                <a:t>31</a:t>
              </a:r>
            </a:p>
          </p:txBody>
        </p:sp>
        <p:sp>
          <p:nvSpPr>
            <p:cNvPr id="74" name="73 - TextBox"/>
            <p:cNvSpPr txBox="1"/>
            <p:nvPr/>
          </p:nvSpPr>
          <p:spPr>
            <a:xfrm>
              <a:off x="3886200" y="4179881"/>
              <a:ext cx="332142" cy="253916"/>
            </a:xfrm>
            <a:prstGeom prst="rect">
              <a:avLst/>
            </a:prstGeom>
            <a:noFill/>
          </p:spPr>
          <p:txBody>
            <a:bodyPr wrap="none" rtlCol="0">
              <a:spAutoFit/>
            </a:bodyPr>
            <a:lstStyle/>
            <a:p>
              <a:r>
                <a:rPr lang="en-GB" sz="1050" u="none" dirty="0"/>
                <a:t>40</a:t>
              </a:r>
            </a:p>
          </p:txBody>
        </p:sp>
        <p:sp>
          <p:nvSpPr>
            <p:cNvPr id="75" name="74 - TextBox"/>
            <p:cNvSpPr txBox="1"/>
            <p:nvPr/>
          </p:nvSpPr>
          <p:spPr>
            <a:xfrm rot="12371614">
              <a:off x="3488026" y="4192491"/>
              <a:ext cx="437940" cy="369332"/>
            </a:xfrm>
            <a:prstGeom prst="rect">
              <a:avLst/>
            </a:prstGeom>
            <a:noFill/>
          </p:spPr>
          <p:txBody>
            <a:bodyPr wrap="none" rtlCol="0">
              <a:spAutoFit/>
            </a:bodyPr>
            <a:lstStyle/>
            <a:p>
              <a:r>
                <a:rPr lang="en-GB" u="none" dirty="0"/>
                <a:t>49</a:t>
              </a:r>
            </a:p>
          </p:txBody>
        </p:sp>
        <p:sp>
          <p:nvSpPr>
            <p:cNvPr id="76" name="75 - TextBox"/>
            <p:cNvSpPr txBox="1"/>
            <p:nvPr/>
          </p:nvSpPr>
          <p:spPr>
            <a:xfrm rot="10800000" flipV="1">
              <a:off x="2743200" y="4560881"/>
              <a:ext cx="532632" cy="307777"/>
            </a:xfrm>
            <a:prstGeom prst="rect">
              <a:avLst/>
            </a:prstGeom>
            <a:noFill/>
          </p:spPr>
          <p:txBody>
            <a:bodyPr wrap="square" rtlCol="0">
              <a:spAutoFit/>
            </a:bodyPr>
            <a:lstStyle/>
            <a:p>
              <a:r>
                <a:rPr lang="en-GB" sz="1400" u="none" dirty="0"/>
                <a:t>10</a:t>
              </a:r>
            </a:p>
          </p:txBody>
        </p:sp>
        <p:sp>
          <p:nvSpPr>
            <p:cNvPr id="77" name="76 - TextBox"/>
            <p:cNvSpPr txBox="1"/>
            <p:nvPr/>
          </p:nvSpPr>
          <p:spPr>
            <a:xfrm rot="6699037">
              <a:off x="3457257" y="4502889"/>
              <a:ext cx="409086" cy="338554"/>
            </a:xfrm>
            <a:prstGeom prst="rect">
              <a:avLst/>
            </a:prstGeom>
            <a:noFill/>
          </p:spPr>
          <p:txBody>
            <a:bodyPr wrap="none" rtlCol="0">
              <a:spAutoFit/>
            </a:bodyPr>
            <a:lstStyle/>
            <a:p>
              <a:r>
                <a:rPr lang="en-GB" sz="1600" u="none" dirty="0"/>
                <a:t>22</a:t>
              </a:r>
            </a:p>
          </p:txBody>
        </p:sp>
        <p:sp>
          <p:nvSpPr>
            <p:cNvPr id="79" name="78 - TextBox"/>
            <p:cNvSpPr txBox="1"/>
            <p:nvPr/>
          </p:nvSpPr>
          <p:spPr>
            <a:xfrm>
              <a:off x="4114800" y="4713281"/>
              <a:ext cx="296876" cy="215444"/>
            </a:xfrm>
            <a:prstGeom prst="rect">
              <a:avLst/>
            </a:prstGeom>
            <a:noFill/>
          </p:spPr>
          <p:txBody>
            <a:bodyPr wrap="none" rtlCol="0">
              <a:spAutoFit/>
            </a:bodyPr>
            <a:lstStyle/>
            <a:p>
              <a:r>
                <a:rPr lang="en-GB" sz="800" i="1" u="none" dirty="0"/>
                <a:t>13</a:t>
              </a:r>
            </a:p>
          </p:txBody>
        </p:sp>
        <p:sp>
          <p:nvSpPr>
            <p:cNvPr id="81" name="80 - TextBox"/>
            <p:cNvSpPr txBox="1"/>
            <p:nvPr/>
          </p:nvSpPr>
          <p:spPr>
            <a:xfrm rot="11819388">
              <a:off x="4760940" y="4381984"/>
              <a:ext cx="386175" cy="307777"/>
            </a:xfrm>
            <a:prstGeom prst="rect">
              <a:avLst/>
            </a:prstGeom>
            <a:noFill/>
          </p:spPr>
          <p:txBody>
            <a:bodyPr wrap="square" rtlCol="0">
              <a:spAutoFit/>
            </a:bodyPr>
            <a:lstStyle/>
            <a:p>
              <a:r>
                <a:rPr lang="en-GB" sz="1400" u="none" dirty="0"/>
                <a:t>4</a:t>
              </a:r>
            </a:p>
          </p:txBody>
        </p:sp>
        <p:sp>
          <p:nvSpPr>
            <p:cNvPr id="83" name="82 - TextBox"/>
            <p:cNvSpPr txBox="1"/>
            <p:nvPr/>
          </p:nvSpPr>
          <p:spPr>
            <a:xfrm rot="1897114">
              <a:off x="5547615" y="4430592"/>
              <a:ext cx="479618" cy="369332"/>
            </a:xfrm>
            <a:prstGeom prst="rect">
              <a:avLst/>
            </a:prstGeom>
            <a:noFill/>
          </p:spPr>
          <p:txBody>
            <a:bodyPr wrap="none" rtlCol="0">
              <a:spAutoFit/>
            </a:bodyPr>
            <a:lstStyle/>
            <a:p>
              <a:r>
                <a:rPr lang="en-GB" b="1" u="none" dirty="0"/>
                <a:t>43</a:t>
              </a:r>
            </a:p>
          </p:txBody>
        </p:sp>
        <p:sp>
          <p:nvSpPr>
            <p:cNvPr id="87" name="86 - TextBox"/>
            <p:cNvSpPr txBox="1"/>
            <p:nvPr/>
          </p:nvSpPr>
          <p:spPr>
            <a:xfrm rot="3880352">
              <a:off x="6740122" y="4667115"/>
              <a:ext cx="463588" cy="400110"/>
            </a:xfrm>
            <a:prstGeom prst="rect">
              <a:avLst/>
            </a:prstGeom>
            <a:noFill/>
          </p:spPr>
          <p:txBody>
            <a:bodyPr wrap="none" rtlCol="0">
              <a:spAutoFit/>
            </a:bodyPr>
            <a:lstStyle/>
            <a:p>
              <a:r>
                <a:rPr lang="en-GB" sz="2000" u="none" dirty="0"/>
                <a:t>25</a:t>
              </a:r>
            </a:p>
          </p:txBody>
        </p:sp>
        <p:sp>
          <p:nvSpPr>
            <p:cNvPr id="90" name="89 - TextBox"/>
            <p:cNvSpPr txBox="1"/>
            <p:nvPr/>
          </p:nvSpPr>
          <p:spPr>
            <a:xfrm rot="4221410">
              <a:off x="2543158" y="4873120"/>
              <a:ext cx="437940" cy="369332"/>
            </a:xfrm>
            <a:prstGeom prst="rect">
              <a:avLst/>
            </a:prstGeom>
            <a:noFill/>
          </p:spPr>
          <p:txBody>
            <a:bodyPr wrap="none" rtlCol="0">
              <a:spAutoFit/>
            </a:bodyPr>
            <a:lstStyle/>
            <a:p>
              <a:r>
                <a:rPr lang="en-GB" u="none" dirty="0"/>
                <a:t>37</a:t>
              </a:r>
            </a:p>
          </p:txBody>
        </p:sp>
        <p:sp>
          <p:nvSpPr>
            <p:cNvPr id="91" name="90 - TextBox"/>
            <p:cNvSpPr txBox="1"/>
            <p:nvPr/>
          </p:nvSpPr>
          <p:spPr>
            <a:xfrm rot="10800000">
              <a:off x="2133600" y="4789481"/>
              <a:ext cx="380232" cy="307777"/>
            </a:xfrm>
            <a:prstGeom prst="rect">
              <a:avLst/>
            </a:prstGeom>
            <a:noFill/>
          </p:spPr>
          <p:txBody>
            <a:bodyPr wrap="none" rtlCol="0">
              <a:spAutoFit/>
            </a:bodyPr>
            <a:lstStyle/>
            <a:p>
              <a:r>
                <a:rPr lang="en-GB" sz="1400" i="1" u="none" dirty="0"/>
                <a:t>19</a:t>
              </a:r>
            </a:p>
          </p:txBody>
        </p:sp>
        <p:sp>
          <p:nvSpPr>
            <p:cNvPr id="94" name="93 - TextBox"/>
            <p:cNvSpPr txBox="1"/>
            <p:nvPr/>
          </p:nvSpPr>
          <p:spPr>
            <a:xfrm rot="8385050">
              <a:off x="1600200" y="4941881"/>
              <a:ext cx="351378" cy="276999"/>
            </a:xfrm>
            <a:prstGeom prst="rect">
              <a:avLst/>
            </a:prstGeom>
            <a:noFill/>
          </p:spPr>
          <p:txBody>
            <a:bodyPr wrap="none" rtlCol="0">
              <a:spAutoFit/>
            </a:bodyPr>
            <a:lstStyle/>
            <a:p>
              <a:r>
                <a:rPr lang="en-GB" sz="1200" u="none" dirty="0"/>
                <a:t>46</a:t>
              </a:r>
            </a:p>
          </p:txBody>
        </p:sp>
        <p:sp>
          <p:nvSpPr>
            <p:cNvPr id="95" name="94 - TextBox"/>
            <p:cNvSpPr txBox="1"/>
            <p:nvPr/>
          </p:nvSpPr>
          <p:spPr>
            <a:xfrm rot="16200000">
              <a:off x="6456482" y="3000435"/>
              <a:ext cx="287258" cy="246221"/>
            </a:xfrm>
            <a:prstGeom prst="rect">
              <a:avLst/>
            </a:prstGeom>
            <a:noFill/>
          </p:spPr>
          <p:txBody>
            <a:bodyPr wrap="none" rtlCol="0">
              <a:spAutoFit/>
            </a:bodyPr>
            <a:lstStyle/>
            <a:p>
              <a:r>
                <a:rPr lang="en-GB" sz="1000" u="none" dirty="0">
                  <a:latin typeface="Aparajita" pitchFamily="34" charset="0"/>
                  <a:cs typeface="Aparajita" pitchFamily="34" charset="0"/>
                </a:rPr>
                <a:t>35</a:t>
              </a:r>
            </a:p>
          </p:txBody>
        </p:sp>
        <p:sp>
          <p:nvSpPr>
            <p:cNvPr id="96" name="95 - TextBox"/>
            <p:cNvSpPr txBox="1"/>
            <p:nvPr/>
          </p:nvSpPr>
          <p:spPr>
            <a:xfrm rot="5400000">
              <a:off x="2232832" y="4690249"/>
              <a:ext cx="321780" cy="215444"/>
            </a:xfrm>
            <a:prstGeom prst="rect">
              <a:avLst/>
            </a:prstGeom>
            <a:noFill/>
          </p:spPr>
          <p:txBody>
            <a:bodyPr wrap="square" rtlCol="0">
              <a:spAutoFit/>
            </a:bodyPr>
            <a:lstStyle/>
            <a:p>
              <a:r>
                <a:rPr lang="en-GB" sz="800" u="none" dirty="0">
                  <a:latin typeface="Rod" pitchFamily="49" charset="-79"/>
                  <a:cs typeface="Rod" pitchFamily="49" charset="-79"/>
                </a:rPr>
                <a:t>1</a:t>
              </a:r>
            </a:p>
          </p:txBody>
        </p:sp>
        <p:sp>
          <p:nvSpPr>
            <p:cNvPr id="97" name="96 - TextBox"/>
            <p:cNvSpPr txBox="1"/>
            <p:nvPr/>
          </p:nvSpPr>
          <p:spPr>
            <a:xfrm>
              <a:off x="4419600" y="3075801"/>
              <a:ext cx="268022" cy="276999"/>
            </a:xfrm>
            <a:prstGeom prst="rect">
              <a:avLst/>
            </a:prstGeom>
            <a:noFill/>
          </p:spPr>
          <p:txBody>
            <a:bodyPr wrap="none" rtlCol="0">
              <a:spAutoFit/>
            </a:bodyPr>
            <a:lstStyle/>
            <a:p>
              <a:r>
                <a:rPr lang="en-GB" sz="1200" i="1" u="none" dirty="0"/>
                <a:t>5</a:t>
              </a:r>
            </a:p>
          </p:txBody>
        </p:sp>
        <p:cxnSp>
          <p:nvCxnSpPr>
            <p:cNvPr id="61" name="60 - Ευθεία γραμμή σύνδεσης"/>
            <p:cNvCxnSpPr/>
            <p:nvPr/>
          </p:nvCxnSpPr>
          <p:spPr bwMode="auto">
            <a:xfrm rot="5400000">
              <a:off x="3239294" y="3467100"/>
              <a:ext cx="3885406"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66 - Ευθεία γραμμή σύνδεσης"/>
            <p:cNvCxnSpPr/>
            <p:nvPr/>
          </p:nvCxnSpPr>
          <p:spPr bwMode="auto">
            <a:xfrm rot="5400000">
              <a:off x="5296694" y="3467100"/>
              <a:ext cx="3885406"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71 - Ευθεία γραμμή σύνδεσης"/>
            <p:cNvCxnSpPr/>
            <p:nvPr/>
          </p:nvCxnSpPr>
          <p:spPr bwMode="auto">
            <a:xfrm rot="5400000">
              <a:off x="1257300" y="3467100"/>
              <a:ext cx="3886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79 - Ευθεία γραμμή σύνδεσης"/>
            <p:cNvCxnSpPr/>
            <p:nvPr/>
          </p:nvCxnSpPr>
          <p:spPr bwMode="auto">
            <a:xfrm>
              <a:off x="1371600" y="2970212"/>
              <a:ext cx="5867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85 - Ευθεία γραμμή σύνδεσης"/>
            <p:cNvCxnSpPr/>
            <p:nvPr/>
          </p:nvCxnSpPr>
          <p:spPr bwMode="auto">
            <a:xfrm>
              <a:off x="1371600" y="4113212"/>
              <a:ext cx="5867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91 - Ευθεία γραμμή σύνδεσης"/>
            <p:cNvCxnSpPr/>
            <p:nvPr/>
          </p:nvCxnSpPr>
          <p:spPr bwMode="auto">
            <a:xfrm rot="5400000">
              <a:off x="-572294" y="3467100"/>
              <a:ext cx="3886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97 - Ευθεία γραμμή σύνδεσης"/>
            <p:cNvCxnSpPr/>
            <p:nvPr/>
          </p:nvCxnSpPr>
          <p:spPr bwMode="auto">
            <a:xfrm>
              <a:off x="1371600" y="1524000"/>
              <a:ext cx="5867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99 - Ευθεία γραμμή σύνδεσης"/>
            <p:cNvCxnSpPr/>
            <p:nvPr/>
          </p:nvCxnSpPr>
          <p:spPr bwMode="auto">
            <a:xfrm>
              <a:off x="1371600" y="5410200"/>
              <a:ext cx="5867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 TextBox"/>
          <p:cNvSpPr txBox="1"/>
          <p:nvPr/>
        </p:nvSpPr>
        <p:spPr>
          <a:xfrm>
            <a:off x="1905000" y="381000"/>
            <a:ext cx="5197257" cy="584775"/>
          </a:xfrm>
          <a:prstGeom prst="rect">
            <a:avLst/>
          </a:prstGeom>
          <a:noFill/>
        </p:spPr>
        <p:txBody>
          <a:bodyPr wrap="none" rtlCol="0">
            <a:spAutoFit/>
          </a:bodyPr>
          <a:lstStyle/>
          <a:p>
            <a:r>
              <a:rPr lang="en-GB" sz="3200" dirty="0"/>
              <a:t>Shine</a:t>
            </a:r>
            <a:r>
              <a:rPr lang="el-GR" sz="3200" dirty="0"/>
              <a:t> – Καθαρίζω - Γυαλίζω</a:t>
            </a:r>
            <a:endParaRPr lang="en-GB" sz="3200" dirty="0"/>
          </a:p>
        </p:txBody>
      </p:sp>
      <p:sp>
        <p:nvSpPr>
          <p:cNvPr id="10" name="9 - Ορθογώνιο"/>
          <p:cNvSpPr/>
          <p:nvPr/>
        </p:nvSpPr>
        <p:spPr>
          <a:xfrm>
            <a:off x="1828800" y="1905000"/>
            <a:ext cx="4953000" cy="1447800"/>
          </a:xfrm>
          <a:prstGeom prst="rect">
            <a:avLst/>
          </a:prstGeom>
          <a:noFill/>
        </p:spPr>
        <p:txBody>
          <a:bodyPr wrap="square" lIns="91440" tIns="45720" rIns="91440" bIns="45720">
            <a:spAutoFit/>
          </a:bodyPr>
          <a:lstStyle/>
          <a:p>
            <a:pPr algn="ctr"/>
            <a:r>
              <a:rPr lang="en-GB" sz="8800" b="1" i="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l-GR" sz="8800" b="1" i="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 TextBox"/>
          <p:cNvSpPr txBox="1"/>
          <p:nvPr/>
        </p:nvSpPr>
        <p:spPr>
          <a:xfrm>
            <a:off x="2590800" y="304800"/>
            <a:ext cx="4478342" cy="584775"/>
          </a:xfrm>
          <a:prstGeom prst="rect">
            <a:avLst/>
          </a:prstGeom>
          <a:noFill/>
        </p:spPr>
        <p:txBody>
          <a:bodyPr wrap="none" rtlCol="0">
            <a:spAutoFit/>
          </a:bodyPr>
          <a:lstStyle/>
          <a:p>
            <a:r>
              <a:rPr lang="en-GB" sz="3200" dirty="0"/>
              <a:t>Standardize</a:t>
            </a:r>
            <a:r>
              <a:rPr lang="el-GR" sz="3200" dirty="0"/>
              <a:t> - Τυποποιώ</a:t>
            </a:r>
            <a:endParaRPr lang="en-GB" sz="3200" dirty="0"/>
          </a:p>
        </p:txBody>
      </p:sp>
      <p:graphicFrame>
        <p:nvGraphicFramePr>
          <p:cNvPr id="5" name="4 - Πίνακας"/>
          <p:cNvGraphicFramePr>
            <a:graphicFrameLocks noGrp="1"/>
          </p:cNvGraphicFramePr>
          <p:nvPr/>
        </p:nvGraphicFramePr>
        <p:xfrm>
          <a:off x="1600200" y="1777425"/>
          <a:ext cx="6096000" cy="18542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GB"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69" name="68 - Ομάδα"/>
          <p:cNvGrpSpPr/>
          <p:nvPr/>
        </p:nvGrpSpPr>
        <p:grpSpPr>
          <a:xfrm>
            <a:off x="1600200" y="1739944"/>
            <a:ext cx="6095232" cy="1993856"/>
            <a:chOff x="1600200" y="1739944"/>
            <a:chExt cx="6095232" cy="1993856"/>
          </a:xfrm>
        </p:grpSpPr>
        <p:sp>
          <p:nvSpPr>
            <p:cNvPr id="8" name="7 - TextBox"/>
            <p:cNvSpPr txBox="1"/>
            <p:nvPr/>
          </p:nvSpPr>
          <p:spPr>
            <a:xfrm>
              <a:off x="2951303" y="1820615"/>
              <a:ext cx="401497" cy="261610"/>
            </a:xfrm>
            <a:prstGeom prst="rect">
              <a:avLst/>
            </a:prstGeom>
            <a:noFill/>
          </p:spPr>
          <p:txBody>
            <a:bodyPr wrap="square" rtlCol="0">
              <a:spAutoFit/>
            </a:bodyPr>
            <a:lstStyle/>
            <a:p>
              <a:r>
                <a:rPr lang="en-GB" sz="1100" u="none" dirty="0"/>
                <a:t>3</a:t>
              </a:r>
            </a:p>
          </p:txBody>
        </p:sp>
        <p:sp>
          <p:nvSpPr>
            <p:cNvPr id="9" name="8 - TextBox"/>
            <p:cNvSpPr txBox="1"/>
            <p:nvPr/>
          </p:nvSpPr>
          <p:spPr>
            <a:xfrm flipH="1">
              <a:off x="5791200" y="3225225"/>
              <a:ext cx="763493" cy="461665"/>
            </a:xfrm>
            <a:prstGeom prst="rect">
              <a:avLst/>
            </a:prstGeom>
            <a:noFill/>
          </p:spPr>
          <p:txBody>
            <a:bodyPr wrap="square" rtlCol="0">
              <a:spAutoFit/>
            </a:bodyPr>
            <a:lstStyle/>
            <a:p>
              <a:pPr algn="ctr"/>
              <a:r>
                <a:rPr lang="en-GB" sz="2400" u="none" dirty="0"/>
                <a:t>48</a:t>
              </a:r>
            </a:p>
          </p:txBody>
        </p:sp>
        <p:sp>
          <p:nvSpPr>
            <p:cNvPr id="10" name="9 - TextBox"/>
            <p:cNvSpPr txBox="1"/>
            <p:nvPr/>
          </p:nvSpPr>
          <p:spPr>
            <a:xfrm>
              <a:off x="7162800" y="2539425"/>
              <a:ext cx="380232" cy="307777"/>
            </a:xfrm>
            <a:prstGeom prst="rect">
              <a:avLst/>
            </a:prstGeom>
            <a:noFill/>
          </p:spPr>
          <p:txBody>
            <a:bodyPr wrap="none" rtlCol="0">
              <a:spAutoFit/>
            </a:bodyPr>
            <a:lstStyle/>
            <a:p>
              <a:pPr algn="ctr"/>
              <a:r>
                <a:rPr lang="en-GB" sz="1400" u="none" dirty="0"/>
                <a:t>30</a:t>
              </a:r>
            </a:p>
          </p:txBody>
        </p:sp>
        <p:sp>
          <p:nvSpPr>
            <p:cNvPr id="11" name="10 - TextBox"/>
            <p:cNvSpPr txBox="1"/>
            <p:nvPr/>
          </p:nvSpPr>
          <p:spPr>
            <a:xfrm>
              <a:off x="2895600" y="2844225"/>
              <a:ext cx="463588" cy="400110"/>
            </a:xfrm>
            <a:prstGeom prst="rect">
              <a:avLst/>
            </a:prstGeom>
            <a:noFill/>
          </p:spPr>
          <p:txBody>
            <a:bodyPr wrap="none" rtlCol="0">
              <a:spAutoFit/>
            </a:bodyPr>
            <a:lstStyle/>
            <a:p>
              <a:r>
                <a:rPr lang="en-GB" sz="2000" u="none" dirty="0"/>
                <a:t>33</a:t>
              </a:r>
            </a:p>
          </p:txBody>
        </p:sp>
        <p:sp>
          <p:nvSpPr>
            <p:cNvPr id="12" name="11 - TextBox"/>
            <p:cNvSpPr txBox="1"/>
            <p:nvPr/>
          </p:nvSpPr>
          <p:spPr>
            <a:xfrm>
              <a:off x="4123631" y="3225225"/>
              <a:ext cx="437940" cy="369332"/>
            </a:xfrm>
            <a:prstGeom prst="rect">
              <a:avLst/>
            </a:prstGeom>
            <a:noFill/>
          </p:spPr>
          <p:txBody>
            <a:bodyPr wrap="none" rtlCol="0">
              <a:spAutoFit/>
            </a:bodyPr>
            <a:lstStyle/>
            <a:p>
              <a:r>
                <a:rPr lang="en-GB" u="none" dirty="0"/>
                <a:t>45</a:t>
              </a:r>
            </a:p>
          </p:txBody>
        </p:sp>
        <p:sp>
          <p:nvSpPr>
            <p:cNvPr id="13" name="12 - TextBox"/>
            <p:cNvSpPr txBox="1"/>
            <p:nvPr/>
          </p:nvSpPr>
          <p:spPr>
            <a:xfrm>
              <a:off x="5943600" y="2158425"/>
              <a:ext cx="437940" cy="369332"/>
            </a:xfrm>
            <a:prstGeom prst="rect">
              <a:avLst/>
            </a:prstGeom>
            <a:noFill/>
          </p:spPr>
          <p:txBody>
            <a:bodyPr wrap="none" rtlCol="0">
              <a:spAutoFit/>
            </a:bodyPr>
            <a:lstStyle/>
            <a:p>
              <a:r>
                <a:rPr lang="en-GB" u="none" dirty="0"/>
                <a:t>18</a:t>
              </a:r>
            </a:p>
          </p:txBody>
        </p:sp>
        <p:sp>
          <p:nvSpPr>
            <p:cNvPr id="14" name="13 - TextBox"/>
            <p:cNvSpPr txBox="1"/>
            <p:nvPr/>
          </p:nvSpPr>
          <p:spPr>
            <a:xfrm>
              <a:off x="5334000" y="2539425"/>
              <a:ext cx="437940" cy="369332"/>
            </a:xfrm>
            <a:prstGeom prst="rect">
              <a:avLst/>
            </a:prstGeom>
            <a:noFill/>
          </p:spPr>
          <p:txBody>
            <a:bodyPr wrap="none" rtlCol="0">
              <a:spAutoFit/>
            </a:bodyPr>
            <a:lstStyle/>
            <a:p>
              <a:r>
                <a:rPr lang="en-GB" u="none" dirty="0"/>
                <a:t>27</a:t>
              </a:r>
            </a:p>
          </p:txBody>
        </p:sp>
        <p:sp>
          <p:nvSpPr>
            <p:cNvPr id="15" name="14 - TextBox"/>
            <p:cNvSpPr txBox="1"/>
            <p:nvPr/>
          </p:nvSpPr>
          <p:spPr>
            <a:xfrm>
              <a:off x="6553200" y="1777425"/>
              <a:ext cx="381000" cy="230832"/>
            </a:xfrm>
            <a:prstGeom prst="rect">
              <a:avLst/>
            </a:prstGeom>
            <a:noFill/>
          </p:spPr>
          <p:txBody>
            <a:bodyPr wrap="square" rtlCol="0">
              <a:spAutoFit/>
            </a:bodyPr>
            <a:lstStyle/>
            <a:p>
              <a:pPr algn="ctr"/>
              <a:r>
                <a:rPr lang="en-GB" sz="900" u="none" dirty="0"/>
                <a:t>9</a:t>
              </a:r>
            </a:p>
          </p:txBody>
        </p:sp>
        <p:sp>
          <p:nvSpPr>
            <p:cNvPr id="16" name="15 - TextBox"/>
            <p:cNvSpPr txBox="1"/>
            <p:nvPr/>
          </p:nvSpPr>
          <p:spPr>
            <a:xfrm>
              <a:off x="4724400" y="2901315"/>
              <a:ext cx="463588" cy="400110"/>
            </a:xfrm>
            <a:prstGeom prst="rect">
              <a:avLst/>
            </a:prstGeom>
            <a:noFill/>
          </p:spPr>
          <p:txBody>
            <a:bodyPr wrap="none" rtlCol="0">
              <a:spAutoFit/>
            </a:bodyPr>
            <a:lstStyle/>
            <a:p>
              <a:r>
                <a:rPr lang="en-GB" sz="2000" u="none" dirty="0"/>
                <a:t>36</a:t>
              </a:r>
            </a:p>
          </p:txBody>
        </p:sp>
        <p:sp>
          <p:nvSpPr>
            <p:cNvPr id="17" name="16 - TextBox"/>
            <p:cNvSpPr txBox="1"/>
            <p:nvPr/>
          </p:nvSpPr>
          <p:spPr>
            <a:xfrm>
              <a:off x="4124707" y="2170541"/>
              <a:ext cx="409086" cy="338554"/>
            </a:xfrm>
            <a:prstGeom prst="rect">
              <a:avLst/>
            </a:prstGeom>
            <a:noFill/>
          </p:spPr>
          <p:txBody>
            <a:bodyPr wrap="none" rtlCol="0">
              <a:spAutoFit/>
            </a:bodyPr>
            <a:lstStyle/>
            <a:p>
              <a:r>
                <a:rPr lang="en-GB" sz="1600" u="none" dirty="0"/>
                <a:t>15</a:t>
              </a:r>
            </a:p>
          </p:txBody>
        </p:sp>
        <p:sp>
          <p:nvSpPr>
            <p:cNvPr id="18" name="17 - TextBox"/>
            <p:cNvSpPr txBox="1"/>
            <p:nvPr/>
          </p:nvSpPr>
          <p:spPr>
            <a:xfrm>
              <a:off x="3505200" y="2539425"/>
              <a:ext cx="409086" cy="338554"/>
            </a:xfrm>
            <a:prstGeom prst="rect">
              <a:avLst/>
            </a:prstGeom>
            <a:noFill/>
          </p:spPr>
          <p:txBody>
            <a:bodyPr wrap="none" rtlCol="0">
              <a:spAutoFit/>
            </a:bodyPr>
            <a:lstStyle/>
            <a:p>
              <a:r>
                <a:rPr lang="en-GB" sz="1600" u="none" dirty="0"/>
                <a:t>24</a:t>
              </a:r>
            </a:p>
          </p:txBody>
        </p:sp>
        <p:sp>
          <p:nvSpPr>
            <p:cNvPr id="19" name="18 - TextBox"/>
            <p:cNvSpPr txBox="1"/>
            <p:nvPr/>
          </p:nvSpPr>
          <p:spPr>
            <a:xfrm>
              <a:off x="4724400" y="1777425"/>
              <a:ext cx="370596" cy="307777"/>
            </a:xfrm>
            <a:prstGeom prst="rect">
              <a:avLst/>
            </a:prstGeom>
            <a:noFill/>
          </p:spPr>
          <p:txBody>
            <a:bodyPr wrap="square" rtlCol="0">
              <a:spAutoFit/>
            </a:bodyPr>
            <a:lstStyle/>
            <a:p>
              <a:r>
                <a:rPr lang="en-GB" sz="1400" u="none" dirty="0"/>
                <a:t>6</a:t>
              </a:r>
            </a:p>
          </p:txBody>
        </p:sp>
        <p:sp>
          <p:nvSpPr>
            <p:cNvPr id="20" name="19 - TextBox"/>
            <p:cNvSpPr txBox="1"/>
            <p:nvPr/>
          </p:nvSpPr>
          <p:spPr>
            <a:xfrm>
              <a:off x="2286000" y="3225225"/>
              <a:ext cx="437940" cy="369332"/>
            </a:xfrm>
            <a:prstGeom prst="rect">
              <a:avLst/>
            </a:prstGeom>
            <a:noFill/>
          </p:spPr>
          <p:txBody>
            <a:bodyPr wrap="none" rtlCol="0">
              <a:spAutoFit/>
            </a:bodyPr>
            <a:lstStyle/>
            <a:p>
              <a:r>
                <a:rPr lang="en-GB" i="1" u="none" dirty="0"/>
                <a:t>42</a:t>
              </a:r>
            </a:p>
          </p:txBody>
        </p:sp>
        <p:sp>
          <p:nvSpPr>
            <p:cNvPr id="21" name="20 - TextBox"/>
            <p:cNvSpPr txBox="1"/>
            <p:nvPr/>
          </p:nvSpPr>
          <p:spPr>
            <a:xfrm>
              <a:off x="1686828" y="2520315"/>
              <a:ext cx="463588" cy="400110"/>
            </a:xfrm>
            <a:prstGeom prst="rect">
              <a:avLst/>
            </a:prstGeom>
            <a:noFill/>
          </p:spPr>
          <p:txBody>
            <a:bodyPr wrap="none" rtlCol="0">
              <a:spAutoFit/>
            </a:bodyPr>
            <a:lstStyle/>
            <a:p>
              <a:r>
                <a:rPr lang="en-GB" sz="2000" u="none" dirty="0"/>
                <a:t>21</a:t>
              </a:r>
            </a:p>
          </p:txBody>
        </p:sp>
        <p:sp>
          <p:nvSpPr>
            <p:cNvPr id="22" name="21 - TextBox"/>
            <p:cNvSpPr txBox="1"/>
            <p:nvPr/>
          </p:nvSpPr>
          <p:spPr>
            <a:xfrm>
              <a:off x="2291957" y="2158425"/>
              <a:ext cx="351378" cy="276999"/>
            </a:xfrm>
            <a:prstGeom prst="rect">
              <a:avLst/>
            </a:prstGeom>
            <a:noFill/>
          </p:spPr>
          <p:txBody>
            <a:bodyPr wrap="none" rtlCol="0">
              <a:spAutoFit/>
            </a:bodyPr>
            <a:lstStyle/>
            <a:p>
              <a:r>
                <a:rPr lang="en-GB" sz="1200" u="none" dirty="0"/>
                <a:t>12</a:t>
              </a:r>
            </a:p>
          </p:txBody>
        </p:sp>
        <p:sp>
          <p:nvSpPr>
            <p:cNvPr id="23" name="22 - TextBox"/>
            <p:cNvSpPr txBox="1"/>
            <p:nvPr/>
          </p:nvSpPr>
          <p:spPr>
            <a:xfrm>
              <a:off x="6553200" y="2920425"/>
              <a:ext cx="409086" cy="338554"/>
            </a:xfrm>
            <a:prstGeom prst="rect">
              <a:avLst/>
            </a:prstGeom>
            <a:noFill/>
          </p:spPr>
          <p:txBody>
            <a:bodyPr wrap="none" rtlCol="0">
              <a:spAutoFit/>
            </a:bodyPr>
            <a:lstStyle/>
            <a:p>
              <a:r>
                <a:rPr lang="en-GB" sz="1600" u="none" dirty="0"/>
                <a:t>39</a:t>
              </a:r>
            </a:p>
          </p:txBody>
        </p:sp>
        <p:sp>
          <p:nvSpPr>
            <p:cNvPr id="24" name="23 - TextBox"/>
            <p:cNvSpPr txBox="1"/>
            <p:nvPr/>
          </p:nvSpPr>
          <p:spPr>
            <a:xfrm>
              <a:off x="6553200" y="2615625"/>
              <a:ext cx="338554" cy="261610"/>
            </a:xfrm>
            <a:prstGeom prst="rect">
              <a:avLst/>
            </a:prstGeom>
            <a:noFill/>
          </p:spPr>
          <p:txBody>
            <a:bodyPr wrap="none" rtlCol="0">
              <a:spAutoFit/>
            </a:bodyPr>
            <a:lstStyle/>
            <a:p>
              <a:r>
                <a:rPr lang="en-GB" sz="1100" u="none" dirty="0"/>
                <a:t>29</a:t>
              </a:r>
            </a:p>
          </p:txBody>
        </p:sp>
        <p:sp>
          <p:nvSpPr>
            <p:cNvPr id="25" name="24 - TextBox"/>
            <p:cNvSpPr txBox="1"/>
            <p:nvPr/>
          </p:nvSpPr>
          <p:spPr>
            <a:xfrm>
              <a:off x="2362200" y="1739944"/>
              <a:ext cx="317413" cy="400110"/>
            </a:xfrm>
            <a:prstGeom prst="rect">
              <a:avLst/>
            </a:prstGeom>
            <a:noFill/>
          </p:spPr>
          <p:txBody>
            <a:bodyPr wrap="square" rtlCol="0">
              <a:spAutoFit/>
            </a:bodyPr>
            <a:lstStyle/>
            <a:p>
              <a:r>
                <a:rPr lang="en-GB" sz="2000" u="none" dirty="0"/>
                <a:t>2</a:t>
              </a:r>
            </a:p>
          </p:txBody>
        </p:sp>
        <p:sp>
          <p:nvSpPr>
            <p:cNvPr id="26" name="25 - TextBox"/>
            <p:cNvSpPr txBox="1"/>
            <p:nvPr/>
          </p:nvSpPr>
          <p:spPr>
            <a:xfrm>
              <a:off x="7162800" y="2158425"/>
              <a:ext cx="463588" cy="400110"/>
            </a:xfrm>
            <a:prstGeom prst="rect">
              <a:avLst/>
            </a:prstGeom>
            <a:noFill/>
          </p:spPr>
          <p:txBody>
            <a:bodyPr wrap="none" rtlCol="0">
              <a:spAutoFit/>
            </a:bodyPr>
            <a:lstStyle/>
            <a:p>
              <a:r>
                <a:rPr lang="en-GB" sz="2000" u="none" dirty="0"/>
                <a:t>20</a:t>
              </a:r>
            </a:p>
          </p:txBody>
        </p:sp>
        <p:sp>
          <p:nvSpPr>
            <p:cNvPr id="27" name="26 - TextBox"/>
            <p:cNvSpPr txBox="1"/>
            <p:nvPr/>
          </p:nvSpPr>
          <p:spPr>
            <a:xfrm>
              <a:off x="5257800" y="3225225"/>
              <a:ext cx="575799" cy="461665"/>
            </a:xfrm>
            <a:prstGeom prst="rect">
              <a:avLst/>
            </a:prstGeom>
            <a:noFill/>
          </p:spPr>
          <p:txBody>
            <a:bodyPr wrap="none" rtlCol="0">
              <a:spAutoFit/>
            </a:bodyPr>
            <a:lstStyle/>
            <a:p>
              <a:r>
                <a:rPr lang="en-GB" sz="2400" b="1" u="none" dirty="0"/>
                <a:t>47</a:t>
              </a:r>
            </a:p>
          </p:txBody>
        </p:sp>
        <p:sp>
          <p:nvSpPr>
            <p:cNvPr id="28" name="27 - TextBox"/>
            <p:cNvSpPr txBox="1"/>
            <p:nvPr/>
          </p:nvSpPr>
          <p:spPr>
            <a:xfrm>
              <a:off x="5943600" y="2920425"/>
              <a:ext cx="380232" cy="307777"/>
            </a:xfrm>
            <a:prstGeom prst="rect">
              <a:avLst/>
            </a:prstGeom>
            <a:noFill/>
          </p:spPr>
          <p:txBody>
            <a:bodyPr wrap="none" rtlCol="0">
              <a:spAutoFit/>
            </a:bodyPr>
            <a:lstStyle/>
            <a:p>
              <a:pPr algn="ctr"/>
              <a:r>
                <a:rPr lang="en-GB" sz="1400" u="none" dirty="0"/>
                <a:t>38</a:t>
              </a:r>
            </a:p>
          </p:txBody>
        </p:sp>
        <p:sp>
          <p:nvSpPr>
            <p:cNvPr id="29" name="28 - TextBox"/>
            <p:cNvSpPr txBox="1"/>
            <p:nvPr/>
          </p:nvSpPr>
          <p:spPr>
            <a:xfrm>
              <a:off x="1676400" y="2158425"/>
              <a:ext cx="380232" cy="307777"/>
            </a:xfrm>
            <a:prstGeom prst="rect">
              <a:avLst/>
            </a:prstGeom>
            <a:noFill/>
          </p:spPr>
          <p:txBody>
            <a:bodyPr wrap="none" rtlCol="0">
              <a:spAutoFit/>
            </a:bodyPr>
            <a:lstStyle/>
            <a:p>
              <a:r>
                <a:rPr lang="en-GB" sz="1400" u="none" dirty="0"/>
                <a:t>11</a:t>
              </a:r>
            </a:p>
          </p:txBody>
        </p:sp>
        <p:sp>
          <p:nvSpPr>
            <p:cNvPr id="30" name="29 - TextBox"/>
            <p:cNvSpPr txBox="1"/>
            <p:nvPr/>
          </p:nvSpPr>
          <p:spPr>
            <a:xfrm>
              <a:off x="2209800" y="2768025"/>
              <a:ext cx="688009" cy="646331"/>
            </a:xfrm>
            <a:prstGeom prst="rect">
              <a:avLst/>
            </a:prstGeom>
            <a:noFill/>
          </p:spPr>
          <p:txBody>
            <a:bodyPr wrap="none" rtlCol="0">
              <a:spAutoFit/>
            </a:bodyPr>
            <a:lstStyle/>
            <a:p>
              <a:r>
                <a:rPr lang="en-GB" sz="3600" u="none" dirty="0"/>
                <a:t>32</a:t>
              </a:r>
            </a:p>
          </p:txBody>
        </p:sp>
        <p:sp>
          <p:nvSpPr>
            <p:cNvPr id="31" name="30 - TextBox"/>
            <p:cNvSpPr txBox="1"/>
            <p:nvPr/>
          </p:nvSpPr>
          <p:spPr>
            <a:xfrm>
              <a:off x="1600200" y="3149025"/>
              <a:ext cx="633507" cy="584775"/>
            </a:xfrm>
            <a:prstGeom prst="rect">
              <a:avLst/>
            </a:prstGeom>
            <a:noFill/>
          </p:spPr>
          <p:txBody>
            <a:bodyPr wrap="none" rtlCol="0">
              <a:spAutoFit/>
            </a:bodyPr>
            <a:lstStyle/>
            <a:p>
              <a:r>
                <a:rPr lang="en-GB" sz="3200" u="none" dirty="0"/>
                <a:t>41</a:t>
              </a:r>
            </a:p>
          </p:txBody>
        </p:sp>
        <p:sp>
          <p:nvSpPr>
            <p:cNvPr id="32" name="31 - TextBox"/>
            <p:cNvSpPr txBox="1"/>
            <p:nvPr/>
          </p:nvSpPr>
          <p:spPr>
            <a:xfrm>
              <a:off x="2895600" y="2539425"/>
              <a:ext cx="380232" cy="307777"/>
            </a:xfrm>
            <a:prstGeom prst="rect">
              <a:avLst/>
            </a:prstGeom>
            <a:noFill/>
          </p:spPr>
          <p:txBody>
            <a:bodyPr wrap="none" rtlCol="0">
              <a:spAutoFit/>
            </a:bodyPr>
            <a:lstStyle/>
            <a:p>
              <a:r>
                <a:rPr lang="en-GB" sz="1400" u="none" dirty="0"/>
                <a:t>23</a:t>
              </a:r>
            </a:p>
          </p:txBody>
        </p:sp>
        <p:sp>
          <p:nvSpPr>
            <p:cNvPr id="33" name="32 - TextBox"/>
            <p:cNvSpPr txBox="1"/>
            <p:nvPr/>
          </p:nvSpPr>
          <p:spPr>
            <a:xfrm>
              <a:off x="5943600" y="1777425"/>
              <a:ext cx="381001" cy="307777"/>
            </a:xfrm>
            <a:prstGeom prst="rect">
              <a:avLst/>
            </a:prstGeom>
            <a:noFill/>
          </p:spPr>
          <p:txBody>
            <a:bodyPr wrap="square" rtlCol="0">
              <a:spAutoFit/>
            </a:bodyPr>
            <a:lstStyle/>
            <a:p>
              <a:r>
                <a:rPr lang="en-GB" sz="1400" u="none" dirty="0"/>
                <a:t>8</a:t>
              </a:r>
            </a:p>
          </p:txBody>
        </p:sp>
        <p:sp>
          <p:nvSpPr>
            <p:cNvPr id="34" name="33 - TextBox"/>
            <p:cNvSpPr txBox="1"/>
            <p:nvPr/>
          </p:nvSpPr>
          <p:spPr>
            <a:xfrm>
              <a:off x="3505200" y="3225225"/>
              <a:ext cx="477456" cy="369332"/>
            </a:xfrm>
            <a:prstGeom prst="rect">
              <a:avLst/>
            </a:prstGeom>
            <a:noFill/>
          </p:spPr>
          <p:txBody>
            <a:bodyPr wrap="square" rtlCol="0">
              <a:spAutoFit/>
            </a:bodyPr>
            <a:lstStyle/>
            <a:p>
              <a:pPr algn="ctr"/>
              <a:r>
                <a:rPr lang="en-GB" u="none" dirty="0">
                  <a:latin typeface="Aharoni" pitchFamily="2" charset="-79"/>
                  <a:cs typeface="Aharoni" pitchFamily="2" charset="-79"/>
                </a:rPr>
                <a:t>44</a:t>
              </a:r>
            </a:p>
          </p:txBody>
        </p:sp>
        <p:sp>
          <p:nvSpPr>
            <p:cNvPr id="35" name="34 - TextBox"/>
            <p:cNvSpPr txBox="1"/>
            <p:nvPr/>
          </p:nvSpPr>
          <p:spPr>
            <a:xfrm>
              <a:off x="5943600" y="2539425"/>
              <a:ext cx="463588" cy="400110"/>
            </a:xfrm>
            <a:prstGeom prst="rect">
              <a:avLst/>
            </a:prstGeom>
            <a:noFill/>
          </p:spPr>
          <p:txBody>
            <a:bodyPr wrap="none" rtlCol="0">
              <a:spAutoFit/>
            </a:bodyPr>
            <a:lstStyle/>
            <a:p>
              <a:r>
                <a:rPr lang="en-GB" sz="2000" u="none" dirty="0"/>
                <a:t>28</a:t>
              </a:r>
            </a:p>
          </p:txBody>
        </p:sp>
        <p:sp>
          <p:nvSpPr>
            <p:cNvPr id="36" name="35 - TextBox"/>
            <p:cNvSpPr txBox="1"/>
            <p:nvPr/>
          </p:nvSpPr>
          <p:spPr>
            <a:xfrm>
              <a:off x="3505200" y="2234625"/>
              <a:ext cx="439831" cy="230832"/>
            </a:xfrm>
            <a:prstGeom prst="rect">
              <a:avLst/>
            </a:prstGeom>
            <a:noFill/>
          </p:spPr>
          <p:txBody>
            <a:bodyPr wrap="square" rtlCol="0">
              <a:spAutoFit/>
            </a:bodyPr>
            <a:lstStyle/>
            <a:p>
              <a:pPr algn="ctr"/>
              <a:r>
                <a:rPr lang="en-GB" sz="900" u="none" dirty="0"/>
                <a:t>14</a:t>
              </a:r>
            </a:p>
          </p:txBody>
        </p:sp>
        <p:sp>
          <p:nvSpPr>
            <p:cNvPr id="37" name="36 - TextBox"/>
            <p:cNvSpPr txBox="1"/>
            <p:nvPr/>
          </p:nvSpPr>
          <p:spPr>
            <a:xfrm>
              <a:off x="4724400" y="2520315"/>
              <a:ext cx="463588" cy="400110"/>
            </a:xfrm>
            <a:prstGeom prst="rect">
              <a:avLst/>
            </a:prstGeom>
            <a:noFill/>
          </p:spPr>
          <p:txBody>
            <a:bodyPr wrap="none" rtlCol="0">
              <a:spAutoFit/>
            </a:bodyPr>
            <a:lstStyle/>
            <a:p>
              <a:r>
                <a:rPr lang="en-GB" sz="2000" u="none" dirty="0"/>
                <a:t>26</a:t>
              </a:r>
            </a:p>
          </p:txBody>
        </p:sp>
        <p:sp>
          <p:nvSpPr>
            <p:cNvPr id="38" name="37 - TextBox"/>
            <p:cNvSpPr txBox="1"/>
            <p:nvPr/>
          </p:nvSpPr>
          <p:spPr>
            <a:xfrm>
              <a:off x="5334000" y="2158425"/>
              <a:ext cx="380232" cy="307777"/>
            </a:xfrm>
            <a:prstGeom prst="rect">
              <a:avLst/>
            </a:prstGeom>
            <a:noFill/>
          </p:spPr>
          <p:txBody>
            <a:bodyPr wrap="none" rtlCol="0">
              <a:spAutoFit/>
            </a:bodyPr>
            <a:lstStyle/>
            <a:p>
              <a:r>
                <a:rPr lang="en-GB" sz="1400" u="none" dirty="0"/>
                <a:t>17</a:t>
              </a:r>
            </a:p>
          </p:txBody>
        </p:sp>
        <p:sp>
          <p:nvSpPr>
            <p:cNvPr id="39" name="38 - TextBox"/>
            <p:cNvSpPr txBox="1"/>
            <p:nvPr/>
          </p:nvSpPr>
          <p:spPr>
            <a:xfrm>
              <a:off x="3505200" y="2920425"/>
              <a:ext cx="380232" cy="307777"/>
            </a:xfrm>
            <a:prstGeom prst="rect">
              <a:avLst/>
            </a:prstGeom>
            <a:noFill/>
          </p:spPr>
          <p:txBody>
            <a:bodyPr wrap="none" rtlCol="0">
              <a:spAutoFit/>
            </a:bodyPr>
            <a:lstStyle/>
            <a:p>
              <a:r>
                <a:rPr lang="en-GB" sz="1400" u="none" dirty="0"/>
                <a:t>34</a:t>
              </a:r>
            </a:p>
          </p:txBody>
        </p:sp>
        <p:sp>
          <p:nvSpPr>
            <p:cNvPr id="40" name="39 - TextBox"/>
            <p:cNvSpPr txBox="1"/>
            <p:nvPr/>
          </p:nvSpPr>
          <p:spPr>
            <a:xfrm>
              <a:off x="5334000" y="1777425"/>
              <a:ext cx="457200" cy="307777"/>
            </a:xfrm>
            <a:prstGeom prst="rect">
              <a:avLst/>
            </a:prstGeom>
            <a:noFill/>
          </p:spPr>
          <p:txBody>
            <a:bodyPr wrap="square" rtlCol="0">
              <a:spAutoFit/>
            </a:bodyPr>
            <a:lstStyle/>
            <a:p>
              <a:r>
                <a:rPr lang="en-GB" sz="1400" u="none" dirty="0">
                  <a:latin typeface="Arial" pitchFamily="34" charset="0"/>
                  <a:cs typeface="Arial" pitchFamily="34" charset="0"/>
                </a:rPr>
                <a:t>7</a:t>
              </a:r>
            </a:p>
          </p:txBody>
        </p:sp>
        <p:sp>
          <p:nvSpPr>
            <p:cNvPr id="41" name="40 - TextBox"/>
            <p:cNvSpPr txBox="1"/>
            <p:nvPr/>
          </p:nvSpPr>
          <p:spPr>
            <a:xfrm>
              <a:off x="4736503" y="2082225"/>
              <a:ext cx="521297" cy="461665"/>
            </a:xfrm>
            <a:prstGeom prst="rect">
              <a:avLst/>
            </a:prstGeom>
            <a:noFill/>
          </p:spPr>
          <p:txBody>
            <a:bodyPr wrap="none" rtlCol="0">
              <a:spAutoFit/>
            </a:bodyPr>
            <a:lstStyle/>
            <a:p>
              <a:r>
                <a:rPr lang="en-GB" sz="2400" u="none" dirty="0"/>
                <a:t>16</a:t>
              </a:r>
            </a:p>
          </p:txBody>
        </p:sp>
        <p:sp>
          <p:nvSpPr>
            <p:cNvPr id="42" name="41 - TextBox"/>
            <p:cNvSpPr txBox="1"/>
            <p:nvPr/>
          </p:nvSpPr>
          <p:spPr>
            <a:xfrm>
              <a:off x="1676400" y="2844225"/>
              <a:ext cx="527709" cy="461665"/>
            </a:xfrm>
            <a:prstGeom prst="rect">
              <a:avLst/>
            </a:prstGeom>
            <a:noFill/>
          </p:spPr>
          <p:txBody>
            <a:bodyPr wrap="none" rtlCol="0">
              <a:spAutoFit/>
            </a:bodyPr>
            <a:lstStyle/>
            <a:p>
              <a:r>
                <a:rPr lang="en-GB" sz="2400" u="none" dirty="0">
                  <a:latin typeface="Arial" pitchFamily="34" charset="0"/>
                  <a:cs typeface="Arial" pitchFamily="34" charset="0"/>
                </a:rPr>
                <a:t>31</a:t>
              </a:r>
            </a:p>
          </p:txBody>
        </p:sp>
        <p:sp>
          <p:nvSpPr>
            <p:cNvPr id="43" name="42 - TextBox"/>
            <p:cNvSpPr txBox="1"/>
            <p:nvPr/>
          </p:nvSpPr>
          <p:spPr>
            <a:xfrm>
              <a:off x="7211658" y="2920425"/>
              <a:ext cx="332142" cy="253916"/>
            </a:xfrm>
            <a:prstGeom prst="rect">
              <a:avLst/>
            </a:prstGeom>
            <a:noFill/>
          </p:spPr>
          <p:txBody>
            <a:bodyPr wrap="none" rtlCol="0">
              <a:spAutoFit/>
            </a:bodyPr>
            <a:lstStyle/>
            <a:p>
              <a:r>
                <a:rPr lang="en-GB" sz="1050" u="none" dirty="0"/>
                <a:t>40</a:t>
              </a:r>
            </a:p>
          </p:txBody>
        </p:sp>
        <p:sp>
          <p:nvSpPr>
            <p:cNvPr id="44" name="43 - TextBox"/>
            <p:cNvSpPr txBox="1"/>
            <p:nvPr/>
          </p:nvSpPr>
          <p:spPr>
            <a:xfrm>
              <a:off x="6553200" y="3225225"/>
              <a:ext cx="437940" cy="369332"/>
            </a:xfrm>
            <a:prstGeom prst="rect">
              <a:avLst/>
            </a:prstGeom>
            <a:noFill/>
          </p:spPr>
          <p:txBody>
            <a:bodyPr wrap="none" rtlCol="0">
              <a:spAutoFit/>
            </a:bodyPr>
            <a:lstStyle/>
            <a:p>
              <a:r>
                <a:rPr lang="en-GB" u="none" dirty="0"/>
                <a:t>49</a:t>
              </a:r>
            </a:p>
          </p:txBody>
        </p:sp>
        <p:sp>
          <p:nvSpPr>
            <p:cNvPr id="45" name="44 - TextBox"/>
            <p:cNvSpPr txBox="1"/>
            <p:nvPr/>
          </p:nvSpPr>
          <p:spPr>
            <a:xfrm rot="10800000" flipV="1">
              <a:off x="7162800" y="1777426"/>
              <a:ext cx="532632" cy="307777"/>
            </a:xfrm>
            <a:prstGeom prst="rect">
              <a:avLst/>
            </a:prstGeom>
            <a:noFill/>
          </p:spPr>
          <p:txBody>
            <a:bodyPr wrap="square" rtlCol="0">
              <a:spAutoFit/>
            </a:bodyPr>
            <a:lstStyle/>
            <a:p>
              <a:pPr algn="ctr"/>
              <a:r>
                <a:rPr lang="en-GB" sz="1400" u="none" dirty="0"/>
                <a:t>10</a:t>
              </a:r>
            </a:p>
          </p:txBody>
        </p:sp>
        <p:sp>
          <p:nvSpPr>
            <p:cNvPr id="46" name="45 - TextBox"/>
            <p:cNvSpPr txBox="1"/>
            <p:nvPr/>
          </p:nvSpPr>
          <p:spPr>
            <a:xfrm>
              <a:off x="2286000" y="2539425"/>
              <a:ext cx="409086" cy="338554"/>
            </a:xfrm>
            <a:prstGeom prst="rect">
              <a:avLst/>
            </a:prstGeom>
            <a:noFill/>
          </p:spPr>
          <p:txBody>
            <a:bodyPr wrap="none" rtlCol="0">
              <a:spAutoFit/>
            </a:bodyPr>
            <a:lstStyle/>
            <a:p>
              <a:r>
                <a:rPr lang="en-GB" sz="1600" u="none" dirty="0"/>
                <a:t>22</a:t>
              </a:r>
            </a:p>
          </p:txBody>
        </p:sp>
        <p:sp>
          <p:nvSpPr>
            <p:cNvPr id="47" name="46 - TextBox"/>
            <p:cNvSpPr txBox="1"/>
            <p:nvPr/>
          </p:nvSpPr>
          <p:spPr>
            <a:xfrm>
              <a:off x="2971800" y="2234625"/>
              <a:ext cx="296876" cy="215444"/>
            </a:xfrm>
            <a:prstGeom prst="rect">
              <a:avLst/>
            </a:prstGeom>
            <a:noFill/>
          </p:spPr>
          <p:txBody>
            <a:bodyPr wrap="none" rtlCol="0">
              <a:spAutoFit/>
            </a:bodyPr>
            <a:lstStyle/>
            <a:p>
              <a:r>
                <a:rPr lang="en-GB" sz="800" i="1" u="none" dirty="0"/>
                <a:t>13</a:t>
              </a:r>
            </a:p>
          </p:txBody>
        </p:sp>
        <p:sp>
          <p:nvSpPr>
            <p:cNvPr id="48" name="47 - TextBox"/>
            <p:cNvSpPr txBox="1"/>
            <p:nvPr/>
          </p:nvSpPr>
          <p:spPr>
            <a:xfrm>
              <a:off x="3505200" y="1777425"/>
              <a:ext cx="386175" cy="307777"/>
            </a:xfrm>
            <a:prstGeom prst="rect">
              <a:avLst/>
            </a:prstGeom>
            <a:noFill/>
          </p:spPr>
          <p:txBody>
            <a:bodyPr wrap="square" rtlCol="0">
              <a:spAutoFit/>
            </a:bodyPr>
            <a:lstStyle/>
            <a:p>
              <a:r>
                <a:rPr lang="en-GB" sz="1400" u="none" dirty="0"/>
                <a:t>4</a:t>
              </a:r>
            </a:p>
          </p:txBody>
        </p:sp>
        <p:sp>
          <p:nvSpPr>
            <p:cNvPr id="49" name="48 - TextBox"/>
            <p:cNvSpPr txBox="1"/>
            <p:nvPr/>
          </p:nvSpPr>
          <p:spPr>
            <a:xfrm rot="168753">
              <a:off x="2904373" y="3236770"/>
              <a:ext cx="479618" cy="369332"/>
            </a:xfrm>
            <a:prstGeom prst="rect">
              <a:avLst/>
            </a:prstGeom>
            <a:noFill/>
          </p:spPr>
          <p:txBody>
            <a:bodyPr wrap="none" rtlCol="0">
              <a:spAutoFit/>
            </a:bodyPr>
            <a:lstStyle/>
            <a:p>
              <a:r>
                <a:rPr lang="en-GB" b="1" u="none" dirty="0"/>
                <a:t>43</a:t>
              </a:r>
            </a:p>
          </p:txBody>
        </p:sp>
        <p:sp>
          <p:nvSpPr>
            <p:cNvPr id="50" name="49 - TextBox"/>
            <p:cNvSpPr txBox="1"/>
            <p:nvPr/>
          </p:nvSpPr>
          <p:spPr>
            <a:xfrm>
              <a:off x="4114800" y="2520315"/>
              <a:ext cx="463588" cy="400110"/>
            </a:xfrm>
            <a:prstGeom prst="rect">
              <a:avLst/>
            </a:prstGeom>
            <a:noFill/>
          </p:spPr>
          <p:txBody>
            <a:bodyPr wrap="none" rtlCol="0">
              <a:spAutoFit/>
            </a:bodyPr>
            <a:lstStyle/>
            <a:p>
              <a:r>
                <a:rPr lang="en-GB" sz="2000" u="none" dirty="0"/>
                <a:t>25</a:t>
              </a:r>
            </a:p>
          </p:txBody>
        </p:sp>
        <p:sp>
          <p:nvSpPr>
            <p:cNvPr id="51" name="50 - TextBox"/>
            <p:cNvSpPr txBox="1"/>
            <p:nvPr/>
          </p:nvSpPr>
          <p:spPr>
            <a:xfrm>
              <a:off x="5334000" y="2920425"/>
              <a:ext cx="437940" cy="369332"/>
            </a:xfrm>
            <a:prstGeom prst="rect">
              <a:avLst/>
            </a:prstGeom>
            <a:noFill/>
          </p:spPr>
          <p:txBody>
            <a:bodyPr wrap="none" rtlCol="0">
              <a:spAutoFit/>
            </a:bodyPr>
            <a:lstStyle/>
            <a:p>
              <a:r>
                <a:rPr lang="en-GB" u="none" dirty="0"/>
                <a:t>37</a:t>
              </a:r>
            </a:p>
          </p:txBody>
        </p:sp>
        <p:sp>
          <p:nvSpPr>
            <p:cNvPr id="52" name="51 - TextBox"/>
            <p:cNvSpPr txBox="1"/>
            <p:nvPr/>
          </p:nvSpPr>
          <p:spPr>
            <a:xfrm>
              <a:off x="6553200" y="2158425"/>
              <a:ext cx="380232" cy="307777"/>
            </a:xfrm>
            <a:prstGeom prst="rect">
              <a:avLst/>
            </a:prstGeom>
            <a:noFill/>
          </p:spPr>
          <p:txBody>
            <a:bodyPr wrap="none" rtlCol="0">
              <a:spAutoFit/>
            </a:bodyPr>
            <a:lstStyle/>
            <a:p>
              <a:r>
                <a:rPr lang="en-GB" sz="1400" i="1" u="none" dirty="0"/>
                <a:t>19</a:t>
              </a:r>
            </a:p>
          </p:txBody>
        </p:sp>
        <p:sp>
          <p:nvSpPr>
            <p:cNvPr id="53" name="52 - TextBox"/>
            <p:cNvSpPr txBox="1"/>
            <p:nvPr/>
          </p:nvSpPr>
          <p:spPr>
            <a:xfrm>
              <a:off x="4724400" y="3301425"/>
              <a:ext cx="374847" cy="284891"/>
            </a:xfrm>
            <a:prstGeom prst="rect">
              <a:avLst/>
            </a:prstGeom>
            <a:noFill/>
          </p:spPr>
          <p:txBody>
            <a:bodyPr wrap="square" rtlCol="0">
              <a:spAutoFit/>
            </a:bodyPr>
            <a:lstStyle/>
            <a:p>
              <a:pPr algn="ctr"/>
              <a:r>
                <a:rPr lang="en-GB" sz="1200" u="none" dirty="0"/>
                <a:t>46</a:t>
              </a:r>
            </a:p>
          </p:txBody>
        </p:sp>
        <p:sp>
          <p:nvSpPr>
            <p:cNvPr id="54" name="53 - TextBox"/>
            <p:cNvSpPr txBox="1"/>
            <p:nvPr/>
          </p:nvSpPr>
          <p:spPr>
            <a:xfrm>
              <a:off x="4114800" y="2920425"/>
              <a:ext cx="449083" cy="246221"/>
            </a:xfrm>
            <a:prstGeom prst="rect">
              <a:avLst/>
            </a:prstGeom>
            <a:noFill/>
          </p:spPr>
          <p:txBody>
            <a:bodyPr wrap="square" rtlCol="0">
              <a:spAutoFit/>
            </a:bodyPr>
            <a:lstStyle/>
            <a:p>
              <a:pPr algn="ctr"/>
              <a:r>
                <a:rPr lang="en-GB" sz="1000" u="none" dirty="0">
                  <a:latin typeface="Aparajita" pitchFamily="34" charset="0"/>
                  <a:cs typeface="Aparajita" pitchFamily="34" charset="0"/>
                </a:rPr>
                <a:t>35</a:t>
              </a:r>
            </a:p>
          </p:txBody>
        </p:sp>
        <p:sp>
          <p:nvSpPr>
            <p:cNvPr id="55" name="54 - TextBox"/>
            <p:cNvSpPr txBox="1"/>
            <p:nvPr/>
          </p:nvSpPr>
          <p:spPr>
            <a:xfrm rot="153370">
              <a:off x="1699432" y="1830593"/>
              <a:ext cx="321780" cy="215444"/>
            </a:xfrm>
            <a:prstGeom prst="rect">
              <a:avLst/>
            </a:prstGeom>
            <a:noFill/>
          </p:spPr>
          <p:txBody>
            <a:bodyPr wrap="square" rtlCol="0">
              <a:spAutoFit/>
            </a:bodyPr>
            <a:lstStyle/>
            <a:p>
              <a:r>
                <a:rPr lang="en-GB" sz="800" u="none" dirty="0">
                  <a:latin typeface="Rod" pitchFamily="49" charset="-79"/>
                  <a:cs typeface="Rod" pitchFamily="49" charset="-79"/>
                </a:rPr>
                <a:t>1</a:t>
              </a:r>
            </a:p>
          </p:txBody>
        </p:sp>
        <p:sp>
          <p:nvSpPr>
            <p:cNvPr id="56" name="55 - TextBox"/>
            <p:cNvSpPr txBox="1"/>
            <p:nvPr/>
          </p:nvSpPr>
          <p:spPr>
            <a:xfrm>
              <a:off x="4191000" y="1777425"/>
              <a:ext cx="268022" cy="276999"/>
            </a:xfrm>
            <a:prstGeom prst="rect">
              <a:avLst/>
            </a:prstGeom>
            <a:noFill/>
          </p:spPr>
          <p:txBody>
            <a:bodyPr wrap="none" rtlCol="0">
              <a:spAutoFit/>
            </a:bodyPr>
            <a:lstStyle/>
            <a:p>
              <a:r>
                <a:rPr lang="en-GB" sz="1200" i="1" u="none" dirty="0"/>
                <a:t>5</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l="28571" t="7619" r="30000" b="18730"/>
          <a:stretch>
            <a:fillRect/>
          </a:stretch>
        </p:blipFill>
        <p:spPr bwMode="auto">
          <a:xfrm>
            <a:off x="1752600" y="381000"/>
            <a:ext cx="5791200" cy="5791200"/>
          </a:xfrm>
          <a:prstGeom prst="rect">
            <a:avLst/>
          </a:prstGeom>
          <a:noFill/>
          <a:ln w="9525">
            <a:noFill/>
            <a:miter lim="800000"/>
            <a:headEnd/>
            <a:tailEnd/>
          </a:ln>
          <a:effectLst/>
        </p:spPr>
      </p:pic>
      <p:sp>
        <p:nvSpPr>
          <p:cNvPr id="7" name="6 - TextBox"/>
          <p:cNvSpPr txBox="1"/>
          <p:nvPr/>
        </p:nvSpPr>
        <p:spPr>
          <a:xfrm>
            <a:off x="1447800" y="6336268"/>
            <a:ext cx="7071231" cy="369332"/>
          </a:xfrm>
          <a:prstGeom prst="rect">
            <a:avLst/>
          </a:prstGeom>
          <a:noFill/>
        </p:spPr>
        <p:txBody>
          <a:bodyPr wrap="none" rtlCol="0">
            <a:spAutoFit/>
          </a:bodyPr>
          <a:lstStyle/>
          <a:p>
            <a:r>
              <a:rPr lang="el-GR" u="none" dirty="0"/>
              <a:t>Η έννοια του 5</a:t>
            </a:r>
            <a:r>
              <a:rPr lang="en-GB" u="none" dirty="0"/>
              <a:t>S (The Productivity Press Development Team, 1996)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Βήματα της Προσέγγισης</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228600" y="1295400"/>
            <a:ext cx="86868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ts val="600"/>
              </a:spcBef>
              <a:spcAft>
                <a:spcPts val="600"/>
              </a:spcAft>
            </a:pPr>
            <a:r>
              <a:rPr lang="en-US" altLang="el-GR" sz="2800" dirty="0"/>
              <a:t>Sort </a:t>
            </a:r>
            <a:r>
              <a:rPr lang="el-GR" altLang="el-GR" sz="2800" dirty="0"/>
              <a:t>(Διαλογή) </a:t>
            </a:r>
            <a:r>
              <a:rPr lang="en-US" altLang="el-GR" sz="2800" dirty="0"/>
              <a:t>– </a:t>
            </a:r>
            <a:r>
              <a:rPr lang="el-GR" altLang="el-GR" sz="2800" dirty="0"/>
              <a:t>Απομακρύνετε όλα τα είδη από το χώρο εργασίας που δε χρειάζονται για τις παρούσες λειτουργίες</a:t>
            </a:r>
            <a:endParaRPr lang="en-US" altLang="el-GR" sz="2400" dirty="0"/>
          </a:p>
          <a:p>
            <a:pPr eaLnBrk="1" hangingPunct="1">
              <a:spcBef>
                <a:spcPts val="600"/>
              </a:spcBef>
              <a:spcAft>
                <a:spcPts val="600"/>
              </a:spcAft>
            </a:pPr>
            <a:r>
              <a:rPr lang="en-US" altLang="el-GR" sz="2800" dirty="0"/>
              <a:t>Set in order (</a:t>
            </a:r>
            <a:r>
              <a:rPr lang="el-GR" altLang="el-GR" sz="2800" dirty="0"/>
              <a:t>Τακτοποίηση) – Τακτοποιείτε και ταξινομείτε τα είδη που χρειάζονται στο χώρο εργασίας έτσι ώστε να είναι εύκολο να τα βρείτε και να τα χρησιμοποιήσετε </a:t>
            </a:r>
          </a:p>
          <a:p>
            <a:pPr eaLnBrk="1" hangingPunct="1">
              <a:spcBef>
                <a:spcPts val="600"/>
              </a:spcBef>
              <a:spcAft>
                <a:spcPts val="600"/>
              </a:spcAft>
            </a:pPr>
            <a:r>
              <a:rPr lang="en-US" altLang="el-GR" sz="2800" dirty="0"/>
              <a:t>Shine (</a:t>
            </a:r>
            <a:r>
              <a:rPr lang="el-GR" altLang="el-GR" sz="2800" dirty="0"/>
              <a:t>Καθαρισμός) – Σκουπίζετε, καθαρίζετε και διατηρείτε καθαρό το χώρο εργασίας</a:t>
            </a:r>
          </a:p>
          <a:p>
            <a:pPr eaLnBrk="1" hangingPunct="1">
              <a:spcBef>
                <a:spcPts val="600"/>
              </a:spcBef>
              <a:spcAft>
                <a:spcPts val="600"/>
              </a:spcAft>
            </a:pPr>
            <a:r>
              <a:rPr lang="en-US" altLang="el-GR" sz="2800" dirty="0"/>
              <a:t>Standardize</a:t>
            </a:r>
            <a:r>
              <a:rPr lang="el-GR" altLang="el-GR" sz="2800" dirty="0"/>
              <a:t> (Τυποποίηση) – Κάνετε συνήθεια την τακτοποίηση και τον καθαρισμό του χώρου</a:t>
            </a:r>
          </a:p>
          <a:p>
            <a:pPr eaLnBrk="1" hangingPunct="1">
              <a:spcBef>
                <a:spcPts val="600"/>
              </a:spcBef>
              <a:spcAft>
                <a:spcPts val="600"/>
              </a:spcAft>
            </a:pPr>
            <a:r>
              <a:rPr lang="en-US" altLang="el-GR" sz="2800" dirty="0"/>
              <a:t>Sustain (</a:t>
            </a:r>
            <a:r>
              <a:rPr lang="el-GR" altLang="el-GR" sz="2800" dirty="0"/>
              <a:t>Διατήρηση) – Δημιουργήστε τις συνθήκες (π.χ. χρόνο, πόρους, ανταμοιβή) για τη διατήρηση της δέσμευσης στην προσέγγιση των 5</a:t>
            </a:r>
            <a:r>
              <a:rPr lang="en-US" altLang="el-GR" sz="2800" dirty="0"/>
              <a:t>S</a:t>
            </a:r>
          </a:p>
        </p:txBody>
      </p:sp>
    </p:spTree>
    <p:extLst>
      <p:ext uri="{BB962C8B-B14F-4D97-AF65-F5344CB8AC3E}">
        <p14:creationId xmlns:p14="http://schemas.microsoft.com/office/powerpoint/2010/main" val="4298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l="55476" t="17386" r="19730" b="9687"/>
          <a:stretch>
            <a:fillRect/>
          </a:stretch>
        </p:blipFill>
        <p:spPr bwMode="auto">
          <a:xfrm>
            <a:off x="4073406" y="304800"/>
            <a:ext cx="4384793" cy="6019800"/>
          </a:xfrm>
          <a:prstGeom prst="rect">
            <a:avLst/>
          </a:prstGeom>
          <a:noFill/>
          <a:ln w="9525">
            <a:noFill/>
            <a:miter lim="800000"/>
            <a:headEnd/>
            <a:tailEnd/>
          </a:ln>
          <a:effectLst/>
        </p:spPr>
      </p:pic>
      <p:sp>
        <p:nvSpPr>
          <p:cNvPr id="7" name="6 - TextBox"/>
          <p:cNvSpPr txBox="1"/>
          <p:nvPr/>
        </p:nvSpPr>
        <p:spPr>
          <a:xfrm>
            <a:off x="4343400" y="6211669"/>
            <a:ext cx="4256293" cy="646331"/>
          </a:xfrm>
          <a:prstGeom prst="rect">
            <a:avLst/>
          </a:prstGeom>
          <a:noFill/>
        </p:spPr>
        <p:txBody>
          <a:bodyPr wrap="none" rtlCol="0">
            <a:spAutoFit/>
          </a:bodyPr>
          <a:lstStyle/>
          <a:p>
            <a:r>
              <a:rPr lang="el-GR" u="none" dirty="0"/>
              <a:t>Φωτογραφία από χώρους αποθήκευσης </a:t>
            </a:r>
          </a:p>
          <a:p>
            <a:r>
              <a:rPr lang="el-GR" u="none" dirty="0"/>
              <a:t>στο Λιμάνι της Πολιτείας </a:t>
            </a:r>
            <a:r>
              <a:rPr lang="en-GB" u="none" dirty="0"/>
              <a:t>Alabama</a:t>
            </a:r>
          </a:p>
        </p:txBody>
      </p:sp>
      <p:sp>
        <p:nvSpPr>
          <p:cNvPr id="5" name="Rectangle 3"/>
          <p:cNvSpPr txBox="1">
            <a:spLocks noChangeArrowheads="1"/>
          </p:cNvSpPr>
          <p:nvPr/>
        </p:nvSpPr>
        <p:spPr bwMode="auto">
          <a:xfrm>
            <a:off x="254000" y="609600"/>
            <a:ext cx="37338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600"/>
              </a:spcBef>
              <a:spcAft>
                <a:spcPts val="600"/>
              </a:spcAft>
              <a:buNone/>
            </a:pPr>
            <a:r>
              <a:rPr lang="el-GR" altLang="el-GR" sz="3600" b="1" dirty="0">
                <a:solidFill>
                  <a:srgbClr val="0070C0"/>
                </a:solidFill>
              </a:rPr>
              <a:t>Τα 5</a:t>
            </a:r>
            <a:r>
              <a:rPr lang="en-US" altLang="el-GR" sz="3600" b="1" dirty="0">
                <a:solidFill>
                  <a:srgbClr val="0070C0"/>
                </a:solidFill>
              </a:rPr>
              <a:t>S</a:t>
            </a:r>
            <a:endParaRPr lang="el-GR" altLang="el-GR" sz="3600" b="1" dirty="0">
              <a:solidFill>
                <a:srgbClr val="0070C0"/>
              </a:solidFill>
            </a:endParaRPr>
          </a:p>
          <a:p>
            <a:pPr fontAlgn="auto">
              <a:spcBef>
                <a:spcPts val="600"/>
              </a:spcBef>
              <a:spcAft>
                <a:spcPts val="600"/>
              </a:spcAft>
            </a:pPr>
            <a:endParaRPr lang="el-GR" altLang="el-GR" sz="1600" u="none" dirty="0"/>
          </a:p>
          <a:p>
            <a:pPr fontAlgn="auto">
              <a:spcBef>
                <a:spcPts val="600"/>
              </a:spcBef>
              <a:spcAft>
                <a:spcPts val="600"/>
              </a:spcAft>
            </a:pPr>
            <a:r>
              <a:rPr lang="en-US" altLang="el-GR" sz="2800" u="none" dirty="0"/>
              <a:t>Sort</a:t>
            </a:r>
            <a:endParaRPr lang="en-US" altLang="el-GR" sz="2400" u="none" dirty="0"/>
          </a:p>
          <a:p>
            <a:pPr fontAlgn="auto">
              <a:spcBef>
                <a:spcPts val="600"/>
              </a:spcBef>
              <a:spcAft>
                <a:spcPts val="600"/>
              </a:spcAft>
            </a:pPr>
            <a:r>
              <a:rPr lang="en-US" altLang="el-GR" sz="2800" u="none" dirty="0"/>
              <a:t>Set in order</a:t>
            </a:r>
            <a:endParaRPr lang="el-GR" altLang="el-GR" sz="2800" u="none" dirty="0"/>
          </a:p>
          <a:p>
            <a:pPr fontAlgn="auto">
              <a:spcBef>
                <a:spcPts val="600"/>
              </a:spcBef>
              <a:spcAft>
                <a:spcPts val="600"/>
              </a:spcAft>
            </a:pPr>
            <a:r>
              <a:rPr lang="en-US" altLang="el-GR" sz="2800" u="none" dirty="0"/>
              <a:t>Shine </a:t>
            </a:r>
          </a:p>
          <a:p>
            <a:pPr fontAlgn="auto">
              <a:spcBef>
                <a:spcPts val="600"/>
              </a:spcBef>
              <a:spcAft>
                <a:spcPts val="600"/>
              </a:spcAft>
            </a:pPr>
            <a:r>
              <a:rPr lang="en-US" altLang="el-GR" sz="2800" u="none" dirty="0"/>
              <a:t>Standardize</a:t>
            </a:r>
            <a:endParaRPr lang="el-GR" altLang="el-GR" sz="2800" u="none" dirty="0"/>
          </a:p>
          <a:p>
            <a:pPr fontAlgn="auto">
              <a:spcBef>
                <a:spcPts val="600"/>
              </a:spcBef>
              <a:spcAft>
                <a:spcPts val="600"/>
              </a:spcAft>
            </a:pPr>
            <a:r>
              <a:rPr lang="en-US" altLang="el-GR" sz="2800" u="none" dirty="0"/>
              <a:t>Sustain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Η προσέγγιση των 6</a:t>
            </a:r>
            <a:r>
              <a:rPr lang="en-US" altLang="el-GR" sz="4000" b="1" dirty="0">
                <a:solidFill>
                  <a:srgbClr val="0070C0"/>
                </a:solidFill>
                <a:latin typeface="Arial" charset="0"/>
              </a:rPr>
              <a:t>S</a:t>
            </a:r>
          </a:p>
        </p:txBody>
      </p:sp>
      <p:sp>
        <p:nvSpPr>
          <p:cNvPr id="2" name="Θέση περιεχομένου 1"/>
          <p:cNvSpPr>
            <a:spLocks noGrp="1"/>
          </p:cNvSpPr>
          <p:nvPr>
            <p:ph idx="1"/>
          </p:nvPr>
        </p:nvSpPr>
        <p:spPr>
          <a:xfrm>
            <a:off x="304800" y="1277937"/>
            <a:ext cx="8534400" cy="5199063"/>
          </a:xfrm>
        </p:spPr>
        <p:txBody>
          <a:bodyPr>
            <a:noAutofit/>
          </a:bodyPr>
          <a:lstStyle/>
          <a:p>
            <a:pPr>
              <a:lnSpc>
                <a:spcPct val="80000"/>
              </a:lnSpc>
              <a:spcBef>
                <a:spcPts val="600"/>
              </a:spcBef>
              <a:spcAft>
                <a:spcPts val="600"/>
              </a:spcAft>
            </a:pPr>
            <a:r>
              <a:rPr lang="el-GR" sz="2800" dirty="0"/>
              <a:t>Η προσέγγιση των </a:t>
            </a:r>
            <a:r>
              <a:rPr lang="en-US" sz="2800" dirty="0"/>
              <a:t>6S</a:t>
            </a:r>
            <a:r>
              <a:rPr lang="el-GR" sz="2800" dirty="0"/>
              <a:t> περιλαμβάνει  και την έκτη διάσταση, αυτή της «ασφάλειας» (</a:t>
            </a:r>
            <a:r>
              <a:rPr lang="en-US" sz="2800" dirty="0"/>
              <a:t>Safety)</a:t>
            </a:r>
            <a:endParaRPr lang="el-GR" sz="2800" dirty="0"/>
          </a:p>
          <a:p>
            <a:pPr>
              <a:lnSpc>
                <a:spcPct val="80000"/>
              </a:lnSpc>
              <a:spcBef>
                <a:spcPts val="600"/>
              </a:spcBef>
              <a:spcAft>
                <a:spcPts val="600"/>
              </a:spcAft>
            </a:pPr>
            <a:r>
              <a:rPr lang="el-GR" sz="2800" dirty="0"/>
              <a:t>Εφόσον υφίσταται το σχέδιο των </a:t>
            </a:r>
            <a:r>
              <a:rPr lang="en-US" sz="2800" dirty="0"/>
              <a:t>5S</a:t>
            </a:r>
            <a:r>
              <a:rPr lang="el-GR" sz="2800" dirty="0"/>
              <a:t>, ο χώρος εργασίας γίνεται αυτόματα ασφαλέστερος</a:t>
            </a:r>
          </a:p>
          <a:p>
            <a:pPr>
              <a:lnSpc>
                <a:spcPct val="80000"/>
              </a:lnSpc>
              <a:spcBef>
                <a:spcPts val="600"/>
              </a:spcBef>
              <a:spcAft>
                <a:spcPts val="600"/>
              </a:spcAft>
            </a:pPr>
            <a:r>
              <a:rPr lang="el-GR" sz="2800" dirty="0"/>
              <a:t>Διατηρώντας την οργάνωση και καθαριότητα του χώρου εργασίας, συμβαίνει άμεσα μια μείωση της τάξης του 50% στις τιμές των δεικτών ασφάλειας που σχετίζονται με τα εργατικά ατυχήματα</a:t>
            </a:r>
          </a:p>
          <a:p>
            <a:pPr>
              <a:lnSpc>
                <a:spcPct val="80000"/>
              </a:lnSpc>
              <a:spcBef>
                <a:spcPts val="600"/>
              </a:spcBef>
              <a:spcAft>
                <a:spcPts val="600"/>
              </a:spcAft>
            </a:pPr>
            <a:r>
              <a:rPr lang="el-GR" sz="2800" dirty="0"/>
              <a:t>Συνδυάζοντας τα 5</a:t>
            </a:r>
            <a:r>
              <a:rPr lang="en-US" sz="2800" dirty="0"/>
              <a:t>S</a:t>
            </a:r>
            <a:r>
              <a:rPr lang="el-GR" sz="2800" dirty="0"/>
              <a:t> με ένα βασικό πρόγραμμα ασφάλειας</a:t>
            </a:r>
            <a:r>
              <a:rPr lang="en-US" sz="2800" dirty="0"/>
              <a:t> </a:t>
            </a:r>
            <a:r>
              <a:rPr lang="el-GR" sz="2800" dirty="0"/>
              <a:t>στην εργασία οδηγούμαστε σε σημαντικά αποτελέσματα (6</a:t>
            </a:r>
            <a:r>
              <a:rPr lang="en-US" sz="2800" dirty="0"/>
              <a:t>S for success)</a:t>
            </a:r>
            <a:endParaRPr lang="en-GB" sz="2800" dirty="0"/>
          </a:p>
          <a:p>
            <a:endParaRPr lang="el-GR" sz="2800" dirty="0"/>
          </a:p>
        </p:txBody>
      </p:sp>
    </p:spTree>
    <p:extLst>
      <p:ext uri="{BB962C8B-B14F-4D97-AF65-F5344CB8AC3E}">
        <p14:creationId xmlns:p14="http://schemas.microsoft.com/office/powerpoint/2010/main" val="310788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Άσκηση</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228600" y="12954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ts val="600"/>
              </a:spcBef>
              <a:spcAft>
                <a:spcPts val="600"/>
              </a:spcAft>
            </a:pPr>
            <a:r>
              <a:rPr lang="el-GR" altLang="el-GR" sz="2800" dirty="0"/>
              <a:t>Αρχική Κατάσταση – Διαγράψτε τους αριθμούς από το 1- 49 με τη σειρά έχοντας 30 δευτερόλεπτα χρόνο από τη στιγμή που θα σας δοθεί το σήμα έναρξης</a:t>
            </a:r>
          </a:p>
          <a:p>
            <a:pPr eaLnBrk="1" hangingPunct="1">
              <a:spcBef>
                <a:spcPts val="600"/>
              </a:spcBef>
              <a:spcAft>
                <a:spcPts val="600"/>
              </a:spcAft>
            </a:pPr>
            <a:r>
              <a:rPr lang="en-US" altLang="el-GR" sz="2800" dirty="0">
                <a:solidFill>
                  <a:srgbClr val="B2B2B2"/>
                </a:solidFill>
              </a:rPr>
              <a:t>Sort </a:t>
            </a:r>
            <a:r>
              <a:rPr lang="el-GR" altLang="el-GR" sz="2800" dirty="0">
                <a:solidFill>
                  <a:srgbClr val="B2B2B2"/>
                </a:solidFill>
              </a:rPr>
              <a:t>(Κάνω διαλογή) </a:t>
            </a:r>
            <a:endParaRPr lang="en-US" altLang="el-GR" sz="2400" dirty="0">
              <a:solidFill>
                <a:srgbClr val="B2B2B2"/>
              </a:solidFill>
            </a:endParaRPr>
          </a:p>
          <a:p>
            <a:pPr eaLnBrk="1" hangingPunct="1">
              <a:spcBef>
                <a:spcPts val="600"/>
              </a:spcBef>
              <a:spcAft>
                <a:spcPts val="600"/>
              </a:spcAft>
            </a:pPr>
            <a:r>
              <a:rPr lang="en-US" altLang="el-GR" sz="2800" dirty="0">
                <a:solidFill>
                  <a:srgbClr val="B2B2B2"/>
                </a:solidFill>
              </a:rPr>
              <a:t>Set in order (</a:t>
            </a:r>
            <a:r>
              <a:rPr lang="el-GR" altLang="el-GR" sz="2800" dirty="0">
                <a:solidFill>
                  <a:srgbClr val="B2B2B2"/>
                </a:solidFill>
              </a:rPr>
              <a:t>Τακτοποιώ) </a:t>
            </a:r>
          </a:p>
          <a:p>
            <a:pPr eaLnBrk="1" hangingPunct="1">
              <a:spcBef>
                <a:spcPts val="600"/>
              </a:spcBef>
              <a:spcAft>
                <a:spcPts val="600"/>
              </a:spcAft>
            </a:pPr>
            <a:r>
              <a:rPr lang="en-US" altLang="el-GR" sz="2800" dirty="0">
                <a:solidFill>
                  <a:srgbClr val="B2B2B2"/>
                </a:solidFill>
              </a:rPr>
              <a:t>Shine (</a:t>
            </a:r>
            <a:r>
              <a:rPr lang="el-GR" altLang="el-GR" sz="2800" dirty="0">
                <a:solidFill>
                  <a:srgbClr val="B2B2B2"/>
                </a:solidFill>
              </a:rPr>
              <a:t>Καθαρίζω - Γυαλίζω) </a:t>
            </a:r>
          </a:p>
          <a:p>
            <a:pPr eaLnBrk="1" hangingPunct="1">
              <a:spcBef>
                <a:spcPts val="600"/>
              </a:spcBef>
              <a:spcAft>
                <a:spcPts val="600"/>
              </a:spcAft>
            </a:pPr>
            <a:r>
              <a:rPr lang="en-US" altLang="el-GR" sz="2800" dirty="0">
                <a:solidFill>
                  <a:srgbClr val="B2B2B2"/>
                </a:solidFill>
              </a:rPr>
              <a:t>Standardize</a:t>
            </a:r>
            <a:r>
              <a:rPr lang="el-GR" altLang="el-GR" sz="2800" dirty="0">
                <a:solidFill>
                  <a:srgbClr val="B2B2B2"/>
                </a:solidFill>
              </a:rPr>
              <a:t> (Τυποποιώ)</a:t>
            </a:r>
          </a:p>
          <a:p>
            <a:pPr eaLnBrk="1" hangingPunct="1">
              <a:spcBef>
                <a:spcPts val="600"/>
              </a:spcBef>
              <a:spcAft>
                <a:spcPts val="600"/>
              </a:spcAft>
            </a:pPr>
            <a:r>
              <a:rPr lang="en-US" altLang="el-GR" sz="2800" dirty="0">
                <a:solidFill>
                  <a:srgbClr val="B2B2B2"/>
                </a:solidFill>
              </a:rPr>
              <a:t>Sustain (</a:t>
            </a:r>
            <a:r>
              <a:rPr lang="el-GR" altLang="el-GR" sz="2800" dirty="0">
                <a:solidFill>
                  <a:srgbClr val="B2B2B2"/>
                </a:solidFill>
              </a:rPr>
              <a:t>Διατηρώ)</a:t>
            </a:r>
            <a:endParaRPr lang="en-US" altLang="el-GR" sz="2800" dirty="0">
              <a:solidFill>
                <a:srgbClr val="B2B2B2"/>
              </a:solidFill>
            </a:endParaRPr>
          </a:p>
        </p:txBody>
      </p:sp>
    </p:spTree>
    <p:extLst>
      <p:ext uri="{BB962C8B-B14F-4D97-AF65-F5344CB8AC3E}">
        <p14:creationId xmlns:p14="http://schemas.microsoft.com/office/powerpoint/2010/main" val="41730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Άσκηση</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228600" y="12954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ts val="600"/>
              </a:spcBef>
              <a:spcAft>
                <a:spcPts val="600"/>
              </a:spcAft>
            </a:pPr>
            <a:r>
              <a:rPr lang="el-GR" altLang="el-GR" sz="2800" dirty="0">
                <a:solidFill>
                  <a:srgbClr val="B2B2B2"/>
                </a:solidFill>
              </a:rPr>
              <a:t>Αρχική Κατάσταση – Διαγράψτε τους αριθμούς από το 1- 49 έχοντας 30 δευτερόλεπτα χρόνο από τη στιγμή που θα σας δοθεί το σήμα έναρξης</a:t>
            </a:r>
          </a:p>
          <a:p>
            <a:pPr>
              <a:spcBef>
                <a:spcPts val="600"/>
              </a:spcBef>
              <a:spcAft>
                <a:spcPts val="600"/>
              </a:spcAft>
            </a:pPr>
            <a:r>
              <a:rPr lang="en-US" altLang="el-GR" sz="2800" dirty="0"/>
              <a:t>Sort </a:t>
            </a:r>
            <a:r>
              <a:rPr lang="el-GR" altLang="el-GR" sz="2800" dirty="0"/>
              <a:t>(Κάνω Διαλογή) </a:t>
            </a:r>
            <a:r>
              <a:rPr lang="en-US" altLang="el-GR" sz="2800" dirty="0"/>
              <a:t>– </a:t>
            </a:r>
            <a:r>
              <a:rPr lang="el-GR" altLang="el-GR" sz="2800" dirty="0"/>
              <a:t>Αφαιρούμε τους αριθμούς που είναι μεγαλύτεροι από το 49, δηλαδή από το 50 και πάνω</a:t>
            </a:r>
            <a:endParaRPr lang="en-US" altLang="el-GR" sz="2800" dirty="0"/>
          </a:p>
          <a:p>
            <a:pPr eaLnBrk="1" hangingPunct="1">
              <a:spcBef>
                <a:spcPts val="600"/>
              </a:spcBef>
              <a:spcAft>
                <a:spcPts val="600"/>
              </a:spcAft>
            </a:pPr>
            <a:r>
              <a:rPr lang="en-US" altLang="el-GR" sz="2800" dirty="0">
                <a:solidFill>
                  <a:srgbClr val="B2B2B2"/>
                </a:solidFill>
              </a:rPr>
              <a:t>Set in order (</a:t>
            </a:r>
            <a:r>
              <a:rPr lang="el-GR" altLang="el-GR" sz="2800" dirty="0">
                <a:solidFill>
                  <a:srgbClr val="B2B2B2"/>
                </a:solidFill>
              </a:rPr>
              <a:t>Τακτοποιώ) </a:t>
            </a:r>
          </a:p>
          <a:p>
            <a:pPr eaLnBrk="1" hangingPunct="1">
              <a:spcBef>
                <a:spcPts val="600"/>
              </a:spcBef>
              <a:spcAft>
                <a:spcPts val="600"/>
              </a:spcAft>
            </a:pPr>
            <a:r>
              <a:rPr lang="en-US" altLang="el-GR" sz="2800" dirty="0">
                <a:solidFill>
                  <a:srgbClr val="B2B2B2"/>
                </a:solidFill>
              </a:rPr>
              <a:t>Shine (</a:t>
            </a:r>
            <a:r>
              <a:rPr lang="el-GR" altLang="el-GR" sz="2800" dirty="0">
                <a:solidFill>
                  <a:srgbClr val="B2B2B2"/>
                </a:solidFill>
              </a:rPr>
              <a:t>Καθαρίζω - Γυαλίζω) </a:t>
            </a:r>
          </a:p>
          <a:p>
            <a:pPr eaLnBrk="1" hangingPunct="1">
              <a:spcBef>
                <a:spcPts val="600"/>
              </a:spcBef>
              <a:spcAft>
                <a:spcPts val="600"/>
              </a:spcAft>
            </a:pPr>
            <a:r>
              <a:rPr lang="en-US" altLang="el-GR" sz="2800" dirty="0">
                <a:solidFill>
                  <a:srgbClr val="B2B2B2"/>
                </a:solidFill>
              </a:rPr>
              <a:t>Standardize</a:t>
            </a:r>
            <a:r>
              <a:rPr lang="el-GR" altLang="el-GR" sz="2800" dirty="0">
                <a:solidFill>
                  <a:srgbClr val="B2B2B2"/>
                </a:solidFill>
              </a:rPr>
              <a:t> (Τυποποιώ)</a:t>
            </a:r>
          </a:p>
          <a:p>
            <a:pPr eaLnBrk="1" hangingPunct="1">
              <a:spcBef>
                <a:spcPts val="600"/>
              </a:spcBef>
              <a:spcAft>
                <a:spcPts val="600"/>
              </a:spcAft>
            </a:pPr>
            <a:r>
              <a:rPr lang="en-US" altLang="el-GR" sz="2800" dirty="0">
                <a:solidFill>
                  <a:srgbClr val="B2B2B2"/>
                </a:solidFill>
              </a:rPr>
              <a:t>Sustain (</a:t>
            </a:r>
            <a:r>
              <a:rPr lang="el-GR" altLang="el-GR" sz="2800" dirty="0">
                <a:solidFill>
                  <a:srgbClr val="B2B2B2"/>
                </a:solidFill>
              </a:rPr>
              <a:t>Διατηρώ)</a:t>
            </a:r>
            <a:endParaRPr lang="en-US" altLang="el-GR" sz="2800" dirty="0">
              <a:solidFill>
                <a:srgbClr val="B2B2B2"/>
              </a:solidFill>
            </a:endParaRPr>
          </a:p>
        </p:txBody>
      </p:sp>
    </p:spTree>
    <p:extLst>
      <p:ext uri="{BB962C8B-B14F-4D97-AF65-F5344CB8AC3E}">
        <p14:creationId xmlns:p14="http://schemas.microsoft.com/office/powerpoint/2010/main" val="126438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Άσκηση</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228600" y="1219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spcBef>
                <a:spcPts val="600"/>
              </a:spcBef>
              <a:spcAft>
                <a:spcPts val="600"/>
              </a:spcAft>
            </a:pPr>
            <a:r>
              <a:rPr lang="el-GR" altLang="el-GR" sz="2800" dirty="0">
                <a:solidFill>
                  <a:srgbClr val="B2B2B2"/>
                </a:solidFill>
              </a:rPr>
              <a:t>Αρχική Κατάσταση – Διαγράψτε τους αριθμούς από το 1- 49 έχοντας 30 δευτερόλεπτα χρόνο από τη στιγμή που θα σας δοθεί το σήμα έναρξης</a:t>
            </a:r>
          </a:p>
          <a:p>
            <a:pPr>
              <a:spcBef>
                <a:spcPts val="600"/>
              </a:spcBef>
              <a:spcAft>
                <a:spcPts val="600"/>
              </a:spcAft>
            </a:pPr>
            <a:r>
              <a:rPr lang="en-US" altLang="el-GR" sz="2800" dirty="0">
                <a:solidFill>
                  <a:srgbClr val="B2B2B2"/>
                </a:solidFill>
              </a:rPr>
              <a:t>Sort </a:t>
            </a:r>
            <a:r>
              <a:rPr lang="el-GR" altLang="el-GR" sz="2800" dirty="0">
                <a:solidFill>
                  <a:srgbClr val="B2B2B2"/>
                </a:solidFill>
              </a:rPr>
              <a:t>(Κάνω Διαλογή) </a:t>
            </a:r>
            <a:r>
              <a:rPr lang="en-US" altLang="el-GR" sz="2800" dirty="0">
                <a:solidFill>
                  <a:srgbClr val="B2B2B2"/>
                </a:solidFill>
              </a:rPr>
              <a:t>- </a:t>
            </a:r>
            <a:r>
              <a:rPr lang="el-GR" altLang="el-GR" sz="2800" dirty="0">
                <a:solidFill>
                  <a:srgbClr val="B2B2B2"/>
                </a:solidFill>
              </a:rPr>
              <a:t>Αφαιρούμαι τους αριθμούς που είναι μεγαλύτεροι από το 49, δηλαδή από το 50 και πάνω</a:t>
            </a:r>
            <a:endParaRPr lang="en-US" altLang="el-GR" sz="2800" dirty="0">
              <a:solidFill>
                <a:srgbClr val="B2B2B2"/>
              </a:solidFill>
            </a:endParaRPr>
          </a:p>
          <a:p>
            <a:pPr>
              <a:spcBef>
                <a:spcPts val="600"/>
              </a:spcBef>
              <a:spcAft>
                <a:spcPts val="600"/>
              </a:spcAft>
            </a:pPr>
            <a:r>
              <a:rPr lang="en-US" altLang="el-GR" sz="2800" dirty="0"/>
              <a:t>Set in order (</a:t>
            </a:r>
            <a:r>
              <a:rPr lang="el-GR" altLang="el-GR" sz="2800" dirty="0"/>
              <a:t>Τακτοποιώ) – Αναπτύχθηκε ένα σύστημα διαβάθμισης για να μας βοηθήσει να εντοπίσουμε τους αριθμούς</a:t>
            </a:r>
            <a:r>
              <a:rPr lang="en-US" altLang="el-GR" sz="2800" dirty="0"/>
              <a:t>; </a:t>
            </a:r>
            <a:r>
              <a:rPr lang="el-GR" altLang="el-GR" sz="2800" dirty="0"/>
              <a:t>οι αριθμοί βρίσκονται σε αύξουσα σειρά από κάτω προς τα επάνω και από αριστερά προς τα δεξιά</a:t>
            </a:r>
          </a:p>
          <a:p>
            <a:pPr eaLnBrk="1" hangingPunct="1">
              <a:spcBef>
                <a:spcPts val="600"/>
              </a:spcBef>
              <a:spcAft>
                <a:spcPts val="600"/>
              </a:spcAft>
            </a:pPr>
            <a:r>
              <a:rPr lang="en-US" altLang="el-GR" sz="2800" dirty="0">
                <a:solidFill>
                  <a:srgbClr val="B2B2B2"/>
                </a:solidFill>
              </a:rPr>
              <a:t>Shine (</a:t>
            </a:r>
            <a:r>
              <a:rPr lang="el-GR" altLang="el-GR" sz="2800" dirty="0">
                <a:solidFill>
                  <a:srgbClr val="B2B2B2"/>
                </a:solidFill>
              </a:rPr>
              <a:t>Καθαρίζω - Γυαλίζω) </a:t>
            </a:r>
          </a:p>
          <a:p>
            <a:pPr eaLnBrk="1" hangingPunct="1">
              <a:spcBef>
                <a:spcPts val="600"/>
              </a:spcBef>
              <a:spcAft>
                <a:spcPts val="600"/>
              </a:spcAft>
            </a:pPr>
            <a:r>
              <a:rPr lang="en-US" altLang="el-GR" sz="2800" dirty="0">
                <a:solidFill>
                  <a:srgbClr val="B2B2B2"/>
                </a:solidFill>
              </a:rPr>
              <a:t>Standardize</a:t>
            </a:r>
            <a:r>
              <a:rPr lang="el-GR" altLang="el-GR" sz="2800" dirty="0">
                <a:solidFill>
                  <a:srgbClr val="B2B2B2"/>
                </a:solidFill>
              </a:rPr>
              <a:t> (Τυποποιώ)</a:t>
            </a:r>
          </a:p>
          <a:p>
            <a:pPr eaLnBrk="1" hangingPunct="1">
              <a:spcBef>
                <a:spcPts val="600"/>
              </a:spcBef>
              <a:spcAft>
                <a:spcPts val="600"/>
              </a:spcAft>
            </a:pPr>
            <a:r>
              <a:rPr lang="en-US" altLang="el-GR" sz="2800" dirty="0">
                <a:solidFill>
                  <a:srgbClr val="B2B2B2"/>
                </a:solidFill>
              </a:rPr>
              <a:t>Sustain (</a:t>
            </a:r>
            <a:r>
              <a:rPr lang="el-GR" altLang="el-GR" sz="2800" dirty="0">
                <a:solidFill>
                  <a:srgbClr val="B2B2B2"/>
                </a:solidFill>
              </a:rPr>
              <a:t>Διατηρώ)</a:t>
            </a:r>
            <a:endParaRPr lang="en-US" altLang="el-GR" sz="2800" dirty="0">
              <a:solidFill>
                <a:srgbClr val="B2B2B2"/>
              </a:solidFill>
            </a:endParaRPr>
          </a:p>
        </p:txBody>
      </p:sp>
    </p:spTree>
    <p:extLst>
      <p:ext uri="{BB962C8B-B14F-4D97-AF65-F5344CB8AC3E}">
        <p14:creationId xmlns:p14="http://schemas.microsoft.com/office/powerpoint/2010/main" val="145945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l-GR" altLang="el-GR" sz="4000" b="1" dirty="0">
                <a:solidFill>
                  <a:srgbClr val="0070C0"/>
                </a:solidFill>
                <a:latin typeface="Arial" charset="0"/>
              </a:rPr>
              <a:t>5</a:t>
            </a:r>
            <a:r>
              <a:rPr lang="en-US" altLang="el-GR" sz="4000" b="1" dirty="0">
                <a:solidFill>
                  <a:srgbClr val="0070C0"/>
                </a:solidFill>
                <a:latin typeface="Arial" charset="0"/>
              </a:rPr>
              <a:t>S – </a:t>
            </a:r>
            <a:r>
              <a:rPr lang="el-GR" altLang="el-GR" sz="4000" b="1" dirty="0">
                <a:solidFill>
                  <a:srgbClr val="0070C0"/>
                </a:solidFill>
                <a:latin typeface="Arial" charset="0"/>
              </a:rPr>
              <a:t>Άσκηση</a:t>
            </a:r>
            <a:endParaRPr lang="en-US" altLang="el-GR" sz="4000" b="1" dirty="0">
              <a:solidFill>
                <a:srgbClr val="0070C0"/>
              </a:solidFill>
              <a:latin typeface="Arial" charset="0"/>
            </a:endParaRPr>
          </a:p>
        </p:txBody>
      </p:sp>
      <p:sp>
        <p:nvSpPr>
          <p:cNvPr id="25603" name="Rectangle 3"/>
          <p:cNvSpPr>
            <a:spLocks noGrp="1" noChangeArrowheads="1"/>
          </p:cNvSpPr>
          <p:nvPr>
            <p:ph type="body" idx="1"/>
          </p:nvPr>
        </p:nvSpPr>
        <p:spPr bwMode="auto">
          <a:xfrm>
            <a:off x="228600" y="1219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spcBef>
                <a:spcPts val="600"/>
              </a:spcBef>
              <a:spcAft>
                <a:spcPts val="600"/>
              </a:spcAft>
            </a:pPr>
            <a:r>
              <a:rPr lang="el-GR" altLang="el-GR" sz="2800" dirty="0">
                <a:solidFill>
                  <a:srgbClr val="B2B2B2"/>
                </a:solidFill>
              </a:rPr>
              <a:t>Αρχική Κατάσταση – Διαγράψτε τους αριθμούς από το 1- 49 έχοντας 30 δευτερόλεπτα χρόνο από τη στιγμή που θα σας δοθεί το σήμα έναρξης</a:t>
            </a:r>
          </a:p>
          <a:p>
            <a:pPr>
              <a:spcBef>
                <a:spcPts val="600"/>
              </a:spcBef>
              <a:spcAft>
                <a:spcPts val="600"/>
              </a:spcAft>
            </a:pPr>
            <a:r>
              <a:rPr lang="en-US" altLang="el-GR" sz="2800" dirty="0">
                <a:solidFill>
                  <a:srgbClr val="B2B2B2"/>
                </a:solidFill>
              </a:rPr>
              <a:t>Sort </a:t>
            </a:r>
            <a:r>
              <a:rPr lang="el-GR" altLang="el-GR" sz="2800" dirty="0">
                <a:solidFill>
                  <a:srgbClr val="B2B2B2"/>
                </a:solidFill>
              </a:rPr>
              <a:t>(Κάνω Διαλογή) </a:t>
            </a:r>
            <a:r>
              <a:rPr lang="en-US" altLang="el-GR" sz="2800" dirty="0">
                <a:solidFill>
                  <a:srgbClr val="B2B2B2"/>
                </a:solidFill>
              </a:rPr>
              <a:t>- </a:t>
            </a:r>
            <a:r>
              <a:rPr lang="el-GR" altLang="el-GR" sz="2800" dirty="0">
                <a:solidFill>
                  <a:srgbClr val="B2B2B2"/>
                </a:solidFill>
              </a:rPr>
              <a:t>Αφαιρούμαι τους αριθμούς που είναι μεγαλύτεροι από το 49, δηλαδή από το 50 και πάνω</a:t>
            </a:r>
            <a:endParaRPr lang="en-US" altLang="el-GR" sz="2800" dirty="0">
              <a:solidFill>
                <a:srgbClr val="B2B2B2"/>
              </a:solidFill>
            </a:endParaRPr>
          </a:p>
          <a:p>
            <a:pPr>
              <a:spcBef>
                <a:spcPts val="600"/>
              </a:spcBef>
              <a:spcAft>
                <a:spcPts val="600"/>
              </a:spcAft>
            </a:pPr>
            <a:r>
              <a:rPr lang="en-US" altLang="el-GR" sz="2800" dirty="0">
                <a:solidFill>
                  <a:srgbClr val="B2B2B2"/>
                </a:solidFill>
              </a:rPr>
              <a:t>Set in order (</a:t>
            </a:r>
            <a:r>
              <a:rPr lang="el-GR" altLang="el-GR" sz="2800" dirty="0">
                <a:solidFill>
                  <a:srgbClr val="B2B2B2"/>
                </a:solidFill>
              </a:rPr>
              <a:t>Τακτοποιώ) – Αναπτύχθηκε ένα σύστημα διαβάθμισης για να μας βοηθήσει να εντοπίσουμε τους αριθμούς</a:t>
            </a:r>
            <a:r>
              <a:rPr lang="en-US" altLang="el-GR" sz="2800" dirty="0">
                <a:solidFill>
                  <a:srgbClr val="B2B2B2"/>
                </a:solidFill>
              </a:rPr>
              <a:t>; </a:t>
            </a:r>
            <a:r>
              <a:rPr lang="el-GR" altLang="el-GR" sz="2800" dirty="0">
                <a:solidFill>
                  <a:srgbClr val="B2B2B2"/>
                </a:solidFill>
              </a:rPr>
              <a:t>οι αριθμοί βρίσκονται σε αύξουσα σειρά από κάτω προς τα επάνω και από αριστερά προς τα δεξιά</a:t>
            </a:r>
          </a:p>
          <a:p>
            <a:pPr>
              <a:spcBef>
                <a:spcPts val="600"/>
              </a:spcBef>
              <a:spcAft>
                <a:spcPts val="600"/>
              </a:spcAft>
            </a:pPr>
            <a:r>
              <a:rPr lang="en-US" altLang="el-GR" sz="2800" dirty="0"/>
              <a:t>Shine (</a:t>
            </a:r>
            <a:r>
              <a:rPr lang="el-GR" altLang="el-GR" sz="2800" dirty="0"/>
              <a:t>Καθαρίζω - Γυαλίζω) </a:t>
            </a:r>
            <a:r>
              <a:rPr lang="en-US" altLang="el-GR" sz="2800" dirty="0"/>
              <a:t> - ???</a:t>
            </a:r>
            <a:endParaRPr lang="el-GR" altLang="el-GR" sz="2800" dirty="0"/>
          </a:p>
          <a:p>
            <a:pPr eaLnBrk="1" hangingPunct="1">
              <a:spcBef>
                <a:spcPts val="600"/>
              </a:spcBef>
              <a:spcAft>
                <a:spcPts val="600"/>
              </a:spcAft>
            </a:pPr>
            <a:r>
              <a:rPr lang="en-US" altLang="el-GR" sz="2800" dirty="0">
                <a:solidFill>
                  <a:srgbClr val="B2B2B2"/>
                </a:solidFill>
              </a:rPr>
              <a:t>Standardize</a:t>
            </a:r>
            <a:r>
              <a:rPr lang="el-GR" altLang="el-GR" sz="2800" dirty="0">
                <a:solidFill>
                  <a:srgbClr val="B2B2B2"/>
                </a:solidFill>
              </a:rPr>
              <a:t> (Τυποποιώ)</a:t>
            </a:r>
          </a:p>
          <a:p>
            <a:pPr eaLnBrk="1" hangingPunct="1">
              <a:spcBef>
                <a:spcPts val="600"/>
              </a:spcBef>
              <a:spcAft>
                <a:spcPts val="600"/>
              </a:spcAft>
            </a:pPr>
            <a:r>
              <a:rPr lang="en-US" altLang="el-GR" sz="2800" dirty="0">
                <a:solidFill>
                  <a:srgbClr val="B2B2B2"/>
                </a:solidFill>
              </a:rPr>
              <a:t>Sustain (</a:t>
            </a:r>
            <a:r>
              <a:rPr lang="el-GR" altLang="el-GR" sz="2800" dirty="0">
                <a:solidFill>
                  <a:srgbClr val="B2B2B2"/>
                </a:solidFill>
              </a:rPr>
              <a:t>Διατηρώ)</a:t>
            </a:r>
            <a:endParaRPr lang="en-US" altLang="el-GR" sz="2800" dirty="0">
              <a:solidFill>
                <a:srgbClr val="B2B2B2"/>
              </a:solidFill>
            </a:endParaRPr>
          </a:p>
        </p:txBody>
      </p:sp>
    </p:spTree>
    <p:extLst>
      <p:ext uri="{BB962C8B-B14F-4D97-AF65-F5344CB8AC3E}">
        <p14:creationId xmlns:p14="http://schemas.microsoft.com/office/powerpoint/2010/main" val="14337375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3978</TotalTime>
  <Words>1182</Words>
  <Application>Microsoft Office PowerPoint</Application>
  <PresentationFormat>On-screen Show (4:3)</PresentationFormat>
  <Paragraphs>321</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SimHei</vt:lpstr>
      <vt:lpstr>Aharoni</vt:lpstr>
      <vt:lpstr>Aparajita</vt:lpstr>
      <vt:lpstr>Arial</vt:lpstr>
      <vt:lpstr>Calibri</vt:lpstr>
      <vt:lpstr>Rod</vt:lpstr>
      <vt:lpstr>Tahoma</vt:lpstr>
      <vt:lpstr>Times New Roman</vt:lpstr>
      <vt:lpstr>Θέμα του Office</vt:lpstr>
      <vt:lpstr>5S – Ένα Σχέδιο για Τακτοποιημένο και Καθαρό Εργασιακό Χώρο</vt:lpstr>
      <vt:lpstr>PowerPoint Presentation</vt:lpstr>
      <vt:lpstr>5S – Βήματα της Προσέγγισης</vt:lpstr>
      <vt:lpstr>PowerPoint Presentation</vt:lpstr>
      <vt:lpstr>Η προσέγγιση των 6S</vt:lpstr>
      <vt:lpstr>5S – Άσκηση</vt:lpstr>
      <vt:lpstr>5S – Άσκηση</vt:lpstr>
      <vt:lpstr>5S – Άσκηση</vt:lpstr>
      <vt:lpstr>5S – Άσκηση</vt:lpstr>
      <vt:lpstr>5S – Άσκηση</vt:lpstr>
      <vt:lpstr>5S – Άσκηση</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teilar</dc:creator>
  <cp:lastModifiedBy>KAZANTZI VASILIKI</cp:lastModifiedBy>
  <cp:revision>250</cp:revision>
  <cp:lastPrinted>2015-06-18T11:03:28Z</cp:lastPrinted>
  <dcterms:created xsi:type="dcterms:W3CDTF">1601-01-01T00:00:00Z</dcterms:created>
  <dcterms:modified xsi:type="dcterms:W3CDTF">2022-11-22T12:00:34Z</dcterms:modified>
</cp:coreProperties>
</file>