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8" r:id="rId5"/>
    <p:sldId id="259" r:id="rId6"/>
    <p:sldId id="261" r:id="rId7"/>
    <p:sldId id="270" r:id="rId8"/>
    <p:sldId id="271" r:id="rId9"/>
    <p:sldId id="264" r:id="rId10"/>
    <p:sldId id="265" r:id="rId11"/>
    <p:sldId id="274" r:id="rId12"/>
    <p:sldId id="275" r:id="rId13"/>
    <p:sldId id="269" r:id="rId14"/>
    <p:sldId id="26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53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2A5DD-8794-8B00-829B-54CE0D005F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6448" y="3039035"/>
            <a:ext cx="8915399" cy="2262781"/>
          </a:xfrm>
        </p:spPr>
        <p:txBody>
          <a:bodyPr>
            <a:normAutofit/>
          </a:bodyPr>
          <a:lstStyle/>
          <a:p>
            <a:pPr algn="r"/>
            <a:r>
              <a:rPr lang="el-GR" sz="6600" b="1" dirty="0"/>
              <a:t>Βασικές Αρχές Στατιστικής με </a:t>
            </a:r>
            <a:r>
              <a:rPr lang="en-US" sz="6600" b="1" dirty="0"/>
              <a:t>Python</a:t>
            </a:r>
            <a:endParaRPr lang="el-GR" sz="6600" b="1" dirty="0"/>
          </a:p>
        </p:txBody>
      </p:sp>
    </p:spTree>
    <p:extLst>
      <p:ext uri="{BB962C8B-B14F-4D97-AF65-F5344CB8AC3E}">
        <p14:creationId xmlns:p14="http://schemas.microsoft.com/office/powerpoint/2010/main" val="2007459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8009FB-A8B0-E2AD-BF99-3FCD8805A2BB}"/>
              </a:ext>
            </a:extLst>
          </p:cNvPr>
          <p:cNvSpPr/>
          <p:nvPr/>
        </p:nvSpPr>
        <p:spPr>
          <a:xfrm>
            <a:off x="5245472" y="1340225"/>
            <a:ext cx="2407024" cy="16002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MEASURE OF CORRELATION</a:t>
            </a:r>
            <a:endParaRPr lang="el-GR" sz="2000" b="1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A88F191-0EC7-851F-75AF-7256ABDD90E7}"/>
              </a:ext>
            </a:extLst>
          </p:cNvPr>
          <p:cNvSpPr/>
          <p:nvPr/>
        </p:nvSpPr>
        <p:spPr>
          <a:xfrm>
            <a:off x="6800848" y="3917575"/>
            <a:ext cx="3209925" cy="1600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COVARIANCE</a:t>
            </a:r>
            <a:endParaRPr lang="el-GR" sz="2400" b="1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D676D8E-F907-A0B5-5CC1-618383EEC855}"/>
              </a:ext>
            </a:extLst>
          </p:cNvPr>
          <p:cNvSpPr/>
          <p:nvPr/>
        </p:nvSpPr>
        <p:spPr>
          <a:xfrm>
            <a:off x="3063127" y="3917575"/>
            <a:ext cx="3209925" cy="1600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CORRELATION COEFFICIENT</a:t>
            </a:r>
            <a:endParaRPr lang="el-GR" sz="2400" b="1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AB63CB0-0147-546F-6282-40A467EEBCE1}"/>
              </a:ext>
            </a:extLst>
          </p:cNvPr>
          <p:cNvCxnSpPr>
            <a:cxnSpLocks/>
            <a:stCxn id="2" idx="2"/>
            <a:endCxn id="10" idx="0"/>
          </p:cNvCxnSpPr>
          <p:nvPr/>
        </p:nvCxnSpPr>
        <p:spPr>
          <a:xfrm>
            <a:off x="6448984" y="2940425"/>
            <a:ext cx="1956827" cy="97715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A9FB6F2-A33E-B356-8EBA-5D7B91F49419}"/>
              </a:ext>
            </a:extLst>
          </p:cNvPr>
          <p:cNvCxnSpPr>
            <a:cxnSpLocks/>
            <a:stCxn id="2" idx="2"/>
            <a:endCxn id="13" idx="0"/>
          </p:cNvCxnSpPr>
          <p:nvPr/>
        </p:nvCxnSpPr>
        <p:spPr>
          <a:xfrm flipH="1">
            <a:off x="4668090" y="2940425"/>
            <a:ext cx="1780894" cy="97715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977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6F2302-CCB9-9F88-F125-AB5FC8CEC4C0}"/>
              </a:ext>
            </a:extLst>
          </p:cNvPr>
          <p:cNvSpPr txBox="1"/>
          <p:nvPr/>
        </p:nvSpPr>
        <p:spPr>
          <a:xfrm>
            <a:off x="3395171" y="668244"/>
            <a:ext cx="5401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Correlation Coefficient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697199-F3E3-6CC8-675E-3DAEB6684550}"/>
              </a:ext>
            </a:extLst>
          </p:cNvPr>
          <p:cNvSpPr txBox="1"/>
          <p:nvPr/>
        </p:nvSpPr>
        <p:spPr>
          <a:xfrm>
            <a:off x="2514387" y="1634385"/>
            <a:ext cx="8095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Αποτελεί ένα μέτρο της συσχέτισης μεταξύ των δεδομένων και συμβολίζεται με </a:t>
            </a:r>
            <a:r>
              <a:rPr lang="el-GR" b="1" dirty="0"/>
              <a:t>𝑟.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CC3E40-2418-A732-C62A-6B1A119D0351}"/>
              </a:ext>
            </a:extLst>
          </p:cNvPr>
          <p:cNvSpPr txBox="1"/>
          <p:nvPr/>
        </p:nvSpPr>
        <p:spPr>
          <a:xfrm>
            <a:off x="2514388" y="2168213"/>
            <a:ext cx="80951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Η τιμή </a:t>
            </a:r>
            <a:r>
              <a:rPr lang="en-US" b="1" dirty="0"/>
              <a:t>𝑟 &gt; 0</a:t>
            </a:r>
            <a:r>
              <a:rPr lang="en-US" dirty="0"/>
              <a:t> </a:t>
            </a:r>
            <a:r>
              <a:rPr lang="el-GR" dirty="0"/>
              <a:t>δείχνει θετική συσχέτιση μεταξύ των δεδομένων</a:t>
            </a:r>
            <a:r>
              <a:rPr lang="en-US" dirty="0"/>
              <a:t>.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Η τιμή </a:t>
            </a:r>
            <a:r>
              <a:rPr lang="en-US" b="1" dirty="0"/>
              <a:t>𝑟 &lt; 0</a:t>
            </a:r>
            <a:r>
              <a:rPr lang="en-US" dirty="0"/>
              <a:t> </a:t>
            </a:r>
            <a:r>
              <a:rPr lang="el-GR" dirty="0"/>
              <a:t>δείχνει αρνητική συσχέτιση μεταξύ των δεδομένων</a:t>
            </a:r>
            <a:r>
              <a:rPr lang="en-US" dirty="0"/>
              <a:t>.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Η τιμή 𝑟</a:t>
            </a:r>
            <a:r>
              <a:rPr lang="en-US" b="1" dirty="0"/>
              <a:t> = −1</a:t>
            </a:r>
            <a:r>
              <a:rPr lang="en-US" dirty="0"/>
              <a:t> </a:t>
            </a:r>
            <a:r>
              <a:rPr lang="el-GR" dirty="0"/>
              <a:t>αποτελεί τη μικρότερη δυνατή τιμή του </a:t>
            </a:r>
            <a:r>
              <a:rPr lang="en-US" dirty="0"/>
              <a:t>𝑟.</a:t>
            </a:r>
            <a:r>
              <a:rPr lang="el-GR" dirty="0"/>
              <a:t> Αντιστοιχεί σε μια τέλεια αρνητική γραμμική σχέση μεταξύ των μεταβλητών.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b="1" dirty="0"/>
              <a:t>Η τιμή 𝑟</a:t>
            </a:r>
            <a:r>
              <a:rPr lang="en-US" b="1" dirty="0"/>
              <a:t> ≈ 0</a:t>
            </a:r>
            <a:r>
              <a:rPr lang="en-US" dirty="0"/>
              <a:t>, </a:t>
            </a:r>
            <a:r>
              <a:rPr lang="el-GR" dirty="0"/>
              <a:t>ή όταν το </a:t>
            </a:r>
            <a:r>
              <a:rPr lang="en-US" dirty="0"/>
              <a:t>𝑟 </a:t>
            </a:r>
            <a:r>
              <a:rPr lang="el-GR" dirty="0"/>
              <a:t>είναι γύρω στο μηδέν, σημαίνει ότι η συσχέτιση μεταξύ των μεταβλητών είναι ασθενής.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3077031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6F2302-CCB9-9F88-F125-AB5FC8CEC4C0}"/>
              </a:ext>
            </a:extLst>
          </p:cNvPr>
          <p:cNvSpPr txBox="1"/>
          <p:nvPr/>
        </p:nvSpPr>
        <p:spPr>
          <a:xfrm>
            <a:off x="3395171" y="668244"/>
            <a:ext cx="5401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prstClr val="black"/>
                </a:solidFill>
                <a:latin typeface="Century Gothic" panose="020B0502020202020204"/>
              </a:rPr>
              <a:t>Covariance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697199-F3E3-6CC8-675E-3DAEB6684550}"/>
              </a:ext>
            </a:extLst>
          </p:cNvPr>
          <p:cNvSpPr txBox="1"/>
          <p:nvPr/>
        </p:nvSpPr>
        <p:spPr>
          <a:xfrm>
            <a:off x="2514387" y="1641676"/>
            <a:ext cx="8095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Αποτελεί μέτρο που ποσοτικοποιεί την ισχύ και την κατεύθυνση μιας σχέσης μεταξύ ενός ζεύγους μεταβλητών.</a:t>
            </a:r>
            <a:endParaRPr lang="el-GR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98451A-53D6-2F54-D691-CC48BB109A7D}"/>
              </a:ext>
            </a:extLst>
          </p:cNvPr>
          <p:cNvSpPr txBox="1"/>
          <p:nvPr/>
        </p:nvSpPr>
        <p:spPr>
          <a:xfrm>
            <a:off x="2514387" y="2600526"/>
            <a:ext cx="80951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Εάν η συσχέτιση </a:t>
            </a:r>
            <a:r>
              <a:rPr lang="en-US" dirty="0"/>
              <a:t>(correlation)</a:t>
            </a:r>
            <a:r>
              <a:rPr lang="el-GR" dirty="0"/>
              <a:t> είναι θετική, τότε και η συνδιακύμανση </a:t>
            </a:r>
            <a:r>
              <a:rPr lang="en-US" dirty="0"/>
              <a:t>(covariance)</a:t>
            </a:r>
            <a:r>
              <a:rPr lang="el-GR" dirty="0"/>
              <a:t> είναι θετική. Μια ισχυρότερη σχέση αντιστοιχεί σε υψηλότερη τιμή της συνδιακύμανσης.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 η συσχέτιση είναι αρνητική, τότε και η συνδιακύμανση είναι αρνητική. Μια ισχυρότερη σχέση αντιστοιχεί σε χαμηλότερη (ή υψηλότερη απόλυτη) τιμή της συνδιακύμανσης. </a:t>
            </a:r>
            <a:br>
              <a:rPr lang="el-GR" dirty="0"/>
            </a:br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Εάν η συσχέτιση είναι ασθενής, τότε η συνδιακύμανση είναι κοντά στο μηδέν.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569924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BA2FD7D-D21C-7139-2A0E-7F47E8EE95C4}"/>
              </a:ext>
            </a:extLst>
          </p:cNvPr>
          <p:cNvCxnSpPr>
            <a:cxnSpLocks/>
            <a:stCxn id="3" idx="2"/>
            <a:endCxn id="17" idx="0"/>
          </p:cNvCxnSpPr>
          <p:nvPr/>
        </p:nvCxnSpPr>
        <p:spPr>
          <a:xfrm>
            <a:off x="6701681" y="1801926"/>
            <a:ext cx="3904685" cy="57819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DD67891-42E2-7983-9670-D87C3B8C84F3}"/>
              </a:ext>
            </a:extLst>
          </p:cNvPr>
          <p:cNvCxnSpPr>
            <a:cxnSpLocks/>
            <a:stCxn id="3" idx="2"/>
            <a:endCxn id="10" idx="0"/>
          </p:cNvCxnSpPr>
          <p:nvPr/>
        </p:nvCxnSpPr>
        <p:spPr>
          <a:xfrm flipH="1">
            <a:off x="4008913" y="1801926"/>
            <a:ext cx="2692768" cy="188253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CF82867-B7FC-92E4-BCDA-FF4BB7A2E1BD}"/>
              </a:ext>
            </a:extLst>
          </p:cNvPr>
          <p:cNvSpPr/>
          <p:nvPr/>
        </p:nvSpPr>
        <p:spPr>
          <a:xfrm>
            <a:off x="4422404" y="295855"/>
            <a:ext cx="4558553" cy="1506071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VISUAL APPROACH</a:t>
            </a:r>
            <a:endParaRPr lang="el-GR" sz="2800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FDF3A6F-CDEB-4300-43BA-6D3ADAF267B5}"/>
              </a:ext>
            </a:extLst>
          </p:cNvPr>
          <p:cNvSpPr/>
          <p:nvPr/>
        </p:nvSpPr>
        <p:spPr>
          <a:xfrm>
            <a:off x="1588444" y="2232182"/>
            <a:ext cx="2420469" cy="1183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BOX PLOTS</a:t>
            </a:r>
            <a:endParaRPr lang="el-GR" sz="2000" b="1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BC1085A-E719-55FF-5301-932C538ABDEE}"/>
              </a:ext>
            </a:extLst>
          </p:cNvPr>
          <p:cNvCxnSpPr>
            <a:cxnSpLocks/>
            <a:stCxn id="3" idx="2"/>
            <a:endCxn id="4" idx="0"/>
          </p:cNvCxnSpPr>
          <p:nvPr/>
        </p:nvCxnSpPr>
        <p:spPr>
          <a:xfrm flipH="1">
            <a:off x="2798679" y="1801926"/>
            <a:ext cx="3903002" cy="43025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D1DA00B-3D97-2E2B-F958-6A74A777DA9B}"/>
              </a:ext>
            </a:extLst>
          </p:cNvPr>
          <p:cNvSpPr/>
          <p:nvPr/>
        </p:nvSpPr>
        <p:spPr>
          <a:xfrm>
            <a:off x="2798678" y="3684457"/>
            <a:ext cx="2420469" cy="1183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HISTOGRAMS</a:t>
            </a:r>
            <a:endParaRPr lang="el-GR" sz="2000" b="1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B3A6995-F45A-D788-A650-C91A10A3599F}"/>
              </a:ext>
            </a:extLst>
          </p:cNvPr>
          <p:cNvSpPr/>
          <p:nvPr/>
        </p:nvSpPr>
        <p:spPr>
          <a:xfrm>
            <a:off x="4008912" y="5203983"/>
            <a:ext cx="2420469" cy="1183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PIE CHARTS</a:t>
            </a:r>
            <a:endParaRPr lang="el-GR" sz="2000" b="1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BFFC1D4-8196-55E5-419E-2A9F979EF984}"/>
              </a:ext>
            </a:extLst>
          </p:cNvPr>
          <p:cNvSpPr/>
          <p:nvPr/>
        </p:nvSpPr>
        <p:spPr>
          <a:xfrm>
            <a:off x="6975661" y="5203983"/>
            <a:ext cx="2420469" cy="1183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BAR CHARTS</a:t>
            </a:r>
            <a:endParaRPr lang="el-GR" sz="2000" b="1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EBBBEB2-239A-3747-B7ED-BDED98FE0526}"/>
              </a:ext>
            </a:extLst>
          </p:cNvPr>
          <p:cNvSpPr/>
          <p:nvPr/>
        </p:nvSpPr>
        <p:spPr>
          <a:xfrm>
            <a:off x="8185896" y="3792051"/>
            <a:ext cx="2420469" cy="1183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X-Y PLOTS</a:t>
            </a:r>
            <a:endParaRPr lang="el-GR" sz="2000" b="1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0339CD-5F7F-1323-E7CD-1C5F0381D713}"/>
              </a:ext>
            </a:extLst>
          </p:cNvPr>
          <p:cNvSpPr/>
          <p:nvPr/>
        </p:nvSpPr>
        <p:spPr>
          <a:xfrm>
            <a:off x="9396131" y="2380119"/>
            <a:ext cx="2420469" cy="1183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HEATMAPS</a:t>
            </a:r>
            <a:endParaRPr lang="el-GR" sz="2000" b="1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59DB570-BCD7-9034-DED1-AC0B7BB710D7}"/>
              </a:ext>
            </a:extLst>
          </p:cNvPr>
          <p:cNvCxnSpPr>
            <a:cxnSpLocks/>
            <a:stCxn id="3" idx="2"/>
            <a:endCxn id="13" idx="0"/>
          </p:cNvCxnSpPr>
          <p:nvPr/>
        </p:nvCxnSpPr>
        <p:spPr>
          <a:xfrm flipH="1">
            <a:off x="5219147" y="1801926"/>
            <a:ext cx="1482534" cy="340205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24359CB-B9F6-7B24-3B0C-F322E3EA0750}"/>
              </a:ext>
            </a:extLst>
          </p:cNvPr>
          <p:cNvCxnSpPr>
            <a:cxnSpLocks/>
            <a:stCxn id="3" idx="2"/>
            <a:endCxn id="14" idx="0"/>
          </p:cNvCxnSpPr>
          <p:nvPr/>
        </p:nvCxnSpPr>
        <p:spPr>
          <a:xfrm>
            <a:off x="6701681" y="1801926"/>
            <a:ext cx="1484215" cy="340205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37255DA-4FBA-5993-2308-5A5C9FD77524}"/>
              </a:ext>
            </a:extLst>
          </p:cNvPr>
          <p:cNvCxnSpPr>
            <a:cxnSpLocks/>
            <a:stCxn id="3" idx="2"/>
            <a:endCxn id="15" idx="0"/>
          </p:cNvCxnSpPr>
          <p:nvPr/>
        </p:nvCxnSpPr>
        <p:spPr>
          <a:xfrm>
            <a:off x="6701681" y="1801926"/>
            <a:ext cx="2694450" cy="199012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2734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BAAF0-28FB-B8D1-F059-91541DB39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4195" y="113651"/>
            <a:ext cx="1706638" cy="576262"/>
          </a:xfrm>
        </p:spPr>
        <p:txBody>
          <a:bodyPr/>
          <a:lstStyle/>
          <a:p>
            <a:pPr algn="ctr"/>
            <a:r>
              <a:rPr lang="en-US" b="1" dirty="0"/>
              <a:t>BOX PLOT</a:t>
            </a:r>
            <a:endParaRPr lang="el-GR" b="1" dirty="0"/>
          </a:p>
        </p:txBody>
      </p:sp>
      <p:pic>
        <p:nvPicPr>
          <p:cNvPr id="8" name="Content Placeholder 7" descr="Chart, box and whisker chart&#10;&#10;Description automatically generated">
            <a:extLst>
              <a:ext uri="{FF2B5EF4-FFF2-40B4-BE49-F238E27FC236}">
                <a16:creationId xmlns:a16="http://schemas.microsoft.com/office/drawing/2014/main" id="{79527C23-AEE5-6AEB-A525-DB252425835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85937" y="3054"/>
            <a:ext cx="4538259" cy="2227597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AFEDAF-BBBA-F00F-908E-E020B6EDC3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24194" y="2374355"/>
            <a:ext cx="1983705" cy="576262"/>
          </a:xfrm>
        </p:spPr>
        <p:txBody>
          <a:bodyPr/>
          <a:lstStyle/>
          <a:p>
            <a:pPr algn="ctr"/>
            <a:r>
              <a:rPr lang="en-US" b="1" dirty="0"/>
              <a:t>HISTOGRAM</a:t>
            </a:r>
            <a:endParaRPr lang="el-GR" b="1" dirty="0"/>
          </a:p>
        </p:txBody>
      </p:sp>
      <p:pic>
        <p:nvPicPr>
          <p:cNvPr id="10" name="Content Placeholder 9" descr="Chart, histogram&#10;&#10;Description automatically generated">
            <a:extLst>
              <a:ext uri="{FF2B5EF4-FFF2-40B4-BE49-F238E27FC236}">
                <a16:creationId xmlns:a16="http://schemas.microsoft.com/office/drawing/2014/main" id="{8F847496-240C-FE7C-FCB3-5069B918DB8B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185735" y="2230651"/>
            <a:ext cx="4538662" cy="2309908"/>
          </a:xfr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5427C5EE-5226-00B7-602E-04F820667A6F}"/>
              </a:ext>
            </a:extLst>
          </p:cNvPr>
          <p:cNvSpPr txBox="1">
            <a:spLocks/>
          </p:cNvSpPr>
          <p:nvPr/>
        </p:nvSpPr>
        <p:spPr>
          <a:xfrm>
            <a:off x="6707900" y="1010244"/>
            <a:ext cx="1728210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PIE CHART</a:t>
            </a:r>
            <a:endParaRPr lang="el-GR" b="1" dirty="0"/>
          </a:p>
        </p:txBody>
      </p:sp>
      <p:pic>
        <p:nvPicPr>
          <p:cNvPr id="14" name="Content Placeholder 7">
            <a:extLst>
              <a:ext uri="{FF2B5EF4-FFF2-40B4-BE49-F238E27FC236}">
                <a16:creationId xmlns:a16="http://schemas.microsoft.com/office/drawing/2014/main" id="{2F08B9C1-B9AB-5EF6-DC6E-0252DCED5BC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383975" y="56946"/>
            <a:ext cx="3805517" cy="2309908"/>
          </a:xfrm>
          <a:prstGeom prst="rect">
            <a:avLst/>
          </a:prstGeom>
        </p:spPr>
      </p:pic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F5C3E79B-B15C-5E0C-28E4-F40002B58D15}"/>
              </a:ext>
            </a:extLst>
          </p:cNvPr>
          <p:cNvSpPr txBox="1">
            <a:spLocks/>
          </p:cNvSpPr>
          <p:nvPr/>
        </p:nvSpPr>
        <p:spPr>
          <a:xfrm>
            <a:off x="4724194" y="4684263"/>
            <a:ext cx="1910600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BAR CHART</a:t>
            </a:r>
            <a:endParaRPr lang="el-GR" b="1" dirty="0"/>
          </a:p>
        </p:txBody>
      </p:sp>
      <p:pic>
        <p:nvPicPr>
          <p:cNvPr id="16" name="Content Placeholder 9">
            <a:extLst>
              <a:ext uri="{FF2B5EF4-FFF2-40B4-BE49-F238E27FC236}">
                <a16:creationId xmlns:a16="http://schemas.microsoft.com/office/drawing/2014/main" id="{7B094808-471B-E3D8-64B0-E5508F2A347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85735" y="4548092"/>
            <a:ext cx="4538662" cy="2309908"/>
          </a:xfrm>
          <a:prstGeom prst="rect">
            <a:avLst/>
          </a:prstGeom>
        </p:spPr>
      </p:pic>
      <p:pic>
        <p:nvPicPr>
          <p:cNvPr id="17" name="Content Placeholder 7">
            <a:extLst>
              <a:ext uri="{FF2B5EF4-FFF2-40B4-BE49-F238E27FC236}">
                <a16:creationId xmlns:a16="http://schemas.microsoft.com/office/drawing/2014/main" id="{10973802-E2AA-9FA7-CE9F-9C0C342DE7D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8289900" y="2344449"/>
            <a:ext cx="3899592" cy="2179688"/>
          </a:xfrm>
          <a:prstGeom prst="rect">
            <a:avLst/>
          </a:prstGeom>
        </p:spPr>
      </p:pic>
      <p:pic>
        <p:nvPicPr>
          <p:cNvPr id="19" name="Content Placeholder 9">
            <a:extLst>
              <a:ext uri="{FF2B5EF4-FFF2-40B4-BE49-F238E27FC236}">
                <a16:creationId xmlns:a16="http://schemas.microsoft.com/office/drawing/2014/main" id="{97C805F3-F92B-CF52-1A1F-16CFC6C2431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289900" y="4548092"/>
            <a:ext cx="3899592" cy="2309908"/>
          </a:xfrm>
          <a:prstGeom prst="rect">
            <a:avLst/>
          </a:prstGeom>
        </p:spPr>
      </p:pic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9D4824D8-D17C-D624-CF0B-BCCC9551539E}"/>
              </a:ext>
            </a:extLst>
          </p:cNvPr>
          <p:cNvSpPr txBox="1">
            <a:spLocks/>
          </p:cNvSpPr>
          <p:nvPr/>
        </p:nvSpPr>
        <p:spPr>
          <a:xfrm>
            <a:off x="6634794" y="3457457"/>
            <a:ext cx="1728211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X-Y PLOTS</a:t>
            </a:r>
            <a:endParaRPr lang="el-GR" b="1" dirty="0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16CCCD7D-1496-8C69-37CC-B8DD91145E76}"/>
              </a:ext>
            </a:extLst>
          </p:cNvPr>
          <p:cNvSpPr txBox="1">
            <a:spLocks/>
          </p:cNvSpPr>
          <p:nvPr/>
        </p:nvSpPr>
        <p:spPr>
          <a:xfrm>
            <a:off x="6379503" y="5911069"/>
            <a:ext cx="1859067" cy="5762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/>
              <a:t>HEATMAPS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212033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C482D8F-918A-D7CB-05C3-A6EF6CDFE67D}"/>
              </a:ext>
            </a:extLst>
          </p:cNvPr>
          <p:cNvSpPr txBox="1"/>
          <p:nvPr/>
        </p:nvSpPr>
        <p:spPr>
          <a:xfrm>
            <a:off x="3502957" y="497541"/>
            <a:ext cx="601083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5000" b="1" dirty="0"/>
              <a:t>Γιατί στατιστική;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E72946D-A099-A490-670F-A43C0BAA6854}"/>
              </a:ext>
            </a:extLst>
          </p:cNvPr>
          <p:cNvSpPr txBox="1"/>
          <p:nvPr/>
        </p:nvSpPr>
        <p:spPr>
          <a:xfrm>
            <a:off x="3502957" y="2608730"/>
            <a:ext cx="683110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800" b="1" dirty="0"/>
              <a:t>Για συλλογή δεδομένων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l-GR" sz="28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800" b="1" dirty="0"/>
              <a:t>Για πινακοποίηση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l-GR" sz="2800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l-GR" sz="2800" b="1" dirty="0"/>
              <a:t>Για ερμηνεία αριθμητικών δεδομένων</a:t>
            </a:r>
          </a:p>
        </p:txBody>
      </p:sp>
    </p:spTree>
    <p:extLst>
      <p:ext uri="{BB962C8B-B14F-4D97-AF65-F5344CB8AC3E}">
        <p14:creationId xmlns:p14="http://schemas.microsoft.com/office/powerpoint/2010/main" val="2752828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CF82867-B7FC-92E4-BCDA-FF4BB7A2E1BD}"/>
              </a:ext>
            </a:extLst>
          </p:cNvPr>
          <p:cNvSpPr/>
          <p:nvPr/>
        </p:nvSpPr>
        <p:spPr>
          <a:xfrm>
            <a:off x="4548468" y="726140"/>
            <a:ext cx="4558553" cy="15060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/>
              <a:t>ΠΕΡΙΓΡΑΦΙΚΗ ΣΤΑΤΙΣΤΙΚΗ</a:t>
            </a:r>
            <a:endParaRPr lang="en-US" sz="2800" b="1" dirty="0"/>
          </a:p>
          <a:p>
            <a:pPr algn="ctr"/>
            <a:r>
              <a:rPr lang="en-US" sz="2800" b="1" dirty="0"/>
              <a:t>(DESCRIPTIVE STATISTICS)</a:t>
            </a:r>
            <a:endParaRPr lang="el-GR" sz="2800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FDF3A6F-CDEB-4300-43BA-6D3ADAF267B5}"/>
              </a:ext>
            </a:extLst>
          </p:cNvPr>
          <p:cNvSpPr/>
          <p:nvPr/>
        </p:nvSpPr>
        <p:spPr>
          <a:xfrm>
            <a:off x="2245660" y="3617259"/>
            <a:ext cx="2877669" cy="17615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/>
              <a:t>ΠΟΣΟΤΙΚΗ ΠΡΟΣΕΓΓΙΣΗ</a:t>
            </a:r>
          </a:p>
          <a:p>
            <a:pPr algn="ctr"/>
            <a:r>
              <a:rPr lang="el-GR" sz="2000" b="1" dirty="0"/>
              <a:t>(</a:t>
            </a:r>
            <a:r>
              <a:rPr lang="en-US" sz="2000" b="1" dirty="0"/>
              <a:t>QUANTITATIVE APPROACH</a:t>
            </a:r>
            <a:r>
              <a:rPr lang="el-GR" sz="2000" b="1" dirty="0"/>
              <a:t>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BC1085A-E719-55FF-5301-932C538ABDEE}"/>
              </a:ext>
            </a:extLst>
          </p:cNvPr>
          <p:cNvCxnSpPr>
            <a:stCxn id="3" idx="2"/>
            <a:endCxn id="4" idx="0"/>
          </p:cNvCxnSpPr>
          <p:nvPr/>
        </p:nvCxnSpPr>
        <p:spPr>
          <a:xfrm flipH="1">
            <a:off x="3684495" y="2232211"/>
            <a:ext cx="3143250" cy="138504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62A5330-6436-B09A-98B2-CEFD8D6A179B}"/>
              </a:ext>
            </a:extLst>
          </p:cNvPr>
          <p:cNvCxnSpPr>
            <a:cxnSpLocks/>
            <a:stCxn id="3" idx="2"/>
            <a:endCxn id="2" idx="0"/>
          </p:cNvCxnSpPr>
          <p:nvPr/>
        </p:nvCxnSpPr>
        <p:spPr>
          <a:xfrm>
            <a:off x="6827745" y="2232211"/>
            <a:ext cx="3143251" cy="13850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9E82B00-5956-4175-02EC-16CB8D26C6AB}"/>
              </a:ext>
            </a:extLst>
          </p:cNvPr>
          <p:cNvSpPr/>
          <p:nvPr/>
        </p:nvSpPr>
        <p:spPr>
          <a:xfrm>
            <a:off x="8532161" y="3617258"/>
            <a:ext cx="2877669" cy="17615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/>
              <a:t>ΟΠΤΙΚΗ ΠΡΟΣΕΓΓΙΣΗ</a:t>
            </a:r>
          </a:p>
          <a:p>
            <a:pPr algn="ctr"/>
            <a:r>
              <a:rPr lang="el-GR" sz="2000" b="1" dirty="0"/>
              <a:t>(</a:t>
            </a:r>
            <a:r>
              <a:rPr lang="en-US" sz="2000" b="1" dirty="0"/>
              <a:t>VISUAL APPROACH</a:t>
            </a:r>
            <a:r>
              <a:rPr lang="el-GR" sz="20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10721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CF82867-B7FC-92E4-BCDA-FF4BB7A2E1BD}"/>
              </a:ext>
            </a:extLst>
          </p:cNvPr>
          <p:cNvSpPr/>
          <p:nvPr/>
        </p:nvSpPr>
        <p:spPr>
          <a:xfrm>
            <a:off x="4548468" y="726140"/>
            <a:ext cx="4558553" cy="15060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QUANTITATIVE APPROACH</a:t>
            </a:r>
            <a:endParaRPr lang="el-GR" sz="2800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FDF3A6F-CDEB-4300-43BA-6D3ADAF267B5}"/>
              </a:ext>
            </a:extLst>
          </p:cNvPr>
          <p:cNvSpPr/>
          <p:nvPr/>
        </p:nvSpPr>
        <p:spPr>
          <a:xfrm>
            <a:off x="2245660" y="3617259"/>
            <a:ext cx="2877669" cy="17615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/>
              <a:t>ΜΕΤΡΟ ΚΕΝΤΡΙΚΗΣ ΤΑΣΗΣ</a:t>
            </a:r>
          </a:p>
          <a:p>
            <a:pPr algn="ctr"/>
            <a:r>
              <a:rPr lang="el-GR" sz="2000" b="1" dirty="0"/>
              <a:t>(</a:t>
            </a:r>
            <a:r>
              <a:rPr lang="en-US" sz="2000" b="1" dirty="0"/>
              <a:t>MEASURE OF CENTRAL TENDENCY</a:t>
            </a:r>
            <a:r>
              <a:rPr lang="el-GR" sz="2000" b="1" dirty="0"/>
              <a:t>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8A02CC1-8C19-FD97-599E-966A5406D99D}"/>
              </a:ext>
            </a:extLst>
          </p:cNvPr>
          <p:cNvSpPr/>
          <p:nvPr/>
        </p:nvSpPr>
        <p:spPr>
          <a:xfrm>
            <a:off x="5388910" y="3617258"/>
            <a:ext cx="2877669" cy="17615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/>
              <a:t>ΜΕΤΡΟ ΜΕΤΑΒΛΗΤΟΤΗΤΑΣ</a:t>
            </a:r>
          </a:p>
          <a:p>
            <a:pPr algn="ctr"/>
            <a:r>
              <a:rPr lang="el-GR" sz="2000" b="1" dirty="0"/>
              <a:t>(</a:t>
            </a:r>
            <a:r>
              <a:rPr lang="en-US" sz="2000" b="1" dirty="0"/>
              <a:t>MEASURE OF VARIABILITY</a:t>
            </a:r>
            <a:r>
              <a:rPr lang="el-GR" sz="2000" b="1" dirty="0"/>
              <a:t>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BC1085A-E719-55FF-5301-932C538ABDEE}"/>
              </a:ext>
            </a:extLst>
          </p:cNvPr>
          <p:cNvCxnSpPr>
            <a:stCxn id="3" idx="2"/>
            <a:endCxn id="4" idx="0"/>
          </p:cNvCxnSpPr>
          <p:nvPr/>
        </p:nvCxnSpPr>
        <p:spPr>
          <a:xfrm flipH="1">
            <a:off x="3684495" y="2232211"/>
            <a:ext cx="3143250" cy="1385048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62A5330-6436-B09A-98B2-CEFD8D6A179B}"/>
              </a:ext>
            </a:extLst>
          </p:cNvPr>
          <p:cNvCxnSpPr>
            <a:cxnSpLocks/>
            <a:stCxn id="3" idx="2"/>
            <a:endCxn id="2" idx="0"/>
          </p:cNvCxnSpPr>
          <p:nvPr/>
        </p:nvCxnSpPr>
        <p:spPr>
          <a:xfrm>
            <a:off x="6827745" y="2232211"/>
            <a:ext cx="3143251" cy="13850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9E82B00-5956-4175-02EC-16CB8D26C6AB}"/>
              </a:ext>
            </a:extLst>
          </p:cNvPr>
          <p:cNvSpPr/>
          <p:nvPr/>
        </p:nvSpPr>
        <p:spPr>
          <a:xfrm>
            <a:off x="8532161" y="3617258"/>
            <a:ext cx="2877669" cy="17615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/>
              <a:t>ΜΕΤΡΟ ΣΧΕΤΙΚΟΤΗΤΑΣ</a:t>
            </a:r>
          </a:p>
          <a:p>
            <a:pPr algn="ctr"/>
            <a:r>
              <a:rPr lang="el-GR" sz="2000" b="1" dirty="0"/>
              <a:t>(</a:t>
            </a:r>
            <a:r>
              <a:rPr lang="en-US" sz="2000" b="1" dirty="0"/>
              <a:t>MEASURE OF CORRELATION</a:t>
            </a:r>
            <a:r>
              <a:rPr lang="el-GR" sz="2000" b="1" dirty="0"/>
              <a:t>)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9A4AE43-79E9-9781-2C32-7D22ABDEFE6A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>
            <a:off x="6827745" y="2232211"/>
            <a:ext cx="0" cy="138504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14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8009FB-A8B0-E2AD-BF99-3FCD8805A2BB}"/>
              </a:ext>
            </a:extLst>
          </p:cNvPr>
          <p:cNvSpPr/>
          <p:nvPr/>
        </p:nvSpPr>
        <p:spPr>
          <a:xfrm>
            <a:off x="4772588" y="2548217"/>
            <a:ext cx="2877669" cy="1761565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MEASURE OF CENTRAL TENDENCY</a:t>
            </a:r>
            <a:endParaRPr lang="el-GR" sz="2000" b="1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0F2A20F-35CA-A232-2716-7A025312A601}"/>
              </a:ext>
            </a:extLst>
          </p:cNvPr>
          <p:cNvSpPr/>
          <p:nvPr/>
        </p:nvSpPr>
        <p:spPr>
          <a:xfrm>
            <a:off x="6664139" y="129144"/>
            <a:ext cx="2407023" cy="16002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MEAN</a:t>
            </a:r>
            <a:endParaRPr lang="el-GR" sz="2400" b="1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344C411-017B-795E-C47F-B69F7307263C}"/>
              </a:ext>
            </a:extLst>
          </p:cNvPr>
          <p:cNvSpPr/>
          <p:nvPr/>
        </p:nvSpPr>
        <p:spPr>
          <a:xfrm>
            <a:off x="3236101" y="5164791"/>
            <a:ext cx="2407023" cy="16002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MEDIAN</a:t>
            </a:r>
            <a:endParaRPr lang="el-GR" sz="2400" b="1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97B0EE9-3EA3-CA1E-074E-57073E215067}"/>
              </a:ext>
            </a:extLst>
          </p:cNvPr>
          <p:cNvSpPr/>
          <p:nvPr/>
        </p:nvSpPr>
        <p:spPr>
          <a:xfrm>
            <a:off x="1231680" y="3641355"/>
            <a:ext cx="2407023" cy="1600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MEDIAN LOW</a:t>
            </a:r>
            <a:endParaRPr lang="el-GR" sz="2400" b="1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013D886-9D57-9FE2-DC01-0F027375C677}"/>
              </a:ext>
            </a:extLst>
          </p:cNvPr>
          <p:cNvSpPr/>
          <p:nvPr/>
        </p:nvSpPr>
        <p:spPr>
          <a:xfrm>
            <a:off x="1231680" y="1748117"/>
            <a:ext cx="2407023" cy="16002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MEDIAN HIGH</a:t>
            </a:r>
            <a:endParaRPr lang="el-GR" sz="2400" b="1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983B6D8-2B49-D52C-10E5-14829FB8760F}"/>
              </a:ext>
            </a:extLst>
          </p:cNvPr>
          <p:cNvSpPr/>
          <p:nvPr/>
        </p:nvSpPr>
        <p:spPr>
          <a:xfrm>
            <a:off x="3236896" y="147917"/>
            <a:ext cx="2407023" cy="1600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MODE</a:t>
            </a:r>
            <a:endParaRPr lang="el-GR" sz="2400" b="1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D99CB5B-F9BE-3534-65E3-C5CCCB4CD460}"/>
              </a:ext>
            </a:extLst>
          </p:cNvPr>
          <p:cNvSpPr/>
          <p:nvPr/>
        </p:nvSpPr>
        <p:spPr>
          <a:xfrm>
            <a:off x="8553298" y="1680881"/>
            <a:ext cx="2407023" cy="1600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WEIGHTED MEAN</a:t>
            </a:r>
            <a:endParaRPr lang="el-GR" sz="2400" b="1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320FFBC-8995-78A9-842A-644529612DCB}"/>
              </a:ext>
            </a:extLst>
          </p:cNvPr>
          <p:cNvSpPr/>
          <p:nvPr/>
        </p:nvSpPr>
        <p:spPr>
          <a:xfrm>
            <a:off x="8553298" y="3641354"/>
            <a:ext cx="2749923" cy="1600201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HARMONIC MEAN</a:t>
            </a:r>
            <a:endParaRPr lang="el-GR" sz="2400" b="1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AA5CE3-DCE4-B1E6-D2C9-6F71FD7E5ACA}"/>
              </a:ext>
            </a:extLst>
          </p:cNvPr>
          <p:cNvSpPr/>
          <p:nvPr/>
        </p:nvSpPr>
        <p:spPr>
          <a:xfrm>
            <a:off x="6664139" y="5158067"/>
            <a:ext cx="2749923" cy="1600201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/>
              <a:t>GEOMETRIC MEAN</a:t>
            </a:r>
            <a:endParaRPr lang="el-GR" sz="2400" b="1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A70966B-ADB3-09A4-1FED-B52D02FD63E0}"/>
              </a:ext>
            </a:extLst>
          </p:cNvPr>
          <p:cNvCxnSpPr>
            <a:cxnSpLocks/>
            <a:stCxn id="2" idx="0"/>
            <a:endCxn id="7" idx="5"/>
          </p:cNvCxnSpPr>
          <p:nvPr/>
        </p:nvCxnSpPr>
        <p:spPr>
          <a:xfrm flipH="1" flipV="1">
            <a:off x="5291419" y="1513773"/>
            <a:ext cx="920004" cy="10344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0717000-8EEC-1EB7-FF70-D4E89F676688}"/>
              </a:ext>
            </a:extLst>
          </p:cNvPr>
          <p:cNvCxnSpPr>
            <a:cxnSpLocks/>
            <a:stCxn id="2" idx="0"/>
            <a:endCxn id="3" idx="3"/>
          </p:cNvCxnSpPr>
          <p:nvPr/>
        </p:nvCxnSpPr>
        <p:spPr>
          <a:xfrm flipV="1">
            <a:off x="6211423" y="1495000"/>
            <a:ext cx="805216" cy="10532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6D33F70-E43C-6FAF-7BF3-91A21FBFF65E}"/>
              </a:ext>
            </a:extLst>
          </p:cNvPr>
          <p:cNvCxnSpPr>
            <a:cxnSpLocks/>
            <a:stCxn id="2" idx="3"/>
            <a:endCxn id="8" idx="2"/>
          </p:cNvCxnSpPr>
          <p:nvPr/>
        </p:nvCxnSpPr>
        <p:spPr>
          <a:xfrm flipV="1">
            <a:off x="7650257" y="2480981"/>
            <a:ext cx="903041" cy="9480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532A133-075E-267C-8483-BCF54B4E6DF3}"/>
              </a:ext>
            </a:extLst>
          </p:cNvPr>
          <p:cNvCxnSpPr>
            <a:cxnSpLocks/>
            <a:stCxn id="2" idx="3"/>
            <a:endCxn id="9" idx="2"/>
          </p:cNvCxnSpPr>
          <p:nvPr/>
        </p:nvCxnSpPr>
        <p:spPr>
          <a:xfrm>
            <a:off x="7650257" y="3429000"/>
            <a:ext cx="903041" cy="10124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42FA7E2-74F9-D602-96CC-FB60F5D151EB}"/>
              </a:ext>
            </a:extLst>
          </p:cNvPr>
          <p:cNvCxnSpPr>
            <a:cxnSpLocks/>
            <a:stCxn id="2" idx="1"/>
            <a:endCxn id="6" idx="6"/>
          </p:cNvCxnSpPr>
          <p:nvPr/>
        </p:nvCxnSpPr>
        <p:spPr>
          <a:xfrm flipH="1" flipV="1">
            <a:off x="3638703" y="2548217"/>
            <a:ext cx="1133885" cy="8807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9076796-12D4-DF98-94A6-0EBE48E17648}"/>
              </a:ext>
            </a:extLst>
          </p:cNvPr>
          <p:cNvCxnSpPr>
            <a:cxnSpLocks/>
            <a:stCxn id="2" idx="1"/>
            <a:endCxn id="5" idx="6"/>
          </p:cNvCxnSpPr>
          <p:nvPr/>
        </p:nvCxnSpPr>
        <p:spPr>
          <a:xfrm flipH="1">
            <a:off x="3638703" y="3429000"/>
            <a:ext cx="1133885" cy="101245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F8535C7-AE60-0BFE-A5B6-F88F8484B5FB}"/>
              </a:ext>
            </a:extLst>
          </p:cNvPr>
          <p:cNvCxnSpPr>
            <a:cxnSpLocks/>
            <a:stCxn id="2" idx="2"/>
            <a:endCxn id="4" idx="7"/>
          </p:cNvCxnSpPr>
          <p:nvPr/>
        </p:nvCxnSpPr>
        <p:spPr>
          <a:xfrm flipH="1">
            <a:off x="5290624" y="4309782"/>
            <a:ext cx="920799" cy="108935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F0ED9A22-2F44-BA28-5909-67735B1EEE18}"/>
              </a:ext>
            </a:extLst>
          </p:cNvPr>
          <p:cNvCxnSpPr>
            <a:cxnSpLocks/>
            <a:stCxn id="2" idx="2"/>
            <a:endCxn id="11" idx="1"/>
          </p:cNvCxnSpPr>
          <p:nvPr/>
        </p:nvCxnSpPr>
        <p:spPr>
          <a:xfrm>
            <a:off x="6211423" y="4309782"/>
            <a:ext cx="855433" cy="10826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7451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A8009FB-A8B0-E2AD-BF99-3FCD8805A2BB}"/>
              </a:ext>
            </a:extLst>
          </p:cNvPr>
          <p:cNvSpPr/>
          <p:nvPr/>
        </p:nvSpPr>
        <p:spPr>
          <a:xfrm>
            <a:off x="5702673" y="2698378"/>
            <a:ext cx="2407024" cy="16002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MEASURE OF VARIABILITY</a:t>
            </a:r>
            <a:endParaRPr lang="el-GR" sz="2000" b="1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A88F191-0EC7-851F-75AF-7256ABDD90E7}"/>
              </a:ext>
            </a:extLst>
          </p:cNvPr>
          <p:cNvSpPr/>
          <p:nvPr/>
        </p:nvSpPr>
        <p:spPr>
          <a:xfrm>
            <a:off x="5629835" y="382683"/>
            <a:ext cx="2552699" cy="1600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VARIANCE</a:t>
            </a:r>
            <a:endParaRPr lang="el-GR" sz="2400" b="1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D676D8E-F907-A0B5-5CC1-618383EEC855}"/>
              </a:ext>
            </a:extLst>
          </p:cNvPr>
          <p:cNvSpPr/>
          <p:nvPr/>
        </p:nvSpPr>
        <p:spPr>
          <a:xfrm>
            <a:off x="8887802" y="1982883"/>
            <a:ext cx="2552699" cy="1600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STANDARD DEVIATION</a:t>
            </a:r>
            <a:endParaRPr lang="el-GR" sz="2400" b="1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1557262-6D00-9C5E-EC5A-DE8426FED7A5}"/>
              </a:ext>
            </a:extLst>
          </p:cNvPr>
          <p:cNvSpPr/>
          <p:nvPr/>
        </p:nvSpPr>
        <p:spPr>
          <a:xfrm>
            <a:off x="2444705" y="1982883"/>
            <a:ext cx="2407023" cy="1600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RANGE</a:t>
            </a:r>
            <a:endParaRPr lang="el-GR" sz="2400" b="1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708C5AC-9BB8-DBEE-862A-6C5520389E0B}"/>
              </a:ext>
            </a:extLst>
          </p:cNvPr>
          <p:cNvSpPr/>
          <p:nvPr/>
        </p:nvSpPr>
        <p:spPr>
          <a:xfrm>
            <a:off x="7762593" y="4724400"/>
            <a:ext cx="3155018" cy="1600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SKEWNESS</a:t>
            </a:r>
            <a:endParaRPr lang="el-GR" sz="2400" b="1" dirty="0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1F93B9B3-A7D8-D69F-2EFC-CBA05924915E}"/>
              </a:ext>
            </a:extLst>
          </p:cNvPr>
          <p:cNvSpPr/>
          <p:nvPr/>
        </p:nvSpPr>
        <p:spPr>
          <a:xfrm>
            <a:off x="3265818" y="4724400"/>
            <a:ext cx="2811276" cy="1600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PERCENTILES</a:t>
            </a:r>
            <a:endParaRPr lang="el-GR" sz="2400" b="1" dirty="0"/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F98A0CFA-9172-A582-7EDF-96B772735766}"/>
              </a:ext>
            </a:extLst>
          </p:cNvPr>
          <p:cNvCxnSpPr>
            <a:stCxn id="2" idx="0"/>
            <a:endCxn id="10" idx="4"/>
          </p:cNvCxnSpPr>
          <p:nvPr/>
        </p:nvCxnSpPr>
        <p:spPr>
          <a:xfrm flipV="1">
            <a:off x="6906185" y="1982883"/>
            <a:ext cx="0" cy="7154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EEAA9449-E305-E251-C30E-1E2B7CE33A8D}"/>
              </a:ext>
            </a:extLst>
          </p:cNvPr>
          <p:cNvCxnSpPr>
            <a:cxnSpLocks/>
            <a:stCxn id="2" idx="3"/>
            <a:endCxn id="13" idx="2"/>
          </p:cNvCxnSpPr>
          <p:nvPr/>
        </p:nvCxnSpPr>
        <p:spPr>
          <a:xfrm flipV="1">
            <a:off x="8109697" y="2782983"/>
            <a:ext cx="778105" cy="7154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00733B7-951B-D723-1CD3-18944B52A752}"/>
              </a:ext>
            </a:extLst>
          </p:cNvPr>
          <p:cNvCxnSpPr>
            <a:cxnSpLocks/>
            <a:stCxn id="2" idx="2"/>
            <a:endCxn id="6" idx="1"/>
          </p:cNvCxnSpPr>
          <p:nvPr/>
        </p:nvCxnSpPr>
        <p:spPr>
          <a:xfrm>
            <a:off x="6906185" y="4298578"/>
            <a:ext cx="1318450" cy="6601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F8163B4-0383-99AB-C18A-4F8777B3B7CF}"/>
              </a:ext>
            </a:extLst>
          </p:cNvPr>
          <p:cNvCxnSpPr>
            <a:cxnSpLocks/>
            <a:stCxn id="2" idx="1"/>
            <a:endCxn id="14" idx="6"/>
          </p:cNvCxnSpPr>
          <p:nvPr/>
        </p:nvCxnSpPr>
        <p:spPr>
          <a:xfrm flipH="1" flipV="1">
            <a:off x="4851728" y="2782983"/>
            <a:ext cx="850945" cy="7154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02B52723-5E2C-41FB-5997-88F076C8D911}"/>
              </a:ext>
            </a:extLst>
          </p:cNvPr>
          <p:cNvCxnSpPr>
            <a:cxnSpLocks/>
            <a:stCxn id="2" idx="2"/>
            <a:endCxn id="45" idx="7"/>
          </p:cNvCxnSpPr>
          <p:nvPr/>
        </p:nvCxnSpPr>
        <p:spPr>
          <a:xfrm flipH="1">
            <a:off x="5665392" y="4298578"/>
            <a:ext cx="1240793" cy="6601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811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0BF5BE-03DC-0AD7-A4CD-C7204EF8802C}"/>
              </a:ext>
            </a:extLst>
          </p:cNvPr>
          <p:cNvSpPr txBox="1"/>
          <p:nvPr/>
        </p:nvSpPr>
        <p:spPr>
          <a:xfrm>
            <a:off x="5438714" y="525092"/>
            <a:ext cx="2810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SKEWNESS</a:t>
            </a:r>
            <a:endParaRPr lang="el-GR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7DECF5-03CF-9D0B-6BA3-F95A1B09CB5E}"/>
              </a:ext>
            </a:extLst>
          </p:cNvPr>
          <p:cNvSpPr txBox="1"/>
          <p:nvPr/>
        </p:nvSpPr>
        <p:spPr>
          <a:xfrm>
            <a:off x="2720593" y="5011838"/>
            <a:ext cx="82469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solidFill>
                  <a:srgbClr val="222222"/>
                </a:solidFill>
                <a:latin typeface="Lato" panose="020F0502020204030203" pitchFamily="34" charset="0"/>
              </a:rPr>
              <a:t>T</a:t>
            </a:r>
            <a:r>
              <a:rPr lang="en-US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he normal distribution is the probability distribution without any skewness.</a:t>
            </a:r>
          </a:p>
          <a:p>
            <a:pPr algn="just"/>
            <a:r>
              <a:rPr lang="en-US" dirty="0">
                <a:solidFill>
                  <a:srgbClr val="222222"/>
                </a:solidFill>
                <a:latin typeface="Lato" panose="020F0502020204030203" pitchFamily="34" charset="0"/>
              </a:rPr>
              <a:t>T</a:t>
            </a:r>
            <a:r>
              <a:rPr lang="en-US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here are two types of skewness: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Positive Skewness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22222"/>
                </a:solidFill>
                <a:effectLst/>
                <a:latin typeface="Lato" panose="020F0502020204030203" pitchFamily="34" charset="0"/>
              </a:rPr>
              <a:t>Negative Skewness</a:t>
            </a:r>
          </a:p>
          <a:p>
            <a:endParaRPr lang="el-GR" dirty="0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3C4A1139-E639-2D6E-A471-D6D651F152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0593" y="1990975"/>
            <a:ext cx="8396347" cy="2876049"/>
          </a:xfrm>
          <a:prstGeom prst="rect">
            <a:avLst/>
          </a:prstGeom>
          <a:ln w="88900" cap="sq" cmpd="thickThin">
            <a:noFill/>
            <a:prstDash val="solid"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2097089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0BF5BE-03DC-0AD7-A4CD-C7204EF8802C}"/>
              </a:ext>
            </a:extLst>
          </p:cNvPr>
          <p:cNvSpPr txBox="1"/>
          <p:nvPr/>
        </p:nvSpPr>
        <p:spPr>
          <a:xfrm>
            <a:off x="4690640" y="305173"/>
            <a:ext cx="2810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Kurtosis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E94243D7-A583-A361-CAE7-B6FEE6AF67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63" t="9990" r="3594"/>
          <a:stretch/>
        </p:blipFill>
        <p:spPr>
          <a:xfrm>
            <a:off x="2840051" y="951504"/>
            <a:ext cx="6511895" cy="3529485"/>
          </a:xfrm>
          <a:prstGeom prst="rect">
            <a:avLst/>
          </a:prstGeom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61221711-2326-7BC8-71BD-941871A3CAD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70" r="8002"/>
          <a:stretch/>
        </p:blipFill>
        <p:spPr>
          <a:xfrm>
            <a:off x="3403787" y="4585447"/>
            <a:ext cx="5384426" cy="2164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360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0"/>
                <a:lumOff val="10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EEC26-6465-1B51-98C0-369C39CB4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519" y="169302"/>
            <a:ext cx="8915399" cy="112628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2E5369"/>
                </a:solidFill>
              </a:rPr>
              <a:t>Measures of Correlation Between Pairs of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64ACD8-33B8-4416-BCAB-F287D89C3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20789" y="1463116"/>
            <a:ext cx="4759998" cy="2608728"/>
          </a:xfrm>
        </p:spPr>
        <p:txBody>
          <a:bodyPr>
            <a:normAutofit fontScale="92500" lnSpcReduction="10000"/>
          </a:bodyPr>
          <a:lstStyle/>
          <a:p>
            <a:r>
              <a:rPr lang="el-GR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Δύο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μεταβλητές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x,</a:t>
            </a:r>
            <a:r>
              <a:rPr lang="el-GR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 </a:t>
            </a:r>
            <a:r>
              <a:rPr lang="el-GR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με μέτρα συσχέτισης: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Positive correlation</a:t>
            </a:r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όταν μεγαλύτερες τιμές του 𝑥 αντιστοιχούν σε μεγαλύτερες τιμές του 𝑦 και αντίστροφα.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Negative correlation</a:t>
            </a:r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όταν μεγαλύτερες τιμές του 𝑥 αντιστοιχούν σε μικρότερες τιμές του 𝑦 και αντίστροφα.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Weak or no correlation exists</a:t>
            </a:r>
            <a:r>
              <a:rPr lang="el-G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όταν δεν υπάρχει καμία εμφανής συσχέτιση.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/>
          </a:p>
          <a:p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8B3E4037-BE57-FDC8-1304-93E888AB1E1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96036742"/>
                  </p:ext>
                </p:extLst>
              </p:nvPr>
            </p:nvGraphicFramePr>
            <p:xfrm>
              <a:off x="1884176" y="1642035"/>
              <a:ext cx="1491130" cy="1854200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1491130">
                      <a:extLst>
                        <a:ext uri="{9D8B030D-6E8A-4147-A177-3AD203B41FA5}">
                          <a16:colId xmlns:a16="http://schemas.microsoft.com/office/drawing/2014/main" val="326783918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897669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838768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83289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322177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5147844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8B3E4037-BE57-FDC8-1304-93E888AB1E1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96036742"/>
                  </p:ext>
                </p:extLst>
              </p:nvPr>
            </p:nvGraphicFramePr>
            <p:xfrm>
              <a:off x="1884176" y="1642035"/>
              <a:ext cx="1491130" cy="1854200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1491130">
                      <a:extLst>
                        <a:ext uri="{9D8B030D-6E8A-4147-A177-3AD203B41FA5}">
                          <a16:colId xmlns:a16="http://schemas.microsoft.com/office/drawing/2014/main" val="326783918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>
                          <a:blip r:embed="rId2"/>
                          <a:stretch>
                            <a:fillRect l="-408" t="-1639" r="-1224" b="-4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97669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>
                          <a:blip r:embed="rId2"/>
                          <a:stretch>
                            <a:fillRect l="-408" t="-101639" r="-1224" b="-3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838768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83289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>
                          <a:blip r:embed="rId2"/>
                          <a:stretch>
                            <a:fillRect l="-408" t="-301639" r="-1224" b="-10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322177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>
                          <a:blip r:embed="rId2"/>
                          <a:stretch>
                            <a:fillRect l="-408" t="-401639" r="-1224" b="-327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5147844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A46E9335-0F4F-DDBE-44BC-BA927AC5AD6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21608759"/>
                  </p:ext>
                </p:extLst>
              </p:nvPr>
            </p:nvGraphicFramePr>
            <p:xfrm>
              <a:off x="4601978" y="1642035"/>
              <a:ext cx="1491130" cy="1854200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1491130">
                      <a:extLst>
                        <a:ext uri="{9D8B030D-6E8A-4147-A177-3AD203B41FA5}">
                          <a16:colId xmlns:a16="http://schemas.microsoft.com/office/drawing/2014/main" val="326783918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897669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838768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83289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322177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5147844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A46E9335-0F4F-DDBE-44BC-BA927AC5AD6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21608759"/>
                  </p:ext>
                </p:extLst>
              </p:nvPr>
            </p:nvGraphicFramePr>
            <p:xfrm>
              <a:off x="4601978" y="1642035"/>
              <a:ext cx="1491130" cy="1854200"/>
            </p:xfrm>
            <a:graphic>
              <a:graphicData uri="http://schemas.openxmlformats.org/drawingml/2006/table">
                <a:tbl>
                  <a:tblPr firstRow="1" bandRow="1">
                    <a:tableStyleId>{BC89EF96-8CEA-46FF-86C4-4CE0E7609802}</a:tableStyleId>
                  </a:tblPr>
                  <a:tblGrid>
                    <a:gridCol w="1491130">
                      <a:extLst>
                        <a:ext uri="{9D8B030D-6E8A-4147-A177-3AD203B41FA5}">
                          <a16:colId xmlns:a16="http://schemas.microsoft.com/office/drawing/2014/main" val="326783918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>
                          <a:blip r:embed="rId3"/>
                          <a:stretch>
                            <a:fillRect l="-407" t="-1639" r="-1220" b="-4081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97669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>
                          <a:blip r:embed="rId3"/>
                          <a:stretch>
                            <a:fillRect l="-407" t="-101639" r="-1220" b="-3081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838768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…</a:t>
                          </a:r>
                          <a:endParaRPr lang="el-GR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832893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>
                          <a:blip r:embed="rId3"/>
                          <a:stretch>
                            <a:fillRect l="-407" t="-301639" r="-1220" b="-1081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3221776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>
                        <a:blipFill>
                          <a:blip r:embed="rId3"/>
                          <a:stretch>
                            <a:fillRect l="-407" t="-401639" r="-1220" b="-81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51478448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Left Brace 12">
            <a:extLst>
              <a:ext uri="{FF2B5EF4-FFF2-40B4-BE49-F238E27FC236}">
                <a16:creationId xmlns:a16="http://schemas.microsoft.com/office/drawing/2014/main" id="{BBE15CA7-6311-464A-1ABD-E9B268ADC9FF}"/>
              </a:ext>
            </a:extLst>
          </p:cNvPr>
          <p:cNvSpPr/>
          <p:nvPr/>
        </p:nvSpPr>
        <p:spPr>
          <a:xfrm>
            <a:off x="1553978" y="1642035"/>
            <a:ext cx="207084" cy="1854200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A8729A0C-A280-BF74-49E7-345E916CDE8E}"/>
              </a:ext>
            </a:extLst>
          </p:cNvPr>
          <p:cNvSpPr/>
          <p:nvPr/>
        </p:nvSpPr>
        <p:spPr>
          <a:xfrm>
            <a:off x="6193213" y="1642035"/>
            <a:ext cx="121023" cy="1854200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C42DC52-D42D-FB28-D8A2-8A9C34C25C36}"/>
              </a:ext>
            </a:extLst>
          </p:cNvPr>
          <p:cNvSpPr txBox="1"/>
          <p:nvPr/>
        </p:nvSpPr>
        <p:spPr>
          <a:xfrm>
            <a:off x="1226317" y="2363551"/>
            <a:ext cx="455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x</a:t>
            </a:r>
            <a:endParaRPr lang="el-GR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37FC34-B3E3-7C6C-FF7E-17DFDF36481E}"/>
              </a:ext>
            </a:extLst>
          </p:cNvPr>
          <p:cNvSpPr txBox="1"/>
          <p:nvPr/>
        </p:nvSpPr>
        <p:spPr>
          <a:xfrm>
            <a:off x="6314236" y="2363551"/>
            <a:ext cx="455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y</a:t>
            </a:r>
            <a:endParaRPr lang="el-GR" b="1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98612C2-5BA0-6BF1-45B8-F476038C1555}"/>
              </a:ext>
            </a:extLst>
          </p:cNvPr>
          <p:cNvCxnSpPr/>
          <p:nvPr/>
        </p:nvCxnSpPr>
        <p:spPr>
          <a:xfrm>
            <a:off x="3375306" y="1828800"/>
            <a:ext cx="122667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E528E7A-2D1C-25F0-2AB4-0160154EEA6F}"/>
              </a:ext>
            </a:extLst>
          </p:cNvPr>
          <p:cNvCxnSpPr/>
          <p:nvPr/>
        </p:nvCxnSpPr>
        <p:spPr>
          <a:xfrm>
            <a:off x="3375306" y="2209800"/>
            <a:ext cx="122667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D76AD8C-E6C5-2C89-75A2-29957198B838}"/>
              </a:ext>
            </a:extLst>
          </p:cNvPr>
          <p:cNvCxnSpPr/>
          <p:nvPr/>
        </p:nvCxnSpPr>
        <p:spPr>
          <a:xfrm>
            <a:off x="3375306" y="2599765"/>
            <a:ext cx="122667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DD17936-A9DC-D117-2845-DD03512ECF77}"/>
              </a:ext>
            </a:extLst>
          </p:cNvPr>
          <p:cNvCxnSpPr/>
          <p:nvPr/>
        </p:nvCxnSpPr>
        <p:spPr>
          <a:xfrm>
            <a:off x="3375306" y="2935942"/>
            <a:ext cx="122667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7F1005F-08AF-BE5B-41C5-2688279D2FF5}"/>
              </a:ext>
            </a:extLst>
          </p:cNvPr>
          <p:cNvCxnSpPr/>
          <p:nvPr/>
        </p:nvCxnSpPr>
        <p:spPr>
          <a:xfrm>
            <a:off x="3375306" y="3325906"/>
            <a:ext cx="1226672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4" name="Picture 23" descr="Chart, scatter chart&#10;&#10;Description automatically generated">
            <a:extLst>
              <a:ext uri="{FF2B5EF4-FFF2-40B4-BE49-F238E27FC236}">
                <a16:creationId xmlns:a16="http://schemas.microsoft.com/office/drawing/2014/main" id="{417A0D41-A03F-2036-103E-E248C4F0B6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532" y="4125118"/>
            <a:ext cx="9412518" cy="2722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2608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825</TotalTime>
  <Words>391</Words>
  <Application>Microsoft Office PowerPoint</Application>
  <PresentationFormat>Widescreen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Cambria Math</vt:lpstr>
      <vt:lpstr>Century Gothic</vt:lpstr>
      <vt:lpstr>Lato</vt:lpstr>
      <vt:lpstr>Wingdings</vt:lpstr>
      <vt:lpstr>Wingdings 3</vt:lpstr>
      <vt:lpstr>Wisp</vt:lpstr>
      <vt:lpstr>Βασικές Αρχές Στατιστικής με Python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Measures of Correlation Between Pairs of Data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Στατιστική με Python</dc:title>
  <dc:creator>PAPATHANASAKI MARIA</dc:creator>
  <cp:lastModifiedBy>PAPATHANASAKI MARIA</cp:lastModifiedBy>
  <cp:revision>18</cp:revision>
  <dcterms:created xsi:type="dcterms:W3CDTF">2023-02-15T11:52:27Z</dcterms:created>
  <dcterms:modified xsi:type="dcterms:W3CDTF">2023-03-01T18:22:25Z</dcterms:modified>
</cp:coreProperties>
</file>