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9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de-DE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n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C20028"/>
    <a:srgbClr val="CAD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27" autoAdjust="0"/>
  </p:normalViewPr>
  <p:slideViewPr>
    <p:cSldViewPr snapToGrid="0" showGuides="1">
      <p:cViewPr>
        <p:scale>
          <a:sx n="77" d="100"/>
          <a:sy n="77" d="100"/>
        </p:scale>
        <p:origin x="-1968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11-11T08:09:01.781" idx="1">
    <p:pos x="732" y="717"/>
    <p:text>This headline is still in German!!!!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5059-B19B-4344-A886-856AC08267D7}" type="datetimeFigureOut">
              <a:rPr lang="de-DE" smtClean="0"/>
              <a:pPr/>
              <a:t>13.01.2015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5BBA-042E-4D90-BED4-743D5F106DB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49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 userDrawn="1"/>
        </p:nvSpPr>
        <p:spPr>
          <a:xfrm>
            <a:off x="949648" y="535329"/>
            <a:ext cx="7236804" cy="37448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de-DE" b="1" dirty="0" err="1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ascil</a:t>
            </a:r>
            <a:r>
              <a:rPr lang="de-DE" b="1" dirty="0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athematics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life</a:t>
            </a:r>
            <a:endParaRPr lang="de-DE" b="1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323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  <a:lvl3pPr marL="914269" indent="0">
              <a:buNone/>
              <a:defRPr/>
            </a:lvl3pPr>
          </a:lstStyle>
          <a:p>
            <a:pPr lvl="0"/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949648" y="2757358"/>
            <a:ext cx="7236804" cy="6477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5853653"/>
            <a:ext cx="1127760" cy="57607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86" y="5864326"/>
            <a:ext cx="850354" cy="5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1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566841" y="624366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www.mascil-project.eu</a:t>
            </a:r>
            <a:endParaRPr lang="de-DE" sz="1000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232" y="1077902"/>
            <a:ext cx="7200000" cy="460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TOPIC OF THE SLIDE</a:t>
            </a:r>
            <a:endParaRPr lang="de-DE" dirty="0"/>
          </a:p>
        </p:txBody>
      </p:sp>
      <p:sp>
        <p:nvSpPr>
          <p:cNvPr id="30" name="Titel 29"/>
          <p:cNvSpPr>
            <a:spLocks noGrp="1"/>
          </p:cNvSpPr>
          <p:nvPr>
            <p:ph type="title" hasCustomPrompt="1"/>
          </p:nvPr>
        </p:nvSpPr>
        <p:spPr>
          <a:xfrm>
            <a:off x="339831" y="408534"/>
            <a:ext cx="6480000" cy="21350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800" b="1" cap="all" baseline="0">
                <a:solidFill>
                  <a:srgbClr val="C200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THIS IS SPACE FOR YOUR TITLE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09140" y="2041760"/>
            <a:ext cx="8402860" cy="39588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….</a:t>
            </a:r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432000" y="6199453"/>
            <a:ext cx="8280000" cy="821"/>
          </a:xfrm>
          <a:prstGeom prst="line">
            <a:avLst/>
          </a:prstGeom>
          <a:ln w="25400">
            <a:solidFill>
              <a:srgbClr val="4A4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340917" y="6182837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269" rtl="0" eaLnBrk="1" latinLnBrk="0" hangingPunct="1">
              <a:defRPr sz="1000" kern="1200">
                <a:solidFill>
                  <a:srgbClr val="4A4A4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34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9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3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38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2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07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1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76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84921F-185D-4896-932F-30D5AE03466F}" type="datetimeFigureOut">
              <a:rPr lang="de-DE" smtClean="0">
                <a:solidFill>
                  <a:srgbClr val="4A4A4A"/>
                </a:solidFill>
              </a:rPr>
              <a:pPr/>
              <a:t>13.01.2015</a:t>
            </a:fld>
            <a:endParaRPr lang="de-DE" dirty="0">
              <a:solidFill>
                <a:srgbClr val="4A4A4A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054" y="423399"/>
            <a:ext cx="803429" cy="410400"/>
          </a:xfrm>
          <a:prstGeom prst="rect">
            <a:avLst/>
          </a:prstGeom>
        </p:spPr>
      </p:pic>
      <p:sp>
        <p:nvSpPr>
          <p:cNvPr id="9" name="Textfeld 2"/>
          <p:cNvSpPr txBox="1">
            <a:spLocks noChangeArrowheads="1"/>
          </p:cNvSpPr>
          <p:nvPr userDrawn="1"/>
        </p:nvSpPr>
        <p:spPr bwMode="auto">
          <a:xfrm>
            <a:off x="3825563" y="6264698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0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Fotos</a:t>
            </a:r>
            <a:r>
              <a:rPr lang="de-DE" sz="10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0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9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921F-185D-4896-932F-30D5AE03466F}" type="datetimeFigureOut">
              <a:rPr lang="de-DE" smtClean="0"/>
              <a:pPr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1E49-8C50-4D5F-A4FB-A68068AE74A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44" b="16916"/>
          <a:stretch/>
        </p:blipFill>
        <p:spPr>
          <a:xfrm>
            <a:off x="5870270" y="1088599"/>
            <a:ext cx="3273730" cy="2064503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1253408"/>
          </a:xfrm>
        </p:spPr>
        <p:txBody>
          <a:bodyPr>
            <a:normAutofit/>
          </a:bodyPr>
          <a:lstStyle/>
          <a:p>
            <a:r>
              <a:rPr lang="de-DE" dirty="0" err="1" smtClean="0"/>
              <a:t>Mascil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Freiburg 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Siedle </a:t>
            </a:r>
            <a:r>
              <a:rPr lang="de-DE" dirty="0" err="1" smtClean="0"/>
              <a:t>company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a Pipe </a:t>
            </a:r>
            <a:r>
              <a:rPr lang="de-DE" dirty="0" err="1" smtClean="0"/>
              <a:t>Clamp</a:t>
            </a:r>
            <a:endParaRPr lang="de-DE" dirty="0"/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00" y="4189379"/>
            <a:ext cx="13335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3818522" y="4900339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</a:t>
            </a:r>
            <a:r>
              <a:rPr lang="de-DE" sz="120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otos</a:t>
            </a:r>
            <a:r>
              <a:rPr lang="de-DE" sz="12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2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60325" y="5899833"/>
            <a:ext cx="6215449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i="1" dirty="0" smtClean="0"/>
              <a:t>CC </a:t>
            </a:r>
            <a:r>
              <a:rPr lang="en-US" sz="1050" i="1" dirty="0"/>
              <a:t>BY-SA </a:t>
            </a:r>
            <a:r>
              <a:rPr lang="en-US" sz="1050" i="1" dirty="0" err="1"/>
              <a:t>mascil</a:t>
            </a:r>
            <a:r>
              <a:rPr lang="en-US" sz="1050" i="1" dirty="0"/>
              <a:t> consortium 2014</a:t>
            </a:r>
          </a:p>
          <a:p>
            <a:pPr algn="ctr"/>
            <a:r>
              <a:rPr lang="en-US" sz="900" dirty="0"/>
              <a:t>The </a:t>
            </a:r>
            <a:r>
              <a:rPr lang="en-US" sz="900" i="1" dirty="0" err="1"/>
              <a:t>mascil</a:t>
            </a:r>
            <a:r>
              <a:rPr lang="en-US" sz="900" dirty="0"/>
              <a:t> project has received funding from the European Union’s Seventh Framework </a:t>
            </a:r>
            <a:r>
              <a:rPr lang="en-US" sz="900" dirty="0" err="1"/>
              <a:t>Programme</a:t>
            </a:r>
            <a:r>
              <a:rPr lang="en-US" sz="900" dirty="0"/>
              <a:t> for research, </a:t>
            </a:r>
            <a:r>
              <a:rPr lang="en-US" sz="900" dirty="0" smtClean="0"/>
              <a:t>technological development and </a:t>
            </a:r>
            <a:r>
              <a:rPr lang="en-US" sz="900" dirty="0"/>
              <a:t>demonstration under grant agreement no 320 693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069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 smtClean="0"/>
              <a:t>3</a:t>
            </a:r>
            <a:r>
              <a:rPr lang="en-GB" dirty="0"/>
              <a:t>. Bend the tabs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you can see in </a:t>
            </a:r>
            <a:r>
              <a:rPr lang="en-US" dirty="0" smtClean="0"/>
              <a:t>the photo, </a:t>
            </a:r>
            <a:r>
              <a:rPr lang="en-US" dirty="0"/>
              <a:t>you will also need the </a:t>
            </a:r>
            <a:r>
              <a:rPr lang="en-US" dirty="0">
                <a:solidFill>
                  <a:srgbClr val="FF0000"/>
                </a:solidFill>
              </a:rPr>
              <a:t>bending cylinder</a:t>
            </a:r>
            <a:r>
              <a:rPr lang="de-DE" dirty="0" smtClean="0"/>
              <a:t>. 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H="1">
            <a:off x="1650820" y="3484179"/>
            <a:ext cx="4560794" cy="8843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Bend the tabs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b) Turn the sheet metal so that the other end is up and bend the second tab just like you did for the first one. </a:t>
            </a:r>
            <a:endParaRPr lang="de-DE" dirty="0"/>
          </a:p>
        </p:txBody>
      </p:sp>
      <p:pic>
        <p:nvPicPr>
          <p:cNvPr id="8" name="Grafik 7" descr="19Aufspannung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9" y="1737205"/>
            <a:ext cx="5712898" cy="42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 err="1" smtClean="0"/>
              <a:t>Your</a:t>
            </a:r>
            <a:r>
              <a:rPr lang="de-DE" dirty="0" smtClean="0"/>
              <a:t> Pipe </a:t>
            </a:r>
            <a:r>
              <a:rPr lang="de-DE" dirty="0" err="1" smtClean="0"/>
              <a:t>clamp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finished</a:t>
            </a:r>
            <a:r>
              <a:rPr lang="de-DE" dirty="0" smtClean="0"/>
              <a:t>!</a:t>
            </a:r>
            <a:endParaRPr lang="en-GB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Grafik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4" b="25354"/>
          <a:stretch/>
        </p:blipFill>
        <p:spPr bwMode="auto">
          <a:xfrm>
            <a:off x="372589" y="1844566"/>
            <a:ext cx="8456100" cy="41305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9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Sketch the bending edges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a </a:t>
            </a:r>
            <a:r>
              <a:rPr lang="de-DE" dirty="0" err="1" smtClean="0"/>
              <a:t>pipe</a:t>
            </a:r>
            <a:r>
              <a:rPr lang="de-DE" dirty="0" smtClean="0"/>
              <a:t> </a:t>
            </a:r>
            <a:r>
              <a:rPr lang="de-DE" dirty="0" err="1" smtClean="0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414345"/>
            <a:ext cx="8402860" cy="158626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en-GB" dirty="0"/>
              <a:t>Draw a line through the middle of the sheet metal’s </a:t>
            </a:r>
            <a:r>
              <a:rPr lang="en-GB" dirty="0" smtClean="0"/>
              <a:t>width.</a:t>
            </a:r>
            <a:endParaRPr lang="de-DE" dirty="0"/>
          </a:p>
          <a:p>
            <a:pPr marL="0" indent="0">
              <a:buNone/>
            </a:pPr>
            <a:r>
              <a:rPr lang="en-US" b="1" dirty="0"/>
              <a:t>N</a:t>
            </a:r>
            <a:r>
              <a:rPr lang="en-US" b="1" dirty="0" smtClean="0"/>
              <a:t>ote</a:t>
            </a:r>
            <a:r>
              <a:rPr lang="en-US" b="1" dirty="0"/>
              <a:t>: </a:t>
            </a:r>
            <a:r>
              <a:rPr lang="en-US" dirty="0"/>
              <a:t>For exactness, use a marker with a fine tip. 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57268" y="1872514"/>
            <a:ext cx="8298001" cy="2155593"/>
            <a:chOff x="357268" y="1872514"/>
            <a:chExt cx="8298001" cy="215559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22" b="21111"/>
            <a:stretch/>
          </p:blipFill>
          <p:spPr>
            <a:xfrm>
              <a:off x="357268" y="1872514"/>
              <a:ext cx="8298001" cy="2155593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6078682" y="2400300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5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Sketch the bending edges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Procedure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Producing</a:t>
            </a:r>
            <a:r>
              <a:rPr lang="de-DE" dirty="0" smtClean="0"/>
              <a:t> a </a:t>
            </a:r>
            <a:r>
              <a:rPr lang="de-DE" dirty="0" err="1" smtClean="0"/>
              <a:t>pipe</a:t>
            </a:r>
            <a:r>
              <a:rPr lang="de-DE" dirty="0" smtClean="0"/>
              <a:t> </a:t>
            </a:r>
            <a:r>
              <a:rPr lang="de-DE" dirty="0" err="1" smtClean="0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398579"/>
            <a:ext cx="8402860" cy="160203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en-GB" dirty="0"/>
              <a:t>Also draw lines for the other two bending edges at the beginning and end of the sheet metal to mark where the clamp tabs will be. Keep in mind that </a:t>
            </a:r>
            <a:r>
              <a:rPr lang="en-US" dirty="0"/>
              <a:t>the sheet metal is 1mm </a:t>
            </a:r>
            <a:r>
              <a:rPr lang="en-US" dirty="0" smtClean="0"/>
              <a:t>thick. 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57265" y="1907627"/>
            <a:ext cx="8298001" cy="2096813"/>
            <a:chOff x="357265" y="1907627"/>
            <a:chExt cx="8298001" cy="2096813"/>
          </a:xfrm>
        </p:grpSpPr>
        <p:pic>
          <p:nvPicPr>
            <p:cNvPr id="6" name="Grafik 5" descr="6Anriss19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58" b="24392"/>
            <a:stretch/>
          </p:blipFill>
          <p:spPr bwMode="auto">
            <a:xfrm>
              <a:off x="357265" y="1907627"/>
              <a:ext cx="8298001" cy="209681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Rechteck 6"/>
            <p:cNvSpPr/>
            <p:nvPr/>
          </p:nvSpPr>
          <p:spPr>
            <a:xfrm>
              <a:off x="6951519" y="2370033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153391" y="2510310"/>
              <a:ext cx="405245" cy="2805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8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Bending the semicircle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5108028" y="1737205"/>
            <a:ext cx="3603972" cy="4263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en-US" dirty="0"/>
              <a:t>Span the sheet metal in the vice for bending. When doing so, make sure that the line you drew to </a:t>
            </a:r>
            <a:r>
              <a:rPr lang="en-US" dirty="0">
                <a:solidFill>
                  <a:srgbClr val="FF0000"/>
                </a:solidFill>
              </a:rPr>
              <a:t>mark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middle </a:t>
            </a:r>
            <a:r>
              <a:rPr lang="en-US" dirty="0"/>
              <a:t>of the sheet metal is aligned with the </a:t>
            </a:r>
            <a:r>
              <a:rPr lang="en-US" dirty="0">
                <a:solidFill>
                  <a:srgbClr val="FF0000"/>
                </a:solidFill>
              </a:rPr>
              <a:t>middle </a:t>
            </a:r>
            <a:r>
              <a:rPr lang="en-US" dirty="0"/>
              <a:t>of the bending cylinder and the edge of the vice. Double check that the entire width of the sheet metal is </a:t>
            </a:r>
            <a:r>
              <a:rPr lang="en-US" dirty="0" smtClean="0"/>
              <a:t>aligned!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8" y="1737205"/>
            <a:ext cx="4429536" cy="4269455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>
            <a:off x="1950364" y="3299254"/>
            <a:ext cx="3128263" cy="8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Bending the semicircle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b) </a:t>
            </a:r>
            <a:r>
              <a:rPr lang="en-US" dirty="0"/>
              <a:t>Hammer firmly near the bend </a:t>
            </a:r>
            <a:r>
              <a:rPr lang="de-DE" dirty="0" smtClean="0"/>
              <a:t>…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5" y="1723631"/>
            <a:ext cx="5751014" cy="431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Biegen des Halbkreises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… </a:t>
            </a:r>
            <a:r>
              <a:rPr lang="en-US" dirty="0"/>
              <a:t>until a right angle </a:t>
            </a:r>
            <a:r>
              <a:rPr lang="en-US" dirty="0" smtClean="0"/>
              <a:t>forms.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4" y="1723630"/>
            <a:ext cx="5793937" cy="435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8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Bending the semicircle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c) </a:t>
            </a:r>
            <a:r>
              <a:rPr lang="en-GB" dirty="0"/>
              <a:t>Now turn the sheet metal so that the unbent end is pointing </a:t>
            </a:r>
            <a:r>
              <a:rPr lang="en-GB" dirty="0" smtClean="0"/>
              <a:t>up. </a:t>
            </a:r>
            <a:r>
              <a:rPr lang="en-GB" dirty="0"/>
              <a:t>Make sure that all the measurement marks are positioned as </a:t>
            </a:r>
            <a:r>
              <a:rPr lang="en-GB" dirty="0" smtClean="0"/>
              <a:t>before…</a:t>
            </a:r>
            <a:endParaRPr lang="de-DE" dirty="0"/>
          </a:p>
        </p:txBody>
      </p:sp>
      <p:pic>
        <p:nvPicPr>
          <p:cNvPr id="6" name="Grafik 5" descr="11Aufspannung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" y="1723630"/>
            <a:ext cx="5778171" cy="43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Bending the semicircle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… </a:t>
            </a:r>
            <a:r>
              <a:rPr lang="en-GB" dirty="0"/>
              <a:t>and use the hammer to bend this end, too. This should result in a </a:t>
            </a:r>
            <a:r>
              <a:rPr lang="en-GB" dirty="0" smtClean="0">
                <a:solidFill>
                  <a:srgbClr val="FF0000"/>
                </a:solidFill>
              </a:rPr>
              <a:t>semicircle</a:t>
            </a:r>
            <a:r>
              <a:rPr lang="en-GB" dirty="0" smtClean="0"/>
              <a:t>.</a:t>
            </a:r>
            <a:endParaRPr lang="de-DE" dirty="0"/>
          </a:p>
        </p:txBody>
      </p:sp>
      <p:pic>
        <p:nvPicPr>
          <p:cNvPr id="7" name="Grafik 6" descr="13Biegen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2" y="1723630"/>
            <a:ext cx="5809703" cy="4346676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3736429" y="3358055"/>
            <a:ext cx="2648606" cy="4231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Bend the tabs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a </a:t>
            </a:r>
            <a:r>
              <a:rPr lang="de-DE" dirty="0" err="1"/>
              <a:t>pipe</a:t>
            </a:r>
            <a:r>
              <a:rPr lang="de-DE" dirty="0"/>
              <a:t> </a:t>
            </a:r>
            <a:r>
              <a:rPr lang="de-DE" dirty="0" err="1"/>
              <a:t>clamp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en-GB" dirty="0"/>
              <a:t>Span the sheet metal for bending the first tab. </a:t>
            </a:r>
            <a:endParaRPr lang="de-DE" dirty="0"/>
          </a:p>
          <a:p>
            <a:pPr marL="0" indent="0">
              <a:buNone/>
            </a:pPr>
            <a:r>
              <a:rPr lang="en-GB" dirty="0"/>
              <a:t>Make sure that the markings are aligned with the </a:t>
            </a:r>
            <a:r>
              <a:rPr lang="en-GB" dirty="0" smtClean="0">
                <a:solidFill>
                  <a:srgbClr val="FF0000"/>
                </a:solidFill>
              </a:rPr>
              <a:t>rectangular bending block</a:t>
            </a:r>
            <a:r>
              <a:rPr lang="en-GB" dirty="0" smtClean="0"/>
              <a:t>.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3243136" y="4540469"/>
            <a:ext cx="2823246" cy="1655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lides_Template_masci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PPT_Slides_Template_mascil</Template>
  <TotalTime>3</TotalTime>
  <Words>427</Words>
  <Application>Microsoft Office PowerPoint</Application>
  <PresentationFormat>Skjermfremvisning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PPT_Slides_Template_mascil</vt:lpstr>
      <vt:lpstr>PowerPoint-presentasjon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  <vt:lpstr>Procedure for Producing a pipe clamp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Karen Reitz-Koncebovski (fr)</dc:creator>
  <cp:lastModifiedBy>Maria Immaculata Maya Febri</cp:lastModifiedBy>
  <cp:revision>44</cp:revision>
  <dcterms:created xsi:type="dcterms:W3CDTF">2014-10-16T13:34:42Z</dcterms:created>
  <dcterms:modified xsi:type="dcterms:W3CDTF">2015-01-13T13:26:46Z</dcterms:modified>
</cp:coreProperties>
</file>