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398" r:id="rId2"/>
    <p:sldId id="408" r:id="rId3"/>
    <p:sldId id="409" r:id="rId4"/>
    <p:sldId id="410" r:id="rId5"/>
    <p:sldId id="383" r:id="rId6"/>
    <p:sldId id="411" r:id="rId7"/>
    <p:sldId id="412" r:id="rId8"/>
    <p:sldId id="413" r:id="rId9"/>
    <p:sldId id="414" r:id="rId10"/>
    <p:sldId id="437" r:id="rId11"/>
    <p:sldId id="438" r:id="rId12"/>
    <p:sldId id="390" r:id="rId13"/>
    <p:sldId id="439" r:id="rId14"/>
    <p:sldId id="330" r:id="rId15"/>
    <p:sldId id="331" r:id="rId16"/>
    <p:sldId id="332" r:id="rId17"/>
    <p:sldId id="333" r:id="rId18"/>
    <p:sldId id="401" r:id="rId19"/>
    <p:sldId id="374" r:id="rId20"/>
    <p:sldId id="384" r:id="rId21"/>
    <p:sldId id="326" r:id="rId22"/>
    <p:sldId id="327" r:id="rId23"/>
    <p:sldId id="334" r:id="rId24"/>
    <p:sldId id="335" r:id="rId25"/>
    <p:sldId id="336" r:id="rId26"/>
    <p:sldId id="337" r:id="rId27"/>
    <p:sldId id="360" r:id="rId28"/>
    <p:sldId id="361" r:id="rId29"/>
    <p:sldId id="363" r:id="rId30"/>
    <p:sldId id="364" r:id="rId31"/>
    <p:sldId id="369" r:id="rId32"/>
    <p:sldId id="368" r:id="rId33"/>
    <p:sldId id="370" r:id="rId34"/>
    <p:sldId id="371" r:id="rId35"/>
    <p:sldId id="404" r:id="rId36"/>
    <p:sldId id="405"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5"/>
  </p:normalViewPr>
  <p:slideViewPr>
    <p:cSldViewPr>
      <p:cViewPr varScale="1">
        <p:scale>
          <a:sx n="117" d="100"/>
          <a:sy n="117" d="100"/>
        </p:scale>
        <p:origin x="16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263C0CA-F4D8-2102-4442-22BA721F6C54}"/>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987" name="Rectangle 3">
            <a:extLst>
              <a:ext uri="{FF2B5EF4-FFF2-40B4-BE49-F238E27FC236}">
                <a16:creationId xmlns:a16="http://schemas.microsoft.com/office/drawing/2014/main" id="{5428CAFA-D62B-9CE4-753E-B4319119B21A}"/>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1988" name="Rectangle 4">
            <a:extLst>
              <a:ext uri="{FF2B5EF4-FFF2-40B4-BE49-F238E27FC236}">
                <a16:creationId xmlns:a16="http://schemas.microsoft.com/office/drawing/2014/main" id="{E2B28392-BDC8-2D5C-6AD7-2CA6007C110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989" name="Rectangle 5">
            <a:extLst>
              <a:ext uri="{FF2B5EF4-FFF2-40B4-BE49-F238E27FC236}">
                <a16:creationId xmlns:a16="http://schemas.microsoft.com/office/drawing/2014/main" id="{5A1425BB-C706-C08A-C4B9-1752B920E917}"/>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a:extLst>
              <a:ext uri="{FF2B5EF4-FFF2-40B4-BE49-F238E27FC236}">
                <a16:creationId xmlns:a16="http://schemas.microsoft.com/office/drawing/2014/main" id="{9D85D4BD-2725-0838-0B3D-0A1903D147CB}"/>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991" name="Rectangle 7">
            <a:extLst>
              <a:ext uri="{FF2B5EF4-FFF2-40B4-BE49-F238E27FC236}">
                <a16:creationId xmlns:a16="http://schemas.microsoft.com/office/drawing/2014/main" id="{D49F3C1C-84E5-42E6-8AB9-1E1DC6945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B1B2354-B640-A24E-A33E-49FB91FD52F4}" type="slidenum">
              <a:rPr lang="en-US" altLang="en-GR"/>
              <a:pPr/>
              <a:t>‹#›</a:t>
            </a:fld>
            <a:endParaRPr lang="en-US" altLang="en-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FCB289A-147F-1B17-DF7C-B320704F11C1}"/>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pPr>
              <a:defRPr/>
            </a:pPr>
            <a:endParaRPr lang="en-US">
              <a:latin typeface="Arial" charset="0"/>
              <a:ea typeface="ＭＳ Ｐゴシック" charset="0"/>
              <a:cs typeface="ＭＳ Ｐゴシック" charset="0"/>
            </a:endParaRPr>
          </a:p>
        </p:txBody>
      </p:sp>
      <p:sp>
        <p:nvSpPr>
          <p:cNvPr id="4098" name="Text Box 2">
            <a:extLst>
              <a:ext uri="{FF2B5EF4-FFF2-40B4-BE49-F238E27FC236}">
                <a16:creationId xmlns:a16="http://schemas.microsoft.com/office/drawing/2014/main" id="{801C5704-3B79-E1C0-D4F2-9BA861C27EB0}"/>
              </a:ext>
            </a:extLst>
          </p:cNvPr>
          <p:cNvSpPr>
            <a:spLocks noGrp="1" noChangeArrowheads="1"/>
          </p:cNvSpPr>
          <p:nvPr>
            <p:ph type="body"/>
          </p:nvPr>
        </p:nvSpPr>
        <p:spPr>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GR">
                <a:solidFill>
                  <a:srgbClr val="000000"/>
                </a:solidFill>
                <a:latin typeface="Arial" panose="020B0604020202020204" pitchFamily="34" charset="0"/>
                <a:ea typeface="ＭＳ Ｐゴシック" panose="020B0600070205080204" pitchFamily="34" charset="-128"/>
              </a:rPr>
              <a:t>Origins of human AIDS viruses. Old World monkeys are naturally infected with more than 40 different lentiviruses, termed simian immunodeficiency viruses (SIVs) with a suffix to denote their primate species of origin (e.g., SIVsmm from sooty mangabeys). Several of these SIVs have crossed the species barrier to great apes and humans, generating new pathogens (see text for details). Known examples of cross-species transmissions, as well as the resulting viruses, are highlighted in 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84AADED-B43B-2CAB-373E-6C7706613723}"/>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pPr>
              <a:defRPr/>
            </a:pPr>
            <a:endParaRPr lang="en-US">
              <a:latin typeface="Arial" charset="0"/>
              <a:ea typeface="ＭＳ Ｐゴシック" charset="0"/>
              <a:cs typeface="ＭＳ Ｐゴシック" charset="0"/>
            </a:endParaRPr>
          </a:p>
        </p:txBody>
      </p:sp>
      <p:sp>
        <p:nvSpPr>
          <p:cNvPr id="4098" name="Text Box 2">
            <a:extLst>
              <a:ext uri="{FF2B5EF4-FFF2-40B4-BE49-F238E27FC236}">
                <a16:creationId xmlns:a16="http://schemas.microsoft.com/office/drawing/2014/main" id="{AAE57ABC-087B-9326-8CDE-4C7E361A1238}"/>
              </a:ext>
            </a:extLst>
          </p:cNvPr>
          <p:cNvSpPr>
            <a:spLocks noGrp="1" noChangeArrowheads="1"/>
          </p:cNvSpPr>
          <p:nvPr>
            <p:ph type="body"/>
          </p:nvPr>
        </p:nvSpPr>
        <p:spPr>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GR">
                <a:solidFill>
                  <a:srgbClr val="000000"/>
                </a:solidFill>
                <a:latin typeface="Arial" panose="020B0604020202020204" pitchFamily="34" charset="0"/>
                <a:ea typeface="ＭＳ Ｐゴシック" panose="020B0600070205080204" pitchFamily="34" charset="-128"/>
              </a:rPr>
              <a:t>Phylogeny of lentiviruses. The evolutionary relationships among Pol sequences (∼ 770 amino acids) derived from various mammalian lentiviruses; host species are indicated at the right. Exogenous viruses are depicted in black, with HIV-1, HIV-2, and SIVmac highlighted in red; endogenous viruses are shown in purple. The phylogenetic tree was estimated using maximum likelihood methods (Guindon and Gascuel 2003). The scale bar represents 0.10 amino acid replacements per 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EB142E58-4AB0-3F0D-8B72-50F6CF41AF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041663-29EF-D63F-DE2B-688F8CBAFE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0E29C8-00DF-A6EA-06B2-451948775291}"/>
              </a:ext>
            </a:extLst>
          </p:cNvPr>
          <p:cNvSpPr>
            <a:spLocks noGrp="1" noChangeArrowheads="1"/>
          </p:cNvSpPr>
          <p:nvPr>
            <p:ph type="sldNum" sz="quarter" idx="12"/>
          </p:nvPr>
        </p:nvSpPr>
        <p:spPr>
          <a:ln/>
        </p:spPr>
        <p:txBody>
          <a:bodyPr/>
          <a:lstStyle>
            <a:lvl1pPr>
              <a:defRPr/>
            </a:lvl1pPr>
          </a:lstStyle>
          <a:p>
            <a:fld id="{A0582AFA-879A-5A4B-A8C1-1883911C24D5}" type="slidenum">
              <a:rPr lang="en-US" altLang="en-GR"/>
              <a:pPr/>
              <a:t>‹#›</a:t>
            </a:fld>
            <a:endParaRPr lang="en-US" altLang="en-GR"/>
          </a:p>
        </p:txBody>
      </p:sp>
    </p:spTree>
    <p:extLst>
      <p:ext uri="{BB962C8B-B14F-4D97-AF65-F5344CB8AC3E}">
        <p14:creationId xmlns:p14="http://schemas.microsoft.com/office/powerpoint/2010/main" val="183676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90D10705-5C2D-1683-39AD-381DC33E04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F5FBB0-B798-AF29-F36F-128F30AE8E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BA6651-0296-3060-FB78-71BBAFEC95B4}"/>
              </a:ext>
            </a:extLst>
          </p:cNvPr>
          <p:cNvSpPr>
            <a:spLocks noGrp="1" noChangeArrowheads="1"/>
          </p:cNvSpPr>
          <p:nvPr>
            <p:ph type="sldNum" sz="quarter" idx="12"/>
          </p:nvPr>
        </p:nvSpPr>
        <p:spPr>
          <a:ln/>
        </p:spPr>
        <p:txBody>
          <a:bodyPr/>
          <a:lstStyle>
            <a:lvl1pPr>
              <a:defRPr/>
            </a:lvl1pPr>
          </a:lstStyle>
          <a:p>
            <a:fld id="{17F147F0-F4AC-4141-A790-1A809E6DF751}" type="slidenum">
              <a:rPr lang="en-US" altLang="en-GR"/>
              <a:pPr/>
              <a:t>‹#›</a:t>
            </a:fld>
            <a:endParaRPr lang="en-US" altLang="en-GR"/>
          </a:p>
        </p:txBody>
      </p:sp>
    </p:spTree>
    <p:extLst>
      <p:ext uri="{BB962C8B-B14F-4D97-AF65-F5344CB8AC3E}">
        <p14:creationId xmlns:p14="http://schemas.microsoft.com/office/powerpoint/2010/main" val="95815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3DE2B947-22A4-50E7-5666-8BE32CC3E0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D8AF5D-AE21-A612-3460-749BE75F9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8949E6-6649-1609-83FF-3C9273446ACE}"/>
              </a:ext>
            </a:extLst>
          </p:cNvPr>
          <p:cNvSpPr>
            <a:spLocks noGrp="1" noChangeArrowheads="1"/>
          </p:cNvSpPr>
          <p:nvPr>
            <p:ph type="sldNum" sz="quarter" idx="12"/>
          </p:nvPr>
        </p:nvSpPr>
        <p:spPr>
          <a:ln/>
        </p:spPr>
        <p:txBody>
          <a:bodyPr/>
          <a:lstStyle>
            <a:lvl1pPr>
              <a:defRPr/>
            </a:lvl1pPr>
          </a:lstStyle>
          <a:p>
            <a:fld id="{FD38A68A-5715-BD48-9BE3-B04903087318}" type="slidenum">
              <a:rPr lang="en-US" altLang="en-GR"/>
              <a:pPr/>
              <a:t>‹#›</a:t>
            </a:fld>
            <a:endParaRPr lang="en-US" altLang="en-GR"/>
          </a:p>
        </p:txBody>
      </p:sp>
    </p:spTree>
    <p:extLst>
      <p:ext uri="{BB962C8B-B14F-4D97-AF65-F5344CB8AC3E}">
        <p14:creationId xmlns:p14="http://schemas.microsoft.com/office/powerpoint/2010/main" val="34600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B3282B8B-6BD7-CA07-D0A8-FA0DD3A513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7859E6-CB65-270F-BD92-4A8AEB8AAC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F857EB-2281-0380-9ABE-E920390C4CF2}"/>
              </a:ext>
            </a:extLst>
          </p:cNvPr>
          <p:cNvSpPr>
            <a:spLocks noGrp="1" noChangeArrowheads="1"/>
          </p:cNvSpPr>
          <p:nvPr>
            <p:ph type="sldNum" sz="quarter" idx="12"/>
          </p:nvPr>
        </p:nvSpPr>
        <p:spPr>
          <a:ln/>
        </p:spPr>
        <p:txBody>
          <a:bodyPr/>
          <a:lstStyle>
            <a:lvl1pPr>
              <a:defRPr/>
            </a:lvl1pPr>
          </a:lstStyle>
          <a:p>
            <a:fld id="{866CDB04-73D8-DF4A-8C98-031AE6C451BD}" type="slidenum">
              <a:rPr lang="en-US" altLang="en-GR"/>
              <a:pPr/>
              <a:t>‹#›</a:t>
            </a:fld>
            <a:endParaRPr lang="en-US" altLang="en-GR"/>
          </a:p>
        </p:txBody>
      </p:sp>
    </p:spTree>
    <p:extLst>
      <p:ext uri="{BB962C8B-B14F-4D97-AF65-F5344CB8AC3E}">
        <p14:creationId xmlns:p14="http://schemas.microsoft.com/office/powerpoint/2010/main" val="195012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7F6C358E-C3AB-91AA-CCD3-0C81863E93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82798A-9664-51C3-127E-7B1778A5E3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73EF6A-13EA-3113-1AAA-82597B492158}"/>
              </a:ext>
            </a:extLst>
          </p:cNvPr>
          <p:cNvSpPr>
            <a:spLocks noGrp="1" noChangeArrowheads="1"/>
          </p:cNvSpPr>
          <p:nvPr>
            <p:ph type="sldNum" sz="quarter" idx="12"/>
          </p:nvPr>
        </p:nvSpPr>
        <p:spPr>
          <a:ln/>
        </p:spPr>
        <p:txBody>
          <a:bodyPr/>
          <a:lstStyle>
            <a:lvl1pPr>
              <a:defRPr/>
            </a:lvl1pPr>
          </a:lstStyle>
          <a:p>
            <a:fld id="{8D442016-6E85-FB44-895F-0D200F2B7ACF}" type="slidenum">
              <a:rPr lang="en-US" altLang="en-GR"/>
              <a:pPr/>
              <a:t>‹#›</a:t>
            </a:fld>
            <a:endParaRPr lang="en-US" altLang="en-GR"/>
          </a:p>
        </p:txBody>
      </p:sp>
    </p:spTree>
    <p:extLst>
      <p:ext uri="{BB962C8B-B14F-4D97-AF65-F5344CB8AC3E}">
        <p14:creationId xmlns:p14="http://schemas.microsoft.com/office/powerpoint/2010/main" val="392360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C8CF793C-0B57-3781-54A1-692BE13D9A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074AFF-46E2-C7A5-1243-E62340FA95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0C9ED8-C46F-1104-49F4-9F303059F28B}"/>
              </a:ext>
            </a:extLst>
          </p:cNvPr>
          <p:cNvSpPr>
            <a:spLocks noGrp="1" noChangeArrowheads="1"/>
          </p:cNvSpPr>
          <p:nvPr>
            <p:ph type="sldNum" sz="quarter" idx="12"/>
          </p:nvPr>
        </p:nvSpPr>
        <p:spPr>
          <a:ln/>
        </p:spPr>
        <p:txBody>
          <a:bodyPr/>
          <a:lstStyle>
            <a:lvl1pPr>
              <a:defRPr/>
            </a:lvl1pPr>
          </a:lstStyle>
          <a:p>
            <a:fld id="{C1BFF467-DEE9-D84B-9B62-0421169F1FDD}" type="slidenum">
              <a:rPr lang="en-US" altLang="en-GR"/>
              <a:pPr/>
              <a:t>‹#›</a:t>
            </a:fld>
            <a:endParaRPr lang="en-US" altLang="en-GR"/>
          </a:p>
        </p:txBody>
      </p:sp>
    </p:spTree>
    <p:extLst>
      <p:ext uri="{BB962C8B-B14F-4D97-AF65-F5344CB8AC3E}">
        <p14:creationId xmlns:p14="http://schemas.microsoft.com/office/powerpoint/2010/main" val="327935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34E3B350-E47A-0A89-4701-11510595E2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EC370E-A88A-7045-E046-1A2420B6B0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8F1CB7-CC97-4168-7461-E59CD3D62FD2}"/>
              </a:ext>
            </a:extLst>
          </p:cNvPr>
          <p:cNvSpPr>
            <a:spLocks noGrp="1" noChangeArrowheads="1"/>
          </p:cNvSpPr>
          <p:nvPr>
            <p:ph type="sldNum" sz="quarter" idx="12"/>
          </p:nvPr>
        </p:nvSpPr>
        <p:spPr>
          <a:ln/>
        </p:spPr>
        <p:txBody>
          <a:bodyPr/>
          <a:lstStyle>
            <a:lvl1pPr>
              <a:defRPr/>
            </a:lvl1pPr>
          </a:lstStyle>
          <a:p>
            <a:fld id="{4AA0C6DF-B819-154D-8A4F-1A1CA3A69353}" type="slidenum">
              <a:rPr lang="en-US" altLang="en-GR"/>
              <a:pPr/>
              <a:t>‹#›</a:t>
            </a:fld>
            <a:endParaRPr lang="en-US" altLang="en-GR"/>
          </a:p>
        </p:txBody>
      </p:sp>
    </p:spTree>
    <p:extLst>
      <p:ext uri="{BB962C8B-B14F-4D97-AF65-F5344CB8AC3E}">
        <p14:creationId xmlns:p14="http://schemas.microsoft.com/office/powerpoint/2010/main" val="363962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12B3E223-A77F-C046-3C85-0EF2FC34F2E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3810307-0476-B677-3110-5645132F7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73A251-66D9-1F3D-04C0-D9257180C79F}"/>
              </a:ext>
            </a:extLst>
          </p:cNvPr>
          <p:cNvSpPr>
            <a:spLocks noGrp="1" noChangeArrowheads="1"/>
          </p:cNvSpPr>
          <p:nvPr>
            <p:ph type="sldNum" sz="quarter" idx="12"/>
          </p:nvPr>
        </p:nvSpPr>
        <p:spPr>
          <a:ln/>
        </p:spPr>
        <p:txBody>
          <a:bodyPr/>
          <a:lstStyle>
            <a:lvl1pPr>
              <a:defRPr/>
            </a:lvl1pPr>
          </a:lstStyle>
          <a:p>
            <a:fld id="{E2BAE8D0-B2D9-B145-BE59-5AF3B5289BBA}" type="slidenum">
              <a:rPr lang="en-US" altLang="en-GR"/>
              <a:pPr/>
              <a:t>‹#›</a:t>
            </a:fld>
            <a:endParaRPr lang="en-US" altLang="en-GR"/>
          </a:p>
        </p:txBody>
      </p:sp>
    </p:spTree>
    <p:extLst>
      <p:ext uri="{BB962C8B-B14F-4D97-AF65-F5344CB8AC3E}">
        <p14:creationId xmlns:p14="http://schemas.microsoft.com/office/powerpoint/2010/main" val="367520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53B94F-6208-B6F8-CBA6-BE6695A6CD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D14BAB-F3B1-4311-2189-873FE5808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1F6180-9A3D-0B1C-EB12-74FE01DA772D}"/>
              </a:ext>
            </a:extLst>
          </p:cNvPr>
          <p:cNvSpPr>
            <a:spLocks noGrp="1" noChangeArrowheads="1"/>
          </p:cNvSpPr>
          <p:nvPr>
            <p:ph type="sldNum" sz="quarter" idx="12"/>
          </p:nvPr>
        </p:nvSpPr>
        <p:spPr>
          <a:ln/>
        </p:spPr>
        <p:txBody>
          <a:bodyPr/>
          <a:lstStyle>
            <a:lvl1pPr>
              <a:defRPr/>
            </a:lvl1pPr>
          </a:lstStyle>
          <a:p>
            <a:fld id="{512E9155-1B8D-A04F-9C2F-224D6C9A92E9}" type="slidenum">
              <a:rPr lang="en-US" altLang="en-GR"/>
              <a:pPr/>
              <a:t>‹#›</a:t>
            </a:fld>
            <a:endParaRPr lang="en-US" altLang="en-GR"/>
          </a:p>
        </p:txBody>
      </p:sp>
    </p:spTree>
    <p:extLst>
      <p:ext uri="{BB962C8B-B14F-4D97-AF65-F5344CB8AC3E}">
        <p14:creationId xmlns:p14="http://schemas.microsoft.com/office/powerpoint/2010/main" val="418223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224DDB2E-14C7-9D8A-5B7F-C6F6CD2321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3A78CB-C803-E924-A0EC-3345525C5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E78CAE-4FA7-F715-3447-A88437D1FE31}"/>
              </a:ext>
            </a:extLst>
          </p:cNvPr>
          <p:cNvSpPr>
            <a:spLocks noGrp="1" noChangeArrowheads="1"/>
          </p:cNvSpPr>
          <p:nvPr>
            <p:ph type="sldNum" sz="quarter" idx="12"/>
          </p:nvPr>
        </p:nvSpPr>
        <p:spPr>
          <a:ln/>
        </p:spPr>
        <p:txBody>
          <a:bodyPr/>
          <a:lstStyle>
            <a:lvl1pPr>
              <a:defRPr/>
            </a:lvl1pPr>
          </a:lstStyle>
          <a:p>
            <a:fld id="{D29B9384-2C7C-4B49-B516-1A45647BC46E}" type="slidenum">
              <a:rPr lang="en-US" altLang="en-GR"/>
              <a:pPr/>
              <a:t>‹#›</a:t>
            </a:fld>
            <a:endParaRPr lang="en-US" altLang="en-GR"/>
          </a:p>
        </p:txBody>
      </p:sp>
    </p:spTree>
    <p:extLst>
      <p:ext uri="{BB962C8B-B14F-4D97-AF65-F5344CB8AC3E}">
        <p14:creationId xmlns:p14="http://schemas.microsoft.com/office/powerpoint/2010/main" val="179796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0C1D65BE-0FF7-C29D-4963-3446F8A90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3D2541-A425-FAD9-3EE8-6D81D1744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C0E9F5-D93F-8C73-62DF-E7AD53DF9EEC}"/>
              </a:ext>
            </a:extLst>
          </p:cNvPr>
          <p:cNvSpPr>
            <a:spLocks noGrp="1" noChangeArrowheads="1"/>
          </p:cNvSpPr>
          <p:nvPr>
            <p:ph type="sldNum" sz="quarter" idx="12"/>
          </p:nvPr>
        </p:nvSpPr>
        <p:spPr>
          <a:ln/>
        </p:spPr>
        <p:txBody>
          <a:bodyPr/>
          <a:lstStyle>
            <a:lvl1pPr>
              <a:defRPr/>
            </a:lvl1pPr>
          </a:lstStyle>
          <a:p>
            <a:fld id="{52CB5898-786F-6E48-81C6-7B0EF7056795}" type="slidenum">
              <a:rPr lang="en-US" altLang="en-GR"/>
              <a:pPr/>
              <a:t>‹#›</a:t>
            </a:fld>
            <a:endParaRPr lang="en-US" altLang="en-GR"/>
          </a:p>
        </p:txBody>
      </p:sp>
    </p:spTree>
    <p:extLst>
      <p:ext uri="{BB962C8B-B14F-4D97-AF65-F5344CB8AC3E}">
        <p14:creationId xmlns:p14="http://schemas.microsoft.com/office/powerpoint/2010/main" val="238258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6AC86C-08AD-8CDF-B414-35C4005AF4D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GR"/>
              <a:t>Click to edit Master title style</a:t>
            </a:r>
          </a:p>
        </p:txBody>
      </p:sp>
      <p:sp>
        <p:nvSpPr>
          <p:cNvPr id="1027" name="Rectangle 3">
            <a:extLst>
              <a:ext uri="{FF2B5EF4-FFF2-40B4-BE49-F238E27FC236}">
                <a16:creationId xmlns:a16="http://schemas.microsoft.com/office/drawing/2014/main" id="{EF7835E1-8FFF-E474-91B3-6070CB0CCC3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GR"/>
              <a:t>Click to edit Master text styles</a:t>
            </a:r>
          </a:p>
          <a:p>
            <a:pPr lvl="1"/>
            <a:r>
              <a:rPr lang="en-US" altLang="en-GR"/>
              <a:t>Second level</a:t>
            </a:r>
          </a:p>
          <a:p>
            <a:pPr lvl="2"/>
            <a:r>
              <a:rPr lang="en-US" altLang="en-GR"/>
              <a:t>Third level</a:t>
            </a:r>
          </a:p>
          <a:p>
            <a:pPr lvl="3"/>
            <a:r>
              <a:rPr lang="en-US" altLang="en-GR"/>
              <a:t>Fourth level</a:t>
            </a:r>
          </a:p>
          <a:p>
            <a:pPr lvl="4"/>
            <a:r>
              <a:rPr lang="en-US" altLang="en-GR"/>
              <a:t>Fifth level</a:t>
            </a:r>
          </a:p>
        </p:txBody>
      </p:sp>
      <p:sp>
        <p:nvSpPr>
          <p:cNvPr id="1028" name="Rectangle 4">
            <a:extLst>
              <a:ext uri="{FF2B5EF4-FFF2-40B4-BE49-F238E27FC236}">
                <a16:creationId xmlns:a16="http://schemas.microsoft.com/office/drawing/2014/main" id="{E26AA78B-F69F-3582-08D0-1969CE813424}"/>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5B3A45A-D8E1-5819-1EFD-ECF88106367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FB825468-8349-D31B-A089-BB492EBAB4D2}"/>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691E511A-0D2A-A845-8EC3-04CB23B2C643}" type="slidenum">
              <a:rPr lang="en-US" altLang="en-GR"/>
              <a:pPr/>
              <a:t>‹#›</a:t>
            </a:fld>
            <a:endParaRPr lang="en-US" altLang="en-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perspectivesinmedicine.cshlp.org/content/1/1/a006841.full.pdf+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perspectivesinmedicine.cshlp.org/content/1/1/a006841.full.pdf+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perspectivesinmedicine.cshlp.org/content/1/1/a006841.full.pdf+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www.nature.com/nature/journal/v428/n6985/pdf/428820a.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cbi.nlm.nih.gov/pubmed/1589796"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i.nlm.nih.gov/pubmed/7520096"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62AC76D-AB66-6F15-987C-6FEB8E436BD3}"/>
              </a:ext>
            </a:extLst>
          </p:cNvPr>
          <p:cNvSpPr txBox="1">
            <a:spLocks noChangeArrowheads="1"/>
          </p:cNvSpPr>
          <p:nvPr/>
        </p:nvSpPr>
        <p:spPr bwMode="auto">
          <a:xfrm>
            <a:off x="107950" y="2852738"/>
            <a:ext cx="8856663"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altLang="en-GR" sz="2800" b="1">
                <a:solidFill>
                  <a:srgbClr val="FF3300"/>
                </a:solidFill>
                <a:effectLst>
                  <a:outerShdw blurRad="38100" dist="38100" dir="2700000" algn="tl">
                    <a:srgbClr val="C0C0C0"/>
                  </a:outerShdw>
                </a:effectLst>
              </a:rPr>
              <a:t>Εφαρμογές της Βιοπληροφορικής στη σύγχρονη </a:t>
            </a:r>
          </a:p>
          <a:p>
            <a:pPr algn="ctr" eaLnBrk="1" hangingPunct="1"/>
            <a:r>
              <a:rPr lang="el-GR" altLang="en-GR" sz="2800" b="1">
                <a:solidFill>
                  <a:srgbClr val="FF3300"/>
                </a:solidFill>
                <a:effectLst>
                  <a:outerShdw blurRad="38100" dist="38100" dir="2700000" algn="tl">
                    <a:srgbClr val="C0C0C0"/>
                  </a:outerShdw>
                </a:effectLst>
              </a:rPr>
              <a:t>Μικροβιολογία &amp; Ιολογία</a:t>
            </a:r>
            <a:endParaRPr lang="en-US" altLang="en-GR" sz="2800" b="1">
              <a:solidFill>
                <a:srgbClr val="FF3300"/>
              </a:solidFill>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(v)</a:t>
            </a:r>
          </a:p>
        </p:txBody>
      </p:sp>
      <p:pic>
        <p:nvPicPr>
          <p:cNvPr id="20482" name="Picture 4" descr="reciprocal_blast_3"/>
          <p:cNvPicPr>
            <a:picLocks noChangeAspect="1" noChangeArrowheads="1"/>
          </p:cNvPicPr>
          <p:nvPr/>
        </p:nvPicPr>
        <p:blipFill>
          <a:blip r:embed="rId2">
            <a:extLst>
              <a:ext uri="{28A0092B-C50C-407E-A947-70E740481C1C}">
                <a14:useLocalDpi xmlns:a14="http://schemas.microsoft.com/office/drawing/2010/main" val="0"/>
              </a:ext>
            </a:extLst>
          </a:blip>
          <a:srcRect l="21176" t="15695" r="30420" b="32819"/>
          <a:stretch>
            <a:fillRect/>
          </a:stretch>
        </p:blipFill>
        <p:spPr bwMode="auto">
          <a:xfrm>
            <a:off x="3257551" y="2571750"/>
            <a:ext cx="2754609" cy="4142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5"/>
          <p:cNvSpPr>
            <a:spLocks noGrp="1" noChangeArrowheads="1"/>
          </p:cNvSpPr>
          <p:nvPr>
            <p:ph type="body" idx="1"/>
          </p:nvPr>
        </p:nvSpPr>
        <p:spPr>
          <a:xfrm>
            <a:off x="1657350" y="2171700"/>
            <a:ext cx="5829300" cy="400050"/>
          </a:xfrm>
          <a:noFill/>
        </p:spPr>
        <p:txBody>
          <a:bodyPr>
            <a:normAutofit fontScale="55000" lnSpcReduction="20000"/>
          </a:bodyPr>
          <a:lstStyle/>
          <a:p>
            <a:pPr eaLnBrk="1" hangingPunct="1">
              <a:lnSpc>
                <a:spcPct val="90000"/>
              </a:lnSpc>
              <a:buFontTx/>
              <a:buNone/>
            </a:pPr>
            <a:r>
              <a:rPr lang="en-US" dirty="0">
                <a:latin typeface="Arial" charset="0"/>
                <a:ea typeface="ＭＳ Ｐゴシック" charset="0"/>
                <a:cs typeface="ＭＳ Ｐゴシック" charset="0"/>
              </a:rPr>
              <a:t>Extensive gene duplications complicate the picture</a:t>
            </a:r>
          </a:p>
        </p:txBody>
      </p:sp>
      <p:sp>
        <p:nvSpPr>
          <p:cNvPr id="20484" name="Rectangle 6"/>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268010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(vi)</a:t>
            </a:r>
          </a:p>
        </p:txBody>
      </p:sp>
      <p:pic>
        <p:nvPicPr>
          <p:cNvPr id="21506" name="Picture 4" descr="reciprocal_blast_4"/>
          <p:cNvPicPr>
            <a:picLocks noChangeAspect="1" noChangeArrowheads="1"/>
          </p:cNvPicPr>
          <p:nvPr/>
        </p:nvPicPr>
        <p:blipFill>
          <a:blip r:embed="rId2">
            <a:extLst>
              <a:ext uri="{28A0092B-C50C-407E-A947-70E740481C1C}">
                <a14:useLocalDpi xmlns:a14="http://schemas.microsoft.com/office/drawing/2010/main" val="0"/>
              </a:ext>
            </a:extLst>
          </a:blip>
          <a:srcRect b="52200"/>
          <a:stretch>
            <a:fillRect/>
          </a:stretch>
        </p:blipFill>
        <p:spPr bwMode="auto">
          <a:xfrm>
            <a:off x="1943100" y="2171700"/>
            <a:ext cx="5372100" cy="362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5"/>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77415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(vii)</a:t>
            </a:r>
          </a:p>
        </p:txBody>
      </p:sp>
      <p:pic>
        <p:nvPicPr>
          <p:cNvPr id="22530" name="Picture 4" descr="reciprocal_blast_4"/>
          <p:cNvPicPr>
            <a:picLocks noChangeAspect="1" noChangeArrowheads="1"/>
          </p:cNvPicPr>
          <p:nvPr/>
        </p:nvPicPr>
        <p:blipFill>
          <a:blip r:embed="rId2">
            <a:extLst>
              <a:ext uri="{28A0092B-C50C-407E-A947-70E740481C1C}">
                <a14:useLocalDpi xmlns:a14="http://schemas.microsoft.com/office/drawing/2010/main" val="0"/>
              </a:ext>
            </a:extLst>
          </a:blip>
          <a:srcRect t="52081"/>
          <a:stretch>
            <a:fillRect/>
          </a:stretch>
        </p:blipFill>
        <p:spPr bwMode="auto">
          <a:xfrm>
            <a:off x="1943100" y="2171700"/>
            <a:ext cx="5267325" cy="356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Rectangle 6"/>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7175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(viii)</a:t>
            </a:r>
          </a:p>
        </p:txBody>
      </p:sp>
      <p:pic>
        <p:nvPicPr>
          <p:cNvPr id="23554" name="Picture 4" descr="reciprocal_blast_5"/>
          <p:cNvPicPr>
            <a:picLocks noChangeAspect="1" noChangeArrowheads="1"/>
          </p:cNvPicPr>
          <p:nvPr/>
        </p:nvPicPr>
        <p:blipFill>
          <a:blip r:embed="rId2">
            <a:extLst>
              <a:ext uri="{28A0092B-C50C-407E-A947-70E740481C1C}">
                <a14:useLocalDpi xmlns:a14="http://schemas.microsoft.com/office/drawing/2010/main" val="0"/>
              </a:ext>
            </a:extLst>
          </a:blip>
          <a:srcRect l="22185" r="22353" b="51486"/>
          <a:stretch>
            <a:fillRect/>
          </a:stretch>
        </p:blipFill>
        <p:spPr bwMode="auto">
          <a:xfrm>
            <a:off x="1695450" y="2114550"/>
            <a:ext cx="28194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5" descr="reciprocal_blast_5"/>
          <p:cNvPicPr>
            <a:picLocks noChangeAspect="1" noChangeArrowheads="1"/>
          </p:cNvPicPr>
          <p:nvPr/>
        </p:nvPicPr>
        <p:blipFill>
          <a:blip r:embed="rId2">
            <a:extLst>
              <a:ext uri="{28A0092B-C50C-407E-A947-70E740481C1C}">
                <a14:useLocalDpi xmlns:a14="http://schemas.microsoft.com/office/drawing/2010/main" val="0"/>
              </a:ext>
            </a:extLst>
          </a:blip>
          <a:srcRect l="22185" t="51367" r="22353"/>
          <a:stretch>
            <a:fillRect/>
          </a:stretch>
        </p:blipFill>
        <p:spPr bwMode="auto">
          <a:xfrm>
            <a:off x="4629150" y="2162175"/>
            <a:ext cx="2820591"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Rectangle 6"/>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109978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B1CEFC6D-1269-5DC8-E76E-0D0956979600}"/>
              </a:ext>
            </a:extLst>
          </p:cNvPr>
          <p:cNvSpPr txBox="1">
            <a:spLocks noChangeArrowheads="1"/>
          </p:cNvSpPr>
          <p:nvPr/>
        </p:nvSpPr>
        <p:spPr bwMode="auto">
          <a:xfrm>
            <a:off x="1444625" y="47625"/>
            <a:ext cx="589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Επιδημ</a:t>
            </a:r>
            <a:r>
              <a:rPr lang="el-GR" altLang="ja-JP" sz="2800" b="1">
                <a:solidFill>
                  <a:srgbClr val="FF3300"/>
                </a:solidFill>
                <a:effectLst>
                  <a:outerShdw blurRad="38100" dist="38100" dir="2700000" algn="tl">
                    <a:srgbClr val="C0C0C0"/>
                  </a:outerShdw>
                </a:effectLst>
              </a:rPr>
              <a:t>ία χολέρας στην Αϊτή 2010</a:t>
            </a:r>
            <a:endParaRPr lang="en-US" altLang="en-GR" sz="2800" b="1">
              <a:solidFill>
                <a:srgbClr val="FF3300"/>
              </a:solidFill>
              <a:effectLst>
                <a:outerShdw blurRad="38100" dist="38100" dir="2700000" algn="tl">
                  <a:srgbClr val="C0C0C0"/>
                </a:outerShdw>
              </a:effectLst>
            </a:endParaRPr>
          </a:p>
        </p:txBody>
      </p:sp>
      <p:sp>
        <p:nvSpPr>
          <p:cNvPr id="80899" name="Text Box 3">
            <a:extLst>
              <a:ext uri="{FF2B5EF4-FFF2-40B4-BE49-F238E27FC236}">
                <a16:creationId xmlns:a16="http://schemas.microsoft.com/office/drawing/2014/main" id="{95E4774C-BE51-A325-AD3A-913856CB9288}"/>
              </a:ext>
            </a:extLst>
          </p:cNvPr>
          <p:cNvSpPr txBox="1">
            <a:spLocks noChangeArrowheads="1"/>
          </p:cNvSpPr>
          <p:nvPr/>
        </p:nvSpPr>
        <p:spPr bwMode="auto">
          <a:xfrm>
            <a:off x="400050" y="679450"/>
            <a:ext cx="8345488"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l-GR" altLang="en-GR" sz="1800">
                <a:latin typeface="Times New Roman" panose="02020603050405020304" pitchFamily="18" charset="0"/>
              </a:rPr>
              <a:t>Μετ</a:t>
            </a:r>
            <a:r>
              <a:rPr lang="el-GR" altLang="ja-JP" sz="1800">
                <a:latin typeface="Times New Roman" panose="02020603050405020304" pitchFamily="18" charset="0"/>
              </a:rPr>
              <a:t>ά τον σεισμό στην Αϊτή (Ιανουαριος 2010), ξέσπασε επιδημία χολέρας (Οκτώβριος 2010).</a:t>
            </a:r>
          </a:p>
          <a:p>
            <a:pPr eaLnBrk="1" hangingPunct="1">
              <a:buFontTx/>
              <a:buChar char="•"/>
            </a:pPr>
            <a:r>
              <a:rPr lang="el-GR" altLang="ja-JP" sz="1800">
                <a:latin typeface="Times New Roman" panose="02020603050405020304" pitchFamily="18" charset="0"/>
              </a:rPr>
              <a:t>Το βακτήριο Vibrio cholerae ελευθερώνει μια τοξίνη που προκαλεί έντονες διάρροιες και αφυδάτωση, έως και θάνατο, εντός ολίγων ωρών, αν δεν αντιμετωπιστεί!</a:t>
            </a:r>
          </a:p>
          <a:p>
            <a:pPr eaLnBrk="1" hangingPunct="1">
              <a:buFontTx/>
              <a:buChar char="•"/>
            </a:pPr>
            <a:r>
              <a:rPr lang="el-GR" altLang="ja-JP" sz="1800">
                <a:latin typeface="Times New Roman" panose="02020603050405020304" pitchFamily="18" charset="0"/>
              </a:rPr>
              <a:t>Η μετάδοση γίνεται όταν τα κόπρανα ενός μολυσμένου ατόμου έρθουν σε επαφή με πόσιμο νερό ή τροφή.</a:t>
            </a:r>
          </a:p>
          <a:p>
            <a:pPr eaLnBrk="1" hangingPunct="1">
              <a:buFontTx/>
              <a:buChar char="•"/>
            </a:pPr>
            <a:r>
              <a:rPr lang="el-GR" altLang="ja-JP" sz="1800">
                <a:latin typeface="Times New Roman" panose="02020603050405020304" pitchFamily="18" charset="0"/>
              </a:rPr>
              <a:t>Τα άτομα που δεν παράγουν αρκετό γαστρικό υγρό στο στομάχι τους, ή τα άτομα με ομάδα αίματος Ο είναι πιο ευάλωτα.</a:t>
            </a:r>
          </a:p>
          <a:p>
            <a:pPr eaLnBrk="1" hangingPunct="1">
              <a:buFontTx/>
              <a:buChar char="•"/>
            </a:pPr>
            <a:r>
              <a:rPr lang="el-GR" altLang="ja-JP" sz="1800">
                <a:latin typeface="Times New Roman" panose="02020603050405020304" pitchFamily="18" charset="0"/>
              </a:rPr>
              <a:t>Το Vibrio cholerae υπάρχει σε υδάτινα περιβάλλοντα ανά την υφήλιο και εάν οι συνθήκες είναι ευνοϊκές, μπορεί να ξεσπάσει επιδημία. </a:t>
            </a:r>
          </a:p>
          <a:p>
            <a:pPr eaLnBrk="1" hangingPunct="1">
              <a:buFontTx/>
              <a:buChar char="•"/>
            </a:pPr>
            <a:r>
              <a:rPr lang="el-GR" altLang="ja-JP" sz="1800">
                <a:latin typeface="Times New Roman" panose="02020603050405020304" pitchFamily="18" charset="0"/>
              </a:rPr>
              <a:t>Η χολέρα είναι διαδεδομένη στην Ασία.</a:t>
            </a:r>
          </a:p>
          <a:p>
            <a:pPr eaLnBrk="1" hangingPunct="1">
              <a:buFontTx/>
              <a:buChar char="•"/>
            </a:pPr>
            <a:r>
              <a:rPr lang="el-GR" altLang="ja-JP" sz="1800">
                <a:latin typeface="Times New Roman" panose="02020603050405020304" pitchFamily="18" charset="0"/>
              </a:rPr>
              <a:t>Τα πρώτα κρούσματα παρατηρήθηκαν σε κεντρικές περιοχές του νησιού, στην κοιλάδα  Artibonite, μια εβδομάδα μετά την έλευση Νεπαλέζων κυανόκρανων, κοντά στο στρατόπεδό τους.</a:t>
            </a:r>
          </a:p>
          <a:p>
            <a:pPr eaLnBrk="1" hangingPunct="1">
              <a:buFontTx/>
              <a:buChar char="•"/>
            </a:pPr>
            <a:r>
              <a:rPr lang="el-GR" altLang="ja-JP" sz="1800">
                <a:latin typeface="Times New Roman" panose="02020603050405020304" pitchFamily="18" charset="0"/>
              </a:rPr>
              <a:t>Λύμματα από το στρατόπεδο κατέληγαν σε γειτονικό ποταμό.  </a:t>
            </a:r>
          </a:p>
          <a:p>
            <a:pPr eaLnBrk="1" hangingPunct="1">
              <a:buFontTx/>
              <a:buChar char="•"/>
            </a:pPr>
            <a:r>
              <a:rPr lang="el-GR" altLang="ja-JP" sz="1800">
                <a:latin typeface="Times New Roman" panose="02020603050405020304" pitchFamily="18" charset="0"/>
              </a:rPr>
              <a:t>Οι κάτοικοι κατηγόρησαν τον ΟΗΕ ότι </a:t>
            </a:r>
          </a:p>
          <a:p>
            <a:pPr lvl="1" eaLnBrk="1" hangingPunct="1">
              <a:buFontTx/>
              <a:buChar char="•"/>
            </a:pPr>
            <a:r>
              <a:rPr lang="el-GR" altLang="ja-JP" sz="1800">
                <a:latin typeface="Times New Roman" panose="02020603050405020304" pitchFamily="18" charset="0"/>
              </a:rPr>
              <a:t>οι κυανόκρανοι που ήρθαν να βοηθήσουν ευθύνονται για το ξέσπασμα της επιδημίας.</a:t>
            </a:r>
          </a:p>
          <a:p>
            <a:pPr lvl="1" eaLnBrk="1" hangingPunct="1">
              <a:buFontTx/>
              <a:buChar char="•"/>
            </a:pPr>
            <a:r>
              <a:rPr lang="el-GR" altLang="ja-JP" sz="1800">
                <a:latin typeface="Times New Roman" panose="02020603050405020304" pitchFamily="18" charset="0"/>
              </a:rPr>
              <a:t>ότι ο ΟΗΕ προσπάθησε να αποκρύψει το γεγονός και να μην αναλάβει τις ευθύνες του</a:t>
            </a:r>
          </a:p>
          <a:p>
            <a:pPr lvl="1" eaLnBrk="1" hangingPunct="1">
              <a:buFontTx/>
              <a:buChar char="•"/>
            </a:pPr>
            <a:endParaRPr lang="el-GR" altLang="ja-JP" sz="1800">
              <a:latin typeface="Times New Roman" panose="02020603050405020304" pitchFamily="18" charset="0"/>
            </a:endParaRPr>
          </a:p>
          <a:p>
            <a:pPr lvl="1" eaLnBrk="1" hangingPunct="1"/>
            <a:r>
              <a:rPr lang="el-GR" altLang="ja-JP" sz="1800">
                <a:latin typeface="Times New Roman" panose="02020603050405020304" pitchFamily="18" charset="0"/>
              </a:rPr>
              <a:t>Ξέσπασαν ταραχές.</a:t>
            </a:r>
            <a:endParaRPr lang="en-US" altLang="en-GR" sz="180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747F309D-A5EF-2CE4-B1A6-CFB53ADE1294}"/>
              </a:ext>
            </a:extLst>
          </p:cNvPr>
          <p:cNvSpPr txBox="1">
            <a:spLocks noChangeArrowheads="1"/>
          </p:cNvSpPr>
          <p:nvPr/>
        </p:nvSpPr>
        <p:spPr bwMode="auto">
          <a:xfrm>
            <a:off x="1444625" y="57150"/>
            <a:ext cx="589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Επιδημ</a:t>
            </a:r>
            <a:r>
              <a:rPr lang="el-GR" altLang="ja-JP" sz="2800" b="1">
                <a:solidFill>
                  <a:srgbClr val="FF3300"/>
                </a:solidFill>
                <a:effectLst>
                  <a:outerShdw blurRad="38100" dist="38100" dir="2700000" algn="tl">
                    <a:srgbClr val="C0C0C0"/>
                  </a:outerShdw>
                </a:effectLst>
              </a:rPr>
              <a:t>ία χολέρας στην Αϊτή 2010</a:t>
            </a:r>
            <a:endParaRPr lang="en-US" altLang="en-GR" sz="2800" b="1">
              <a:solidFill>
                <a:srgbClr val="FF3300"/>
              </a:solidFill>
              <a:effectLst>
                <a:outerShdw blurRad="38100" dist="38100" dir="2700000" algn="tl">
                  <a:srgbClr val="C0C0C0"/>
                </a:outerShdw>
              </a:effectLst>
            </a:endParaRPr>
          </a:p>
        </p:txBody>
      </p:sp>
      <p:sp>
        <p:nvSpPr>
          <p:cNvPr id="81923" name="Text Box 3">
            <a:extLst>
              <a:ext uri="{FF2B5EF4-FFF2-40B4-BE49-F238E27FC236}">
                <a16:creationId xmlns:a16="http://schemas.microsoft.com/office/drawing/2014/main" id="{E9C82F7E-D9D6-6223-55AC-46B584D25B2D}"/>
              </a:ext>
            </a:extLst>
          </p:cNvPr>
          <p:cNvSpPr txBox="1">
            <a:spLocks noChangeArrowheads="1"/>
          </p:cNvSpPr>
          <p:nvPr/>
        </p:nvSpPr>
        <p:spPr bwMode="auto">
          <a:xfrm>
            <a:off x="1444625" y="47625"/>
            <a:ext cx="589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Επιδημ</a:t>
            </a:r>
            <a:r>
              <a:rPr lang="el-GR" altLang="ja-JP" sz="2800" b="1">
                <a:solidFill>
                  <a:srgbClr val="FF3300"/>
                </a:solidFill>
                <a:effectLst>
                  <a:outerShdw blurRad="38100" dist="38100" dir="2700000" algn="tl">
                    <a:srgbClr val="C0C0C0"/>
                  </a:outerShdw>
                </a:effectLst>
              </a:rPr>
              <a:t>ία χολέρας στην Αϊτή 2010</a:t>
            </a:r>
            <a:endParaRPr lang="en-US" altLang="en-GR" sz="2800" b="1">
              <a:solidFill>
                <a:srgbClr val="FF3300"/>
              </a:solidFill>
              <a:effectLst>
                <a:outerShdw blurRad="38100" dist="38100" dir="2700000" algn="tl">
                  <a:srgbClr val="C0C0C0"/>
                </a:outerShdw>
              </a:effectLst>
            </a:endParaRPr>
          </a:p>
        </p:txBody>
      </p:sp>
      <p:sp>
        <p:nvSpPr>
          <p:cNvPr id="81924" name="Text Box 4">
            <a:extLst>
              <a:ext uri="{FF2B5EF4-FFF2-40B4-BE49-F238E27FC236}">
                <a16:creationId xmlns:a16="http://schemas.microsoft.com/office/drawing/2014/main" id="{FD6F1174-6011-6A8C-9427-F3802FBC8FDA}"/>
              </a:ext>
            </a:extLst>
          </p:cNvPr>
          <p:cNvSpPr txBox="1">
            <a:spLocks noChangeArrowheads="1"/>
          </p:cNvSpPr>
          <p:nvPr/>
        </p:nvSpPr>
        <p:spPr bwMode="auto">
          <a:xfrm>
            <a:off x="306388" y="960438"/>
            <a:ext cx="8680450"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l-GR" altLang="en-GR" sz="2000">
                <a:latin typeface="Times New Roman" panose="02020603050405020304" pitchFamily="18" charset="0"/>
              </a:rPr>
              <a:t>Αλληλο</a:t>
            </a:r>
            <a:r>
              <a:rPr lang="el-GR" altLang="ja-JP" sz="2000">
                <a:latin typeface="Times New Roman" panose="02020603050405020304" pitchFamily="18" charset="0"/>
              </a:rPr>
              <a:t>ύχιση του γονιδιώματος:</a:t>
            </a:r>
          </a:p>
          <a:p>
            <a:pPr lvl="1" eaLnBrk="1" hangingPunct="1">
              <a:buFontTx/>
              <a:buChar char="•"/>
            </a:pPr>
            <a:r>
              <a:rPr lang="el-GR" altLang="ja-JP" sz="2000">
                <a:latin typeface="Times New Roman" panose="02020603050405020304" pitchFamily="18" charset="0"/>
              </a:rPr>
              <a:t>2 κλινικών στελεχών από την τωρινή επιδημία στην Αϊτή.</a:t>
            </a:r>
          </a:p>
          <a:p>
            <a:pPr lvl="1" eaLnBrk="1" hangingPunct="1">
              <a:buFontTx/>
              <a:buChar char="•"/>
            </a:pPr>
            <a:r>
              <a:rPr lang="el-GR" altLang="ja-JP" sz="2000">
                <a:latin typeface="Times New Roman" panose="02020603050405020304" pitchFamily="18" charset="0"/>
              </a:rPr>
              <a:t>1 κλινικό στέλεχος από την  επιδημία του 1991 στη Νότια Αμερική.</a:t>
            </a:r>
          </a:p>
          <a:p>
            <a:pPr lvl="1" eaLnBrk="1" hangingPunct="1">
              <a:buFontTx/>
              <a:buChar char="•"/>
            </a:pPr>
            <a:r>
              <a:rPr lang="el-GR" altLang="ja-JP" sz="2000">
                <a:latin typeface="Times New Roman" panose="02020603050405020304" pitchFamily="18" charset="0"/>
              </a:rPr>
              <a:t>2 στέλεχη που απομονώθηκαν στη Νότια Ασία το 2002 και 2008.</a:t>
            </a:r>
            <a:endParaRPr lang="en-US" altLang="en-GR" sz="2000">
              <a:latin typeface="Times New Roman" panose="02020603050405020304" pitchFamily="18" charset="0"/>
            </a:endParaRPr>
          </a:p>
          <a:p>
            <a:pPr eaLnBrk="1" hangingPunct="1">
              <a:buFontTx/>
              <a:buChar char="•"/>
            </a:pPr>
            <a:endParaRPr lang="el-GR" altLang="ja-JP" sz="2000">
              <a:latin typeface="Times New Roman" panose="02020603050405020304" pitchFamily="18" charset="0"/>
            </a:endParaRPr>
          </a:p>
          <a:p>
            <a:pPr eaLnBrk="1" hangingPunct="1">
              <a:buFontTx/>
              <a:buChar char="•"/>
            </a:pPr>
            <a:r>
              <a:rPr lang="el-GR" altLang="ja-JP" sz="2000">
                <a:latin typeface="Times New Roman" panose="02020603050405020304" pitchFamily="18" charset="0"/>
              </a:rPr>
              <a:t>Επίσης χρησιμοποιήθηκαν οι μερικές αλληλουχίες από 23 άλλα στελέχη ανά την υφήλιο (τα τελευταία 98 χρόνια).</a:t>
            </a:r>
          </a:p>
          <a:p>
            <a:pPr eaLnBrk="1" hangingPunct="1">
              <a:buFontTx/>
              <a:buChar char="•"/>
            </a:pPr>
            <a:r>
              <a:rPr lang="el-GR" altLang="ja-JP" sz="2000">
                <a:latin typeface="Times New Roman" panose="02020603050405020304" pitchFamily="18" charset="0"/>
              </a:rPr>
              <a:t>1588 συντηρημένα ορθόλογα γονίδια χρησιμοποιήθηκαν από το κάθε στέλεχος, για να γίνει το φυλογενετικό δένδρο.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F6BE07F2-D40B-1587-5DE3-08662D639EFE}"/>
              </a:ext>
            </a:extLst>
          </p:cNvPr>
          <p:cNvSpPr txBox="1">
            <a:spLocks noChangeArrowheads="1"/>
          </p:cNvSpPr>
          <p:nvPr/>
        </p:nvSpPr>
        <p:spPr bwMode="auto">
          <a:xfrm>
            <a:off x="1444625" y="47625"/>
            <a:ext cx="589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Επιδημ</a:t>
            </a:r>
            <a:r>
              <a:rPr lang="el-GR" altLang="ja-JP" sz="2800" b="1">
                <a:solidFill>
                  <a:srgbClr val="FF3300"/>
                </a:solidFill>
                <a:effectLst>
                  <a:outerShdw blurRad="38100" dist="38100" dir="2700000" algn="tl">
                    <a:srgbClr val="C0C0C0"/>
                  </a:outerShdw>
                </a:effectLst>
              </a:rPr>
              <a:t>ία χολέρας στην Αϊτή 2010</a:t>
            </a:r>
            <a:endParaRPr lang="en-US" altLang="en-GR" sz="2800" b="1">
              <a:solidFill>
                <a:srgbClr val="FF3300"/>
              </a:solidFill>
              <a:effectLst>
                <a:outerShdw blurRad="38100" dist="38100" dir="2700000" algn="tl">
                  <a:srgbClr val="C0C0C0"/>
                </a:outerShdw>
              </a:effectLst>
            </a:endParaRPr>
          </a:p>
        </p:txBody>
      </p:sp>
      <p:pic>
        <p:nvPicPr>
          <p:cNvPr id="20482" name="Picture 3" descr="Picture 2">
            <a:extLst>
              <a:ext uri="{FF2B5EF4-FFF2-40B4-BE49-F238E27FC236}">
                <a16:creationId xmlns:a16="http://schemas.microsoft.com/office/drawing/2014/main" id="{EBAE1670-7237-ECFB-CDD9-9A34EB086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0563"/>
            <a:ext cx="7567613"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Picture 1">
            <a:extLst>
              <a:ext uri="{FF2B5EF4-FFF2-40B4-BE49-F238E27FC236}">
                <a16:creationId xmlns:a16="http://schemas.microsoft.com/office/drawing/2014/main" id="{7E058305-BD40-3DA5-2D9D-90C4C7D45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4249738"/>
            <a:ext cx="383698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icture 3">
            <a:extLst>
              <a:ext uri="{FF2B5EF4-FFF2-40B4-BE49-F238E27FC236}">
                <a16:creationId xmlns:a16="http://schemas.microsoft.com/office/drawing/2014/main" id="{8506627D-D002-BE2D-0E84-2535492ED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076325"/>
            <a:ext cx="6340475"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3" descr="Picture 1">
            <a:extLst>
              <a:ext uri="{FF2B5EF4-FFF2-40B4-BE49-F238E27FC236}">
                <a16:creationId xmlns:a16="http://schemas.microsoft.com/office/drawing/2014/main" id="{0A8EBCA7-068D-D9A1-2163-54C8B1995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4460875"/>
            <a:ext cx="35274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4">
            <a:extLst>
              <a:ext uri="{FF2B5EF4-FFF2-40B4-BE49-F238E27FC236}">
                <a16:creationId xmlns:a16="http://schemas.microsoft.com/office/drawing/2014/main" id="{0F3620B4-E54E-45D1-CEFF-196A8D83AF0D}"/>
              </a:ext>
            </a:extLst>
          </p:cNvPr>
          <p:cNvSpPr txBox="1">
            <a:spLocks noChangeArrowheads="1"/>
          </p:cNvSpPr>
          <p:nvPr/>
        </p:nvSpPr>
        <p:spPr bwMode="auto">
          <a:xfrm>
            <a:off x="1444625" y="47625"/>
            <a:ext cx="5899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Επιδημ</a:t>
            </a:r>
            <a:r>
              <a:rPr lang="el-GR" altLang="ja-JP" sz="2800" b="1">
                <a:solidFill>
                  <a:srgbClr val="FF3300"/>
                </a:solidFill>
                <a:effectLst>
                  <a:outerShdw blurRad="38100" dist="38100" dir="2700000" algn="tl">
                    <a:srgbClr val="C0C0C0"/>
                  </a:outerShdw>
                </a:effectLst>
              </a:rPr>
              <a:t>ία χολέρας στην Αϊτή 2010</a:t>
            </a:r>
            <a:endParaRPr lang="en-US" altLang="en-GR" sz="2800" b="1">
              <a:solidFill>
                <a:srgbClr val="FF3300"/>
              </a:solidFill>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4929579F-AADB-ACBB-6125-EEBD8EFF7408}"/>
              </a:ext>
            </a:extLst>
          </p:cNvPr>
          <p:cNvSpPr txBox="1">
            <a:spLocks noChangeArrowheads="1"/>
          </p:cNvSpPr>
          <p:nvPr/>
        </p:nvSpPr>
        <p:spPr bwMode="auto">
          <a:xfrm>
            <a:off x="3276600" y="3068638"/>
            <a:ext cx="2413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GR" sz="2800" b="1">
                <a:solidFill>
                  <a:srgbClr val="FF3300"/>
                </a:solidFill>
                <a:effectLst>
                  <a:outerShdw blurRad="38100" dist="38100" dir="2700000" algn="tl">
                    <a:srgbClr val="C0C0C0"/>
                  </a:outerShdw>
                </a:effectLst>
              </a:rPr>
              <a:t>HIV &amp; </a:t>
            </a:r>
            <a:r>
              <a:rPr lang="el-GR" altLang="en-GR" sz="2800" b="1">
                <a:solidFill>
                  <a:srgbClr val="FF3300"/>
                </a:solidFill>
                <a:effectLst>
                  <a:outerShdw blurRad="38100" dist="38100" dir="2700000" algn="tl">
                    <a:srgbClr val="C0C0C0"/>
                  </a:outerShdw>
                </a:effectLst>
              </a:rPr>
              <a:t>εξέλιξη</a:t>
            </a:r>
            <a:endParaRPr lang="en-US" altLang="en-GR" sz="2800" b="1">
              <a:solidFill>
                <a:srgbClr val="FF3300"/>
              </a:solidFill>
              <a:effectLst>
                <a:outerShdw blurRad="38100" dist="38100" dir="2700000" algn="tl">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creen Shot 2012-10-30 at 12.16.26.png">
            <a:extLst>
              <a:ext uri="{FF2B5EF4-FFF2-40B4-BE49-F238E27FC236}">
                <a16:creationId xmlns:a16="http://schemas.microsoft.com/office/drawing/2014/main" id="{DCF443CD-F1FC-7279-6E18-8E31F7D5C1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7781925"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06126BF-FE67-41B8-F0B3-843885FDBD0D}"/>
              </a:ext>
            </a:extLst>
          </p:cNvPr>
          <p:cNvSpPr>
            <a:spLocks noGrp="1" noChangeArrowheads="1"/>
          </p:cNvSpPr>
          <p:nvPr>
            <p:ph type="title"/>
          </p:nvPr>
        </p:nvSpPr>
        <p:spPr/>
        <p:txBody>
          <a:bodyPr/>
          <a:lstStyle/>
          <a:p>
            <a:pPr eaLnBrk="1" hangingPunct="1"/>
            <a:r>
              <a:rPr lang="en-US" altLang="en-GR"/>
              <a:t>Φυλογ</a:t>
            </a:r>
            <a:r>
              <a:rPr lang="en-US" altLang="ja-JP"/>
              <a:t>ένεση οργανισμών</a:t>
            </a:r>
            <a:endParaRPr lang="en-US" altLang="en-GR"/>
          </a:p>
        </p:txBody>
      </p:sp>
      <p:sp>
        <p:nvSpPr>
          <p:cNvPr id="15362" name="Rectangle 3">
            <a:extLst>
              <a:ext uri="{FF2B5EF4-FFF2-40B4-BE49-F238E27FC236}">
                <a16:creationId xmlns:a16="http://schemas.microsoft.com/office/drawing/2014/main" id="{3D55B1A7-03B2-9DA7-9D4A-879F3541C465}"/>
              </a:ext>
            </a:extLst>
          </p:cNvPr>
          <p:cNvSpPr>
            <a:spLocks noGrp="1" noChangeArrowheads="1"/>
          </p:cNvSpPr>
          <p:nvPr>
            <p:ph type="body" idx="1"/>
          </p:nvPr>
        </p:nvSpPr>
        <p:spPr/>
        <p:txBody>
          <a:bodyPr/>
          <a:lstStyle/>
          <a:p>
            <a:pPr eaLnBrk="1" hangingPunct="1"/>
            <a:r>
              <a:rPr lang="en-US" altLang="en-GR" sz="2000"/>
              <a:t>Δε</a:t>
            </a:r>
            <a:r>
              <a:rPr lang="en-US" altLang="ja-JP" sz="2000"/>
              <a:t>ίχνει την εξελικτική πορεία μιας ομάδας οργανισμών.</a:t>
            </a:r>
          </a:p>
          <a:p>
            <a:pPr eaLnBrk="1" hangingPunct="1"/>
            <a:r>
              <a:rPr lang="en-US" altLang="ja-JP" sz="2000"/>
              <a:t>Οι κόμβοι (nodes) στο δένδρο απεικονίζουν γεγονότα ειδογένεσης.</a:t>
            </a:r>
          </a:p>
          <a:p>
            <a:pPr eaLnBrk="1" hangingPunct="1"/>
            <a:r>
              <a:rPr lang="en-US" altLang="ja-JP" sz="2000"/>
              <a:t>H φυλογένεση μπορεί να γίνει από</a:t>
            </a:r>
            <a:r>
              <a:rPr lang="en-US" altLang="ja-JP" sz="2000">
                <a:latin typeface="ヒラギノ角ゴ Pro W3" charset="-128"/>
              </a:rPr>
              <a:t>:</a:t>
            </a:r>
          </a:p>
          <a:p>
            <a:pPr lvl="1" eaLnBrk="1" hangingPunct="1"/>
            <a:r>
              <a:rPr lang="en-US" altLang="ja-JP" sz="1800"/>
              <a:t>μια σειρά φαινοτυπικών χαρακτήρων</a:t>
            </a:r>
          </a:p>
          <a:p>
            <a:pPr lvl="1" eaLnBrk="1" hangingPunct="1"/>
            <a:r>
              <a:rPr lang="en-US" altLang="ja-JP" sz="1800"/>
              <a:t>Ένα γονίδιο μοριακό δείκτη (π.χ. 16S rRNA)</a:t>
            </a:r>
          </a:p>
          <a:p>
            <a:pPr lvl="1" eaLnBrk="1" hangingPunct="1"/>
            <a:r>
              <a:rPr lang="en-US" altLang="en-GR" sz="1800"/>
              <a:t>Μια σειρ</a:t>
            </a:r>
            <a:r>
              <a:rPr lang="en-US" altLang="ja-JP" sz="1800"/>
              <a:t>ά γονιδίων</a:t>
            </a:r>
          </a:p>
          <a:p>
            <a:pPr lvl="1" eaLnBrk="1" hangingPunct="1"/>
            <a:r>
              <a:rPr lang="en-US" altLang="en-GR" sz="1800"/>
              <a:t>Απ</a:t>
            </a:r>
            <a:r>
              <a:rPr lang="en-US" altLang="ja-JP" sz="1800"/>
              <a:t>ό την πλειψηφία των γονιδίων του κάθε γενώματος</a:t>
            </a:r>
            <a:r>
              <a:rPr lang="en-US" altLang="ja-JP"/>
              <a:t> </a:t>
            </a:r>
            <a:endParaRPr lang="en-US" altLang="en-GR"/>
          </a:p>
        </p:txBody>
      </p:sp>
      <p:sp>
        <p:nvSpPr>
          <p:cNvPr id="15363" name="Rectangle 4">
            <a:extLst>
              <a:ext uri="{FF2B5EF4-FFF2-40B4-BE49-F238E27FC236}">
                <a16:creationId xmlns:a16="http://schemas.microsoft.com/office/drawing/2014/main" id="{DA96447E-315C-1474-C9BF-41C58F13B0CD}"/>
              </a:ext>
            </a:extLst>
          </p:cNvPr>
          <p:cNvSpPr>
            <a:spLocks noChangeArrowheads="1"/>
          </p:cNvSpPr>
          <p:nvPr/>
        </p:nvSpPr>
        <p:spPr bwMode="auto">
          <a:xfrm>
            <a:off x="8150225" y="0"/>
            <a:ext cx="990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ja-JP" sz="1000" b="1">
                <a:solidFill>
                  <a:schemeClr val="tx2"/>
                </a:solidFill>
              </a:rPr>
              <a:t>Φυλογένεση</a:t>
            </a:r>
            <a:endParaRPr lang="en-US" altLang="en-GR" sz="1000" b="1">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HIV_Virion-en.png">
            <a:extLst>
              <a:ext uri="{FF2B5EF4-FFF2-40B4-BE49-F238E27FC236}">
                <a16:creationId xmlns:a16="http://schemas.microsoft.com/office/drawing/2014/main" id="{5FDDEB0A-7BEE-E04E-4B9F-0C5B22F456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7377112"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BC7D353B-4286-885D-1B33-34BB688BCD23}"/>
              </a:ext>
            </a:extLst>
          </p:cNvPr>
          <p:cNvSpPr txBox="1">
            <a:spLocks noChangeArrowheads="1"/>
          </p:cNvSpPr>
          <p:nvPr/>
        </p:nvSpPr>
        <p:spPr bwMode="auto">
          <a:xfrm>
            <a:off x="1444625" y="47625"/>
            <a:ext cx="57594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Έλεγχος εξελικτικών υποθέσεων</a:t>
            </a:r>
            <a:endParaRPr lang="en-US" altLang="en-GR" sz="2800" b="1">
              <a:solidFill>
                <a:srgbClr val="FF3300"/>
              </a:solidFill>
              <a:effectLst>
                <a:outerShdw blurRad="38100" dist="38100" dir="2700000" algn="tl">
                  <a:srgbClr val="C0C0C0"/>
                </a:outerShdw>
              </a:effectLst>
            </a:endParaRPr>
          </a:p>
        </p:txBody>
      </p:sp>
      <p:sp>
        <p:nvSpPr>
          <p:cNvPr id="76803" name="Text Box 3">
            <a:extLst>
              <a:ext uri="{FF2B5EF4-FFF2-40B4-BE49-F238E27FC236}">
                <a16:creationId xmlns:a16="http://schemas.microsoft.com/office/drawing/2014/main" id="{4B565871-BD8B-7404-C6E2-19EA80DC545C}"/>
              </a:ext>
            </a:extLst>
          </p:cNvPr>
          <p:cNvSpPr txBox="1">
            <a:spLocks noChangeArrowheads="1"/>
          </p:cNvSpPr>
          <p:nvPr/>
        </p:nvSpPr>
        <p:spPr bwMode="auto">
          <a:xfrm>
            <a:off x="2633663" y="687388"/>
            <a:ext cx="4213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GR" sz="2000" b="1">
                <a:effectLst>
                  <a:outerShdw blurRad="38100" dist="38100" dir="2700000" algn="tl">
                    <a:srgbClr val="C0C0C0"/>
                  </a:outerShdw>
                </a:effectLst>
              </a:rPr>
              <a:t>Από πο</a:t>
            </a:r>
            <a:r>
              <a:rPr lang="el-GR" altLang="ja-JP" sz="2000" b="1">
                <a:effectLst>
                  <a:outerShdw blurRad="38100" dist="38100" dir="2700000" algn="tl">
                    <a:srgbClr val="C0C0C0"/>
                  </a:outerShdw>
                </a:effectLst>
              </a:rPr>
              <a:t>υ </a:t>
            </a:r>
            <a:r>
              <a:rPr lang="el-GR" altLang="en-GR" sz="2000" b="1">
                <a:effectLst>
                  <a:outerShdw blurRad="38100" dist="38100" dir="2700000" algn="tl">
                    <a:srgbClr val="C0C0C0"/>
                  </a:outerShdw>
                </a:effectLst>
              </a:rPr>
              <a:t>προ</a:t>
            </a:r>
            <a:r>
              <a:rPr lang="el-GR" altLang="ja-JP" sz="2000" b="1">
                <a:effectLst>
                  <a:outerShdw blurRad="38100" dist="38100" dir="2700000" algn="tl">
                    <a:srgbClr val="C0C0C0"/>
                  </a:outerShdw>
                </a:effectLst>
              </a:rPr>
              <a:t>ήλθε ο ιός HIV</a:t>
            </a:r>
            <a:r>
              <a:rPr lang="el-GR" altLang="en-GR" sz="2000" b="1">
                <a:effectLst>
                  <a:outerShdw blurRad="38100" dist="38100" dir="2700000" algn="tl">
                    <a:srgbClr val="C0C0C0"/>
                  </a:outerShdw>
                </a:effectLst>
              </a:rPr>
              <a:t>;</a:t>
            </a:r>
            <a:endParaRPr lang="en-US" altLang="en-GR" sz="2000" b="1">
              <a:effectLst>
                <a:outerShdw blurRad="38100" dist="38100" dir="2700000" algn="tl">
                  <a:srgbClr val="C0C0C0"/>
                </a:outerShdw>
              </a:effectLst>
            </a:endParaRPr>
          </a:p>
        </p:txBody>
      </p:sp>
      <p:pic>
        <p:nvPicPr>
          <p:cNvPr id="28675" name="Picture 4" descr="15-17">
            <a:extLst>
              <a:ext uri="{FF2B5EF4-FFF2-40B4-BE49-F238E27FC236}">
                <a16:creationId xmlns:a16="http://schemas.microsoft.com/office/drawing/2014/main" id="{DE186A53-E8E7-4F2B-278C-6BED8BEB9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3313"/>
            <a:ext cx="508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a:extLst>
              <a:ext uri="{FF2B5EF4-FFF2-40B4-BE49-F238E27FC236}">
                <a16:creationId xmlns:a16="http://schemas.microsoft.com/office/drawing/2014/main" id="{8D707E88-9EC1-6045-49BE-AD1052F84B9E}"/>
              </a:ext>
            </a:extLst>
          </p:cNvPr>
          <p:cNvSpPr txBox="1">
            <a:spLocks noChangeArrowheads="1"/>
          </p:cNvSpPr>
          <p:nvPr/>
        </p:nvSpPr>
        <p:spPr bwMode="auto">
          <a:xfrm>
            <a:off x="5481638" y="3700463"/>
            <a:ext cx="3662362"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ja-JP" sz="2000" b="1">
                <a:effectLst>
                  <a:outerShdw blurRad="38100" dist="38100" dir="2700000" algn="tl">
                    <a:srgbClr val="C0C0C0"/>
                  </a:outerShdw>
                </a:effectLst>
              </a:rPr>
              <a:t>Ο τύπος HIV-1 εισήλθε στους ανθρώπους, ίσως περισσότερες από μια φορές, από τον χιμπατζή.</a:t>
            </a:r>
          </a:p>
        </p:txBody>
      </p:sp>
      <p:pic>
        <p:nvPicPr>
          <p:cNvPr id="28677" name="Picture 6" descr="200862511">
            <a:extLst>
              <a:ext uri="{FF2B5EF4-FFF2-40B4-BE49-F238E27FC236}">
                <a16:creationId xmlns:a16="http://schemas.microsoft.com/office/drawing/2014/main" id="{F82BBE3F-B7A1-55FC-B30A-70EF50BF9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373688"/>
            <a:ext cx="17510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Chimpanzee_thinking_poster">
            <a:extLst>
              <a:ext uri="{FF2B5EF4-FFF2-40B4-BE49-F238E27FC236}">
                <a16:creationId xmlns:a16="http://schemas.microsoft.com/office/drawing/2014/main" id="{2B988B5A-EC16-3ED3-DCC6-FD25969A1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595313"/>
            <a:ext cx="9112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 Box 8">
            <a:extLst>
              <a:ext uri="{FF2B5EF4-FFF2-40B4-BE49-F238E27FC236}">
                <a16:creationId xmlns:a16="http://schemas.microsoft.com/office/drawing/2014/main" id="{F49FC525-3D06-B436-F648-FD6194D261EF}"/>
              </a:ext>
            </a:extLst>
          </p:cNvPr>
          <p:cNvSpPr txBox="1">
            <a:spLocks noChangeArrowheads="1"/>
          </p:cNvSpPr>
          <p:nvPr/>
        </p:nvSpPr>
        <p:spPr bwMode="auto">
          <a:xfrm>
            <a:off x="249238" y="5648325"/>
            <a:ext cx="3662362"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ja-JP" sz="2000" b="1">
                <a:effectLst>
                  <a:outerShdw blurRad="38100" dist="38100" dir="2700000" algn="tl">
                    <a:srgbClr val="C0C0C0"/>
                  </a:outerShdw>
                </a:effectLst>
              </a:rPr>
              <a:t>Ο τύπος HIV-2 εισήλθε στους ανθρώπους, από τους sooty mangabees</a:t>
            </a:r>
          </a:p>
        </p:txBody>
      </p:sp>
      <p:sp>
        <p:nvSpPr>
          <p:cNvPr id="76809" name="Rectangle 9">
            <a:extLst>
              <a:ext uri="{FF2B5EF4-FFF2-40B4-BE49-F238E27FC236}">
                <a16:creationId xmlns:a16="http://schemas.microsoft.com/office/drawing/2014/main" id="{6F7D22F5-C650-2C30-101A-459C79312857}"/>
              </a:ext>
            </a:extLst>
          </p:cNvPr>
          <p:cNvSpPr>
            <a:spLocks noChangeArrowheads="1"/>
          </p:cNvSpPr>
          <p:nvPr/>
        </p:nvSpPr>
        <p:spPr bwMode="auto">
          <a:xfrm>
            <a:off x="5499100" y="1846263"/>
            <a:ext cx="32908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000" b="1">
                <a:effectLst>
                  <a:outerShdw blurRad="38100" dist="38100" dir="2700000" algn="tl">
                    <a:srgbClr val="C0C0C0"/>
                  </a:outerShdw>
                </a:effectLst>
              </a:rPr>
              <a:t>Πρωτοεμφαν</a:t>
            </a:r>
            <a:r>
              <a:rPr lang="el-GR" altLang="ja-JP" sz="2000" b="1">
                <a:effectLst>
                  <a:outerShdw blurRad="38100" dist="38100" dir="2700000" algn="tl">
                    <a:srgbClr val="C0C0C0"/>
                  </a:outerShdw>
                </a:effectLst>
              </a:rPr>
              <a:t>ίστηκε μυστηριωδώς στις αρχές της δεκαετίας του 1980.</a:t>
            </a:r>
            <a:endParaRPr lang="en-US" altLang="en-GR" sz="2000" b="1">
              <a:effectLst>
                <a:outerShdw blurRad="38100" dist="38100" dir="2700000" algn="tl">
                  <a:srgbClr val="C0C0C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54BECCDA-00CB-2D94-221D-89D2D0C919B4}"/>
              </a:ext>
            </a:extLst>
          </p:cNvPr>
          <p:cNvSpPr txBox="1">
            <a:spLocks noChangeArrowheads="1"/>
          </p:cNvSpPr>
          <p:nvPr/>
        </p:nvSpPr>
        <p:spPr bwMode="auto">
          <a:xfrm>
            <a:off x="1444625" y="47625"/>
            <a:ext cx="57594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n-GR" sz="2800" b="1">
                <a:solidFill>
                  <a:srgbClr val="FF3300"/>
                </a:solidFill>
                <a:effectLst>
                  <a:outerShdw blurRad="38100" dist="38100" dir="2700000" algn="tl">
                    <a:srgbClr val="C0C0C0"/>
                  </a:outerShdw>
                </a:effectLst>
              </a:rPr>
              <a:t>Έλεγχος εξελικτικών υποθέσεων</a:t>
            </a:r>
            <a:endParaRPr lang="en-US" altLang="en-GR" sz="2800" b="1">
              <a:solidFill>
                <a:srgbClr val="FF3300"/>
              </a:solidFill>
              <a:effectLst>
                <a:outerShdw blurRad="38100" dist="38100" dir="2700000" algn="tl">
                  <a:srgbClr val="C0C0C0"/>
                </a:outerShdw>
              </a:effectLst>
            </a:endParaRPr>
          </a:p>
        </p:txBody>
      </p:sp>
      <p:sp>
        <p:nvSpPr>
          <p:cNvPr id="77827" name="Text Box 3">
            <a:extLst>
              <a:ext uri="{FF2B5EF4-FFF2-40B4-BE49-F238E27FC236}">
                <a16:creationId xmlns:a16="http://schemas.microsoft.com/office/drawing/2014/main" id="{A1E31366-FD69-4E67-01C5-5B3598ACD259}"/>
              </a:ext>
            </a:extLst>
          </p:cNvPr>
          <p:cNvSpPr txBox="1">
            <a:spLocks noChangeArrowheads="1"/>
          </p:cNvSpPr>
          <p:nvPr/>
        </p:nvSpPr>
        <p:spPr bwMode="auto">
          <a:xfrm>
            <a:off x="2633663" y="687388"/>
            <a:ext cx="4213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GR" sz="2000" b="1">
                <a:effectLst>
                  <a:outerShdw blurRad="38100" dist="38100" dir="2700000" algn="tl">
                    <a:srgbClr val="C0C0C0"/>
                  </a:outerShdw>
                </a:effectLst>
              </a:rPr>
              <a:t>Από πο</a:t>
            </a:r>
            <a:r>
              <a:rPr lang="el-GR" altLang="ja-JP" sz="2000" b="1">
                <a:effectLst>
                  <a:outerShdw blurRad="38100" dist="38100" dir="2700000" algn="tl">
                    <a:srgbClr val="C0C0C0"/>
                  </a:outerShdw>
                </a:effectLst>
              </a:rPr>
              <a:t>υ </a:t>
            </a:r>
            <a:r>
              <a:rPr lang="el-GR" altLang="en-GR" sz="2000" b="1">
                <a:effectLst>
                  <a:outerShdw blurRad="38100" dist="38100" dir="2700000" algn="tl">
                    <a:srgbClr val="C0C0C0"/>
                  </a:outerShdw>
                </a:effectLst>
              </a:rPr>
              <a:t>προ</a:t>
            </a:r>
            <a:r>
              <a:rPr lang="el-GR" altLang="ja-JP" sz="2000" b="1">
                <a:effectLst>
                  <a:outerShdw blurRad="38100" dist="38100" dir="2700000" algn="tl">
                    <a:srgbClr val="C0C0C0"/>
                  </a:outerShdw>
                </a:effectLst>
              </a:rPr>
              <a:t>ήλθε ο ιός HIV</a:t>
            </a:r>
            <a:r>
              <a:rPr lang="el-GR" altLang="en-GR" sz="2000" b="1">
                <a:effectLst>
                  <a:outerShdw blurRad="38100" dist="38100" dir="2700000" algn="tl">
                    <a:srgbClr val="C0C0C0"/>
                  </a:outerShdw>
                </a:effectLst>
              </a:rPr>
              <a:t>;</a:t>
            </a:r>
            <a:endParaRPr lang="en-US" altLang="en-GR" sz="2000" b="1">
              <a:effectLst>
                <a:outerShdw blurRad="38100" dist="38100" dir="2700000" algn="tl">
                  <a:srgbClr val="C0C0C0"/>
                </a:outerShdw>
              </a:effectLst>
            </a:endParaRPr>
          </a:p>
        </p:txBody>
      </p:sp>
      <p:sp>
        <p:nvSpPr>
          <p:cNvPr id="77828" name="Text Box 4">
            <a:extLst>
              <a:ext uri="{FF2B5EF4-FFF2-40B4-BE49-F238E27FC236}">
                <a16:creationId xmlns:a16="http://schemas.microsoft.com/office/drawing/2014/main" id="{6D0DCE29-0D8D-ED53-6608-12C54757E0B2}"/>
              </a:ext>
            </a:extLst>
          </p:cNvPr>
          <p:cNvSpPr txBox="1">
            <a:spLocks noChangeArrowheads="1"/>
          </p:cNvSpPr>
          <p:nvPr/>
        </p:nvSpPr>
        <p:spPr bwMode="auto">
          <a:xfrm>
            <a:off x="466725" y="1149350"/>
            <a:ext cx="8132763" cy="542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Char char="•"/>
            </a:pPr>
            <a:r>
              <a:rPr lang="el-GR" altLang="en-GR" sz="2000"/>
              <a:t>HIV-1 εισ</a:t>
            </a:r>
            <a:r>
              <a:rPr lang="el-GR" altLang="ja-JP" sz="2000"/>
              <a:t>ήλθε στους ανθρώπους από τον χιμπατζή περίπου το 1908.</a:t>
            </a:r>
          </a:p>
          <a:p>
            <a:pPr>
              <a:spcBef>
                <a:spcPct val="50000"/>
              </a:spcBef>
              <a:buFontTx/>
              <a:buChar char="•"/>
            </a:pPr>
            <a:r>
              <a:rPr lang="el-GR" altLang="ja-JP" sz="2000"/>
              <a:t>HIV-2 εισήλθε στους ανθρώπους από τα sooty mangabees περίπου το 1933.</a:t>
            </a:r>
          </a:p>
          <a:p>
            <a:pPr>
              <a:spcBef>
                <a:spcPct val="50000"/>
              </a:spcBef>
              <a:buFontTx/>
              <a:buChar char="•"/>
            </a:pPr>
            <a:r>
              <a:rPr lang="el-GR" altLang="ja-JP" sz="2000"/>
              <a:t>Παρέμεινε σε χαμηλά επίπεδα στον ανθρώπινο πληθυσμό μέχρι το 1950.</a:t>
            </a:r>
          </a:p>
          <a:p>
            <a:pPr>
              <a:spcBef>
                <a:spcPct val="50000"/>
              </a:spcBef>
              <a:buFontTx/>
              <a:buChar char="•"/>
            </a:pPr>
            <a:r>
              <a:rPr lang="el-GR" altLang="ja-JP" sz="2000"/>
              <a:t>Η αστικοποίηση ίσως να ευθύνεται για την εξάπλωσή του.</a:t>
            </a:r>
          </a:p>
          <a:p>
            <a:pPr>
              <a:spcBef>
                <a:spcPct val="50000"/>
              </a:spcBef>
              <a:buFontTx/>
              <a:buChar char="•"/>
            </a:pPr>
            <a:r>
              <a:rPr lang="el-GR" altLang="ja-JP" sz="2000"/>
              <a:t>Ο SIV  δεν είναι τόσο επικίνδυνος για τις μαϊμούδες όσο ο HIV για τους ανθρώπους.</a:t>
            </a:r>
          </a:p>
          <a:p>
            <a:pPr>
              <a:spcBef>
                <a:spcPct val="50000"/>
              </a:spcBef>
              <a:buFontTx/>
              <a:buChar char="•"/>
            </a:pPr>
            <a:r>
              <a:rPr lang="el-GR" altLang="ja-JP" sz="2000"/>
              <a:t>Αρχικά πίστευαν ότι ο SIV υπήρχε στις μαϊμούδες για πολλά χρόνια και έτσι υπήρχε χρόνος να προσαρμοστεί το ανοσοποιητικό σύστημα.</a:t>
            </a:r>
          </a:p>
          <a:p>
            <a:pPr>
              <a:spcBef>
                <a:spcPct val="50000"/>
              </a:spcBef>
              <a:buFontTx/>
              <a:buChar char="•"/>
            </a:pPr>
            <a:r>
              <a:rPr lang="el-GR" altLang="ja-JP" sz="2000"/>
              <a:t>Φυλογενετικές αναλύσεις έδειξαν ότι ο SIV εισήλθε στους χιμπατζήδες το 1492 και στα sooty mangabees το 1808!</a:t>
            </a:r>
          </a:p>
          <a:p>
            <a:pPr>
              <a:spcBef>
                <a:spcPct val="50000"/>
              </a:spcBef>
              <a:buFontTx/>
              <a:buChar char="•"/>
            </a:pPr>
            <a:r>
              <a:rPr lang="el-GR" altLang="ja-JP" sz="2000"/>
              <a:t>Άρα, δεν ισχύει η παραπάνω θεωρία γιατί οι μαϊμούδες δεν αρρωσταίνουν τόσο έντονα.</a:t>
            </a:r>
            <a:endParaRPr lang="en-US" altLang="en-G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88241027-D72A-9A60-26F8-F4A645442A4A}"/>
              </a:ext>
            </a:extLst>
          </p:cNvPr>
          <p:cNvSpPr>
            <a:spLocks noChangeArrowheads="1"/>
          </p:cNvSpPr>
          <p:nvPr/>
        </p:nvSpPr>
        <p:spPr bwMode="auto">
          <a:xfrm>
            <a:off x="539750" y="1052513"/>
            <a:ext cx="82073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l-GR" altLang="en-GR" sz="1800"/>
          </a:p>
          <a:p>
            <a:r>
              <a:rPr lang="el-GR" altLang="en-GR" sz="1800"/>
              <a:t>Το </a:t>
            </a:r>
            <a:r>
              <a:rPr lang="en-GB" altLang="en-GR" sz="1800"/>
              <a:t>AIDS (</a:t>
            </a:r>
            <a:r>
              <a:rPr lang="en-US" altLang="en-GR" sz="1800"/>
              <a:t>Acquired immunodeficiency syndrome</a:t>
            </a:r>
            <a:r>
              <a:rPr lang="en-GB" altLang="en-GR" sz="1800"/>
              <a:t>)  </a:t>
            </a:r>
            <a:r>
              <a:rPr lang="el-GR" altLang="en-GR" sz="1800"/>
              <a:t>στους ανθρώπους προκαλείται από 2 διαφορετικούς </a:t>
            </a:r>
            <a:r>
              <a:rPr lang="en-GB" altLang="en-GR" sz="1800"/>
              <a:t>lentiviruses HIV1 &amp; HIV2.</a:t>
            </a:r>
            <a:endParaRPr lang="el-GR" altLang="en-GR" sz="1800"/>
          </a:p>
          <a:p>
            <a:endParaRPr lang="el-GR" altLang="en-GR" sz="1800"/>
          </a:p>
          <a:p>
            <a:r>
              <a:rPr lang="el-GR" altLang="en-GR" sz="1800"/>
              <a:t>Τα </a:t>
            </a:r>
            <a:r>
              <a:rPr lang="en-GB" altLang="en-GR" sz="1800"/>
              <a:t>lentiviruses </a:t>
            </a:r>
            <a:r>
              <a:rPr lang="el-GR" altLang="en-GR" sz="1800"/>
              <a:t>συνήθως προκαλούν χρόνιες και επίμονες μολύνσεις</a:t>
            </a:r>
            <a:endParaRPr lang="en-GB" altLang="en-GR" sz="1800"/>
          </a:p>
          <a:p>
            <a:endParaRPr lang="el-GR" altLang="en-GR" sz="1800"/>
          </a:p>
          <a:p>
            <a:r>
              <a:rPr lang="el-GR" altLang="en-GR" sz="1800"/>
              <a:t>Και οι δύο τύποι προήλθαν από πολλαπλές μολύνσεις από αφρικανικά πρωτεύοντα μολυσμένα με τους αντίστοιχους </a:t>
            </a:r>
            <a:r>
              <a:rPr lang="en-GB" altLang="en-GR" sz="1800"/>
              <a:t>lentiviruses (SIV – simian immunodeficiency virus).</a:t>
            </a:r>
            <a:endParaRPr lang="el-GR" altLang="en-GR" sz="1800"/>
          </a:p>
          <a:p>
            <a:endParaRPr lang="el-GR" altLang="en-GR" sz="1800"/>
          </a:p>
          <a:p>
            <a:endParaRPr lang="en-GB" altLang="en-GR" sz="1800"/>
          </a:p>
          <a:p>
            <a:r>
              <a:rPr lang="el-GR" altLang="en-GR" sz="1800"/>
              <a:t>Οι περισσότερες από αυτές τις μολύνσεις-μεταφορές δεν εξαπλώθηκαν στους υπόλοιπους ανθρώπους.</a:t>
            </a:r>
          </a:p>
          <a:p>
            <a:endParaRPr lang="el-GR" altLang="en-GR" sz="1800"/>
          </a:p>
          <a:p>
            <a:r>
              <a:rPr lang="el-GR" altLang="en-GR" sz="1800"/>
              <a:t>Μία μεταφορά από τον χιμπατζή </a:t>
            </a:r>
            <a:r>
              <a:rPr lang="en-GB" altLang="en-GR" sz="1800"/>
              <a:t>(SIVcpz) </a:t>
            </a:r>
            <a:r>
              <a:rPr lang="el-GR" altLang="en-GR" sz="1800"/>
              <a:t>στο νοτιοανατολικό Καμερούν προκάλεσε την εμφάνιση του </a:t>
            </a:r>
            <a:r>
              <a:rPr lang="en-GB" altLang="en-GR" sz="1800"/>
              <a:t>HIV1-M (</a:t>
            </a:r>
            <a:r>
              <a:rPr lang="el-GR" altLang="en-GR" sz="1800"/>
              <a:t>το πιο διαδεδομένο στέλεχος που ουσιαστικά ευθύνεται για την πανδημία</a:t>
            </a:r>
            <a:r>
              <a:rPr lang="en-GB" altLang="en-GR" sz="1800"/>
              <a:t>)</a:t>
            </a:r>
            <a:endParaRPr lang="en-US" altLang="en-GR" sz="1800"/>
          </a:p>
          <a:p>
            <a:endParaRPr lang="en-US" altLang="en-GR" sz="1800"/>
          </a:p>
          <a:p>
            <a:endParaRPr lang="en-US" altLang="en-GR" sz="1800"/>
          </a:p>
        </p:txBody>
      </p:sp>
      <p:sp>
        <p:nvSpPr>
          <p:cNvPr id="3" name="Text Box 4">
            <a:extLst>
              <a:ext uri="{FF2B5EF4-FFF2-40B4-BE49-F238E27FC236}">
                <a16:creationId xmlns:a16="http://schemas.microsoft.com/office/drawing/2014/main" id="{1240FE3E-11AD-EA3A-25AC-B3352F17691E}"/>
              </a:ext>
            </a:extLst>
          </p:cNvPr>
          <p:cNvSpPr txBox="1">
            <a:spLocks noChangeArrowheads="1"/>
          </p:cNvSpPr>
          <p:nvPr/>
        </p:nvSpPr>
        <p:spPr bwMode="auto">
          <a:xfrm>
            <a:off x="1403350" y="333375"/>
            <a:ext cx="6675438"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GB" sz="2800" b="1" dirty="0">
                <a:solidFill>
                  <a:srgbClr val="FF3300"/>
                </a:solidFill>
                <a:effectLst>
                  <a:outerShdw blurRad="38100" dist="38100" dir="2700000" algn="tl">
                    <a:srgbClr val="DDDDDD"/>
                  </a:outerShdw>
                </a:effectLst>
                <a:latin typeface="Arial" charset="0"/>
                <a:ea typeface="ＭＳ Ｐゴシック" charset="0"/>
              </a:rPr>
              <a:t>Origins of HIV and the AIDS pandemic</a:t>
            </a:r>
            <a:endParaRPr lang="el-GR" sz="2800" b="1" dirty="0">
              <a:solidFill>
                <a:srgbClr val="FF3300"/>
              </a:solidFill>
              <a:effectLst>
                <a:outerShdw blurRad="38100" dist="38100" dir="2700000" algn="tl">
                  <a:srgbClr val="DDDDDD"/>
                </a:outerShdw>
              </a:effectLst>
              <a:latin typeface="Arial" charset="0"/>
              <a:ea typeface="ＭＳ Ｐゴシック" charset="0"/>
            </a:endParaRPr>
          </a:p>
          <a:p>
            <a:pPr algn="ctr" eaLnBrk="1" hangingPunct="1">
              <a:defRPr/>
            </a:pPr>
            <a:r>
              <a:rPr lang="en-US" sz="1400" dirty="0">
                <a:latin typeface="Arial" charset="0"/>
                <a:ea typeface="ＭＳ Ｐゴシック" charset="0"/>
                <a:hlinkClick r:id="rId2"/>
              </a:rPr>
              <a:t>http://perspectivesinmedicine.cshlp.org/content/1/1/a006841.full.pdf+html</a:t>
            </a:r>
            <a:endParaRPr lang="en-US" sz="1400" dirty="0">
              <a:latin typeface="Arial"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0272278D-4E08-8508-0B4A-53BE4F705502}"/>
              </a:ext>
            </a:extLst>
          </p:cNvPr>
          <p:cNvSpPr>
            <a:spLocks noChangeArrowheads="1"/>
          </p:cNvSpPr>
          <p:nvPr/>
        </p:nvSpPr>
        <p:spPr bwMode="auto">
          <a:xfrm>
            <a:off x="468313" y="1052513"/>
            <a:ext cx="82073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l-GR" altLang="en-GR" sz="1800"/>
              <a:t>Το </a:t>
            </a:r>
            <a:r>
              <a:rPr lang="en-GB" altLang="en-GR" sz="1800"/>
              <a:t>AIDS </a:t>
            </a:r>
            <a:r>
              <a:rPr lang="el-GR" altLang="en-GR" sz="1800"/>
              <a:t>αναγνωρίστηκε ως ασθένεια το 1981, όταν ένας σημαντικός και ολοένα και αυξανόμενος αριθμός ομοφυλόφιλων ατόμων υπέκειπτε σε ασυνήθιστες μολύνσεις και σπάνιες μορφές καρκίνου.</a:t>
            </a:r>
          </a:p>
          <a:p>
            <a:endParaRPr lang="el-GR" altLang="en-GR" sz="1800"/>
          </a:p>
          <a:p>
            <a:r>
              <a:rPr lang="el-GR" altLang="en-GR" sz="1800"/>
              <a:t>Το 80% των μολύνσεων σε ενήλικες γίνεται μέσω βλεννογόνων επιφανειών και για αυτό τον λόγο θεωρείται κυρίως σεξουαλικά μεταδιδόμενο νόσημα.</a:t>
            </a:r>
            <a:endParaRPr lang="en-US" altLang="en-GR" sz="1800"/>
          </a:p>
          <a:p>
            <a:endParaRPr lang="el-GR" altLang="en-GR" sz="1800"/>
          </a:p>
          <a:p>
            <a:r>
              <a:rPr lang="el-GR" altLang="en-GR" sz="1800"/>
              <a:t>Ο τύπος του </a:t>
            </a:r>
            <a:r>
              <a:rPr lang="en-GB" altLang="en-GR" sz="1800"/>
              <a:t>HIV1-M (main) </a:t>
            </a:r>
            <a:r>
              <a:rPr lang="el-GR" altLang="en-GR" sz="1800"/>
              <a:t>κυρίως υπεύθυνος για την πανδημία (~ 60 εκατομύρια μολύνσεις και 25 εκατομύρια θάνατοι).</a:t>
            </a:r>
          </a:p>
          <a:p>
            <a:endParaRPr lang="el-GR" altLang="en-GR" sz="1800"/>
          </a:p>
          <a:p>
            <a:r>
              <a:rPr lang="el-GR" altLang="en-GR" sz="1800"/>
              <a:t>Κυρίως στις αναπτυσσόμενες χώρες, ιδιαίτερα στην υποσαχάρια Αφρική.</a:t>
            </a:r>
          </a:p>
          <a:p>
            <a:endParaRPr lang="el-GR" altLang="en-GR" sz="1800"/>
          </a:p>
          <a:p>
            <a:r>
              <a:rPr lang="el-GR" altLang="en-GR" sz="1800"/>
              <a:t>Το 1986 εντοπίστηκε </a:t>
            </a:r>
            <a:r>
              <a:rPr lang="en-GB" altLang="en-GR" sz="1800"/>
              <a:t>o HIV-2 </a:t>
            </a:r>
            <a:r>
              <a:rPr lang="el-GR" altLang="en-GR" sz="1800"/>
              <a:t>στην δυτική Αφρική.</a:t>
            </a:r>
            <a:r>
              <a:rPr lang="en-GB" altLang="en-GR" sz="1800"/>
              <a:t> </a:t>
            </a:r>
            <a:endParaRPr lang="en-US" altLang="en-GR" sz="1800"/>
          </a:p>
        </p:txBody>
      </p:sp>
      <p:sp>
        <p:nvSpPr>
          <p:cNvPr id="4" name="Text Box 4">
            <a:extLst>
              <a:ext uri="{FF2B5EF4-FFF2-40B4-BE49-F238E27FC236}">
                <a16:creationId xmlns:a16="http://schemas.microsoft.com/office/drawing/2014/main" id="{171AFF6D-A748-77B5-A216-929A2AAD91B4}"/>
              </a:ext>
            </a:extLst>
          </p:cNvPr>
          <p:cNvSpPr txBox="1">
            <a:spLocks noChangeArrowheads="1"/>
          </p:cNvSpPr>
          <p:nvPr/>
        </p:nvSpPr>
        <p:spPr bwMode="auto">
          <a:xfrm>
            <a:off x="1403350" y="333375"/>
            <a:ext cx="6675438"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GB" sz="2800" b="1" dirty="0">
                <a:solidFill>
                  <a:srgbClr val="FF3300"/>
                </a:solidFill>
                <a:effectLst>
                  <a:outerShdw blurRad="38100" dist="38100" dir="2700000" algn="tl">
                    <a:srgbClr val="DDDDDD"/>
                  </a:outerShdw>
                </a:effectLst>
                <a:latin typeface="Arial" charset="0"/>
                <a:ea typeface="ＭＳ Ｐゴシック" charset="0"/>
              </a:rPr>
              <a:t>Origins of HIV and the AIDS pandemic</a:t>
            </a:r>
            <a:endParaRPr lang="el-GR" sz="2800" b="1" dirty="0">
              <a:solidFill>
                <a:srgbClr val="FF3300"/>
              </a:solidFill>
              <a:effectLst>
                <a:outerShdw blurRad="38100" dist="38100" dir="2700000" algn="tl">
                  <a:srgbClr val="DDDDDD"/>
                </a:outerShdw>
              </a:effectLst>
              <a:latin typeface="Arial" charset="0"/>
              <a:ea typeface="ＭＳ Ｐゴシック" charset="0"/>
            </a:endParaRPr>
          </a:p>
          <a:p>
            <a:pPr algn="ctr" eaLnBrk="1" hangingPunct="1">
              <a:defRPr/>
            </a:pPr>
            <a:r>
              <a:rPr lang="en-US" sz="1400" dirty="0">
                <a:latin typeface="Arial" charset="0"/>
                <a:ea typeface="ＭＳ Ｐゴシック" charset="0"/>
                <a:hlinkClick r:id="rId2"/>
              </a:rPr>
              <a:t>http://perspectivesinmedicine.cshlp.org/content/1/1/a006841.full.pdf+html</a:t>
            </a:r>
            <a:endParaRPr lang="en-US" sz="1400" dirty="0">
              <a:latin typeface="Arial" charset="0"/>
              <a:ea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B94B03E-E986-9825-F05D-6138DC09E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979488"/>
            <a:ext cx="6794500" cy="4892675"/>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5" name="Text Box 3">
            <a:extLst>
              <a:ext uri="{FF2B5EF4-FFF2-40B4-BE49-F238E27FC236}">
                <a16:creationId xmlns:a16="http://schemas.microsoft.com/office/drawing/2014/main" id="{199C69AB-1845-BF6F-5847-7E89B8357E3E}"/>
              </a:ext>
            </a:extLst>
          </p:cNvPr>
          <p:cNvSpPr txBox="1">
            <a:spLocks noChangeArrowheads="1"/>
          </p:cNvSpPr>
          <p:nvPr/>
        </p:nvSpPr>
        <p:spPr bwMode="auto">
          <a:xfrm>
            <a:off x="1177925" y="5972175"/>
            <a:ext cx="3917950" cy="309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a:latin typeface="Arial" charset="0"/>
              </a:rPr>
              <a:t>Sharp P M , Hahn B H Cold Spring Harb Perspect Med 2011;1:a006841</a:t>
            </a:r>
          </a:p>
        </p:txBody>
      </p:sp>
      <p:sp>
        <p:nvSpPr>
          <p:cNvPr id="5" name="Text Box 4">
            <a:extLst>
              <a:ext uri="{FF2B5EF4-FFF2-40B4-BE49-F238E27FC236}">
                <a16:creationId xmlns:a16="http://schemas.microsoft.com/office/drawing/2014/main" id="{2A075E1D-006D-5B5D-E773-F99D7E6EAD32}"/>
              </a:ext>
            </a:extLst>
          </p:cNvPr>
          <p:cNvSpPr txBox="1">
            <a:spLocks noChangeArrowheads="1"/>
          </p:cNvSpPr>
          <p:nvPr/>
        </p:nvSpPr>
        <p:spPr bwMode="auto">
          <a:xfrm>
            <a:off x="1403350" y="333375"/>
            <a:ext cx="6675438"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GB" sz="2800" b="1" dirty="0">
                <a:solidFill>
                  <a:srgbClr val="FF3300"/>
                </a:solidFill>
                <a:effectLst>
                  <a:outerShdw blurRad="38100" dist="38100" dir="2700000" algn="tl">
                    <a:srgbClr val="DDDDDD"/>
                  </a:outerShdw>
                </a:effectLst>
                <a:latin typeface="Arial" charset="0"/>
                <a:ea typeface="ＭＳ Ｐゴシック" charset="0"/>
              </a:rPr>
              <a:t>Origins of HIV and the AIDS pandemic</a:t>
            </a:r>
            <a:endParaRPr lang="el-GR" sz="2800" b="1" dirty="0">
              <a:solidFill>
                <a:srgbClr val="FF3300"/>
              </a:solidFill>
              <a:effectLst>
                <a:outerShdw blurRad="38100" dist="38100" dir="2700000" algn="tl">
                  <a:srgbClr val="DDDDDD"/>
                </a:outerShdw>
              </a:effectLst>
              <a:latin typeface="Arial" charset="0"/>
              <a:ea typeface="ＭＳ Ｐゴシック" charset="0"/>
            </a:endParaRPr>
          </a:p>
          <a:p>
            <a:pPr algn="ctr" eaLnBrk="1" hangingPunct="1">
              <a:defRPr/>
            </a:pPr>
            <a:r>
              <a:rPr lang="en-US" sz="1400" dirty="0">
                <a:latin typeface="Arial" charset="0"/>
                <a:ea typeface="ＭＳ Ｐゴシック" charset="0"/>
                <a:hlinkClick r:id="rId4"/>
              </a:rPr>
              <a:t>http://perspectivesinmedicine.cshlp.org/content/1/1/a006841.full.pdf+html</a:t>
            </a:r>
            <a:endParaRPr lang="en-US" sz="1400" dirty="0">
              <a:latin typeface="Arial" charset="0"/>
              <a:ea typeface="ＭＳ Ｐゴシック"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013E8E0-2821-1F93-B990-C2937E48DE85}"/>
              </a:ext>
            </a:extLst>
          </p:cNvPr>
          <p:cNvSpPr txBox="1">
            <a:spLocks noChangeArrowheads="1"/>
          </p:cNvSpPr>
          <p:nvPr/>
        </p:nvSpPr>
        <p:spPr bwMode="auto">
          <a:xfrm>
            <a:off x="325438" y="381000"/>
            <a:ext cx="8493125" cy="239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defRPr/>
            </a:pPr>
            <a:r>
              <a:rPr lang="en-GB" sz="1500" b="1" dirty="0">
                <a:latin typeface="Arial" charset="0"/>
              </a:rPr>
              <a:t>Phylogeny of </a:t>
            </a:r>
            <a:r>
              <a:rPr lang="en-GB" sz="1500" b="1" dirty="0" err="1">
                <a:latin typeface="Arial" charset="0"/>
              </a:rPr>
              <a:t>lentiviruses</a:t>
            </a:r>
            <a:r>
              <a:rPr lang="en-GB" sz="1500" b="1" dirty="0">
                <a:latin typeface="Arial" charset="0"/>
              </a:rPr>
              <a:t>. </a:t>
            </a:r>
          </a:p>
        </p:txBody>
      </p:sp>
      <p:pic>
        <p:nvPicPr>
          <p:cNvPr id="3074" name="Picture 2">
            <a:extLst>
              <a:ext uri="{FF2B5EF4-FFF2-40B4-BE49-F238E27FC236}">
                <a16:creationId xmlns:a16="http://schemas.microsoft.com/office/drawing/2014/main" id="{6D35F60C-0913-4670-6C9B-9469432AF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36613"/>
            <a:ext cx="5607050" cy="4392612"/>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5" name="Text Box 3">
            <a:extLst>
              <a:ext uri="{FF2B5EF4-FFF2-40B4-BE49-F238E27FC236}">
                <a16:creationId xmlns:a16="http://schemas.microsoft.com/office/drawing/2014/main" id="{36BB9AB2-91E2-6B4C-45B6-76E8589987E7}"/>
              </a:ext>
            </a:extLst>
          </p:cNvPr>
          <p:cNvSpPr txBox="1">
            <a:spLocks noChangeArrowheads="1"/>
          </p:cNvSpPr>
          <p:nvPr/>
        </p:nvSpPr>
        <p:spPr bwMode="auto">
          <a:xfrm>
            <a:off x="684213" y="5445125"/>
            <a:ext cx="7080250" cy="265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dirty="0">
                <a:latin typeface="Arial" charset="0"/>
              </a:rPr>
              <a:t>Sharp P M , Hahn B H Cold Spring </a:t>
            </a:r>
            <a:r>
              <a:rPr lang="en-GB" sz="1100" b="1" dirty="0" err="1">
                <a:latin typeface="Arial" charset="0"/>
              </a:rPr>
              <a:t>Harb</a:t>
            </a:r>
            <a:r>
              <a:rPr lang="en-GB" sz="1100" b="1" dirty="0">
                <a:latin typeface="Arial" charset="0"/>
              </a:rPr>
              <a:t> </a:t>
            </a:r>
            <a:r>
              <a:rPr lang="en-GB" sz="1100" b="1" dirty="0" err="1">
                <a:latin typeface="Arial" charset="0"/>
              </a:rPr>
              <a:t>Perspect</a:t>
            </a:r>
            <a:r>
              <a:rPr lang="en-GB" sz="1100" b="1" dirty="0">
                <a:latin typeface="Arial" charset="0"/>
              </a:rPr>
              <a:t> Med 2011;1:a006841</a:t>
            </a:r>
          </a:p>
        </p:txBody>
      </p:sp>
      <p:sp>
        <p:nvSpPr>
          <p:cNvPr id="34820" name="Rectangle 1">
            <a:extLst>
              <a:ext uri="{FF2B5EF4-FFF2-40B4-BE49-F238E27FC236}">
                <a16:creationId xmlns:a16="http://schemas.microsoft.com/office/drawing/2014/main" id="{95EF6493-DED9-BF80-9D48-FF6780891DE4}"/>
              </a:ext>
            </a:extLst>
          </p:cNvPr>
          <p:cNvSpPr>
            <a:spLocks noChangeArrowheads="1"/>
          </p:cNvSpPr>
          <p:nvPr/>
        </p:nvSpPr>
        <p:spPr bwMode="auto">
          <a:xfrm>
            <a:off x="611188" y="573246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l-GR" altLang="en-GR"/>
              <a:t>Οι περισσότεροι από αυτούς τους ιούς δεν είναι παθογόνοι για τον τυπικό ξενιστή τους.</a:t>
            </a:r>
            <a:endParaRPr lang="en-US" altLang="en-G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Screen Shot 2012-10-29 at 19.14.47.png">
            <a:extLst>
              <a:ext uri="{FF2B5EF4-FFF2-40B4-BE49-F238E27FC236}">
                <a16:creationId xmlns:a16="http://schemas.microsoft.com/office/drawing/2014/main" id="{3BA8E142-6807-6CAA-A05B-EDDA3A8166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1">
            <a:extLst>
              <a:ext uri="{FF2B5EF4-FFF2-40B4-BE49-F238E27FC236}">
                <a16:creationId xmlns:a16="http://schemas.microsoft.com/office/drawing/2014/main" id="{3CF8661C-F31A-0341-69F4-1D3D2D58119E}"/>
              </a:ext>
            </a:extLst>
          </p:cNvPr>
          <p:cNvSpPr>
            <a:spLocks noChangeArrowheads="1"/>
          </p:cNvSpPr>
          <p:nvPr/>
        </p:nvSpPr>
        <p:spPr bwMode="auto">
          <a:xfrm>
            <a:off x="250825" y="188913"/>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l-GR" altLang="en-GR" sz="2000"/>
              <a:t>Πώς πέρασε το </a:t>
            </a:r>
            <a:r>
              <a:rPr lang="en-GB" altLang="en-GR" sz="2000"/>
              <a:t>HIV </a:t>
            </a:r>
            <a:r>
              <a:rPr lang="el-GR" altLang="en-GR" sz="2000"/>
              <a:t>στους ανθρώπους</a:t>
            </a:r>
            <a:r>
              <a:rPr lang="en-GB" altLang="en-GR" sz="2000"/>
              <a:t>;</a:t>
            </a:r>
          </a:p>
          <a:p>
            <a:pPr algn="ctr"/>
            <a:r>
              <a:rPr lang="el-GR" altLang="en-GR" sz="2000"/>
              <a:t>Πιθανόν κατά τη διαδικασία του κυνηγιού πρωτευόντων για το κρέας τους.</a:t>
            </a:r>
            <a:endParaRPr lang="en-US" altLang="en-G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58B1631-1DBB-2142-E687-38A3FDDBE614}"/>
              </a:ext>
            </a:extLst>
          </p:cNvPr>
          <p:cNvSpPr>
            <a:spLocks noChangeArrowheads="1"/>
          </p:cNvSpPr>
          <p:nvPr/>
        </p:nvSpPr>
        <p:spPr bwMode="auto">
          <a:xfrm>
            <a:off x="611188" y="1412875"/>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l-GR" altLang="en-GR" sz="1800"/>
              <a:t>Η θεωρία αυτή υποστήριξε ότι το </a:t>
            </a:r>
            <a:r>
              <a:rPr lang="en-GB" altLang="en-GR" sz="1800"/>
              <a:t>SIV </a:t>
            </a:r>
            <a:r>
              <a:rPr lang="el-GR" altLang="en-GR" sz="1800"/>
              <a:t>πέρασε στους ανθρώπους και μεταλλάχθηκε σε </a:t>
            </a:r>
            <a:r>
              <a:rPr lang="en-GB" altLang="en-GR" sz="1800"/>
              <a:t>HIV </a:t>
            </a:r>
            <a:r>
              <a:rPr lang="el-GR" altLang="en-GR" sz="1800"/>
              <a:t>κατά την διαδικασία κατασκευής εμβολίων πολιομυελίτιδας σε ένα κέντρο παρασκευής εμβολίων στην περιοχή του </a:t>
            </a:r>
            <a:r>
              <a:rPr lang="en-US" altLang="en-GR" sz="1800"/>
              <a:t>Stanleyville </a:t>
            </a:r>
            <a:r>
              <a:rPr lang="el-GR" altLang="en-GR" sz="1800"/>
              <a:t>(γνωστό πλέον ως</a:t>
            </a:r>
            <a:r>
              <a:rPr lang="en-US" altLang="en-GR" sz="1800"/>
              <a:t> Kisangani</a:t>
            </a:r>
            <a:r>
              <a:rPr lang="el-GR" altLang="en-GR" sz="1800"/>
              <a:t>) στο Κονγκό (</a:t>
            </a:r>
            <a:r>
              <a:rPr lang="en-US" altLang="en-GR" sz="1800"/>
              <a:t>Democratic Republic</a:t>
            </a:r>
            <a:endParaRPr lang="en-GB" altLang="en-GR" sz="1800"/>
          </a:p>
          <a:p>
            <a:pPr algn="just"/>
            <a:r>
              <a:rPr lang="en-US" altLang="en-GR" sz="1800"/>
              <a:t>of Congo</a:t>
            </a:r>
            <a:r>
              <a:rPr lang="el-GR" altLang="en-GR" sz="1800"/>
              <a:t>). Η θεωρία υποστηρίζει ότι κατά την διαδικασία κατασκευής του εμβολίου χρησιμοποιήθηκε βιολογικό υλικό από χιμπατζήδες (μολυσμένους με </a:t>
            </a:r>
            <a:r>
              <a:rPr lang="en-GB" altLang="en-GR" sz="1800"/>
              <a:t>SIV</a:t>
            </a:r>
            <a:r>
              <a:rPr lang="el-GR" altLang="en-GR" sz="1800"/>
              <a:t>)</a:t>
            </a:r>
            <a:r>
              <a:rPr lang="en-GB" altLang="en-GR" sz="1800"/>
              <a:t> </a:t>
            </a:r>
            <a:r>
              <a:rPr lang="el-GR" altLang="en-GR" sz="1800"/>
              <a:t>της περιοχής.</a:t>
            </a:r>
          </a:p>
          <a:p>
            <a:pPr algn="just"/>
            <a:endParaRPr lang="el-GR" altLang="en-GR" sz="1800"/>
          </a:p>
          <a:p>
            <a:pPr algn="just"/>
            <a:r>
              <a:rPr lang="el-GR" altLang="en-GR" sz="1800"/>
              <a:t>Ο </a:t>
            </a:r>
            <a:r>
              <a:rPr lang="en-GB" altLang="en-GR" sz="1800"/>
              <a:t>Worobey </a:t>
            </a:r>
            <a:r>
              <a:rPr lang="el-GR" altLang="en-GR" sz="1800"/>
              <a:t>και οι συνεργάτες του μάζεψαν βιολογικό υλικό</a:t>
            </a:r>
            <a:r>
              <a:rPr lang="en-GB" altLang="en-GR" sz="1800"/>
              <a:t> (</a:t>
            </a:r>
            <a:r>
              <a:rPr lang="el-GR" altLang="en-GR" sz="1800"/>
              <a:t>μολυσμένων με </a:t>
            </a:r>
            <a:r>
              <a:rPr lang="en-GB" altLang="en-GR" sz="1800"/>
              <a:t>SIV </a:t>
            </a:r>
            <a:r>
              <a:rPr lang="el-GR" altLang="en-GR" sz="1800"/>
              <a:t>χιμπατζήδων</a:t>
            </a:r>
            <a:r>
              <a:rPr lang="en-GB" altLang="en-GR" sz="1800"/>
              <a:t>)</a:t>
            </a:r>
            <a:r>
              <a:rPr lang="el-GR" altLang="en-GR" sz="1800"/>
              <a:t> από την περιοχή της </a:t>
            </a:r>
            <a:r>
              <a:rPr lang="en-GB" altLang="en-GR" sz="1800"/>
              <a:t>Kisangani</a:t>
            </a:r>
            <a:r>
              <a:rPr lang="el-GR" altLang="en-GR" sz="1800"/>
              <a:t> και έκαναν φυλογενετική ανάλυση, χρησιμοποιώντας και ακολουθίες</a:t>
            </a:r>
            <a:r>
              <a:rPr lang="en-GB" altLang="en-GR" sz="1800"/>
              <a:t> SIV </a:t>
            </a:r>
            <a:r>
              <a:rPr lang="el-GR" altLang="en-GR" sz="1800"/>
              <a:t>από άλλους πληθυσμούς χιμπατζήδων και από ακολουθίες </a:t>
            </a:r>
            <a:r>
              <a:rPr lang="en-GB" altLang="en-GR" sz="1800"/>
              <a:t>HIV.</a:t>
            </a:r>
          </a:p>
          <a:p>
            <a:pPr algn="just"/>
            <a:endParaRPr lang="en-GB" altLang="en-GR" sz="1800"/>
          </a:p>
          <a:p>
            <a:pPr algn="just"/>
            <a:r>
              <a:rPr lang="el-GR" altLang="en-GR" sz="1800"/>
              <a:t>Αν ίσχυε η θεωρία του εμβολίου, τότε θα έπρεπε οι ακολουθίες </a:t>
            </a:r>
            <a:r>
              <a:rPr lang="en-GB" altLang="en-GR" sz="1800"/>
              <a:t>SIV </a:t>
            </a:r>
            <a:r>
              <a:rPr lang="el-GR" altLang="en-GR" sz="1800"/>
              <a:t>από την περιοχή του </a:t>
            </a:r>
            <a:r>
              <a:rPr lang="en-GB" altLang="en-GR" sz="1800"/>
              <a:t>Kisangani </a:t>
            </a:r>
            <a:r>
              <a:rPr lang="el-GR" altLang="en-GR" sz="1800"/>
              <a:t>να είναι οι πιο κοντινές </a:t>
            </a:r>
            <a:r>
              <a:rPr lang="en-GB" altLang="en-GR" sz="1800"/>
              <a:t>SIV </a:t>
            </a:r>
            <a:r>
              <a:rPr lang="el-GR" altLang="en-GR" sz="1800"/>
              <a:t>ακολουθίες σε αυτές του </a:t>
            </a:r>
            <a:r>
              <a:rPr lang="en-GB" altLang="en-GR" sz="1800"/>
              <a:t>HIV.</a:t>
            </a:r>
          </a:p>
        </p:txBody>
      </p:sp>
      <p:sp>
        <p:nvSpPr>
          <p:cNvPr id="56322" name="Rectangle 3">
            <a:extLst>
              <a:ext uri="{FF2B5EF4-FFF2-40B4-BE49-F238E27FC236}">
                <a16:creationId xmlns:a16="http://schemas.microsoft.com/office/drawing/2014/main" id="{6408EC85-FBBE-A112-7A8E-21945850081F}"/>
              </a:ext>
            </a:extLst>
          </p:cNvPr>
          <p:cNvSpPr>
            <a:spLocks noChangeArrowheads="1"/>
          </p:cNvSpPr>
          <p:nvPr/>
        </p:nvSpPr>
        <p:spPr bwMode="auto">
          <a:xfrm>
            <a:off x="827088" y="6237288"/>
            <a:ext cx="727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sz="1800"/>
              <a:t>http://www.nature.com/nature/journal/v428/n6985/pdf/428820a.pdf</a:t>
            </a:r>
          </a:p>
        </p:txBody>
      </p:sp>
      <p:sp>
        <p:nvSpPr>
          <p:cNvPr id="56323" name="Rectangle 3">
            <a:extLst>
              <a:ext uri="{FF2B5EF4-FFF2-40B4-BE49-F238E27FC236}">
                <a16:creationId xmlns:a16="http://schemas.microsoft.com/office/drawing/2014/main" id="{DE190260-9D32-F293-BDE5-7B23052B2F63}"/>
              </a:ext>
            </a:extLst>
          </p:cNvPr>
          <p:cNvSpPr>
            <a:spLocks noChangeArrowheads="1"/>
          </p:cNvSpPr>
          <p:nvPr/>
        </p:nvSpPr>
        <p:spPr bwMode="auto">
          <a:xfrm>
            <a:off x="250825" y="188913"/>
            <a:ext cx="864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l-GR" altLang="en-GR" sz="2000"/>
              <a:t>Η θεωρία του εμβολίου της πολιομυελίτιδας - </a:t>
            </a:r>
            <a:r>
              <a:rPr lang="en-US" altLang="en-GR" sz="2000"/>
              <a:t>OPV/AIDS theory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Screen Shot 2012-10-29 at 19.33.14.png">
            <a:extLst>
              <a:ext uri="{FF2B5EF4-FFF2-40B4-BE49-F238E27FC236}">
                <a16:creationId xmlns:a16="http://schemas.microsoft.com/office/drawing/2014/main" id="{6FF54FDC-8EFA-BAEF-9A5A-FC61AD2EC8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97200"/>
            <a:ext cx="41021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Screen Shot 2012-10-29 at 19.35.04.png">
            <a:extLst>
              <a:ext uri="{FF2B5EF4-FFF2-40B4-BE49-F238E27FC236}">
                <a16:creationId xmlns:a16="http://schemas.microsoft.com/office/drawing/2014/main" id="{E12242CB-EE81-E0F6-D567-F8A8C5874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420938"/>
            <a:ext cx="43942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a:extLst>
              <a:ext uri="{FF2B5EF4-FFF2-40B4-BE49-F238E27FC236}">
                <a16:creationId xmlns:a16="http://schemas.microsoft.com/office/drawing/2014/main" id="{19EF209D-67D8-CEEC-A55E-6311800E4CC4}"/>
              </a:ext>
            </a:extLst>
          </p:cNvPr>
          <p:cNvSpPr>
            <a:spLocks noChangeArrowheads="1"/>
          </p:cNvSpPr>
          <p:nvPr/>
        </p:nvSpPr>
        <p:spPr bwMode="auto">
          <a:xfrm>
            <a:off x="1258888" y="260350"/>
            <a:ext cx="72739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sz="1800">
                <a:hlinkClick r:id="rId4"/>
              </a:rPr>
              <a:t>http://www.nature.com/nature/journal/v428/n6985/pdf/428820a.pdf</a:t>
            </a:r>
            <a:endParaRPr lang="en-US" altLang="en-GR" sz="1800"/>
          </a:p>
          <a:p>
            <a:endParaRPr lang="en-US" altLang="en-GR" sz="1800"/>
          </a:p>
          <a:p>
            <a:r>
              <a:rPr lang="el-GR" altLang="en-GR" sz="1800"/>
              <a:t>Τα φυλογενετικά δέντρα όμως δεν το υποστηρίζουν αυτό το σενάριο.</a:t>
            </a:r>
          </a:p>
          <a:p>
            <a:r>
              <a:rPr lang="el-GR" altLang="en-GR" sz="1800"/>
              <a:t>Επιπλέον, τα μοριακά ρολόγια υποστηρίζουν ότι ο </a:t>
            </a:r>
            <a:r>
              <a:rPr lang="en-GB" altLang="en-GR" sz="1800"/>
              <a:t>HIV </a:t>
            </a:r>
            <a:r>
              <a:rPr lang="el-GR" altLang="en-GR" sz="1800"/>
              <a:t>πέρασε στους ανθρώπους περίπου 30 χρόνια νωρίτερα από ότι υποστηρίζει η θεωρία του εμβολίου της πολιομυελίτιδας.</a:t>
            </a:r>
            <a:endParaRPr lang="en-US" altLang="en-G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F86E679-ED86-06C4-7CF7-4284692DA09B}"/>
              </a:ext>
            </a:extLst>
          </p:cNvPr>
          <p:cNvSpPr>
            <a:spLocks noGrp="1" noChangeArrowheads="1"/>
          </p:cNvSpPr>
          <p:nvPr>
            <p:ph type="title"/>
          </p:nvPr>
        </p:nvSpPr>
        <p:spPr>
          <a:xfrm>
            <a:off x="685800" y="76200"/>
            <a:ext cx="7772400" cy="762000"/>
          </a:xfrm>
        </p:spPr>
        <p:txBody>
          <a:bodyPr/>
          <a:lstStyle/>
          <a:p>
            <a:pPr eaLnBrk="1" hangingPunct="1"/>
            <a:r>
              <a:rPr lang="en-US" altLang="en-GR"/>
              <a:t>Φυλογ</a:t>
            </a:r>
            <a:r>
              <a:rPr lang="en-US" altLang="ja-JP"/>
              <a:t>ένεση οργανισμών</a:t>
            </a:r>
            <a:endParaRPr lang="en-US" altLang="en-GR"/>
          </a:p>
        </p:txBody>
      </p:sp>
      <p:sp>
        <p:nvSpPr>
          <p:cNvPr id="16386" name="Rectangle 3">
            <a:extLst>
              <a:ext uri="{FF2B5EF4-FFF2-40B4-BE49-F238E27FC236}">
                <a16:creationId xmlns:a16="http://schemas.microsoft.com/office/drawing/2014/main" id="{27F0C760-DB5E-8641-BC78-733A7F918225}"/>
              </a:ext>
            </a:extLst>
          </p:cNvPr>
          <p:cNvSpPr>
            <a:spLocks noGrp="1" noChangeArrowheads="1"/>
          </p:cNvSpPr>
          <p:nvPr>
            <p:ph type="body" idx="1"/>
          </p:nvPr>
        </p:nvSpPr>
        <p:spPr>
          <a:xfrm>
            <a:off x="685800" y="990600"/>
            <a:ext cx="7696200" cy="685800"/>
          </a:xfrm>
        </p:spPr>
        <p:txBody>
          <a:bodyPr/>
          <a:lstStyle/>
          <a:p>
            <a:pPr eaLnBrk="1" hangingPunct="1">
              <a:lnSpc>
                <a:spcPct val="90000"/>
              </a:lnSpc>
            </a:pPr>
            <a:r>
              <a:rPr lang="en-US" altLang="en-GR" sz="2000"/>
              <a:t>Επιλ</a:t>
            </a:r>
            <a:r>
              <a:rPr lang="en-US" altLang="ja-JP" sz="2000"/>
              <a:t>έγουμε/β</a:t>
            </a:r>
            <a:r>
              <a:rPr lang="en-US" altLang="en-GR" sz="2000"/>
              <a:t>ρ</a:t>
            </a:r>
            <a:r>
              <a:rPr lang="en-US" altLang="ja-JP" sz="2000"/>
              <a:t>ίσκουμε το ορθόλογο γονίδιο-δείκτη στους οργανισμούς που μελετάμε και ακολουθεί φυλογένεση</a:t>
            </a:r>
            <a:endParaRPr lang="en-US" altLang="en-GR" sz="2000"/>
          </a:p>
        </p:txBody>
      </p:sp>
      <p:pic>
        <p:nvPicPr>
          <p:cNvPr id="16387" name="Picture 4" descr="Homology_example_2">
            <a:extLst>
              <a:ext uri="{FF2B5EF4-FFF2-40B4-BE49-F238E27FC236}">
                <a16:creationId xmlns:a16="http://schemas.microsoft.com/office/drawing/2014/main" id="{D7033E25-CCB3-6B16-6787-7A11B4C1E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42" t="3568" r="9244" b="49345"/>
          <a:stretch>
            <a:fillRect/>
          </a:stretch>
        </p:blipFill>
        <p:spPr bwMode="auto">
          <a:xfrm>
            <a:off x="2286000" y="1817688"/>
            <a:ext cx="47244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a:extLst>
              <a:ext uri="{FF2B5EF4-FFF2-40B4-BE49-F238E27FC236}">
                <a16:creationId xmlns:a16="http://schemas.microsoft.com/office/drawing/2014/main" id="{1C6E98FB-7191-4026-7FA1-1B7684591FB9}"/>
              </a:ext>
            </a:extLst>
          </p:cNvPr>
          <p:cNvSpPr>
            <a:spLocks noChangeArrowheads="1"/>
          </p:cNvSpPr>
          <p:nvPr/>
        </p:nvSpPr>
        <p:spPr bwMode="auto">
          <a:xfrm>
            <a:off x="0" y="5715000"/>
            <a:ext cx="8991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r>
              <a:rPr lang="en-US" altLang="en-GR" sz="1400"/>
              <a:t>Το ποντ</a:t>
            </a:r>
            <a:r>
              <a:rPr lang="en-US" altLang="ja-JP" sz="1400"/>
              <a:t>ίκι και ο αρουραίος είχαν λιγότερο χρόνο να εξελιχθούν ξεχωριστά, από ότι ο άνθρωπος σε σχέση με το ποντίκι ή σε σχέση με τον αρουραίο. Οι μεταλλάξεις που συσσωρεύτηκαν σε κάθε ορθόλογη ακολουθία πρέπει να είναι ανάλογες του χρόνου απόκλισης των οργανισμών.</a:t>
            </a:r>
          </a:p>
          <a:p>
            <a:pPr eaLnBrk="1" hangingPunct="1">
              <a:lnSpc>
                <a:spcPct val="90000"/>
              </a:lnSpc>
              <a:spcBef>
                <a:spcPct val="20000"/>
              </a:spcBef>
              <a:buFontTx/>
              <a:buChar char="•"/>
            </a:pPr>
            <a:r>
              <a:rPr lang="en-US" altLang="ja-JP" sz="1400"/>
              <a:t>Αν υποθέσουμε ότι ο ρυθμός μετάλλαξης είναι 1/1.000.000 χρόνια, πόσες μεταλλάξεις έχουν συσσωρευθεί σε κάθε ακολουθία, σε σχέση με τον κοινό πρόγονο;</a:t>
            </a:r>
            <a:endParaRPr lang="en-US" altLang="en-GR" sz="1800"/>
          </a:p>
        </p:txBody>
      </p:sp>
      <p:sp>
        <p:nvSpPr>
          <p:cNvPr id="16389" name="Rectangle 6">
            <a:extLst>
              <a:ext uri="{FF2B5EF4-FFF2-40B4-BE49-F238E27FC236}">
                <a16:creationId xmlns:a16="http://schemas.microsoft.com/office/drawing/2014/main" id="{5499C7C5-F824-3190-7C04-86038F089280}"/>
              </a:ext>
            </a:extLst>
          </p:cNvPr>
          <p:cNvSpPr>
            <a:spLocks noChangeArrowheads="1"/>
          </p:cNvSpPr>
          <p:nvPr/>
        </p:nvSpPr>
        <p:spPr bwMode="auto">
          <a:xfrm>
            <a:off x="8150225" y="0"/>
            <a:ext cx="990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ja-JP" sz="1000" b="1">
                <a:solidFill>
                  <a:schemeClr val="tx2"/>
                </a:solidFill>
              </a:rPr>
              <a:t>Φυλογένεση</a:t>
            </a:r>
            <a:endParaRPr lang="en-US" altLang="en-GR" sz="1000" b="1">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F2.large.jpeg">
            <a:extLst>
              <a:ext uri="{FF2B5EF4-FFF2-40B4-BE49-F238E27FC236}">
                <a16:creationId xmlns:a16="http://schemas.microsoft.com/office/drawing/2014/main" id="{A87D1A99-32B2-544A-1F36-18456A2300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5016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a:extLst>
              <a:ext uri="{FF2B5EF4-FFF2-40B4-BE49-F238E27FC236}">
                <a16:creationId xmlns:a16="http://schemas.microsoft.com/office/drawing/2014/main" id="{E14F07A3-252B-C108-4739-53AE48A986AA}"/>
              </a:ext>
            </a:extLst>
          </p:cNvPr>
          <p:cNvSpPr>
            <a:spLocks noChangeArrowheads="1"/>
          </p:cNvSpPr>
          <p:nvPr/>
        </p:nvSpPr>
        <p:spPr bwMode="auto">
          <a:xfrm>
            <a:off x="1692275" y="6237288"/>
            <a:ext cx="633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sz="2000"/>
              <a:t>http://www.sciencemag.org/content/288/5472/1789.full</a:t>
            </a:r>
          </a:p>
        </p:txBody>
      </p:sp>
      <p:sp>
        <p:nvSpPr>
          <p:cNvPr id="58371" name="Rectangle 3">
            <a:extLst>
              <a:ext uri="{FF2B5EF4-FFF2-40B4-BE49-F238E27FC236}">
                <a16:creationId xmlns:a16="http://schemas.microsoft.com/office/drawing/2014/main" id="{E030DDD6-3820-49F0-341C-E2CBECF3149F}"/>
              </a:ext>
            </a:extLst>
          </p:cNvPr>
          <p:cNvSpPr>
            <a:spLocks noChangeArrowheads="1"/>
          </p:cNvSpPr>
          <p:nvPr/>
        </p:nvSpPr>
        <p:spPr bwMode="auto">
          <a:xfrm>
            <a:off x="1116013" y="188913"/>
            <a:ext cx="7272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a:t>Timing the Ancestor of the HIV-1 Pandemic Strains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9243D16E-837B-DE3A-6C7C-C93FCB296411}"/>
              </a:ext>
            </a:extLst>
          </p:cNvPr>
          <p:cNvSpPr>
            <a:spLocks noChangeArrowheads="1"/>
          </p:cNvSpPr>
          <p:nvPr/>
        </p:nvSpPr>
        <p:spPr bwMode="auto">
          <a:xfrm>
            <a:off x="250825" y="3357563"/>
            <a:ext cx="8642350" cy="236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a:hlinkClick r:id="rId2"/>
              </a:rPr>
              <a:t>http://www.ncbi.nlm.nih.gov/pubmed/1589796</a:t>
            </a:r>
            <a:endParaRPr lang="el-GR" altLang="en-GR"/>
          </a:p>
          <a:p>
            <a:endParaRPr lang="el-GR" altLang="en-GR"/>
          </a:p>
          <a:p>
            <a:pPr algn="just">
              <a:buFont typeface="Arial" panose="020B0604020202020204" pitchFamily="34" charset="0"/>
              <a:buChar char="•"/>
            </a:pPr>
            <a:r>
              <a:rPr lang="el-GR" altLang="en-GR" sz="2000"/>
              <a:t>Επτά ασθενείς ενός οδοντίατρου που έπασχε από </a:t>
            </a:r>
            <a:r>
              <a:rPr lang="en-GB" altLang="en-GR" sz="2000"/>
              <a:t>AIDS </a:t>
            </a:r>
            <a:r>
              <a:rPr lang="el-GR" altLang="en-GR" sz="2000"/>
              <a:t>προσβλήθηκαν επίσης από </a:t>
            </a:r>
            <a:r>
              <a:rPr lang="en-GB" altLang="en-GR" sz="2000"/>
              <a:t>AIDS.</a:t>
            </a:r>
          </a:p>
          <a:p>
            <a:pPr algn="just">
              <a:buFont typeface="Arial" panose="020B0604020202020204" pitchFamily="34" charset="0"/>
              <a:buChar char="•"/>
            </a:pPr>
            <a:r>
              <a:rPr lang="el-GR" altLang="en-GR" sz="2000"/>
              <a:t>Τον κατηγόρησαν ότι τους μετέδωσε τον ιό.</a:t>
            </a:r>
          </a:p>
          <a:p>
            <a:pPr algn="just">
              <a:buFont typeface="Arial" panose="020B0604020202020204" pitchFamily="34" charset="0"/>
              <a:buChar char="•"/>
            </a:pPr>
            <a:r>
              <a:rPr lang="el-GR" altLang="en-GR" sz="2000"/>
              <a:t>Έγινε φυλογένεση ακολουθιών από τον οδοντίατρο, τους ασθενείς και από άλλους 35 ασθενείς </a:t>
            </a:r>
            <a:r>
              <a:rPr lang="en-GB" altLang="en-GR" sz="2000"/>
              <a:t>AIDS </a:t>
            </a:r>
            <a:r>
              <a:rPr lang="el-GR" altLang="en-GR" sz="2000"/>
              <a:t>από την τοπική κοινωνία.</a:t>
            </a:r>
            <a:endParaRPr lang="en-US" altLang="en-GR" sz="2000"/>
          </a:p>
        </p:txBody>
      </p:sp>
      <p:pic>
        <p:nvPicPr>
          <p:cNvPr id="59394" name="Picture 2" descr="Screen Shot 2012-10-30 at 09.58.02.png">
            <a:extLst>
              <a:ext uri="{FF2B5EF4-FFF2-40B4-BE49-F238E27FC236}">
                <a16:creationId xmlns:a16="http://schemas.microsoft.com/office/drawing/2014/main" id="{0700B84B-DC9C-F68D-73AD-5DC30137C3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870743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Screen Shot 2012-10-30 at 09.56.44.png">
            <a:extLst>
              <a:ext uri="{FF2B5EF4-FFF2-40B4-BE49-F238E27FC236}">
                <a16:creationId xmlns:a16="http://schemas.microsoft.com/office/drawing/2014/main" id="{2ED0F41D-FFB3-6CA0-3EEB-CAB571D897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350"/>
            <a:ext cx="6640512"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Screen Shot 2012-10-30 at 10.13.45.png">
            <a:extLst>
              <a:ext uri="{FF2B5EF4-FFF2-40B4-BE49-F238E27FC236}">
                <a16:creationId xmlns:a16="http://schemas.microsoft.com/office/drawing/2014/main" id="{01C7F04B-75E1-4FD1-D0F2-703F15CF3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6772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a:extLst>
              <a:ext uri="{FF2B5EF4-FFF2-40B4-BE49-F238E27FC236}">
                <a16:creationId xmlns:a16="http://schemas.microsoft.com/office/drawing/2014/main" id="{746D18FF-4FC9-5F81-8A7B-6F34C9A16FC9}"/>
              </a:ext>
            </a:extLst>
          </p:cNvPr>
          <p:cNvSpPr>
            <a:spLocks noChangeArrowheads="1"/>
          </p:cNvSpPr>
          <p:nvPr/>
        </p:nvSpPr>
        <p:spPr bwMode="auto">
          <a:xfrm>
            <a:off x="395288" y="3716338"/>
            <a:ext cx="8569325" cy="237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GR">
                <a:hlinkClick r:id="rId3"/>
              </a:rPr>
              <a:t>http://www.ncbi.nlm.nih.gov/pubmed/7520096</a:t>
            </a:r>
            <a:endParaRPr lang="el-GR" altLang="en-GR"/>
          </a:p>
          <a:p>
            <a:endParaRPr lang="el-GR" altLang="en-GR"/>
          </a:p>
          <a:p>
            <a:pPr algn="just">
              <a:buFont typeface="Arial" panose="020B0604020202020204" pitchFamily="34" charset="0"/>
              <a:buChar char="•"/>
            </a:pPr>
            <a:r>
              <a:rPr lang="el-GR" altLang="en-GR" sz="2000"/>
              <a:t>Θύμα βιασμού κατηγόρησε τον βιαστή ότι της μετέδωσε </a:t>
            </a:r>
            <a:r>
              <a:rPr lang="en-GB" altLang="en-GR" sz="2000"/>
              <a:t>AIDS.</a:t>
            </a:r>
          </a:p>
          <a:p>
            <a:pPr algn="just">
              <a:buFont typeface="Arial" panose="020B0604020202020204" pitchFamily="34" charset="0"/>
              <a:buChar char="•"/>
            </a:pPr>
            <a:r>
              <a:rPr lang="el-GR" altLang="en-GR" sz="2000"/>
              <a:t>Χρησιμοποιήθηκαν ακολουθίες, από το θύμα, τον βιαστή και από 21 ασθενείς </a:t>
            </a:r>
            <a:r>
              <a:rPr lang="en-GB" altLang="en-GR" sz="2000"/>
              <a:t>AIDS </a:t>
            </a:r>
            <a:r>
              <a:rPr lang="el-GR" altLang="en-GR" sz="2000"/>
              <a:t>της τοπικής κοινωνίας.</a:t>
            </a:r>
          </a:p>
          <a:p>
            <a:pPr algn="just">
              <a:buFont typeface="Arial" panose="020B0604020202020204" pitchFamily="34" charset="0"/>
              <a:buChar char="•"/>
            </a:pPr>
            <a:r>
              <a:rPr lang="el-GR" altLang="en-GR" sz="2000"/>
              <a:t>Η φυλογένεση έδειξε ότι οι ακολουθίες του βιαστή και του θύματος ήταν οι πιο κοντινές.</a:t>
            </a:r>
            <a:endParaRPr lang="en-US" altLang="en-G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Screen Shot 2012-10-30 at 10.13.14.png">
            <a:extLst>
              <a:ext uri="{FF2B5EF4-FFF2-40B4-BE49-F238E27FC236}">
                <a16:creationId xmlns:a16="http://schemas.microsoft.com/office/drawing/2014/main" id="{E5DD53AF-CBFA-FED4-EE62-49C2559E02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4006851"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descr="Screen Shot 2012-10-30 at 10.51.20.png">
            <a:extLst>
              <a:ext uri="{FF2B5EF4-FFF2-40B4-BE49-F238E27FC236}">
                <a16:creationId xmlns:a16="http://schemas.microsoft.com/office/drawing/2014/main" id="{F2CCF56F-6E4A-7C06-1C47-EF3CCE1A5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844675"/>
            <a:ext cx="50768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Worobey07_PhylogGraphic">
            <a:extLst>
              <a:ext uri="{FF2B5EF4-FFF2-40B4-BE49-F238E27FC236}">
                <a16:creationId xmlns:a16="http://schemas.microsoft.com/office/drawing/2014/main" id="{F8241CA2-4765-D1DE-194A-F0FDDC8AC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3937000"/>
            <a:ext cx="63261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15" name="Text Box 3">
            <a:extLst>
              <a:ext uri="{FF2B5EF4-FFF2-40B4-BE49-F238E27FC236}">
                <a16:creationId xmlns:a16="http://schemas.microsoft.com/office/drawing/2014/main" id="{32F45F7F-FFCC-4E4B-EE50-154A976A244F}"/>
              </a:ext>
            </a:extLst>
          </p:cNvPr>
          <p:cNvSpPr txBox="1">
            <a:spLocks noChangeArrowheads="1"/>
          </p:cNvSpPr>
          <p:nvPr/>
        </p:nvSpPr>
        <p:spPr bwMode="auto">
          <a:xfrm>
            <a:off x="1444625" y="47625"/>
            <a:ext cx="57594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l-GR" altLang="en-GR" sz="2800" b="1">
                <a:solidFill>
                  <a:srgbClr val="FF3300"/>
                </a:solidFill>
                <a:effectLst>
                  <a:outerShdw blurRad="38100" dist="38100" dir="2700000" algn="tl">
                    <a:srgbClr val="C0C0C0"/>
                  </a:outerShdw>
                </a:effectLst>
              </a:rPr>
              <a:t>Έλεγχος εξελικτικών υποθέσεων</a:t>
            </a:r>
            <a:endParaRPr lang="en-US" altLang="en-GR" sz="2800" b="1">
              <a:solidFill>
                <a:srgbClr val="FF3300"/>
              </a:solidFill>
              <a:effectLst>
                <a:outerShdw blurRad="38100" dist="38100" dir="2700000" algn="tl">
                  <a:srgbClr val="C0C0C0"/>
                </a:outerShdw>
              </a:effectLst>
            </a:endParaRPr>
          </a:p>
        </p:txBody>
      </p:sp>
      <p:sp>
        <p:nvSpPr>
          <p:cNvPr id="550916" name="Text Box 4">
            <a:extLst>
              <a:ext uri="{FF2B5EF4-FFF2-40B4-BE49-F238E27FC236}">
                <a16:creationId xmlns:a16="http://schemas.microsoft.com/office/drawing/2014/main" id="{1601406B-840D-8AFA-5EB0-AB138266D6E9}"/>
              </a:ext>
            </a:extLst>
          </p:cNvPr>
          <p:cNvSpPr txBox="1">
            <a:spLocks noChangeArrowheads="1"/>
          </p:cNvSpPr>
          <p:nvPr/>
        </p:nvSpPr>
        <p:spPr bwMode="auto">
          <a:xfrm>
            <a:off x="233363" y="687388"/>
            <a:ext cx="8764587" cy="375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GR" sz="1800" b="1">
                <a:effectLst>
                  <a:outerShdw blurRad="38100" dist="38100" dir="2700000" algn="tl">
                    <a:srgbClr val="C0C0C0"/>
                  </a:outerShdw>
                </a:effectLst>
              </a:rPr>
              <a:t>Από πο</a:t>
            </a:r>
            <a:r>
              <a:rPr lang="el-GR" altLang="ja-JP" sz="1800" b="1">
                <a:effectLst>
                  <a:outerShdw blurRad="38100" dist="38100" dir="2700000" algn="tl">
                    <a:srgbClr val="C0C0C0"/>
                  </a:outerShdw>
                </a:effectLst>
              </a:rPr>
              <a:t>υ </a:t>
            </a:r>
            <a:r>
              <a:rPr lang="el-GR" altLang="en-GR" sz="1800" b="1">
                <a:effectLst>
                  <a:outerShdw blurRad="38100" dist="38100" dir="2700000" algn="tl">
                    <a:srgbClr val="C0C0C0"/>
                  </a:outerShdw>
                </a:effectLst>
              </a:rPr>
              <a:t>προ</a:t>
            </a:r>
            <a:r>
              <a:rPr lang="el-GR" altLang="ja-JP" sz="1800" b="1">
                <a:effectLst>
                  <a:outerShdw blurRad="38100" dist="38100" dir="2700000" algn="tl">
                    <a:srgbClr val="C0C0C0"/>
                  </a:outerShdw>
                </a:effectLst>
              </a:rPr>
              <a:t>ήλθε ο ιός HIV-1 subtype M</a:t>
            </a:r>
            <a:r>
              <a:rPr lang="el-GR" altLang="en-GR" sz="1800" b="1">
                <a:effectLst>
                  <a:outerShdw blurRad="38100" dist="38100" dir="2700000" algn="tl">
                    <a:srgbClr val="C0C0C0"/>
                  </a:outerShdw>
                </a:effectLst>
              </a:rPr>
              <a:t>; Προ</a:t>
            </a:r>
            <a:r>
              <a:rPr lang="el-GR" altLang="ja-JP" sz="1800" b="1">
                <a:effectLst>
                  <a:outerShdw blurRad="38100" dist="38100" dir="2700000" algn="tl">
                    <a:srgbClr val="C0C0C0"/>
                  </a:outerShdw>
                </a:effectLst>
              </a:rPr>
              <a:t>έλευση στην Κεντρική Αφρική.</a:t>
            </a:r>
            <a:endParaRPr lang="el-GR" altLang="en-GR" sz="1800" b="1">
              <a:effectLst>
                <a:outerShdw blurRad="38100" dist="38100" dir="2700000" algn="tl">
                  <a:srgbClr val="C0C0C0"/>
                </a:outerShdw>
              </a:effectLst>
            </a:endParaRPr>
          </a:p>
          <a:p>
            <a:pPr>
              <a:spcBef>
                <a:spcPct val="50000"/>
              </a:spcBef>
            </a:pPr>
            <a:r>
              <a:rPr lang="el-GR" altLang="ja-JP" sz="1800" b="1">
                <a:effectLst>
                  <a:outerShdw blurRad="38100" dist="38100" dir="2700000" algn="tl">
                    <a:srgbClr val="C0C0C0"/>
                  </a:outerShdw>
                </a:effectLst>
              </a:rPr>
              <a:t>Όταν πρωτοεντοπίστηκε, αρκετοί ασθενείς στην Αμερική ήταν πρόσφατοι Αϊτινοί μετανάστες.</a:t>
            </a:r>
          </a:p>
          <a:p>
            <a:pPr>
              <a:spcBef>
                <a:spcPct val="50000"/>
              </a:spcBef>
            </a:pPr>
            <a:r>
              <a:rPr lang="el-GR" altLang="ja-JP" sz="1800" b="1">
                <a:effectLst>
                  <a:outerShdw blurRad="38100" dist="38100" dir="2700000" algn="tl">
                    <a:srgbClr val="C0C0C0"/>
                  </a:outerShdw>
                </a:effectLst>
              </a:rPr>
              <a:t>Κάποιοι ισχυρίζονταν ότι πήγε από την Αμερική στην Αϊτή στα μέσα των 70s, λόγω σεξοτουρισμού.</a:t>
            </a:r>
          </a:p>
          <a:p>
            <a:pPr>
              <a:spcBef>
                <a:spcPct val="50000"/>
              </a:spcBef>
            </a:pPr>
            <a:r>
              <a:rPr lang="el-GR" altLang="en-GR" sz="1800" b="1">
                <a:effectLst>
                  <a:outerShdw blurRad="38100" dist="38100" dir="2700000" algn="tl">
                    <a:srgbClr val="C0C0C0"/>
                  </a:outerShdw>
                </a:effectLst>
              </a:rPr>
              <a:t>Απ</a:t>
            </a:r>
            <a:r>
              <a:rPr lang="el-GR" altLang="ja-JP" sz="1800" b="1">
                <a:effectLst>
                  <a:outerShdw blurRad="38100" dist="38100" dir="2700000" algn="tl">
                    <a:srgbClr val="C0C0C0"/>
                  </a:outerShdw>
                </a:effectLst>
              </a:rPr>
              <a:t>ό την Αϊτή στην Αμερική ή το αντίθετο;</a:t>
            </a:r>
          </a:p>
          <a:p>
            <a:pPr>
              <a:spcBef>
                <a:spcPct val="50000"/>
              </a:spcBef>
            </a:pPr>
            <a:r>
              <a:rPr lang="el-GR" altLang="ja-JP" sz="1800" b="1">
                <a:effectLst>
                  <a:outerShdw blurRad="38100" dist="38100" dir="2700000" algn="tl">
                    <a:srgbClr val="C0C0C0"/>
                  </a:outerShdw>
                </a:effectLst>
              </a:rPr>
              <a:t>Ο Worobey χρησιμοποίησε ακολουθίες HIV από συντηρημένα δείγματα Αϊτινών ασθενών (1983)</a:t>
            </a:r>
            <a:endParaRPr lang="el-GR" altLang="ja-JP" sz="2000" b="1">
              <a:effectLst>
                <a:outerShdw blurRad="38100" dist="38100" dir="2700000" algn="tl">
                  <a:srgbClr val="C0C0C0"/>
                </a:outerShdw>
              </a:effectLst>
            </a:endParaRPr>
          </a:p>
          <a:p>
            <a:pPr>
              <a:spcBef>
                <a:spcPct val="50000"/>
              </a:spcBef>
            </a:pPr>
            <a:endParaRPr lang="el-GR" altLang="ja-JP" sz="2000" b="1">
              <a:effectLst>
                <a:outerShdw blurRad="38100" dist="38100" dir="2700000" algn="tl">
                  <a:srgbClr val="C0C0C0"/>
                </a:outerShdw>
              </a:effectLst>
            </a:endParaRPr>
          </a:p>
          <a:p>
            <a:pPr>
              <a:spcBef>
                <a:spcPct val="50000"/>
              </a:spcBef>
            </a:pPr>
            <a:endParaRPr lang="en-US" altLang="en-GR" sz="2000" b="1">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15FA43F9-B4ED-CEC5-EB6D-AF1BA41C5291}"/>
              </a:ext>
            </a:extLst>
          </p:cNvPr>
          <p:cNvSpPr>
            <a:spLocks noChangeArrowheads="1"/>
          </p:cNvSpPr>
          <p:nvPr/>
        </p:nvSpPr>
        <p:spPr bwMode="auto">
          <a:xfrm>
            <a:off x="1938338" y="169863"/>
            <a:ext cx="57594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l-GR" altLang="en-GR" sz="2800" b="1">
                <a:solidFill>
                  <a:srgbClr val="FF3300"/>
                </a:solidFill>
                <a:effectLst>
                  <a:outerShdw blurRad="38100" dist="38100" dir="2700000" algn="tl">
                    <a:srgbClr val="C0C0C0"/>
                  </a:outerShdw>
                </a:effectLst>
              </a:rPr>
              <a:t>Έλεγχος εξελικτικών υποθέσεων</a:t>
            </a:r>
            <a:endParaRPr lang="en-US" altLang="en-GR" sz="2800" b="1">
              <a:solidFill>
                <a:srgbClr val="FF3300"/>
              </a:solidFill>
              <a:effectLst>
                <a:outerShdw blurRad="38100" dist="38100" dir="2700000" algn="tl">
                  <a:srgbClr val="C0C0C0"/>
                </a:outerShdw>
              </a:effectLst>
            </a:endParaRPr>
          </a:p>
        </p:txBody>
      </p:sp>
      <p:sp>
        <p:nvSpPr>
          <p:cNvPr id="551939" name="Text Box 3">
            <a:extLst>
              <a:ext uri="{FF2B5EF4-FFF2-40B4-BE49-F238E27FC236}">
                <a16:creationId xmlns:a16="http://schemas.microsoft.com/office/drawing/2014/main" id="{2FC88B2B-29F2-F39F-0B56-301F7DE64413}"/>
              </a:ext>
            </a:extLst>
          </p:cNvPr>
          <p:cNvSpPr txBox="1">
            <a:spLocks noChangeArrowheads="1"/>
          </p:cNvSpPr>
          <p:nvPr/>
        </p:nvSpPr>
        <p:spPr bwMode="auto">
          <a:xfrm>
            <a:off x="3763963" y="787400"/>
            <a:ext cx="2292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GR" sz="2000" b="1">
                <a:effectLst>
                  <a:outerShdw blurRad="38100" dist="38100" dir="2700000" algn="tl">
                    <a:srgbClr val="C0C0C0"/>
                  </a:outerShdw>
                </a:effectLst>
              </a:rPr>
              <a:t>Η πορε</a:t>
            </a:r>
            <a:r>
              <a:rPr lang="el-GR" altLang="ja-JP" sz="2000" b="1">
                <a:effectLst>
                  <a:outerShdw blurRad="38100" dist="38100" dir="2700000" algn="tl">
                    <a:srgbClr val="C0C0C0"/>
                  </a:outerShdw>
                </a:effectLst>
              </a:rPr>
              <a:t>ία του HIV</a:t>
            </a:r>
            <a:endParaRPr lang="en-US" altLang="en-GR" sz="2000" b="1">
              <a:effectLst>
                <a:outerShdw blurRad="38100" dist="38100" dir="2700000" algn="tl">
                  <a:srgbClr val="C0C0C0"/>
                </a:outerShdw>
              </a:effectLst>
            </a:endParaRPr>
          </a:p>
        </p:txBody>
      </p:sp>
      <p:pic>
        <p:nvPicPr>
          <p:cNvPr id="551940" name="Picture 4">
            <a:extLst>
              <a:ext uri="{FF2B5EF4-FFF2-40B4-BE49-F238E27FC236}">
                <a16:creationId xmlns:a16="http://schemas.microsoft.com/office/drawing/2014/main" id="{CFA78B05-43B4-8F6C-5AB5-86EDA7A04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541463"/>
            <a:ext cx="4937125" cy="488315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51941" name="Text Box 5">
            <a:extLst>
              <a:ext uri="{FF2B5EF4-FFF2-40B4-BE49-F238E27FC236}">
                <a16:creationId xmlns:a16="http://schemas.microsoft.com/office/drawing/2014/main" id="{8635D578-DB2D-3CD0-E568-FC06892BFCF5}"/>
              </a:ext>
            </a:extLst>
          </p:cNvPr>
          <p:cNvSpPr txBox="1">
            <a:spLocks noChangeArrowheads="1"/>
          </p:cNvSpPr>
          <p:nvPr/>
        </p:nvSpPr>
        <p:spPr bwMode="auto">
          <a:xfrm>
            <a:off x="2316163" y="6583363"/>
            <a:ext cx="4319587" cy="255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defTabSz="457200">
              <a:tabLst>
                <a:tab pos="723900" algn="l"/>
                <a:tab pos="1447800" algn="l"/>
                <a:tab pos="2171700" algn="l"/>
                <a:tab pos="2895600" algn="l"/>
                <a:tab pos="3619500" algn="l"/>
              </a:tabLst>
              <a:defRPr>
                <a:solidFill>
                  <a:schemeClr val="tx1"/>
                </a:solidFill>
                <a:latin typeface="Arial" charset="0"/>
                <a:ea typeface="ＭＳ Ｐゴシック" charset="0"/>
              </a:defRPr>
            </a:lvl1pPr>
            <a:lvl2pPr marL="431800" indent="-215900" defTabSz="457200">
              <a:tabLst>
                <a:tab pos="723900" algn="l"/>
                <a:tab pos="1447800" algn="l"/>
                <a:tab pos="2171700" algn="l"/>
                <a:tab pos="2895600" algn="l"/>
                <a:tab pos="3619500" algn="l"/>
              </a:tabLst>
              <a:defRPr>
                <a:solidFill>
                  <a:schemeClr val="tx1"/>
                </a:solidFill>
                <a:latin typeface="Arial" charset="0"/>
                <a:ea typeface="ＭＳ Ｐゴシック" charset="0"/>
              </a:defRPr>
            </a:lvl2pPr>
            <a:lvl3pPr marL="647700" indent="-215900" defTabSz="457200">
              <a:tabLst>
                <a:tab pos="723900" algn="l"/>
                <a:tab pos="1447800" algn="l"/>
                <a:tab pos="2171700" algn="l"/>
                <a:tab pos="2895600" algn="l"/>
                <a:tab pos="3619500" algn="l"/>
              </a:tabLst>
              <a:defRPr>
                <a:solidFill>
                  <a:schemeClr val="tx1"/>
                </a:solidFill>
                <a:latin typeface="Arial" charset="0"/>
                <a:ea typeface="ＭＳ Ｐゴシック" charset="0"/>
              </a:defRPr>
            </a:lvl3pPr>
            <a:lvl4pPr marL="863600" indent="-215900" defTabSz="457200">
              <a:tabLst>
                <a:tab pos="723900" algn="l"/>
                <a:tab pos="1447800" algn="l"/>
                <a:tab pos="2171700" algn="l"/>
                <a:tab pos="2895600" algn="l"/>
                <a:tab pos="3619500" algn="l"/>
              </a:tabLst>
              <a:defRPr>
                <a:solidFill>
                  <a:schemeClr val="tx1"/>
                </a:solidFill>
                <a:latin typeface="Arial" charset="0"/>
                <a:ea typeface="ＭＳ Ｐゴシック" charset="0"/>
              </a:defRPr>
            </a:lvl4pPr>
            <a:lvl5pPr marL="1079500" indent="-215900" defTabSz="457200">
              <a:tabLst>
                <a:tab pos="723900" algn="l"/>
                <a:tab pos="1447800" algn="l"/>
                <a:tab pos="2171700" algn="l"/>
                <a:tab pos="2895600" algn="l"/>
                <a:tab pos="3619500" algn="l"/>
              </a:tabLst>
              <a:defRPr>
                <a:solidFill>
                  <a:schemeClr val="tx1"/>
                </a:solidFill>
                <a:latin typeface="Arial" charset="0"/>
                <a:ea typeface="ＭＳ Ｐゴシック" charset="0"/>
              </a:defRPr>
            </a:lvl5pPr>
            <a:lvl6pPr marL="1536700" indent="-215900" fontAlgn="base">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0"/>
              </a:defRPr>
            </a:lvl6pPr>
            <a:lvl7pPr marL="1993900" indent="-215900" fontAlgn="base">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0"/>
              </a:defRPr>
            </a:lvl7pPr>
            <a:lvl8pPr marL="2451100" indent="-215900" fontAlgn="base">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0"/>
              </a:defRPr>
            </a:lvl8pPr>
            <a:lvl9pPr marL="2908300" indent="-215900" fontAlgn="base">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z="1200" b="1" dirty="0">
                <a:solidFill>
                  <a:srgbClr val="000000"/>
                </a:solidFill>
                <a:cs typeface="msgothic" charset="0"/>
              </a:rPr>
              <a:t>Gilbert M T P et al. PNAS 2007;104:18566-18570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a:extLst>
              <a:ext uri="{FF2B5EF4-FFF2-40B4-BE49-F238E27FC236}">
                <a16:creationId xmlns:a16="http://schemas.microsoft.com/office/drawing/2014/main" id="{16C4611B-A3D8-A3A1-6FCC-241B6C1710F2}"/>
              </a:ext>
            </a:extLst>
          </p:cNvPr>
          <p:cNvSpPr>
            <a:spLocks noGrp="1" noChangeArrowheads="1"/>
          </p:cNvSpPr>
          <p:nvPr>
            <p:ph type="title"/>
          </p:nvPr>
        </p:nvSpPr>
        <p:spPr/>
        <p:txBody>
          <a:bodyPr>
            <a:normAutofit fontScale="90000"/>
          </a:bodyPr>
          <a:lstStyle/>
          <a:p>
            <a:pPr eaLnBrk="1" hangingPunct="1"/>
            <a:r>
              <a:rPr lang="en-US" altLang="en-GR" sz="4000"/>
              <a:t>Μοριακο</a:t>
            </a:r>
            <a:r>
              <a:rPr lang="en-US" altLang="ja-JP" sz="4000"/>
              <a:t>ί δείκτες για φυλογένεση οργανισμών</a:t>
            </a:r>
            <a:endParaRPr lang="en-US" altLang="en-GR" sz="4000"/>
          </a:p>
        </p:txBody>
      </p:sp>
      <p:sp>
        <p:nvSpPr>
          <p:cNvPr id="17410" name="Rectangle 1027">
            <a:extLst>
              <a:ext uri="{FF2B5EF4-FFF2-40B4-BE49-F238E27FC236}">
                <a16:creationId xmlns:a16="http://schemas.microsoft.com/office/drawing/2014/main" id="{582779F3-4632-7319-4C34-CF952E4FB6B5}"/>
              </a:ext>
            </a:extLst>
          </p:cNvPr>
          <p:cNvSpPr>
            <a:spLocks noGrp="1" noChangeArrowheads="1"/>
          </p:cNvSpPr>
          <p:nvPr>
            <p:ph type="body" idx="1"/>
          </p:nvPr>
        </p:nvSpPr>
        <p:spPr/>
        <p:txBody>
          <a:bodyPr/>
          <a:lstStyle/>
          <a:p>
            <a:pPr eaLnBrk="1" hangingPunct="1">
              <a:lnSpc>
                <a:spcPct val="90000"/>
              </a:lnSpc>
            </a:pPr>
            <a:r>
              <a:rPr lang="en-US" altLang="en-GR" sz="1800"/>
              <a:t>DNA </a:t>
            </a:r>
            <a:r>
              <a:rPr lang="en-US" altLang="ja-JP" sz="1800"/>
              <a:t>ή πρωτεΐνη, ανάλογα με την εξελικτική απόσταση των οργανισμών.</a:t>
            </a:r>
          </a:p>
          <a:p>
            <a:pPr eaLnBrk="1" hangingPunct="1">
              <a:lnSpc>
                <a:spcPct val="90000"/>
              </a:lnSpc>
            </a:pPr>
            <a:r>
              <a:rPr lang="en-US" altLang="ja-JP" sz="1800"/>
              <a:t>Για πολύ ‘κοντινούς’ οργανισμούς:</a:t>
            </a:r>
          </a:p>
          <a:p>
            <a:pPr lvl="1" eaLnBrk="1" hangingPunct="1">
              <a:lnSpc>
                <a:spcPct val="90000"/>
              </a:lnSpc>
            </a:pPr>
            <a:r>
              <a:rPr lang="en-US" altLang="ja-JP" sz="1800"/>
              <a:t>Περιοχές του DNA που εξελίσονται γρήγορα.</a:t>
            </a:r>
          </a:p>
          <a:p>
            <a:pPr lvl="1" eaLnBrk="1" hangingPunct="1">
              <a:lnSpc>
                <a:spcPct val="90000"/>
              </a:lnSpc>
            </a:pPr>
            <a:r>
              <a:rPr lang="en-US" altLang="ja-JP" sz="1800"/>
              <a:t>Π.χ. Για άτομα ενός ή περισσότερων πληθυσμών του ίδιου είδους, χρησιμοποιείται mtDNA που δεν κωδικοποιεί πρωτεΐνες.</a:t>
            </a:r>
            <a:endParaRPr lang="en-US" altLang="ja-JP" sz="1600"/>
          </a:p>
          <a:p>
            <a:pPr eaLnBrk="1" hangingPunct="1">
              <a:lnSpc>
                <a:spcPct val="90000"/>
              </a:lnSpc>
            </a:pPr>
            <a:r>
              <a:rPr lang="en-US" altLang="ja-JP" sz="1800"/>
              <a:t>Για μέτρια αποκλίνοντες οργανισμούς:</a:t>
            </a:r>
          </a:p>
          <a:p>
            <a:pPr lvl="1" eaLnBrk="1" hangingPunct="1">
              <a:lnSpc>
                <a:spcPct val="90000"/>
              </a:lnSpc>
            </a:pPr>
            <a:r>
              <a:rPr lang="en-US" altLang="ja-JP" sz="1600"/>
              <a:t>rRNA ή πρωτεΐνες.</a:t>
            </a:r>
          </a:p>
          <a:p>
            <a:pPr lvl="2" eaLnBrk="1" hangingPunct="1">
              <a:lnSpc>
                <a:spcPct val="90000"/>
              </a:lnSpc>
            </a:pPr>
            <a:r>
              <a:rPr lang="en-US" altLang="ja-JP" sz="1400"/>
              <a:t>Mt-rRNA 10-100 ΜΥ</a:t>
            </a:r>
          </a:p>
          <a:p>
            <a:pPr lvl="2" eaLnBrk="1" hangingPunct="1">
              <a:lnSpc>
                <a:spcPct val="90000"/>
              </a:lnSpc>
            </a:pPr>
            <a:r>
              <a:rPr lang="en-US" altLang="ja-JP" sz="1400"/>
              <a:t>Nuc-rRNA 100-800 MY</a:t>
            </a:r>
          </a:p>
          <a:p>
            <a:pPr eaLnBrk="1" hangingPunct="1">
              <a:lnSpc>
                <a:spcPct val="90000"/>
              </a:lnSpc>
            </a:pPr>
            <a:r>
              <a:rPr lang="en-US" altLang="ja-JP" sz="1800"/>
              <a:t>Για βαθιά αποκλείνοντες οργανισμούς:</a:t>
            </a:r>
          </a:p>
          <a:p>
            <a:pPr lvl="1" eaLnBrk="1" hangingPunct="1">
              <a:lnSpc>
                <a:spcPct val="90000"/>
              </a:lnSpc>
            </a:pPr>
            <a:r>
              <a:rPr lang="en-US" altLang="ja-JP" sz="1600"/>
              <a:t>Βαθιά συντηρημμένες πρωτεΐνες.  </a:t>
            </a:r>
          </a:p>
          <a:p>
            <a:pPr lvl="1" eaLnBrk="1" hangingPunct="1">
              <a:lnSpc>
                <a:spcPct val="90000"/>
              </a:lnSpc>
            </a:pPr>
            <a:endParaRPr lang="en-US" altLang="ja-JP" sz="1800"/>
          </a:p>
          <a:p>
            <a:pPr eaLnBrk="1" hangingPunct="1">
              <a:lnSpc>
                <a:spcPct val="90000"/>
              </a:lnSpc>
            </a:pPr>
            <a:endParaRPr lang="en-US" altLang="en-GR" sz="1800"/>
          </a:p>
        </p:txBody>
      </p:sp>
      <p:sp>
        <p:nvSpPr>
          <p:cNvPr id="17411" name="Rectangle 1028">
            <a:extLst>
              <a:ext uri="{FF2B5EF4-FFF2-40B4-BE49-F238E27FC236}">
                <a16:creationId xmlns:a16="http://schemas.microsoft.com/office/drawing/2014/main" id="{70866200-8D5A-28BB-0645-44760E5412D2}"/>
              </a:ext>
            </a:extLst>
          </p:cNvPr>
          <p:cNvSpPr>
            <a:spLocks noChangeArrowheads="1"/>
          </p:cNvSpPr>
          <p:nvPr/>
        </p:nvSpPr>
        <p:spPr bwMode="auto">
          <a:xfrm>
            <a:off x="8150225" y="0"/>
            <a:ext cx="990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ja-JP" sz="1000" b="1">
                <a:solidFill>
                  <a:schemeClr val="tx2"/>
                </a:solidFill>
              </a:rPr>
              <a:t>Φυλογένεση</a:t>
            </a:r>
            <a:endParaRPr lang="en-US" altLang="en-GR" sz="1000" b="1">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216305" y="2719504"/>
            <a:ext cx="3955895" cy="857250"/>
          </a:xfrm>
        </p:spPr>
        <p:txBody>
          <a:bodyPr/>
          <a:lstStyle/>
          <a:p>
            <a:pPr eaLnBrk="1" hangingPunct="1"/>
            <a:br>
              <a:rPr lang="en-US" altLang="ja-JP" sz="2700" dirty="0">
                <a:latin typeface="Arial" charset="0"/>
                <a:ea typeface="ＭＳ Ｐゴシック" charset="0"/>
                <a:cs typeface="ＭＳ Ｐゴシック" charset="0"/>
              </a:rPr>
            </a:br>
            <a:r>
              <a:rPr lang="en-US" sz="2700" dirty="0">
                <a:latin typeface="Arial" charset="0"/>
                <a:ea typeface="ＭＳ Ｐゴシック" charset="0"/>
                <a:cs typeface="ＭＳ Ｐゴシック" charset="0"/>
              </a:rPr>
              <a:t>Best reciprocal blast hit</a:t>
            </a:r>
          </a:p>
        </p:txBody>
      </p:sp>
    </p:spTree>
    <p:extLst>
      <p:ext uri="{BB962C8B-B14F-4D97-AF65-F5344CB8AC3E}">
        <p14:creationId xmlns:p14="http://schemas.microsoft.com/office/powerpoint/2010/main" val="268761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57350" y="1143000"/>
            <a:ext cx="5829300" cy="628650"/>
          </a:xfrm>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altLang="ja-JP" sz="2700" dirty="0" err="1">
                <a:latin typeface="Arial" charset="0"/>
                <a:ea typeface="ＭＳ Ｐゴシック" charset="0"/>
                <a:cs typeface="ＭＳ Ｐゴシック" charset="0"/>
              </a:rPr>
              <a:t>ι</a:t>
            </a:r>
            <a:r>
              <a:rPr lang="en-US" altLang="ja-JP" sz="2700" dirty="0">
                <a:latin typeface="Arial" charset="0"/>
                <a:ea typeface="ＭＳ Ｐゴシック" charset="0"/>
                <a:cs typeface="ＭＳ Ｐゴシック" charset="0"/>
              </a:rPr>
              <a:t>) </a:t>
            </a:r>
            <a:endParaRPr lang="en-US" sz="2700" dirty="0">
              <a:latin typeface="Arial" charset="0"/>
              <a:ea typeface="ＭＳ Ｐゴシック" charset="0"/>
              <a:cs typeface="ＭＳ Ｐゴシック" charset="0"/>
            </a:endParaRPr>
          </a:p>
        </p:txBody>
      </p:sp>
      <p:sp>
        <p:nvSpPr>
          <p:cNvPr id="16386" name="Rectangle 3"/>
          <p:cNvSpPr>
            <a:spLocks noGrp="1" noChangeArrowheads="1"/>
          </p:cNvSpPr>
          <p:nvPr>
            <p:ph type="body" idx="1"/>
          </p:nvPr>
        </p:nvSpPr>
        <p:spPr>
          <a:xfrm>
            <a:off x="1657350" y="2000250"/>
            <a:ext cx="5829300" cy="1428750"/>
          </a:xfrm>
        </p:spPr>
        <p:txBody>
          <a:bodyPr>
            <a:normAutofit lnSpcReduction="10000"/>
          </a:bodyPr>
          <a:lstStyle/>
          <a:p>
            <a:pPr eaLnBrk="1" hangingPunct="1">
              <a:lnSpc>
                <a:spcPct val="90000"/>
              </a:lnSpc>
            </a:pPr>
            <a:r>
              <a:rPr lang="en-US" sz="1350" dirty="0">
                <a:latin typeface="Arial" charset="0"/>
                <a:ea typeface="ＭＳ Ｐゴシック" charset="0"/>
                <a:cs typeface="ＭＳ Ｐゴシック" charset="0"/>
              </a:rPr>
              <a:t>Fast method for detecting orthologs between two genomes</a:t>
            </a:r>
            <a:r>
              <a:rPr lang="en-US" altLang="ja-JP" sz="1350" dirty="0">
                <a:latin typeface="Arial" charset="0"/>
                <a:ea typeface="ＭＳ Ｐゴシック" charset="0"/>
                <a:cs typeface="ＭＳ Ｐゴシック" charset="0"/>
              </a:rPr>
              <a:t> (i.e. one genome from a model organism against a new genome of an understudied organism).</a:t>
            </a:r>
          </a:p>
          <a:p>
            <a:pPr eaLnBrk="1" hangingPunct="1">
              <a:lnSpc>
                <a:spcPct val="90000"/>
              </a:lnSpc>
            </a:pPr>
            <a:endParaRPr lang="en-US" sz="1350" dirty="0">
              <a:latin typeface="Arial" charset="0"/>
              <a:ea typeface="ＭＳ Ｐゴシック" charset="0"/>
              <a:cs typeface="ＭＳ Ｐゴシック" charset="0"/>
            </a:endParaRPr>
          </a:p>
          <a:p>
            <a:pPr eaLnBrk="1" hangingPunct="1">
              <a:lnSpc>
                <a:spcPct val="90000"/>
              </a:lnSpc>
            </a:pPr>
            <a:r>
              <a:rPr lang="en-US" sz="1350" dirty="0">
                <a:latin typeface="Arial" charset="0"/>
                <a:ea typeface="ＭＳ Ｐゴシック" charset="0"/>
                <a:cs typeface="ＭＳ Ｐゴシック" charset="0"/>
              </a:rPr>
              <a:t>Why is it important to identify orthologs?</a:t>
            </a:r>
            <a:endParaRPr lang="en-US" altLang="ja-JP" sz="1350" dirty="0">
              <a:latin typeface="Arial" charset="0"/>
              <a:ea typeface="ＭＳ Ｐゴシック" charset="0"/>
              <a:cs typeface="ＭＳ Ｐゴシック" charset="0"/>
            </a:endParaRPr>
          </a:p>
          <a:p>
            <a:pPr lvl="1" eaLnBrk="1" hangingPunct="1">
              <a:lnSpc>
                <a:spcPct val="90000"/>
              </a:lnSpc>
            </a:pPr>
            <a:r>
              <a:rPr lang="en-US" sz="1350" dirty="0">
                <a:latin typeface="Arial" charset="0"/>
                <a:ea typeface="ＭＳ Ｐゴシック" charset="0"/>
              </a:rPr>
              <a:t>They usually retain the same or very similar function</a:t>
            </a:r>
            <a:endParaRPr lang="en-US" altLang="ja-JP" sz="1350" dirty="0">
              <a:latin typeface="Arial" charset="0"/>
              <a:ea typeface="ＭＳ Ｐゴシック" charset="0"/>
            </a:endParaRPr>
          </a:p>
          <a:p>
            <a:pPr lvl="1" eaLnBrk="1" hangingPunct="1">
              <a:lnSpc>
                <a:spcPct val="90000"/>
              </a:lnSpc>
            </a:pPr>
            <a:r>
              <a:rPr lang="en-US" altLang="ja-JP" sz="1350" dirty="0">
                <a:latin typeface="Arial" charset="0"/>
                <a:ea typeface="ＭＳ Ｐゴシック" charset="0"/>
              </a:rPr>
              <a:t>Paralogs usually diverge in their function, over time </a:t>
            </a:r>
            <a:endParaRPr lang="en-US" sz="1350" dirty="0">
              <a:latin typeface="Arial" charset="0"/>
              <a:ea typeface="ＭＳ Ｐゴシック" charset="0"/>
            </a:endParaRPr>
          </a:p>
          <a:p>
            <a:pPr eaLnBrk="1" hangingPunct="1">
              <a:lnSpc>
                <a:spcPct val="90000"/>
              </a:lnSpc>
            </a:pPr>
            <a:endParaRPr lang="en-US" sz="1350" dirty="0">
              <a:latin typeface="Arial" charset="0"/>
              <a:ea typeface="ＭＳ Ｐゴシック" charset="0"/>
              <a:cs typeface="ＭＳ Ｐゴシック" charset="0"/>
            </a:endParaRPr>
          </a:p>
        </p:txBody>
      </p:sp>
      <p:pic>
        <p:nvPicPr>
          <p:cNvPr id="16387" name="Picture 4" descr="find_orthologs"/>
          <p:cNvPicPr>
            <a:picLocks noChangeAspect="1" noChangeArrowheads="1"/>
          </p:cNvPicPr>
          <p:nvPr/>
        </p:nvPicPr>
        <p:blipFill>
          <a:blip r:embed="rId2">
            <a:extLst>
              <a:ext uri="{28A0092B-C50C-407E-A947-70E740481C1C}">
                <a14:useLocalDpi xmlns:a14="http://schemas.microsoft.com/office/drawing/2010/main" val="0"/>
              </a:ext>
            </a:extLst>
          </a:blip>
          <a:srcRect l="27226" t="43520" r="33446" b="24376"/>
          <a:stretch>
            <a:fillRect/>
          </a:stretch>
        </p:blipFill>
        <p:spPr bwMode="auto">
          <a:xfrm>
            <a:off x="3327276" y="3428999"/>
            <a:ext cx="2684884" cy="3097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155423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(ii)</a:t>
            </a:r>
          </a:p>
        </p:txBody>
      </p:sp>
      <p:pic>
        <p:nvPicPr>
          <p:cNvPr id="17410" name="Picture 4" descr="reciprocal_blast_1"/>
          <p:cNvPicPr>
            <a:picLocks noChangeAspect="1" noChangeArrowheads="1"/>
          </p:cNvPicPr>
          <p:nvPr/>
        </p:nvPicPr>
        <p:blipFill>
          <a:blip r:embed="rId2">
            <a:extLst>
              <a:ext uri="{28A0092B-C50C-407E-A947-70E740481C1C}">
                <a14:useLocalDpi xmlns:a14="http://schemas.microsoft.com/office/drawing/2010/main" val="0"/>
              </a:ext>
            </a:extLst>
          </a:blip>
          <a:srcRect l="10977" t="2913" r="17667" b="48544"/>
          <a:stretch>
            <a:fillRect/>
          </a:stretch>
        </p:blipFill>
        <p:spPr bwMode="auto">
          <a:xfrm>
            <a:off x="2537835" y="2037454"/>
            <a:ext cx="4408790" cy="4239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7"/>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240769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(iii)</a:t>
            </a:r>
          </a:p>
        </p:txBody>
      </p:sp>
      <p:pic>
        <p:nvPicPr>
          <p:cNvPr id="18434" name="Picture 4" descr="reciprocal_blast_1"/>
          <p:cNvPicPr>
            <a:picLocks noChangeAspect="1" noChangeArrowheads="1"/>
          </p:cNvPicPr>
          <p:nvPr/>
        </p:nvPicPr>
        <p:blipFill>
          <a:blip r:embed="rId2">
            <a:extLst>
              <a:ext uri="{28A0092B-C50C-407E-A947-70E740481C1C}">
                <a14:useLocalDpi xmlns:a14="http://schemas.microsoft.com/office/drawing/2010/main" val="0"/>
              </a:ext>
            </a:extLst>
          </a:blip>
          <a:srcRect l="9605" t="53398" r="19040" b="3883"/>
          <a:stretch>
            <a:fillRect/>
          </a:stretch>
        </p:blipFill>
        <p:spPr bwMode="auto">
          <a:xfrm>
            <a:off x="2411760" y="2204864"/>
            <a:ext cx="4967436" cy="420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5"/>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270584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2700" dirty="0">
                <a:latin typeface="Arial" charset="0"/>
                <a:ea typeface="ＭＳ Ｐゴシック" charset="0"/>
                <a:cs typeface="ＭＳ Ｐゴシック" charset="0"/>
              </a:rPr>
              <a:t>Best reciprocal blast hit</a:t>
            </a:r>
            <a:r>
              <a:rPr lang="en-US" altLang="ja-JP" sz="270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(iv)</a:t>
            </a:r>
          </a:p>
        </p:txBody>
      </p:sp>
      <p:pic>
        <p:nvPicPr>
          <p:cNvPr id="19458" name="Picture 4" descr="reciprocal_blast_2"/>
          <p:cNvPicPr>
            <a:picLocks noChangeAspect="1" noChangeArrowheads="1"/>
          </p:cNvPicPr>
          <p:nvPr/>
        </p:nvPicPr>
        <p:blipFill>
          <a:blip r:embed="rId2">
            <a:extLst>
              <a:ext uri="{28A0092B-C50C-407E-A947-70E740481C1C}">
                <a14:useLocalDpi xmlns:a14="http://schemas.microsoft.com/office/drawing/2010/main" val="0"/>
              </a:ext>
            </a:extLst>
          </a:blip>
          <a:srcRect l="25211" t="2141" r="25378" b="58502"/>
          <a:stretch>
            <a:fillRect/>
          </a:stretch>
        </p:blipFill>
        <p:spPr bwMode="auto">
          <a:xfrm>
            <a:off x="2692598" y="2204864"/>
            <a:ext cx="3758804" cy="4232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5"/>
          <p:cNvSpPr>
            <a:spLocks noChangeArrowheads="1"/>
          </p:cNvSpPr>
          <p:nvPr/>
        </p:nvSpPr>
        <p:spPr bwMode="auto">
          <a:xfrm>
            <a:off x="6953251" y="857251"/>
            <a:ext cx="1103187" cy="2077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750" b="1">
                <a:solidFill>
                  <a:schemeClr val="tx2"/>
                </a:solidFill>
              </a:rPr>
              <a:t>Ανταποδοτικ</a:t>
            </a:r>
            <a:r>
              <a:rPr lang="en-US" altLang="ja-JP" sz="750" b="1">
                <a:solidFill>
                  <a:schemeClr val="tx2"/>
                </a:solidFill>
              </a:rPr>
              <a:t>ό Blast</a:t>
            </a:r>
            <a:endParaRPr lang="en-US" sz="750" b="1">
              <a:solidFill>
                <a:schemeClr val="tx2"/>
              </a:solidFill>
            </a:endParaRPr>
          </a:p>
        </p:txBody>
      </p:sp>
    </p:spTree>
    <p:extLst>
      <p:ext uri="{BB962C8B-B14F-4D97-AF65-F5344CB8AC3E}">
        <p14:creationId xmlns:p14="http://schemas.microsoft.com/office/powerpoint/2010/main" val="27301892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TotalTime>
  <Words>1759</Words>
  <Application>Microsoft Macintosh PowerPoint</Application>
  <PresentationFormat>On-screen Show (4:3)</PresentationFormat>
  <Paragraphs>159</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ＭＳ Ｐゴシック</vt:lpstr>
      <vt:lpstr>ヒラギノ角ゴ Pro W3</vt:lpstr>
      <vt:lpstr>Times New Roman</vt:lpstr>
      <vt:lpstr>Wingdings</vt:lpstr>
      <vt:lpstr>Blank Presentation</vt:lpstr>
      <vt:lpstr>PowerPoint Presentation</vt:lpstr>
      <vt:lpstr>Φυλογένεση οργανισμών</vt:lpstr>
      <vt:lpstr>Φυλογένεση οργανισμών</vt:lpstr>
      <vt:lpstr>Μοριακοί δείκτες για φυλογένεση οργανισμών</vt:lpstr>
      <vt:lpstr> Best reciprocal blast hit</vt:lpstr>
      <vt:lpstr>Best reciprocal blast hit (ι) </vt:lpstr>
      <vt:lpstr>Best reciprocal blast hit (ii)</vt:lpstr>
      <vt:lpstr>Best reciprocal blast hit (iii)</vt:lpstr>
      <vt:lpstr>Best reciprocal blast hit (iv)</vt:lpstr>
      <vt:lpstr>Best reciprocal blast hit (v)</vt:lpstr>
      <vt:lpstr>Best reciprocal blast hit (vi)</vt:lpstr>
      <vt:lpstr>Best reciprocal blast hit (vii)</vt:lpstr>
      <vt:lpstr>Best reciprocal blast hit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Greg Amoutzias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Πολλαπλή στοίχιση - Φυλογένεση</dc:title>
  <dc:creator>Greg Amoutzias</dc:creator>
  <cp:lastModifiedBy>AMOUTZIAS GRIGORIOS</cp:lastModifiedBy>
  <cp:revision>91</cp:revision>
  <dcterms:created xsi:type="dcterms:W3CDTF">2010-11-10T10:42:59Z</dcterms:created>
  <dcterms:modified xsi:type="dcterms:W3CDTF">2026-01-28T13:19:23Z</dcterms:modified>
</cp:coreProperties>
</file>