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4" r:id="rId8"/>
    <p:sldId id="265" r:id="rId9"/>
    <p:sldId id="262" r:id="rId10"/>
    <p:sldId id="263" r:id="rId11"/>
    <p:sldId id="266" r:id="rId12"/>
    <p:sldId id="268" r:id="rId13"/>
    <p:sldId id="270" r:id="rId14"/>
    <p:sldId id="267"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4" d="100"/>
          <a:sy n="114" d="100"/>
        </p:scale>
        <p:origin x="-2248"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5" d="100"/>
          <a:sy n="95" d="100"/>
        </p:scale>
        <p:origin x="-455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804FE9-146C-9542-A06E-BDEB3AC945E4}" type="datetimeFigureOut">
              <a:rPr lang="en-US" smtClean="0"/>
              <a:t>24/05/22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973FB2-B46F-0A4E-AC67-A73458C6917F}" type="slidenum">
              <a:rPr lang="en-US" smtClean="0"/>
              <a:t>‹#›</a:t>
            </a:fld>
            <a:endParaRPr lang="en-US"/>
          </a:p>
        </p:txBody>
      </p:sp>
    </p:spTree>
    <p:extLst>
      <p:ext uri="{BB962C8B-B14F-4D97-AF65-F5344CB8AC3E}">
        <p14:creationId xmlns:p14="http://schemas.microsoft.com/office/powerpoint/2010/main" val="42032519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973FB2-B46F-0A4E-AC67-A73458C6917F}" type="slidenum">
              <a:rPr lang="en-US" smtClean="0"/>
              <a:t>3</a:t>
            </a:fld>
            <a:endParaRPr lang="en-US"/>
          </a:p>
        </p:txBody>
      </p:sp>
    </p:spTree>
    <p:extLst>
      <p:ext uri="{BB962C8B-B14F-4D97-AF65-F5344CB8AC3E}">
        <p14:creationId xmlns:p14="http://schemas.microsoft.com/office/powerpoint/2010/main" val="280107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19</a:t>
            </a:fld>
            <a:endParaRPr lang="en-US"/>
          </a:p>
        </p:txBody>
      </p:sp>
    </p:spTree>
    <p:extLst>
      <p:ext uri="{BB962C8B-B14F-4D97-AF65-F5344CB8AC3E}">
        <p14:creationId xmlns:p14="http://schemas.microsoft.com/office/powerpoint/2010/main" val="3589784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20</a:t>
            </a:fld>
            <a:endParaRPr lang="en-US"/>
          </a:p>
        </p:txBody>
      </p:sp>
    </p:spTree>
    <p:extLst>
      <p:ext uri="{BB962C8B-B14F-4D97-AF65-F5344CB8AC3E}">
        <p14:creationId xmlns:p14="http://schemas.microsoft.com/office/powerpoint/2010/main" val="3589784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21</a:t>
            </a:fld>
            <a:endParaRPr lang="en-US"/>
          </a:p>
        </p:txBody>
      </p:sp>
    </p:spTree>
    <p:extLst>
      <p:ext uri="{BB962C8B-B14F-4D97-AF65-F5344CB8AC3E}">
        <p14:creationId xmlns:p14="http://schemas.microsoft.com/office/powerpoint/2010/main" val="3589784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22</a:t>
            </a:fld>
            <a:endParaRPr lang="en-US"/>
          </a:p>
        </p:txBody>
      </p:sp>
    </p:spTree>
    <p:extLst>
      <p:ext uri="{BB962C8B-B14F-4D97-AF65-F5344CB8AC3E}">
        <p14:creationId xmlns:p14="http://schemas.microsoft.com/office/powerpoint/2010/main" val="358978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23</a:t>
            </a:fld>
            <a:endParaRPr lang="en-US"/>
          </a:p>
        </p:txBody>
      </p:sp>
    </p:spTree>
    <p:extLst>
      <p:ext uri="{BB962C8B-B14F-4D97-AF65-F5344CB8AC3E}">
        <p14:creationId xmlns:p14="http://schemas.microsoft.com/office/powerpoint/2010/main" val="3589784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ECC13A-D2F4-C94A-85E3-4565FAEDA56C}" type="slidenum">
              <a:rPr lang="en-US" smtClean="0"/>
              <a:t>24</a:t>
            </a:fld>
            <a:endParaRPr lang="en-US"/>
          </a:p>
        </p:txBody>
      </p:sp>
    </p:spTree>
    <p:extLst>
      <p:ext uri="{BB962C8B-B14F-4D97-AF65-F5344CB8AC3E}">
        <p14:creationId xmlns:p14="http://schemas.microsoft.com/office/powerpoint/2010/main" val="3589784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4C53B546-EDAF-8947-9EDD-2B31DDB2CD02}" type="datetimeFigureOut">
              <a:rPr lang="en-US" smtClean="0"/>
              <a:t>24/05/22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130323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4C53B546-EDAF-8947-9EDD-2B31DDB2CD02}" type="datetimeFigureOut">
              <a:rPr lang="en-US" smtClean="0"/>
              <a:t>24/05/22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3761997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4C53B546-EDAF-8947-9EDD-2B31DDB2CD02}" type="datetimeFigureOut">
              <a:rPr lang="en-US" smtClean="0"/>
              <a:t>24/05/22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962012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4C53B546-EDAF-8947-9EDD-2B31DDB2CD02}" type="datetimeFigureOut">
              <a:rPr lang="en-US" smtClean="0"/>
              <a:t>24/05/22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19292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4C53B546-EDAF-8947-9EDD-2B31DDB2CD02}" type="datetimeFigureOut">
              <a:rPr lang="en-US" smtClean="0"/>
              <a:t>24/05/22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204736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4C53B546-EDAF-8947-9EDD-2B31DDB2CD02}" type="datetimeFigureOut">
              <a:rPr lang="en-US" smtClean="0"/>
              <a:t>24/05/22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3982857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4C53B546-EDAF-8947-9EDD-2B31DDB2CD02}" type="datetimeFigureOut">
              <a:rPr lang="en-US" smtClean="0"/>
              <a:t>24/05/22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12670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4C53B546-EDAF-8947-9EDD-2B31DDB2CD02}" type="datetimeFigureOut">
              <a:rPr lang="en-US" smtClean="0"/>
              <a:t>24/05/22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3215182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53B546-EDAF-8947-9EDD-2B31DDB2CD02}" type="datetimeFigureOut">
              <a:rPr lang="en-US" smtClean="0"/>
              <a:t>24/05/22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757538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4C53B546-EDAF-8947-9EDD-2B31DDB2CD02}" type="datetimeFigureOut">
              <a:rPr lang="en-US" smtClean="0"/>
              <a:t>24/05/22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20629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4C53B546-EDAF-8947-9EDD-2B31DDB2CD02}" type="datetimeFigureOut">
              <a:rPr lang="en-US" smtClean="0"/>
              <a:t>24/05/22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6954FD-53FB-4A4E-A7D9-4FC9D5071A21}" type="slidenum">
              <a:rPr lang="en-US" smtClean="0"/>
              <a:t>‹#›</a:t>
            </a:fld>
            <a:endParaRPr lang="en-US"/>
          </a:p>
        </p:txBody>
      </p:sp>
    </p:spTree>
    <p:extLst>
      <p:ext uri="{BB962C8B-B14F-4D97-AF65-F5344CB8AC3E}">
        <p14:creationId xmlns:p14="http://schemas.microsoft.com/office/powerpoint/2010/main" val="27172577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3B546-EDAF-8947-9EDD-2B31DDB2CD02}" type="datetimeFigureOut">
              <a:rPr lang="en-US" smtClean="0"/>
              <a:t>24/05/22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954FD-53FB-4A4E-A7D9-4FC9D5071A21}" type="slidenum">
              <a:rPr lang="en-US" smtClean="0"/>
              <a:t>‹#›</a:t>
            </a:fld>
            <a:endParaRPr lang="en-US"/>
          </a:p>
        </p:txBody>
      </p:sp>
    </p:spTree>
    <p:extLst>
      <p:ext uri="{BB962C8B-B14F-4D97-AF65-F5344CB8AC3E}">
        <p14:creationId xmlns:p14="http://schemas.microsoft.com/office/powerpoint/2010/main" val="2558678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7725"/>
            <a:ext cx="7772400" cy="1470025"/>
          </a:xfrm>
        </p:spPr>
        <p:txBody>
          <a:bodyPr/>
          <a:lstStyle/>
          <a:p>
            <a:r>
              <a:rPr lang="en-GB" dirty="0" smtClean="0"/>
              <a:t>Introduction to Programming</a:t>
            </a:r>
            <a:endParaRPr lang="en-US" dirty="0"/>
          </a:p>
        </p:txBody>
      </p:sp>
      <p:sp>
        <p:nvSpPr>
          <p:cNvPr id="3" name="Subtitle 2"/>
          <p:cNvSpPr>
            <a:spLocks noGrp="1"/>
          </p:cNvSpPr>
          <p:nvPr>
            <p:ph type="subTitle" idx="1"/>
          </p:nvPr>
        </p:nvSpPr>
        <p:spPr>
          <a:xfrm>
            <a:off x="1371600" y="2527300"/>
            <a:ext cx="6400800" cy="4051300"/>
          </a:xfrm>
        </p:spPr>
        <p:txBody>
          <a:bodyPr>
            <a:normAutofit fontScale="85000" lnSpcReduction="20000"/>
          </a:bodyPr>
          <a:lstStyle/>
          <a:p>
            <a:r>
              <a:rPr lang="en-GB" dirty="0" smtClean="0"/>
              <a:t>PERL</a:t>
            </a:r>
            <a:endParaRPr lang="el-GR" dirty="0" smtClean="0"/>
          </a:p>
          <a:p>
            <a:endParaRPr lang="en-GB" dirty="0" smtClean="0"/>
          </a:p>
          <a:p>
            <a:r>
              <a:rPr lang="en-GB" dirty="0" err="1" smtClean="0"/>
              <a:t>Grigoris</a:t>
            </a:r>
            <a:r>
              <a:rPr lang="en-GB" dirty="0" smtClean="0"/>
              <a:t> Amoutzias</a:t>
            </a:r>
            <a:endParaRPr lang="el-GR" dirty="0" smtClean="0"/>
          </a:p>
          <a:p>
            <a:endParaRPr lang="el-GR" dirty="0" smtClean="0"/>
          </a:p>
          <a:p>
            <a:r>
              <a:rPr lang="en-GB" dirty="0" smtClean="0"/>
              <a:t>Associate Professor of Bioinformatics with emphasis in Microbiology</a:t>
            </a:r>
            <a:endParaRPr lang="el-GR" dirty="0" smtClean="0"/>
          </a:p>
          <a:p>
            <a:endParaRPr lang="el-GR" dirty="0" smtClean="0"/>
          </a:p>
          <a:p>
            <a:r>
              <a:rPr lang="en-GB" dirty="0" smtClean="0"/>
              <a:t>Department of Biochemistry and Biotechnology</a:t>
            </a:r>
          </a:p>
          <a:p>
            <a:r>
              <a:rPr lang="en-GB" dirty="0" smtClean="0"/>
              <a:t>University of Thessaly, Greece</a:t>
            </a:r>
            <a:endParaRPr lang="en-US" dirty="0"/>
          </a:p>
        </p:txBody>
      </p:sp>
    </p:spTree>
    <p:extLst>
      <p:ext uri="{BB962C8B-B14F-4D97-AF65-F5344CB8AC3E}">
        <p14:creationId xmlns:p14="http://schemas.microsoft.com/office/powerpoint/2010/main" val="36434911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2318"/>
            <a:ext cx="8229600" cy="985319"/>
          </a:xfrm>
        </p:spPr>
        <p:txBody>
          <a:bodyPr/>
          <a:lstStyle/>
          <a:p>
            <a:r>
              <a:rPr lang="en-GB" dirty="0" smtClean="0">
                <a:latin typeface="Arial"/>
                <a:cs typeface="Arial"/>
              </a:rPr>
              <a:t>Program </a:t>
            </a:r>
            <a:r>
              <a:rPr lang="el-GR" dirty="0">
                <a:latin typeface="Arial"/>
                <a:cs typeface="Arial"/>
              </a:rPr>
              <a:t>2</a:t>
            </a:r>
            <a:r>
              <a:rPr lang="en-GB" dirty="0" smtClean="0">
                <a:latin typeface="Arial"/>
                <a:cs typeface="Arial"/>
              </a:rPr>
              <a:t>f</a:t>
            </a:r>
            <a:endParaRPr lang="en-US" dirty="0">
              <a:latin typeface="Arial"/>
              <a:cs typeface="Arial"/>
            </a:endParaRPr>
          </a:p>
        </p:txBody>
      </p:sp>
      <p:sp>
        <p:nvSpPr>
          <p:cNvPr id="3" name="Content Placeholder 2"/>
          <p:cNvSpPr>
            <a:spLocks noGrp="1"/>
          </p:cNvSpPr>
          <p:nvPr>
            <p:ph idx="1"/>
          </p:nvPr>
        </p:nvSpPr>
        <p:spPr/>
        <p:txBody>
          <a:bodyPr>
            <a:normAutofit/>
          </a:bodyPr>
          <a:lstStyle/>
          <a:p>
            <a:r>
              <a:rPr lang="en-GB" sz="2000" dirty="0">
                <a:latin typeface="Arial"/>
                <a:cs typeface="Arial"/>
              </a:rPr>
              <a:t>Modify and execute the following</a:t>
            </a:r>
            <a:r>
              <a:rPr lang="el-GR" sz="2000" dirty="0">
                <a:latin typeface="Arial"/>
                <a:cs typeface="Arial"/>
              </a:rPr>
              <a:t> </a:t>
            </a:r>
            <a:r>
              <a:rPr lang="en-GB" sz="2000" dirty="0" smtClean="0">
                <a:latin typeface="Arial"/>
                <a:cs typeface="Arial"/>
              </a:rPr>
              <a:t>prog2f.pl</a:t>
            </a:r>
            <a:endParaRPr lang="el-GR" sz="2000" dirty="0" smtClean="0">
              <a:latin typeface="Arial"/>
              <a:cs typeface="Arial"/>
            </a:endParaRPr>
          </a:p>
          <a:p>
            <a:r>
              <a:rPr lang="en-GB" sz="2000" dirty="0" smtClean="0">
                <a:latin typeface="Arial"/>
                <a:cs typeface="Arial"/>
              </a:rPr>
              <a:t>What values will be printed</a:t>
            </a:r>
            <a:r>
              <a:rPr lang="el-GR" sz="2000" dirty="0" smtClean="0">
                <a:latin typeface="Arial"/>
                <a:cs typeface="Arial"/>
              </a:rPr>
              <a:t>?</a:t>
            </a:r>
            <a:endParaRPr lang="el-GR" sz="2000" dirty="0" smtClean="0">
              <a:latin typeface="Arial"/>
              <a:cs typeface="Arial"/>
            </a:endParaRPr>
          </a:p>
          <a:p>
            <a:endParaRPr lang="el-GR" sz="2000" dirty="0">
              <a:latin typeface="Arial"/>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GB" sz="2000" dirty="0" smtClean="0">
                <a:latin typeface="Arial"/>
                <a:cs typeface="Arial"/>
              </a:rPr>
              <a:t>$var1=30;</a:t>
            </a:r>
            <a:endParaRPr lang="el-GR" sz="2000" dirty="0" smtClean="0">
              <a:latin typeface="Arial"/>
              <a:cs typeface="Arial"/>
            </a:endParaRPr>
          </a:p>
          <a:p>
            <a:pPr marL="0" indent="0">
              <a:buNone/>
            </a:pPr>
            <a:r>
              <a:rPr lang="el-GR" sz="2000" dirty="0" smtClean="0">
                <a:latin typeface="Arial"/>
                <a:cs typeface="Arial"/>
              </a:rPr>
              <a:t>$</a:t>
            </a:r>
            <a:r>
              <a:rPr lang="en-GB" sz="2000" dirty="0" smtClean="0">
                <a:latin typeface="Arial"/>
                <a:cs typeface="Arial"/>
              </a:rPr>
              <a:t>var2=40;</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“$var1</a:t>
            </a:r>
            <a:r>
              <a:rPr lang="en-GB" sz="2000" dirty="0">
                <a:latin typeface="Arial"/>
                <a:cs typeface="Arial"/>
              </a:rPr>
              <a:t> </a:t>
            </a:r>
            <a:r>
              <a:rPr lang="en-GB" sz="2000" dirty="0" smtClean="0">
                <a:latin typeface="Arial"/>
                <a:cs typeface="Arial"/>
              </a:rPr>
              <a:t>$</a:t>
            </a:r>
            <a:r>
              <a:rPr lang="en-GB" sz="2000" dirty="0">
                <a:latin typeface="Arial"/>
                <a:cs typeface="Arial"/>
              </a:rPr>
              <a:t>var2\n”</a:t>
            </a:r>
            <a:r>
              <a:rPr lang="en-GB" sz="2000" dirty="0" smtClean="0">
                <a:latin typeface="Arial"/>
                <a:cs typeface="Arial"/>
              </a:rPr>
              <a:t>;</a:t>
            </a:r>
            <a:endParaRPr lang="el-GR" sz="2000" dirty="0">
              <a:latin typeface="Arial"/>
              <a:cs typeface="Arial"/>
            </a:endParaRPr>
          </a:p>
        </p:txBody>
      </p:sp>
    </p:spTree>
    <p:extLst>
      <p:ext uri="{BB962C8B-B14F-4D97-AF65-F5344CB8AC3E}">
        <p14:creationId xmlns:p14="http://schemas.microsoft.com/office/powerpoint/2010/main" val="659646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a:cs typeface="Arial"/>
              </a:rPr>
              <a:t>Numerical functions</a:t>
            </a:r>
            <a:endParaRPr lang="en-US" dirty="0">
              <a:latin typeface="Arial"/>
              <a:cs typeface="Arial"/>
            </a:endParaRPr>
          </a:p>
        </p:txBody>
      </p:sp>
      <p:sp>
        <p:nvSpPr>
          <p:cNvPr id="3" name="Content Placeholder 2"/>
          <p:cNvSpPr>
            <a:spLocks noGrp="1"/>
          </p:cNvSpPr>
          <p:nvPr>
            <p:ph idx="1"/>
          </p:nvPr>
        </p:nvSpPr>
        <p:spPr>
          <a:xfrm>
            <a:off x="457200" y="1600200"/>
            <a:ext cx="8229600" cy="4593277"/>
          </a:xfrm>
        </p:spPr>
        <p:txBody>
          <a:bodyPr>
            <a:normAutofit/>
          </a:bodyPr>
          <a:lstStyle/>
          <a:p>
            <a:pPr marL="0" indent="0">
              <a:buNone/>
            </a:pPr>
            <a:r>
              <a:rPr lang="en-GB" sz="2000" dirty="0" smtClean="0">
                <a:latin typeface="Arial"/>
                <a:cs typeface="Arial"/>
              </a:rPr>
              <a:t>Addition</a:t>
            </a:r>
            <a:r>
              <a:rPr lang="el-GR" sz="2000" dirty="0" smtClean="0">
                <a:latin typeface="Arial"/>
                <a:cs typeface="Arial"/>
              </a:rPr>
              <a:t> </a:t>
            </a:r>
            <a:r>
              <a:rPr lang="el-GR" sz="2000" dirty="0" smtClean="0">
                <a:latin typeface="Arial"/>
                <a:cs typeface="Arial"/>
              </a:rPr>
              <a:t>+</a:t>
            </a:r>
          </a:p>
          <a:p>
            <a:pPr marL="0" indent="0">
              <a:buNone/>
            </a:pPr>
            <a:r>
              <a:rPr lang="en-GB" sz="2000" dirty="0" smtClean="0">
                <a:latin typeface="Arial"/>
                <a:cs typeface="Arial"/>
              </a:rPr>
              <a:t>Subtraction</a:t>
            </a:r>
            <a:r>
              <a:rPr lang="el-GR" sz="2000" dirty="0" smtClean="0">
                <a:latin typeface="Arial"/>
                <a:cs typeface="Arial"/>
              </a:rPr>
              <a:t> </a:t>
            </a:r>
            <a:r>
              <a:rPr lang="el-GR" sz="2000" dirty="0" smtClean="0">
                <a:latin typeface="Arial"/>
                <a:cs typeface="Arial"/>
              </a:rPr>
              <a:t>–</a:t>
            </a:r>
            <a:r>
              <a:rPr lang="en-GB" sz="2000" dirty="0" smtClean="0">
                <a:latin typeface="Arial"/>
                <a:cs typeface="Arial"/>
              </a:rPr>
              <a:t> </a:t>
            </a:r>
            <a:endParaRPr lang="el-GR" sz="2000" dirty="0" smtClean="0">
              <a:latin typeface="Arial"/>
              <a:cs typeface="Arial"/>
            </a:endParaRPr>
          </a:p>
          <a:p>
            <a:pPr marL="0" indent="0">
              <a:buNone/>
            </a:pPr>
            <a:r>
              <a:rPr lang="en-GB" sz="2000" dirty="0" smtClean="0">
                <a:latin typeface="Arial"/>
                <a:cs typeface="Arial"/>
              </a:rPr>
              <a:t>Multiplication</a:t>
            </a:r>
            <a:r>
              <a:rPr lang="el-GR" sz="2000" dirty="0" smtClean="0">
                <a:latin typeface="Arial"/>
                <a:cs typeface="Arial"/>
              </a:rPr>
              <a:t> </a:t>
            </a:r>
            <a:r>
              <a:rPr lang="el-GR" sz="2000" dirty="0" smtClean="0">
                <a:latin typeface="Arial"/>
                <a:cs typeface="Arial"/>
              </a:rPr>
              <a:t>*</a:t>
            </a:r>
          </a:p>
          <a:p>
            <a:pPr marL="0" indent="0">
              <a:buNone/>
            </a:pPr>
            <a:r>
              <a:rPr lang="en-GB" sz="2000" dirty="0">
                <a:latin typeface="Arial"/>
                <a:cs typeface="Arial"/>
              </a:rPr>
              <a:t>D</a:t>
            </a:r>
            <a:r>
              <a:rPr lang="en-GB" sz="2000" dirty="0" smtClean="0">
                <a:latin typeface="Arial"/>
                <a:cs typeface="Arial"/>
              </a:rPr>
              <a:t>ivision</a:t>
            </a:r>
            <a:r>
              <a:rPr lang="el-GR" sz="2000" dirty="0" smtClean="0">
                <a:latin typeface="Arial"/>
                <a:cs typeface="Arial"/>
              </a:rPr>
              <a:t> </a:t>
            </a:r>
            <a:r>
              <a:rPr lang="el-GR" sz="2000" dirty="0" smtClean="0">
                <a:latin typeface="Arial"/>
                <a:cs typeface="Arial"/>
              </a:rPr>
              <a:t>/</a:t>
            </a:r>
          </a:p>
          <a:p>
            <a:pPr marL="0" indent="0">
              <a:buNone/>
            </a:pPr>
            <a:r>
              <a:rPr lang="en-GB" sz="2000" dirty="0" smtClean="0">
                <a:latin typeface="Arial"/>
                <a:cs typeface="Arial"/>
              </a:rPr>
              <a:t>Modulo </a:t>
            </a:r>
            <a:r>
              <a:rPr lang="el-GR" sz="2000" dirty="0" smtClean="0">
                <a:latin typeface="Arial"/>
                <a:cs typeface="Arial"/>
              </a:rPr>
              <a:t>%  </a:t>
            </a:r>
            <a:r>
              <a:rPr lang="el-GR" sz="2000" dirty="0" smtClean="0">
                <a:latin typeface="Arial"/>
                <a:cs typeface="Arial"/>
              </a:rPr>
              <a:t>(10%3)=1</a:t>
            </a:r>
          </a:p>
          <a:p>
            <a:pPr marL="0" indent="0">
              <a:buNone/>
            </a:pPr>
            <a:r>
              <a:rPr lang="en-GB" sz="2000" dirty="0" smtClean="0">
                <a:latin typeface="Arial"/>
                <a:cs typeface="Arial"/>
              </a:rPr>
              <a:t>To the power of</a:t>
            </a:r>
            <a:r>
              <a:rPr lang="el-GR" sz="2000" dirty="0" smtClean="0">
                <a:latin typeface="Arial"/>
                <a:cs typeface="Arial"/>
              </a:rPr>
              <a:t> </a:t>
            </a:r>
            <a:r>
              <a:rPr lang="el-GR" sz="2000" dirty="0" smtClean="0">
                <a:latin typeface="Arial"/>
                <a:cs typeface="Arial"/>
              </a:rPr>
              <a:t>**</a:t>
            </a:r>
          </a:p>
          <a:p>
            <a:pPr marL="0" indent="0">
              <a:buNone/>
            </a:pPr>
            <a:endParaRPr lang="en-GB" sz="2000" dirty="0" smtClean="0">
              <a:latin typeface="Arial"/>
              <a:cs typeface="Arial"/>
            </a:endParaRPr>
          </a:p>
          <a:p>
            <a:pPr marL="0" indent="0">
              <a:buNone/>
            </a:pPr>
            <a:r>
              <a:rPr lang="en-GB" sz="2000" dirty="0" err="1" smtClean="0">
                <a:latin typeface="Arial"/>
                <a:cs typeface="Arial"/>
              </a:rPr>
              <a:t>Incrementation</a:t>
            </a:r>
            <a:r>
              <a:rPr lang="en-GB" sz="2000" dirty="0" smtClean="0">
                <a:latin typeface="Arial"/>
                <a:cs typeface="Arial"/>
              </a:rPr>
              <a:t> by 1</a:t>
            </a:r>
            <a:endParaRPr lang="el-GR" sz="2000" dirty="0" smtClean="0">
              <a:latin typeface="Arial"/>
              <a:cs typeface="Arial"/>
            </a:endParaRPr>
          </a:p>
          <a:p>
            <a:pPr marL="0" indent="0">
              <a:buNone/>
            </a:pPr>
            <a:r>
              <a:rPr lang="el-GR" sz="2000" dirty="0" smtClean="0">
                <a:latin typeface="Arial"/>
                <a:cs typeface="Arial"/>
              </a:rPr>
              <a:t>$</a:t>
            </a:r>
            <a:r>
              <a:rPr lang="en-GB" sz="2000" dirty="0" err="1" smtClean="0">
                <a:latin typeface="Arial"/>
                <a:cs typeface="Arial"/>
              </a:rPr>
              <a:t>var</a:t>
            </a:r>
            <a:r>
              <a:rPr lang="en-GB" sz="2000" dirty="0" smtClean="0">
                <a:latin typeface="Arial"/>
                <a:cs typeface="Arial"/>
              </a:rPr>
              <a:t>=$</a:t>
            </a:r>
            <a:r>
              <a:rPr lang="en-GB" sz="2000" dirty="0" err="1" smtClean="0">
                <a:latin typeface="Arial"/>
                <a:cs typeface="Arial"/>
              </a:rPr>
              <a:t>var</a:t>
            </a:r>
            <a:r>
              <a:rPr lang="en-GB" sz="2000" dirty="0" smtClean="0">
                <a:latin typeface="Arial"/>
                <a:cs typeface="Arial"/>
              </a:rPr>
              <a:t> +1;</a:t>
            </a:r>
          </a:p>
          <a:p>
            <a:pPr marL="0" indent="0">
              <a:buNone/>
            </a:pPr>
            <a:r>
              <a:rPr lang="en-GB" sz="2000" dirty="0" smtClean="0">
                <a:latin typeface="Arial"/>
                <a:cs typeface="Arial"/>
              </a:rPr>
              <a:t>$</a:t>
            </a:r>
            <a:r>
              <a:rPr lang="en-GB" sz="2000" dirty="0" err="1" smtClean="0">
                <a:latin typeface="Arial"/>
                <a:cs typeface="Arial"/>
              </a:rPr>
              <a:t>var</a:t>
            </a:r>
            <a:r>
              <a:rPr lang="en-GB" sz="2000" dirty="0" smtClean="0">
                <a:latin typeface="Arial"/>
                <a:cs typeface="Arial"/>
              </a:rPr>
              <a:t>++;</a:t>
            </a:r>
          </a:p>
          <a:p>
            <a:pPr marL="0" indent="0">
              <a:buNone/>
            </a:pPr>
            <a:r>
              <a:rPr lang="en-GB" sz="2000" dirty="0" smtClean="0">
                <a:latin typeface="Arial"/>
                <a:cs typeface="Arial"/>
              </a:rPr>
              <a:t>$</a:t>
            </a:r>
            <a:r>
              <a:rPr lang="en-GB" sz="2000" dirty="0" err="1" smtClean="0">
                <a:latin typeface="Arial"/>
                <a:cs typeface="Arial"/>
              </a:rPr>
              <a:t>var</a:t>
            </a:r>
            <a:r>
              <a:rPr lang="en-GB" sz="2000" dirty="0" smtClean="0">
                <a:latin typeface="Arial"/>
                <a:cs typeface="Arial"/>
              </a:rPr>
              <a:t>+=1;</a:t>
            </a:r>
            <a:endParaRPr lang="el-GR" sz="2000" dirty="0" smtClean="0">
              <a:latin typeface="Arial"/>
              <a:cs typeface="Arial"/>
            </a:endParaRPr>
          </a:p>
          <a:p>
            <a:pPr marL="0" indent="0">
              <a:buNone/>
            </a:pPr>
            <a:endParaRPr lang="el-GR" sz="2000" dirty="0" smtClean="0">
              <a:latin typeface="Arial"/>
              <a:cs typeface="Arial"/>
            </a:endParaRPr>
          </a:p>
          <a:p>
            <a:pPr marL="0" indent="0">
              <a:buNone/>
            </a:pPr>
            <a:endParaRPr lang="en-US" sz="2000" dirty="0">
              <a:latin typeface="Arial"/>
              <a:cs typeface="Arial"/>
            </a:endParaRPr>
          </a:p>
        </p:txBody>
      </p:sp>
    </p:spTree>
    <p:extLst>
      <p:ext uri="{BB962C8B-B14F-4D97-AF65-F5344CB8AC3E}">
        <p14:creationId xmlns:p14="http://schemas.microsoft.com/office/powerpoint/2010/main" val="1348496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92" y="513379"/>
            <a:ext cx="8720106" cy="604886"/>
          </a:xfrm>
        </p:spPr>
        <p:txBody>
          <a:bodyPr>
            <a:normAutofit fontScale="90000"/>
          </a:bodyPr>
          <a:lstStyle/>
          <a:p>
            <a:r>
              <a:rPr lang="en-GB" dirty="0" smtClean="0"/>
              <a:t>Program</a:t>
            </a:r>
            <a:r>
              <a:rPr lang="el-GR" dirty="0" smtClean="0"/>
              <a:t> </a:t>
            </a:r>
            <a:r>
              <a:rPr lang="el-GR" dirty="0" smtClean="0"/>
              <a:t>3</a:t>
            </a:r>
            <a:r>
              <a:rPr lang="en-GB" dirty="0" smtClean="0"/>
              <a:t>a</a:t>
            </a:r>
            <a:endParaRPr lang="en-US" dirty="0"/>
          </a:p>
        </p:txBody>
      </p:sp>
      <p:sp>
        <p:nvSpPr>
          <p:cNvPr id="3" name="Content Placeholder 2"/>
          <p:cNvSpPr>
            <a:spLocks noGrp="1"/>
          </p:cNvSpPr>
          <p:nvPr>
            <p:ph idx="1"/>
          </p:nvPr>
        </p:nvSpPr>
        <p:spPr>
          <a:xfrm>
            <a:off x="457200" y="1248247"/>
            <a:ext cx="8229600" cy="5403244"/>
          </a:xfrm>
        </p:spPr>
        <p:txBody>
          <a:bodyPr>
            <a:normAutofit lnSpcReduction="10000"/>
          </a:bodyPr>
          <a:lstStyle/>
          <a:p>
            <a:pPr marL="0" indent="0">
              <a:buNone/>
            </a:pPr>
            <a:r>
              <a:rPr lang="en-GB" sz="2000" dirty="0" smtClean="0">
                <a:latin typeface="Arial"/>
                <a:cs typeface="Arial"/>
              </a:rPr>
              <a:t>Create </a:t>
            </a:r>
            <a:r>
              <a:rPr lang="en-GB" sz="2000" dirty="0">
                <a:latin typeface="Arial"/>
                <a:cs typeface="Arial"/>
              </a:rPr>
              <a:t>and execute the </a:t>
            </a:r>
            <a:r>
              <a:rPr lang="en-GB" sz="2000" dirty="0" smtClean="0">
                <a:latin typeface="Arial"/>
                <a:cs typeface="Arial"/>
              </a:rPr>
              <a:t>following </a:t>
            </a:r>
            <a:r>
              <a:rPr lang="en-GB" sz="2000" dirty="0" err="1" smtClean="0">
                <a:latin typeface="Arial"/>
                <a:cs typeface="Arial"/>
              </a:rPr>
              <a:t>prog</a:t>
            </a:r>
            <a:r>
              <a:rPr lang="el-GR" sz="2000" dirty="0" smtClean="0">
                <a:latin typeface="Arial"/>
                <a:cs typeface="Arial"/>
              </a:rPr>
              <a:t>3</a:t>
            </a:r>
            <a:r>
              <a:rPr lang="en-GB" sz="2000" dirty="0" err="1" smtClean="0">
                <a:latin typeface="Arial"/>
                <a:cs typeface="Arial"/>
              </a:rPr>
              <a:t>a.pl</a:t>
            </a:r>
            <a:endParaRPr lang="en-GB" sz="2000" dirty="0" smtClean="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a:t>
            </a:r>
            <a:r>
              <a:rPr lang="en-GB" sz="2000" dirty="0" err="1">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$var1=10;</a:t>
            </a:r>
          </a:p>
          <a:p>
            <a:pPr marL="0" indent="0">
              <a:buNone/>
            </a:pPr>
            <a:r>
              <a:rPr lang="en-GB" sz="2000" dirty="0">
                <a:latin typeface="Arial"/>
                <a:cs typeface="Arial"/>
              </a:rPr>
              <a:t>$var2=20;</a:t>
            </a:r>
          </a:p>
          <a:p>
            <a:pPr marL="0" indent="0">
              <a:buNone/>
            </a:pPr>
            <a:r>
              <a:rPr lang="en-GB" sz="2000" dirty="0" smtClean="0">
                <a:latin typeface="Arial"/>
                <a:cs typeface="Arial"/>
              </a:rPr>
              <a:t>$var3=3;</a:t>
            </a:r>
          </a:p>
          <a:p>
            <a:pPr marL="0" indent="0">
              <a:buNone/>
            </a:pPr>
            <a:r>
              <a:rPr lang="en-GB" sz="2000" dirty="0" smtClean="0">
                <a:latin typeface="Arial"/>
                <a:cs typeface="Arial"/>
              </a:rPr>
              <a:t>$</a:t>
            </a:r>
            <a:r>
              <a:rPr lang="en-GB" sz="2000" dirty="0" err="1" smtClean="0">
                <a:latin typeface="Arial"/>
                <a:cs typeface="Arial"/>
              </a:rPr>
              <a:t>var_add</a:t>
            </a:r>
            <a:r>
              <a:rPr lang="en-GB" sz="2000" dirty="0" smtClean="0">
                <a:latin typeface="Arial"/>
                <a:cs typeface="Arial"/>
              </a:rPr>
              <a:t>=</a:t>
            </a:r>
            <a:r>
              <a:rPr lang="en-GB" sz="2000" dirty="0">
                <a:latin typeface="Arial"/>
                <a:cs typeface="Arial"/>
              </a:rPr>
              <a:t>$</a:t>
            </a:r>
            <a:r>
              <a:rPr lang="en-GB" sz="2000" dirty="0" smtClean="0">
                <a:latin typeface="Arial"/>
                <a:cs typeface="Arial"/>
              </a:rPr>
              <a:t>var1 + </a:t>
            </a:r>
            <a:r>
              <a:rPr lang="en-GB" sz="2000" dirty="0">
                <a:latin typeface="Arial"/>
                <a:cs typeface="Arial"/>
              </a:rPr>
              <a:t>$</a:t>
            </a:r>
            <a:r>
              <a:rPr lang="en-GB" sz="2000" dirty="0" smtClean="0">
                <a:latin typeface="Arial"/>
                <a:cs typeface="Arial"/>
              </a:rPr>
              <a:t>var2;</a:t>
            </a:r>
          </a:p>
          <a:p>
            <a:pPr marL="0" indent="0">
              <a:buNone/>
            </a:pPr>
            <a:r>
              <a:rPr lang="en-GB" sz="2000" dirty="0">
                <a:latin typeface="Arial"/>
                <a:cs typeface="Arial"/>
              </a:rPr>
              <a:t>$</a:t>
            </a:r>
            <a:r>
              <a:rPr lang="en-GB" sz="2000" dirty="0" err="1" smtClean="0">
                <a:latin typeface="Arial"/>
                <a:cs typeface="Arial"/>
              </a:rPr>
              <a:t>var_sub</a:t>
            </a:r>
            <a:r>
              <a:rPr lang="en-GB" sz="2000" dirty="0" smtClean="0">
                <a:latin typeface="Arial"/>
                <a:cs typeface="Arial"/>
              </a:rPr>
              <a:t>=</a:t>
            </a:r>
            <a:r>
              <a:rPr lang="en-GB" sz="2000" dirty="0">
                <a:latin typeface="Arial"/>
                <a:cs typeface="Arial"/>
              </a:rPr>
              <a:t>$var1 </a:t>
            </a:r>
            <a:r>
              <a:rPr lang="en-GB" sz="2000" dirty="0" smtClean="0">
                <a:latin typeface="Arial"/>
                <a:cs typeface="Arial"/>
              </a:rPr>
              <a:t>- </a:t>
            </a:r>
            <a:r>
              <a:rPr lang="en-GB" sz="2000" dirty="0">
                <a:latin typeface="Arial"/>
                <a:cs typeface="Arial"/>
              </a:rPr>
              <a:t>$var2</a:t>
            </a:r>
            <a:r>
              <a:rPr lang="en-GB" sz="2000" dirty="0" smtClean="0">
                <a:latin typeface="Arial"/>
                <a:cs typeface="Arial"/>
              </a:rPr>
              <a:t>;</a:t>
            </a:r>
          </a:p>
          <a:p>
            <a:pPr marL="0" indent="0">
              <a:buNone/>
            </a:pPr>
            <a:r>
              <a:rPr lang="en-GB" sz="2000" dirty="0">
                <a:latin typeface="Arial"/>
                <a:cs typeface="Arial"/>
              </a:rPr>
              <a:t>$</a:t>
            </a:r>
            <a:r>
              <a:rPr lang="en-GB" sz="2000" dirty="0" err="1" smtClean="0">
                <a:latin typeface="Arial"/>
                <a:cs typeface="Arial"/>
              </a:rPr>
              <a:t>var_mult</a:t>
            </a:r>
            <a:r>
              <a:rPr lang="en-GB" sz="2000" dirty="0" smtClean="0">
                <a:latin typeface="Arial"/>
                <a:cs typeface="Arial"/>
              </a:rPr>
              <a:t>=</a:t>
            </a:r>
            <a:r>
              <a:rPr lang="en-GB" sz="2000" dirty="0">
                <a:latin typeface="Arial"/>
                <a:cs typeface="Arial"/>
              </a:rPr>
              <a:t>$var1 </a:t>
            </a:r>
            <a:r>
              <a:rPr lang="en-GB" sz="2000" dirty="0" smtClean="0">
                <a:latin typeface="Arial"/>
                <a:cs typeface="Arial"/>
              </a:rPr>
              <a:t>* $</a:t>
            </a:r>
            <a:r>
              <a:rPr lang="en-GB" sz="2000" dirty="0">
                <a:latin typeface="Arial"/>
                <a:cs typeface="Arial"/>
              </a:rPr>
              <a:t>var2;</a:t>
            </a:r>
          </a:p>
          <a:p>
            <a:pPr marL="0" indent="0">
              <a:buNone/>
            </a:pPr>
            <a:r>
              <a:rPr lang="en-GB" sz="2000" dirty="0">
                <a:latin typeface="Arial"/>
                <a:cs typeface="Arial"/>
              </a:rPr>
              <a:t>$</a:t>
            </a:r>
            <a:r>
              <a:rPr lang="en-GB" sz="2000" dirty="0" err="1" smtClean="0">
                <a:latin typeface="Arial"/>
                <a:cs typeface="Arial"/>
              </a:rPr>
              <a:t>var_div</a:t>
            </a:r>
            <a:r>
              <a:rPr lang="en-GB" sz="2000" dirty="0" smtClean="0">
                <a:latin typeface="Arial"/>
                <a:cs typeface="Arial"/>
              </a:rPr>
              <a:t>=</a:t>
            </a:r>
            <a:r>
              <a:rPr lang="en-GB" sz="2000" dirty="0">
                <a:latin typeface="Arial"/>
                <a:cs typeface="Arial"/>
              </a:rPr>
              <a:t>$var1 </a:t>
            </a:r>
            <a:r>
              <a:rPr lang="en-GB" sz="2000" dirty="0" smtClean="0">
                <a:latin typeface="Arial"/>
                <a:cs typeface="Arial"/>
              </a:rPr>
              <a:t>/ </a:t>
            </a:r>
            <a:r>
              <a:rPr lang="en-GB" sz="2000" dirty="0">
                <a:latin typeface="Arial"/>
                <a:cs typeface="Arial"/>
              </a:rPr>
              <a:t>$var2</a:t>
            </a:r>
            <a:r>
              <a:rPr lang="en-GB" sz="2000" dirty="0" smtClean="0">
                <a:latin typeface="Arial"/>
                <a:cs typeface="Arial"/>
              </a:rPr>
              <a:t>;</a:t>
            </a:r>
          </a:p>
          <a:p>
            <a:pPr marL="0" indent="0">
              <a:buNone/>
            </a:pPr>
            <a:r>
              <a:rPr lang="en-GB" sz="2000" dirty="0" smtClean="0">
                <a:latin typeface="Arial"/>
                <a:cs typeface="Arial"/>
              </a:rPr>
              <a:t>$</a:t>
            </a:r>
            <a:r>
              <a:rPr lang="en-GB" sz="2000" dirty="0" err="1" smtClean="0">
                <a:latin typeface="Arial"/>
                <a:cs typeface="Arial"/>
              </a:rPr>
              <a:t>var_mod</a:t>
            </a:r>
            <a:r>
              <a:rPr lang="en-GB" sz="2000" dirty="0" smtClean="0">
                <a:latin typeface="Arial"/>
                <a:cs typeface="Arial"/>
              </a:rPr>
              <a:t>=</a:t>
            </a:r>
            <a:r>
              <a:rPr lang="en-GB" sz="2000" dirty="0">
                <a:latin typeface="Arial"/>
                <a:cs typeface="Arial"/>
              </a:rPr>
              <a:t>$</a:t>
            </a:r>
            <a:r>
              <a:rPr lang="en-GB" sz="2000" dirty="0" smtClean="0">
                <a:latin typeface="Arial"/>
                <a:cs typeface="Arial"/>
              </a:rPr>
              <a:t>var1 % </a:t>
            </a:r>
            <a:r>
              <a:rPr lang="en-GB" sz="2000" dirty="0">
                <a:latin typeface="Arial"/>
                <a:cs typeface="Arial"/>
              </a:rPr>
              <a:t>$</a:t>
            </a:r>
            <a:r>
              <a:rPr lang="en-GB" sz="2000" dirty="0" smtClean="0">
                <a:latin typeface="Arial"/>
                <a:cs typeface="Arial"/>
              </a:rPr>
              <a:t>var3;</a:t>
            </a:r>
          </a:p>
          <a:p>
            <a:pPr marL="0" indent="0">
              <a:buNone/>
            </a:pPr>
            <a:r>
              <a:rPr lang="en-GB" sz="2000" dirty="0" smtClean="0">
                <a:latin typeface="Arial"/>
                <a:cs typeface="Arial"/>
              </a:rPr>
              <a:t>$</a:t>
            </a:r>
            <a:r>
              <a:rPr lang="en-GB" sz="2000" dirty="0" err="1" smtClean="0">
                <a:latin typeface="Arial"/>
                <a:cs typeface="Arial"/>
              </a:rPr>
              <a:t>var_pow</a:t>
            </a:r>
            <a:r>
              <a:rPr lang="en-GB" sz="2000" dirty="0" smtClean="0">
                <a:latin typeface="Arial"/>
                <a:cs typeface="Arial"/>
              </a:rPr>
              <a:t>=</a:t>
            </a:r>
            <a:r>
              <a:rPr lang="en-GB" sz="2000" dirty="0">
                <a:latin typeface="Arial"/>
                <a:cs typeface="Arial"/>
              </a:rPr>
              <a:t>$</a:t>
            </a:r>
            <a:r>
              <a:rPr lang="en-GB" sz="2000" dirty="0" smtClean="0">
                <a:latin typeface="Arial"/>
                <a:cs typeface="Arial"/>
              </a:rPr>
              <a:t>var1 ** </a:t>
            </a:r>
            <a:r>
              <a:rPr lang="en-GB" sz="2000" dirty="0">
                <a:latin typeface="Arial"/>
                <a:cs typeface="Arial"/>
              </a:rPr>
              <a:t>$</a:t>
            </a:r>
            <a:r>
              <a:rPr lang="en-GB" sz="2000" dirty="0" smtClean="0">
                <a:latin typeface="Arial"/>
                <a:cs typeface="Arial"/>
              </a:rPr>
              <a:t>var3;</a:t>
            </a:r>
          </a:p>
          <a:p>
            <a:pPr marL="0" indent="0">
              <a:buNone/>
            </a:pPr>
            <a:r>
              <a:rPr lang="en-GB" sz="2000" dirty="0">
                <a:latin typeface="Arial"/>
                <a:cs typeface="Arial"/>
              </a:rPr>
              <a:t>p</a:t>
            </a:r>
            <a:r>
              <a:rPr lang="en-GB" sz="2000" dirty="0" smtClean="0">
                <a:latin typeface="Arial"/>
                <a:cs typeface="Arial"/>
              </a:rPr>
              <a:t>rint STDOUT “add: </a:t>
            </a:r>
            <a:r>
              <a:rPr lang="en-GB" sz="2000" dirty="0">
                <a:latin typeface="Arial"/>
                <a:cs typeface="Arial"/>
              </a:rPr>
              <a:t>$</a:t>
            </a:r>
            <a:r>
              <a:rPr lang="en-GB" sz="2000" dirty="0" err="1" smtClean="0">
                <a:latin typeface="Arial"/>
                <a:cs typeface="Arial"/>
              </a:rPr>
              <a:t>var_add</a:t>
            </a:r>
            <a:r>
              <a:rPr lang="en-GB" sz="2000" dirty="0" smtClean="0">
                <a:latin typeface="Arial"/>
                <a:cs typeface="Arial"/>
              </a:rPr>
              <a:t> \t subtract: </a:t>
            </a:r>
            <a:r>
              <a:rPr lang="en-GB" sz="2000" dirty="0">
                <a:latin typeface="Arial"/>
                <a:cs typeface="Arial"/>
              </a:rPr>
              <a:t>$</a:t>
            </a:r>
            <a:r>
              <a:rPr lang="en-GB" sz="2000" dirty="0" err="1" smtClean="0">
                <a:latin typeface="Arial"/>
                <a:cs typeface="Arial"/>
              </a:rPr>
              <a:t>var_sub</a:t>
            </a:r>
            <a:r>
              <a:rPr lang="en-GB" sz="2000" dirty="0" smtClean="0">
                <a:latin typeface="Arial"/>
                <a:cs typeface="Arial"/>
              </a:rPr>
              <a:t>\n”;</a:t>
            </a:r>
          </a:p>
          <a:p>
            <a:pPr marL="0" indent="0">
              <a:buNone/>
            </a:pPr>
            <a:r>
              <a:rPr lang="en-GB" sz="2000" dirty="0">
                <a:latin typeface="Arial"/>
                <a:cs typeface="Arial"/>
              </a:rPr>
              <a:t>print STDOUT </a:t>
            </a:r>
            <a:r>
              <a:rPr lang="en-GB" sz="2000" dirty="0" smtClean="0">
                <a:latin typeface="Arial"/>
                <a:cs typeface="Arial"/>
              </a:rPr>
              <a:t>“multiply: </a:t>
            </a:r>
            <a:r>
              <a:rPr lang="en-GB" sz="2000" dirty="0">
                <a:latin typeface="Arial"/>
                <a:cs typeface="Arial"/>
              </a:rPr>
              <a:t>$</a:t>
            </a:r>
            <a:r>
              <a:rPr lang="en-GB" sz="2000" dirty="0" err="1" smtClean="0">
                <a:latin typeface="Arial"/>
                <a:cs typeface="Arial"/>
              </a:rPr>
              <a:t>var_mult</a:t>
            </a:r>
            <a:r>
              <a:rPr lang="en-GB" sz="2000" dirty="0" smtClean="0">
                <a:latin typeface="Arial"/>
                <a:cs typeface="Arial"/>
              </a:rPr>
              <a:t> </a:t>
            </a:r>
            <a:r>
              <a:rPr lang="en-GB" sz="2000" dirty="0">
                <a:latin typeface="Arial"/>
                <a:cs typeface="Arial"/>
              </a:rPr>
              <a:t>\t </a:t>
            </a:r>
            <a:r>
              <a:rPr lang="en-GB" sz="2000" dirty="0" smtClean="0">
                <a:latin typeface="Arial"/>
                <a:cs typeface="Arial"/>
              </a:rPr>
              <a:t>divide: </a:t>
            </a:r>
            <a:r>
              <a:rPr lang="en-GB" sz="2000" dirty="0">
                <a:latin typeface="Arial"/>
                <a:cs typeface="Arial"/>
              </a:rPr>
              <a:t>$</a:t>
            </a:r>
            <a:r>
              <a:rPr lang="en-GB" sz="2000" dirty="0" err="1" smtClean="0">
                <a:latin typeface="Arial"/>
                <a:cs typeface="Arial"/>
              </a:rPr>
              <a:t>var_div</a:t>
            </a:r>
            <a:r>
              <a:rPr lang="en-GB" sz="2000" dirty="0" smtClean="0">
                <a:latin typeface="Arial"/>
                <a:cs typeface="Arial"/>
              </a:rPr>
              <a:t>\</a:t>
            </a:r>
            <a:r>
              <a:rPr lang="en-GB" sz="2000" dirty="0">
                <a:latin typeface="Arial"/>
                <a:cs typeface="Arial"/>
              </a:rPr>
              <a:t>n”</a:t>
            </a:r>
            <a:r>
              <a:rPr lang="en-GB" sz="2000" dirty="0" smtClean="0">
                <a:latin typeface="Arial"/>
                <a:cs typeface="Arial"/>
              </a:rPr>
              <a:t>;</a:t>
            </a:r>
          </a:p>
          <a:p>
            <a:pPr marL="0" indent="0">
              <a:buNone/>
            </a:pPr>
            <a:r>
              <a:rPr lang="en-GB" sz="2000" dirty="0">
                <a:latin typeface="Arial"/>
                <a:cs typeface="Arial"/>
              </a:rPr>
              <a:t>print STDOUT “</a:t>
            </a:r>
            <a:r>
              <a:rPr lang="en-GB" sz="2000" dirty="0" err="1" smtClean="0">
                <a:latin typeface="Arial"/>
                <a:cs typeface="Arial"/>
              </a:rPr>
              <a:t>modul</a:t>
            </a:r>
            <a:r>
              <a:rPr lang="el-GR" sz="2000" dirty="0" smtClean="0">
                <a:latin typeface="Arial"/>
                <a:cs typeface="Arial"/>
              </a:rPr>
              <a:t>ο</a:t>
            </a:r>
            <a:r>
              <a:rPr lang="en-GB" sz="2000" dirty="0" smtClean="0">
                <a:latin typeface="Arial"/>
                <a:cs typeface="Arial"/>
              </a:rPr>
              <a:t>: </a:t>
            </a:r>
            <a:r>
              <a:rPr lang="en-GB" sz="2000" dirty="0">
                <a:latin typeface="Arial"/>
                <a:cs typeface="Arial"/>
              </a:rPr>
              <a:t>$</a:t>
            </a:r>
            <a:r>
              <a:rPr lang="en-GB" sz="2000" dirty="0" err="1" smtClean="0">
                <a:latin typeface="Arial"/>
                <a:cs typeface="Arial"/>
              </a:rPr>
              <a:t>var_mod</a:t>
            </a:r>
            <a:r>
              <a:rPr lang="en-GB" sz="2000" dirty="0" smtClean="0">
                <a:latin typeface="Arial"/>
                <a:cs typeface="Arial"/>
              </a:rPr>
              <a:t> </a:t>
            </a:r>
            <a:r>
              <a:rPr lang="en-GB" sz="2000" dirty="0">
                <a:latin typeface="Arial"/>
                <a:cs typeface="Arial"/>
              </a:rPr>
              <a:t>\t </a:t>
            </a:r>
            <a:r>
              <a:rPr lang="en-GB" sz="2000" dirty="0" smtClean="0">
                <a:latin typeface="Arial"/>
                <a:cs typeface="Arial"/>
              </a:rPr>
              <a:t>power: </a:t>
            </a:r>
            <a:r>
              <a:rPr lang="en-GB" sz="2000" dirty="0">
                <a:latin typeface="Arial"/>
                <a:cs typeface="Arial"/>
              </a:rPr>
              <a:t>$</a:t>
            </a:r>
            <a:r>
              <a:rPr lang="en-GB" sz="2000" dirty="0" err="1" smtClean="0">
                <a:latin typeface="Arial"/>
                <a:cs typeface="Arial"/>
              </a:rPr>
              <a:t>var_pow</a:t>
            </a:r>
            <a:r>
              <a:rPr lang="en-GB" sz="2000" dirty="0" smtClean="0">
                <a:latin typeface="Arial"/>
                <a:cs typeface="Arial"/>
              </a:rPr>
              <a:t>\</a:t>
            </a:r>
            <a:r>
              <a:rPr lang="en-GB" sz="2000" dirty="0">
                <a:latin typeface="Arial"/>
                <a:cs typeface="Arial"/>
              </a:rPr>
              <a:t>n”</a:t>
            </a:r>
            <a:r>
              <a:rPr lang="en-GB" sz="2000" dirty="0" smtClean="0">
                <a:latin typeface="Arial"/>
                <a:cs typeface="Arial"/>
              </a:rPr>
              <a:t>;</a:t>
            </a:r>
            <a:endParaRPr lang="en-GB" sz="2000" dirty="0">
              <a:latin typeface="Arial"/>
              <a:cs typeface="Arial"/>
            </a:endParaRPr>
          </a:p>
        </p:txBody>
      </p:sp>
    </p:spTree>
    <p:extLst>
      <p:ext uri="{BB962C8B-B14F-4D97-AF65-F5344CB8AC3E}">
        <p14:creationId xmlns:p14="http://schemas.microsoft.com/office/powerpoint/2010/main" val="2502371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492" y="513379"/>
            <a:ext cx="8720106" cy="701526"/>
          </a:xfrm>
        </p:spPr>
        <p:txBody>
          <a:bodyPr>
            <a:normAutofit fontScale="90000"/>
          </a:bodyPr>
          <a:lstStyle/>
          <a:p>
            <a:r>
              <a:rPr lang="en-GB" dirty="0" smtClean="0"/>
              <a:t>Program</a:t>
            </a:r>
            <a:r>
              <a:rPr lang="el-GR" dirty="0" smtClean="0"/>
              <a:t> </a:t>
            </a:r>
            <a:r>
              <a:rPr lang="el-GR" dirty="0" smtClean="0"/>
              <a:t>3</a:t>
            </a:r>
            <a:r>
              <a:rPr lang="en-GB" dirty="0" smtClean="0"/>
              <a:t>b</a:t>
            </a:r>
            <a:endParaRPr lang="en-US" dirty="0"/>
          </a:p>
        </p:txBody>
      </p:sp>
      <p:sp>
        <p:nvSpPr>
          <p:cNvPr id="3" name="Content Placeholder 2"/>
          <p:cNvSpPr>
            <a:spLocks noGrp="1"/>
          </p:cNvSpPr>
          <p:nvPr>
            <p:ph idx="1"/>
          </p:nvPr>
        </p:nvSpPr>
        <p:spPr>
          <a:xfrm>
            <a:off x="457200" y="1405654"/>
            <a:ext cx="8229600" cy="4211686"/>
          </a:xfrm>
        </p:spPr>
        <p:txBody>
          <a:bodyPr>
            <a:normAutofit lnSpcReduction="10000"/>
          </a:bodyPr>
          <a:lstStyle/>
          <a:p>
            <a:pPr marL="0" indent="0">
              <a:buNone/>
            </a:pPr>
            <a:r>
              <a:rPr lang="en-GB" sz="2000" dirty="0">
                <a:latin typeface="Arial"/>
                <a:cs typeface="Arial"/>
              </a:rPr>
              <a:t>Create and execute the following </a:t>
            </a:r>
            <a:r>
              <a:rPr lang="en-GB" sz="2000" dirty="0" err="1">
                <a:latin typeface="Arial"/>
                <a:cs typeface="Arial"/>
              </a:rPr>
              <a:t>prog</a:t>
            </a:r>
            <a:r>
              <a:rPr lang="el-GR" sz="2000" dirty="0" smtClean="0">
                <a:latin typeface="Arial"/>
                <a:cs typeface="Arial"/>
              </a:rPr>
              <a:t>3</a:t>
            </a:r>
            <a:r>
              <a:rPr lang="en-GB" sz="2000" dirty="0" err="1" smtClean="0">
                <a:latin typeface="Arial"/>
                <a:cs typeface="Arial"/>
              </a:rPr>
              <a:t>b.pl</a:t>
            </a:r>
            <a:endParaRPr lang="en-GB" sz="2000" dirty="0" smtClean="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a:t>
            </a:r>
            <a:r>
              <a:rPr lang="en-GB" sz="2000" dirty="0" err="1">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a:t>
            </a:r>
            <a:r>
              <a:rPr lang="en-GB" sz="2000" dirty="0" err="1" smtClean="0">
                <a:latin typeface="Arial"/>
                <a:cs typeface="Arial"/>
              </a:rPr>
              <a:t>var</a:t>
            </a:r>
            <a:r>
              <a:rPr lang="en-GB" sz="2000" dirty="0" smtClean="0">
                <a:latin typeface="Arial"/>
                <a:cs typeface="Arial"/>
              </a:rPr>
              <a:t>=</a:t>
            </a:r>
            <a:r>
              <a:rPr lang="en-GB" sz="2000" dirty="0">
                <a:latin typeface="Arial"/>
                <a:cs typeface="Arial"/>
              </a:rPr>
              <a:t>10</a:t>
            </a:r>
            <a:r>
              <a:rPr lang="en-GB" sz="2000" dirty="0" smtClean="0">
                <a:latin typeface="Arial"/>
                <a:cs typeface="Arial"/>
              </a:rPr>
              <a:t>;</a:t>
            </a: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var</a:t>
            </a:r>
            <a:r>
              <a:rPr lang="en-GB" sz="2000" dirty="0" smtClean="0">
                <a:latin typeface="Arial"/>
                <a:cs typeface="Arial"/>
              </a:rPr>
              <a:t>=$</a:t>
            </a:r>
            <a:r>
              <a:rPr lang="en-GB" sz="2000" dirty="0" err="1" smtClean="0">
                <a:latin typeface="Arial"/>
                <a:cs typeface="Arial"/>
              </a:rPr>
              <a:t>var</a:t>
            </a:r>
            <a:r>
              <a:rPr lang="en-GB" sz="2000" dirty="0" smtClean="0">
                <a:latin typeface="Arial"/>
                <a:cs typeface="Arial"/>
              </a:rPr>
              <a:t> +1;</a:t>
            </a:r>
          </a:p>
          <a:p>
            <a:pPr marL="0" indent="0">
              <a:buNone/>
            </a:pPr>
            <a:r>
              <a:rPr lang="en-GB" sz="2000" dirty="0" smtClean="0">
                <a:latin typeface="Arial"/>
                <a:cs typeface="Arial"/>
              </a:rPr>
              <a:t>print STDOUT “</a:t>
            </a:r>
            <a:r>
              <a:rPr lang="en-GB" sz="2000" dirty="0">
                <a:latin typeface="Arial"/>
                <a:cs typeface="Arial"/>
              </a:rPr>
              <a:t>$</a:t>
            </a:r>
            <a:r>
              <a:rPr lang="en-GB" sz="2000" dirty="0" err="1" smtClean="0">
                <a:latin typeface="Arial"/>
                <a:cs typeface="Arial"/>
              </a:rPr>
              <a:t>var</a:t>
            </a:r>
            <a:r>
              <a:rPr lang="en-GB" sz="2000" dirty="0" smtClean="0">
                <a:latin typeface="Arial"/>
                <a:cs typeface="Arial"/>
              </a:rPr>
              <a:t>\n”;</a:t>
            </a:r>
          </a:p>
          <a:p>
            <a:pPr marL="0" indent="0">
              <a:buNone/>
            </a:pPr>
            <a:r>
              <a:rPr lang="en-GB" sz="2000" dirty="0">
                <a:latin typeface="Arial"/>
                <a:cs typeface="Arial"/>
              </a:rPr>
              <a:t>$</a:t>
            </a:r>
            <a:r>
              <a:rPr lang="en-GB" sz="2000" dirty="0" err="1" smtClean="0">
                <a:latin typeface="Arial"/>
                <a:cs typeface="Arial"/>
              </a:rPr>
              <a:t>var</a:t>
            </a:r>
            <a:r>
              <a:rPr lang="en-GB" sz="2000" dirty="0" smtClean="0">
                <a:latin typeface="Arial"/>
                <a:cs typeface="Arial"/>
              </a:rPr>
              <a:t>++;</a:t>
            </a:r>
          </a:p>
          <a:p>
            <a:pPr marL="0" indent="0">
              <a:buNone/>
            </a:pPr>
            <a:r>
              <a:rPr lang="en-GB" sz="2000" dirty="0">
                <a:latin typeface="Arial"/>
                <a:cs typeface="Arial"/>
              </a:rPr>
              <a:t>print STDOUT “$</a:t>
            </a:r>
            <a:r>
              <a:rPr lang="en-GB" sz="2000" dirty="0" err="1" smtClean="0">
                <a:latin typeface="Arial"/>
                <a:cs typeface="Arial"/>
              </a:rPr>
              <a:t>var</a:t>
            </a:r>
            <a:r>
              <a:rPr lang="en-GB" sz="2000" dirty="0" smtClean="0">
                <a:latin typeface="Arial"/>
                <a:cs typeface="Arial"/>
              </a:rPr>
              <a:t>\</a:t>
            </a:r>
            <a:r>
              <a:rPr lang="en-GB" sz="2000" dirty="0">
                <a:latin typeface="Arial"/>
                <a:cs typeface="Arial"/>
              </a:rPr>
              <a:t>n”;</a:t>
            </a:r>
          </a:p>
          <a:p>
            <a:pPr marL="0" indent="0">
              <a:buNone/>
            </a:pPr>
            <a:r>
              <a:rPr lang="en-GB" sz="2000" dirty="0">
                <a:latin typeface="Arial"/>
                <a:cs typeface="Arial"/>
              </a:rPr>
              <a:t>$</a:t>
            </a:r>
            <a:r>
              <a:rPr lang="en-GB" sz="2000" dirty="0" err="1" smtClean="0">
                <a:latin typeface="Arial"/>
                <a:cs typeface="Arial"/>
              </a:rPr>
              <a:t>var</a:t>
            </a:r>
            <a:r>
              <a:rPr lang="en-GB" sz="2000" dirty="0" smtClean="0">
                <a:latin typeface="Arial"/>
                <a:cs typeface="Arial"/>
              </a:rPr>
              <a:t>+=1;</a:t>
            </a:r>
          </a:p>
          <a:p>
            <a:pPr marL="0" indent="0">
              <a:buNone/>
            </a:pPr>
            <a:r>
              <a:rPr lang="en-GB" sz="2000" dirty="0">
                <a:latin typeface="Arial"/>
                <a:cs typeface="Arial"/>
              </a:rPr>
              <a:t>print STDOUT “$</a:t>
            </a:r>
            <a:r>
              <a:rPr lang="en-GB" sz="2000" dirty="0" err="1" smtClean="0">
                <a:latin typeface="Arial"/>
                <a:cs typeface="Arial"/>
              </a:rPr>
              <a:t>var</a:t>
            </a:r>
            <a:r>
              <a:rPr lang="en-GB" sz="2000" dirty="0" smtClean="0">
                <a:latin typeface="Arial"/>
                <a:cs typeface="Arial"/>
              </a:rPr>
              <a:t>\</a:t>
            </a:r>
            <a:r>
              <a:rPr lang="en-GB" sz="2000" dirty="0">
                <a:latin typeface="Arial"/>
                <a:cs typeface="Arial"/>
              </a:rPr>
              <a:t>n”</a:t>
            </a:r>
            <a:r>
              <a:rPr lang="en-GB" sz="2000" dirty="0" smtClean="0">
                <a:latin typeface="Arial"/>
                <a:cs typeface="Arial"/>
              </a:rPr>
              <a:t>;</a:t>
            </a:r>
            <a:endParaRPr lang="en-GB" sz="2000" dirty="0">
              <a:latin typeface="Arial"/>
              <a:cs typeface="Arial"/>
            </a:endParaRPr>
          </a:p>
        </p:txBody>
      </p:sp>
    </p:spTree>
    <p:extLst>
      <p:ext uri="{BB962C8B-B14F-4D97-AF65-F5344CB8AC3E}">
        <p14:creationId xmlns:p14="http://schemas.microsoft.com/office/powerpoint/2010/main" val="3693226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Concatenation of two</a:t>
            </a:r>
            <a:r>
              <a:rPr lang="el-GR" dirty="0" smtClean="0"/>
              <a:t> </a:t>
            </a:r>
            <a:r>
              <a:rPr lang="en-GB" dirty="0" smtClean="0"/>
              <a:t>strings</a:t>
            </a:r>
            <a:br>
              <a:rPr lang="en-GB" dirty="0" smtClean="0"/>
            </a:br>
            <a:r>
              <a:rPr lang="en-GB" dirty="0" smtClean="0"/>
              <a:t>Program</a:t>
            </a:r>
            <a:r>
              <a:rPr lang="el-GR" dirty="0" smtClean="0"/>
              <a:t> </a:t>
            </a:r>
            <a:r>
              <a:rPr lang="el-GR" dirty="0" smtClean="0"/>
              <a:t>4</a:t>
            </a:r>
            <a:endParaRPr lang="en-US" dirty="0"/>
          </a:p>
        </p:txBody>
      </p:sp>
      <p:sp>
        <p:nvSpPr>
          <p:cNvPr id="3" name="Content Placeholder 2"/>
          <p:cNvSpPr>
            <a:spLocks noGrp="1"/>
          </p:cNvSpPr>
          <p:nvPr>
            <p:ph idx="1"/>
          </p:nvPr>
        </p:nvSpPr>
        <p:spPr>
          <a:xfrm>
            <a:off x="195024" y="1600200"/>
            <a:ext cx="8595147" cy="4884587"/>
          </a:xfrm>
        </p:spPr>
        <p:txBody>
          <a:bodyPr>
            <a:normAutofit fontScale="92500" lnSpcReduction="20000"/>
          </a:bodyPr>
          <a:lstStyle/>
          <a:p>
            <a:pPr marL="0" indent="0">
              <a:buNone/>
            </a:pPr>
            <a:r>
              <a:rPr lang="en-GB" sz="2000" dirty="0" smtClean="0">
                <a:latin typeface="Arial"/>
                <a:cs typeface="Arial"/>
              </a:rPr>
              <a:t>We concatenate two or more strings with the dot (.)</a:t>
            </a: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a:latin typeface="Arial"/>
                <a:cs typeface="Arial"/>
              </a:rPr>
              <a:t>!/</a:t>
            </a:r>
            <a:r>
              <a:rPr lang="en-GB" sz="2000" dirty="0" err="1">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$var1</a:t>
            </a:r>
            <a:r>
              <a:rPr lang="en-GB" sz="2000" dirty="0" smtClean="0">
                <a:latin typeface="Arial"/>
                <a:cs typeface="Arial"/>
              </a:rPr>
              <a:t>=“lexi1”;</a:t>
            </a:r>
          </a:p>
          <a:p>
            <a:pPr marL="0" indent="0">
              <a:buNone/>
            </a:pPr>
            <a:r>
              <a:rPr lang="en-GB" sz="2000" dirty="0" smtClean="0">
                <a:latin typeface="Arial"/>
                <a:cs typeface="Arial"/>
              </a:rPr>
              <a:t>$var2=“ ”;</a:t>
            </a:r>
          </a:p>
          <a:p>
            <a:pPr marL="0" indent="0">
              <a:buNone/>
            </a:pPr>
            <a:r>
              <a:rPr lang="en-GB" sz="2000" dirty="0" smtClean="0">
                <a:latin typeface="Arial"/>
                <a:cs typeface="Arial"/>
              </a:rPr>
              <a:t>$var3=“lexi2”;</a:t>
            </a:r>
          </a:p>
          <a:p>
            <a:pPr marL="0" indent="0">
              <a:buNone/>
            </a:pPr>
            <a:endParaRPr lang="en-GB" sz="2000" dirty="0" smtClean="0">
              <a:latin typeface="Arial"/>
              <a:cs typeface="Arial"/>
            </a:endParaRPr>
          </a:p>
          <a:p>
            <a:pPr marL="0" indent="0">
              <a:buNone/>
            </a:pPr>
            <a:r>
              <a:rPr lang="en-GB" sz="2000" dirty="0" smtClean="0">
                <a:latin typeface="Arial"/>
                <a:cs typeface="Arial"/>
              </a:rPr>
              <a:t>$var4=</a:t>
            </a:r>
            <a:r>
              <a:rPr lang="en-GB" sz="2000" dirty="0">
                <a:latin typeface="Arial"/>
                <a:cs typeface="Arial"/>
              </a:rPr>
              <a:t>$</a:t>
            </a:r>
            <a:r>
              <a:rPr lang="en-GB" sz="2000" dirty="0" smtClean="0">
                <a:latin typeface="Arial"/>
                <a:cs typeface="Arial"/>
              </a:rPr>
              <a:t>var1</a:t>
            </a:r>
            <a:r>
              <a:rPr lang="el-GR" sz="2000" dirty="0" smtClean="0">
                <a:latin typeface="Arial"/>
                <a:cs typeface="Arial"/>
              </a:rPr>
              <a:t>.</a:t>
            </a:r>
            <a:r>
              <a:rPr lang="en-GB" sz="2000" dirty="0" smtClean="0">
                <a:latin typeface="Arial"/>
                <a:cs typeface="Arial"/>
              </a:rPr>
              <a:t>$var3;</a:t>
            </a:r>
          </a:p>
          <a:p>
            <a:pPr marL="0" indent="0">
              <a:buNone/>
            </a:pPr>
            <a:r>
              <a:rPr lang="en-GB" sz="2000" dirty="0">
                <a:latin typeface="Arial"/>
                <a:cs typeface="Arial"/>
              </a:rPr>
              <a:t>print STDOUT “$var4\n”;</a:t>
            </a:r>
          </a:p>
          <a:p>
            <a:pPr marL="0" indent="0">
              <a:buNone/>
            </a:pPr>
            <a:endParaRPr lang="el-GR" sz="2000" dirty="0" smtClean="0">
              <a:latin typeface="Arial"/>
              <a:cs typeface="Arial"/>
            </a:endParaRPr>
          </a:p>
          <a:p>
            <a:pPr marL="0" indent="0">
              <a:buNone/>
            </a:pPr>
            <a:r>
              <a:rPr lang="en-GB" sz="2000" dirty="0" smtClean="0">
                <a:latin typeface="Arial"/>
                <a:cs typeface="Arial"/>
              </a:rPr>
              <a:t>$var5=</a:t>
            </a:r>
            <a:r>
              <a:rPr lang="en-GB" sz="2000" dirty="0">
                <a:latin typeface="Arial"/>
                <a:cs typeface="Arial"/>
              </a:rPr>
              <a:t>$var1</a:t>
            </a:r>
            <a:r>
              <a:rPr lang="el-GR" sz="2000" dirty="0" smtClean="0">
                <a:latin typeface="Arial"/>
                <a:cs typeface="Arial"/>
              </a:rPr>
              <a:t>.</a:t>
            </a:r>
            <a:r>
              <a:rPr lang="en-GB" sz="2000" dirty="0" smtClean="0">
                <a:latin typeface="Arial"/>
                <a:cs typeface="Arial"/>
              </a:rPr>
              <a:t>$var2.$</a:t>
            </a:r>
            <a:r>
              <a:rPr lang="en-GB" sz="2000" dirty="0">
                <a:latin typeface="Arial"/>
                <a:cs typeface="Arial"/>
              </a:rPr>
              <a:t>var3</a:t>
            </a:r>
            <a:r>
              <a:rPr lang="en-GB" sz="2000" dirty="0" smtClean="0">
                <a:latin typeface="Arial"/>
                <a:cs typeface="Arial"/>
              </a:rPr>
              <a:t>;</a:t>
            </a:r>
          </a:p>
          <a:p>
            <a:pPr marL="0" indent="0">
              <a:buNone/>
            </a:pPr>
            <a:r>
              <a:rPr lang="en-GB" sz="2000" dirty="0">
                <a:latin typeface="Arial"/>
                <a:cs typeface="Arial"/>
              </a:rPr>
              <a:t>print STDOUT “$var5\n”;</a:t>
            </a:r>
          </a:p>
          <a:p>
            <a:pPr marL="0" indent="0">
              <a:buNone/>
            </a:pPr>
            <a:endParaRPr lang="el-GR" sz="2000" dirty="0" smtClean="0">
              <a:latin typeface="Arial"/>
              <a:cs typeface="Arial"/>
            </a:endParaRPr>
          </a:p>
          <a:p>
            <a:pPr marL="0" indent="0">
              <a:buNone/>
            </a:pPr>
            <a:r>
              <a:rPr lang="el-GR" sz="2000" dirty="0" smtClean="0">
                <a:latin typeface="Arial"/>
                <a:cs typeface="Arial"/>
              </a:rPr>
              <a:t>$</a:t>
            </a:r>
            <a:r>
              <a:rPr lang="en-GB" sz="2000" dirty="0" smtClean="0">
                <a:latin typeface="Arial"/>
                <a:cs typeface="Arial"/>
              </a:rPr>
              <a:t>var6=</a:t>
            </a:r>
            <a:r>
              <a:rPr lang="en-GB" sz="2000" dirty="0">
                <a:latin typeface="Arial"/>
                <a:cs typeface="Arial"/>
              </a:rPr>
              <a:t>$</a:t>
            </a:r>
            <a:r>
              <a:rPr lang="en-GB" sz="2000" dirty="0" smtClean="0">
                <a:latin typeface="Arial"/>
                <a:cs typeface="Arial"/>
              </a:rPr>
              <a:t>var1.”XXX”.</a:t>
            </a:r>
            <a:r>
              <a:rPr lang="en-GB" sz="2000" dirty="0">
                <a:latin typeface="Arial"/>
                <a:cs typeface="Arial"/>
              </a:rPr>
              <a:t> $var3</a:t>
            </a:r>
            <a:r>
              <a:rPr lang="en-GB" sz="2000" dirty="0" smtClean="0">
                <a:latin typeface="Arial"/>
                <a:cs typeface="Arial"/>
              </a:rPr>
              <a:t>;</a:t>
            </a:r>
          </a:p>
          <a:p>
            <a:pPr marL="0" indent="0">
              <a:buNone/>
            </a:pPr>
            <a:r>
              <a:rPr lang="en-GB" sz="2000" dirty="0" smtClean="0">
                <a:latin typeface="Arial"/>
                <a:cs typeface="Arial"/>
              </a:rPr>
              <a:t>print </a:t>
            </a:r>
            <a:r>
              <a:rPr lang="en-GB" sz="2000" dirty="0">
                <a:latin typeface="Arial"/>
                <a:cs typeface="Arial"/>
              </a:rPr>
              <a:t>STDOUT “$</a:t>
            </a:r>
            <a:r>
              <a:rPr lang="en-GB" sz="2000" dirty="0" smtClean="0">
                <a:latin typeface="Arial"/>
                <a:cs typeface="Arial"/>
              </a:rPr>
              <a:t>var6\</a:t>
            </a:r>
            <a:r>
              <a:rPr lang="en-GB" sz="2000" dirty="0">
                <a:latin typeface="Arial"/>
                <a:cs typeface="Arial"/>
              </a:rPr>
              <a:t>n”</a:t>
            </a:r>
            <a:r>
              <a:rPr lang="en-GB" sz="2000" dirty="0" smtClean="0">
                <a:latin typeface="Arial"/>
                <a:cs typeface="Arial"/>
              </a:rPr>
              <a:t>;</a:t>
            </a:r>
            <a:endParaRPr lang="en-GB" sz="2000" dirty="0">
              <a:latin typeface="Arial"/>
              <a:cs typeface="Arial"/>
            </a:endParaRPr>
          </a:p>
        </p:txBody>
      </p:sp>
    </p:spTree>
    <p:extLst>
      <p:ext uri="{BB962C8B-B14F-4D97-AF65-F5344CB8AC3E}">
        <p14:creationId xmlns:p14="http://schemas.microsoft.com/office/powerpoint/2010/main" val="3640884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rial"/>
                <a:cs typeface="Arial"/>
              </a:rPr>
              <a:t>Homework</a:t>
            </a:r>
            <a:endParaRPr lang="en-US" dirty="0">
              <a:latin typeface="Arial"/>
              <a:cs typeface="Arial"/>
            </a:endParaRPr>
          </a:p>
        </p:txBody>
      </p:sp>
      <p:sp>
        <p:nvSpPr>
          <p:cNvPr id="4" name="Content Placeholder 3"/>
          <p:cNvSpPr>
            <a:spLocks noGrp="1"/>
          </p:cNvSpPr>
          <p:nvPr>
            <p:ph idx="1"/>
          </p:nvPr>
        </p:nvSpPr>
        <p:spPr/>
        <p:txBody>
          <a:bodyPr>
            <a:normAutofit/>
          </a:bodyPr>
          <a:lstStyle/>
          <a:p>
            <a:r>
              <a:rPr lang="en-GB" sz="2000" dirty="0" smtClean="0">
                <a:latin typeface="Arial"/>
                <a:cs typeface="Arial"/>
              </a:rPr>
              <a:t>Write a program with two variables that take any numerical values you like and two variables that take any characters (i.e. two names). </a:t>
            </a:r>
          </a:p>
          <a:p>
            <a:r>
              <a:rPr lang="en-GB" sz="2000" dirty="0" smtClean="0">
                <a:latin typeface="Arial"/>
                <a:cs typeface="Arial"/>
              </a:rPr>
              <a:t>With the two variables that contain numbers, do all the numerical functions and print their results in the terminal.</a:t>
            </a:r>
          </a:p>
          <a:p>
            <a:r>
              <a:rPr lang="en-GB" sz="2000" dirty="0" smtClean="0">
                <a:latin typeface="Arial"/>
                <a:cs typeface="Arial"/>
              </a:rPr>
              <a:t>Concatenate the content of the two variables that contain characters/names in a new variable and print the results at the terminal.</a:t>
            </a:r>
            <a:endParaRPr lang="en-GB" sz="2000" dirty="0">
              <a:latin typeface="Arial"/>
              <a:cs typeface="Arial"/>
            </a:endParaRPr>
          </a:p>
          <a:p>
            <a:r>
              <a:rPr lang="en-GB" sz="2000" dirty="0" smtClean="0">
                <a:latin typeface="Arial"/>
                <a:cs typeface="Arial"/>
              </a:rPr>
              <a:t>While printing, use tabs and new-line characters.</a:t>
            </a:r>
          </a:p>
        </p:txBody>
      </p:sp>
    </p:spTree>
    <p:extLst>
      <p:ext uri="{BB962C8B-B14F-4D97-AF65-F5344CB8AC3E}">
        <p14:creationId xmlns:p14="http://schemas.microsoft.com/office/powerpoint/2010/main" val="3513097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200" dirty="0" smtClean="0">
                <a:latin typeface="Arial"/>
                <a:cs typeface="Arial"/>
              </a:rPr>
              <a:t>Program</a:t>
            </a:r>
            <a:r>
              <a:rPr lang="el-GR" sz="3200" dirty="0" smtClean="0">
                <a:latin typeface="Arial"/>
                <a:cs typeface="Arial"/>
              </a:rPr>
              <a:t> </a:t>
            </a:r>
            <a:r>
              <a:rPr lang="el-GR" sz="3200" dirty="0" smtClean="0">
                <a:latin typeface="Arial"/>
                <a:cs typeface="Arial"/>
              </a:rPr>
              <a:t>5 – </a:t>
            </a:r>
            <a:r>
              <a:rPr lang="en-GB" sz="3200" dirty="0" smtClean="0">
                <a:latin typeface="Arial"/>
                <a:cs typeface="Arial"/>
              </a:rPr>
              <a:t>Insertion of data from the terminal and printing back to the terminal</a:t>
            </a:r>
            <a:br>
              <a:rPr lang="en-GB" sz="3200" dirty="0" smtClean="0">
                <a:latin typeface="Arial"/>
                <a:cs typeface="Arial"/>
              </a:rPr>
            </a:br>
            <a:endParaRPr lang="en-US" sz="3200" dirty="0">
              <a:latin typeface="Arial"/>
              <a:cs typeface="Arial"/>
            </a:endParaRPr>
          </a:p>
        </p:txBody>
      </p:sp>
      <p:sp>
        <p:nvSpPr>
          <p:cNvPr id="3" name="Content Placeholder 2"/>
          <p:cNvSpPr>
            <a:spLocks noGrp="1"/>
          </p:cNvSpPr>
          <p:nvPr>
            <p:ph idx="1"/>
          </p:nvPr>
        </p:nvSpPr>
        <p:spPr>
          <a:xfrm>
            <a:off x="457200" y="1600200"/>
            <a:ext cx="8229600" cy="4773887"/>
          </a:xfrm>
        </p:spPr>
        <p:txBody>
          <a:bodyPr>
            <a:normAutofit fontScale="85000" lnSpcReduction="20000"/>
          </a:bodyPr>
          <a:lstStyle/>
          <a:p>
            <a:r>
              <a:rPr lang="en-GB" sz="2100" dirty="0" smtClean="0">
                <a:cs typeface="Arial"/>
              </a:rPr>
              <a:t>You want this program to:</a:t>
            </a:r>
          </a:p>
          <a:p>
            <a:pPr lvl="1"/>
            <a:r>
              <a:rPr lang="en-GB" sz="2100" dirty="0" smtClean="0">
                <a:cs typeface="Arial"/>
              </a:rPr>
              <a:t>Ask you to write a word.</a:t>
            </a:r>
          </a:p>
          <a:p>
            <a:pPr lvl="1"/>
            <a:r>
              <a:rPr lang="en-GB" sz="2100" dirty="0" smtClean="0">
                <a:cs typeface="Arial"/>
              </a:rPr>
              <a:t>Then you write that word at the terminal (with your </a:t>
            </a:r>
            <a:r>
              <a:rPr lang="en-GB" sz="2100" dirty="0" err="1" smtClean="0">
                <a:cs typeface="Arial"/>
              </a:rPr>
              <a:t>keyoboard</a:t>
            </a:r>
            <a:r>
              <a:rPr lang="en-GB" sz="2100" dirty="0" smtClean="0">
                <a:cs typeface="Arial"/>
              </a:rPr>
              <a:t>).</a:t>
            </a:r>
          </a:p>
          <a:p>
            <a:pPr lvl="1"/>
            <a:r>
              <a:rPr lang="en-GB" sz="2100" dirty="0" smtClean="0">
                <a:cs typeface="Arial"/>
              </a:rPr>
              <a:t>Then, the program prints this word back to the terminal.</a:t>
            </a:r>
          </a:p>
          <a:p>
            <a:r>
              <a:rPr lang="en-GB" sz="2100" dirty="0" smtClean="0">
                <a:cs typeface="Arial"/>
              </a:rPr>
              <a:t>We use the FILEHANDLE </a:t>
            </a:r>
            <a:r>
              <a:rPr lang="en-GB" sz="2100" b="1" dirty="0" smtClean="0">
                <a:cs typeface="Arial"/>
              </a:rPr>
              <a:t>STDIN</a:t>
            </a:r>
            <a:r>
              <a:rPr lang="en-GB" sz="2100" dirty="0" smtClean="0">
                <a:cs typeface="Arial"/>
              </a:rPr>
              <a:t> </a:t>
            </a:r>
            <a:r>
              <a:rPr lang="en-GB" sz="2100" dirty="0" smtClean="0">
                <a:cs typeface="Arial"/>
              </a:rPr>
              <a:t>(</a:t>
            </a:r>
            <a:r>
              <a:rPr lang="en-GB" sz="2100" dirty="0" err="1" smtClean="0">
                <a:cs typeface="Arial"/>
              </a:rPr>
              <a:t>STandarD</a:t>
            </a:r>
            <a:r>
              <a:rPr lang="en-GB" sz="2100" dirty="0" smtClean="0">
                <a:cs typeface="Arial"/>
              </a:rPr>
              <a:t> </a:t>
            </a:r>
            <a:r>
              <a:rPr lang="en-GB" sz="2100" dirty="0" err="1" smtClean="0">
                <a:cs typeface="Arial"/>
              </a:rPr>
              <a:t>INput</a:t>
            </a:r>
            <a:r>
              <a:rPr lang="en-GB" sz="2100" dirty="0" smtClean="0">
                <a:cs typeface="Arial"/>
              </a:rPr>
              <a:t>).</a:t>
            </a:r>
          </a:p>
          <a:p>
            <a:r>
              <a:rPr lang="en-GB" sz="2100" dirty="0" smtClean="0">
                <a:cs typeface="Arial"/>
              </a:rPr>
              <a:t>When we print at the terminal, we use the FILEHANDLE </a:t>
            </a:r>
            <a:r>
              <a:rPr lang="en-GB" sz="2100" b="1" dirty="0" smtClean="0">
                <a:cs typeface="Arial"/>
              </a:rPr>
              <a:t>STDOUT</a:t>
            </a:r>
          </a:p>
          <a:p>
            <a:r>
              <a:rPr lang="en-GB" sz="2100" dirty="0" smtClean="0">
                <a:cs typeface="Arial"/>
              </a:rPr>
              <a:t>We use the chomp function to remove the last character which is the new line character (\n).</a:t>
            </a:r>
          </a:p>
          <a:p>
            <a:endParaRPr lang="en-GB" sz="2000" dirty="0" smtClean="0">
              <a:latin typeface="Arial"/>
              <a:cs typeface="Arial"/>
            </a:endParaRPr>
          </a:p>
          <a:p>
            <a:pPr marL="0" indent="0">
              <a:buNone/>
            </a:pPr>
            <a:r>
              <a:rPr lang="el-GR" sz="2000" dirty="0">
                <a:cs typeface="Arial"/>
              </a:rPr>
              <a:t>----------------------------------------------------------------------------------------------</a:t>
            </a:r>
            <a:endParaRPr lang="en-GB" sz="2000" dirty="0">
              <a:cs typeface="Arial"/>
            </a:endParaRPr>
          </a:p>
          <a:p>
            <a:pPr marL="0" indent="0">
              <a:buNone/>
            </a:pPr>
            <a:r>
              <a:rPr lang="en-US" sz="2000" dirty="0" smtClean="0">
                <a:latin typeface="Arial"/>
                <a:cs typeface="Arial"/>
              </a:rPr>
              <a:t>#!/</a:t>
            </a:r>
            <a:r>
              <a:rPr lang="en-US" sz="2000" dirty="0" err="1" smtClean="0">
                <a:latin typeface="Arial"/>
                <a:cs typeface="Arial"/>
              </a:rPr>
              <a:t>usr</a:t>
            </a:r>
            <a:r>
              <a:rPr lang="en-US" sz="2000" dirty="0" smtClean="0">
                <a:latin typeface="Arial"/>
                <a:cs typeface="Arial"/>
              </a:rPr>
              <a:t>/bin/</a:t>
            </a:r>
            <a:r>
              <a:rPr lang="en-US" sz="2000" dirty="0" err="1" smtClean="0">
                <a:latin typeface="Arial"/>
                <a:cs typeface="Arial"/>
              </a:rPr>
              <a:t>perl</a:t>
            </a:r>
            <a:r>
              <a:rPr lang="en-US" sz="2000" dirty="0" smtClean="0">
                <a:latin typeface="Arial"/>
                <a:cs typeface="Arial"/>
              </a:rPr>
              <a:t> –w</a:t>
            </a:r>
          </a:p>
          <a:p>
            <a:pPr marL="0" indent="0">
              <a:buNone/>
            </a:pPr>
            <a:endParaRPr lang="en-US" sz="2000" dirty="0" smtClean="0">
              <a:latin typeface="Arial"/>
              <a:cs typeface="Arial"/>
            </a:endParaRPr>
          </a:p>
          <a:p>
            <a:pPr marL="0" indent="0">
              <a:buNone/>
            </a:pPr>
            <a:r>
              <a:rPr lang="en-US" sz="2000" dirty="0">
                <a:latin typeface="Arial"/>
                <a:cs typeface="Arial"/>
              </a:rPr>
              <a:t>p</a:t>
            </a:r>
            <a:r>
              <a:rPr lang="en-US" sz="2000" dirty="0" smtClean="0">
                <a:latin typeface="Arial"/>
                <a:cs typeface="Arial"/>
              </a:rPr>
              <a:t>rint STDOUT “Type a word or sentence\n”;</a:t>
            </a:r>
            <a:endParaRPr lang="en-US" sz="2000" dirty="0">
              <a:latin typeface="Arial"/>
              <a:cs typeface="Arial"/>
            </a:endParaRPr>
          </a:p>
          <a:p>
            <a:pPr marL="0" indent="0">
              <a:buNone/>
            </a:pPr>
            <a:r>
              <a:rPr lang="en-US" sz="2000" dirty="0" smtClean="0">
                <a:latin typeface="Arial"/>
                <a:cs typeface="Arial"/>
              </a:rPr>
              <a:t>$</a:t>
            </a:r>
            <a:r>
              <a:rPr lang="en-US" sz="2000" dirty="0" err="1" smtClean="0">
                <a:latin typeface="Arial"/>
                <a:cs typeface="Arial"/>
              </a:rPr>
              <a:t>input_line</a:t>
            </a:r>
            <a:r>
              <a:rPr lang="en-US" sz="2000" dirty="0" smtClean="0">
                <a:latin typeface="Arial"/>
                <a:cs typeface="Arial"/>
              </a:rPr>
              <a:t>=&lt;STDIN&gt;;</a:t>
            </a:r>
          </a:p>
          <a:p>
            <a:pPr marL="0" indent="0">
              <a:buNone/>
            </a:pPr>
            <a:r>
              <a:rPr lang="en-US" sz="2000" dirty="0">
                <a:latin typeface="Arial"/>
                <a:cs typeface="Arial"/>
              </a:rPr>
              <a:t>c</a:t>
            </a:r>
            <a:r>
              <a:rPr lang="en-US" sz="2000" dirty="0" smtClean="0">
                <a:latin typeface="Arial"/>
                <a:cs typeface="Arial"/>
              </a:rPr>
              <a:t>homp($</a:t>
            </a:r>
            <a:r>
              <a:rPr lang="en-US" sz="2000" dirty="0" err="1" smtClean="0">
                <a:latin typeface="Arial"/>
                <a:cs typeface="Arial"/>
              </a:rPr>
              <a:t>input_line</a:t>
            </a:r>
            <a:r>
              <a:rPr lang="en-US" sz="2000" dirty="0" smtClean="0">
                <a:latin typeface="Arial"/>
                <a:cs typeface="Arial"/>
              </a:rPr>
              <a:t>);</a:t>
            </a:r>
          </a:p>
          <a:p>
            <a:pPr marL="0" indent="0">
              <a:buNone/>
            </a:pPr>
            <a:r>
              <a:rPr lang="en-US" sz="2000" dirty="0">
                <a:latin typeface="Arial"/>
                <a:cs typeface="Arial"/>
              </a:rPr>
              <a:t>p</a:t>
            </a:r>
            <a:r>
              <a:rPr lang="en-US" sz="2000" dirty="0" smtClean="0">
                <a:latin typeface="Arial"/>
                <a:cs typeface="Arial"/>
              </a:rPr>
              <a:t>rint STDOUT “the word/line you typed is : $</a:t>
            </a:r>
            <a:r>
              <a:rPr lang="en-US" sz="2000" dirty="0" err="1" smtClean="0">
                <a:latin typeface="Arial"/>
                <a:cs typeface="Arial"/>
              </a:rPr>
              <a:t>input_line</a:t>
            </a:r>
            <a:r>
              <a:rPr lang="en-US" sz="2000" dirty="0" smtClean="0">
                <a:latin typeface="Arial"/>
                <a:cs typeface="Arial"/>
              </a:rPr>
              <a:t>\n”;</a:t>
            </a:r>
          </a:p>
          <a:p>
            <a:pPr marL="0" indent="0">
              <a:buNone/>
            </a:pPr>
            <a:r>
              <a:rPr lang="el-GR" sz="2100" dirty="0">
                <a:cs typeface="Arial"/>
              </a:rPr>
              <a:t>----------------------------------------------------------------------------------------------</a:t>
            </a:r>
            <a:endParaRPr lang="en-GB" sz="2100" dirty="0">
              <a:cs typeface="Arial"/>
            </a:endParaRPr>
          </a:p>
          <a:p>
            <a:pPr marL="0" indent="0">
              <a:buNone/>
            </a:pPr>
            <a:endParaRPr lang="en-US" dirty="0"/>
          </a:p>
        </p:txBody>
      </p:sp>
    </p:spTree>
    <p:extLst>
      <p:ext uri="{BB962C8B-B14F-4D97-AF65-F5344CB8AC3E}">
        <p14:creationId xmlns:p14="http://schemas.microsoft.com/office/powerpoint/2010/main" val="4082104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Arial"/>
                <a:cs typeface="Arial"/>
              </a:rPr>
              <a:t>Exercise 5.1</a:t>
            </a:r>
            <a:r>
              <a:rPr lang="el-GR" sz="3200" dirty="0" smtClean="0">
                <a:latin typeface="Arial"/>
                <a:cs typeface="Arial"/>
              </a:rPr>
              <a:t> – </a:t>
            </a:r>
            <a:r>
              <a:rPr lang="en-GB" sz="3200" dirty="0" smtClean="0">
                <a:latin typeface="Arial"/>
                <a:cs typeface="Arial"/>
              </a:rPr>
              <a:t>Inserting data from the terminal and printing back to the terminal</a:t>
            </a:r>
            <a:endParaRPr lang="en-US" sz="3200" dirty="0">
              <a:latin typeface="Arial"/>
              <a:cs typeface="Arial"/>
            </a:endParaRPr>
          </a:p>
        </p:txBody>
      </p:sp>
      <p:sp>
        <p:nvSpPr>
          <p:cNvPr id="3" name="Content Placeholder 2"/>
          <p:cNvSpPr>
            <a:spLocks noGrp="1"/>
          </p:cNvSpPr>
          <p:nvPr>
            <p:ph idx="1"/>
          </p:nvPr>
        </p:nvSpPr>
        <p:spPr/>
        <p:txBody>
          <a:bodyPr>
            <a:normAutofit/>
          </a:bodyPr>
          <a:lstStyle/>
          <a:p>
            <a:r>
              <a:rPr lang="en-GB" sz="2000" dirty="0" smtClean="0">
                <a:latin typeface="Arial"/>
                <a:cs typeface="Arial"/>
              </a:rPr>
              <a:t>You want this program to</a:t>
            </a:r>
            <a:endParaRPr lang="en-GB" sz="2000" dirty="0" smtClean="0">
              <a:latin typeface="Arial"/>
              <a:cs typeface="Arial"/>
            </a:endParaRPr>
          </a:p>
          <a:p>
            <a:pPr lvl="1"/>
            <a:r>
              <a:rPr lang="en-GB" sz="1600" dirty="0" smtClean="0">
                <a:latin typeface="Arial"/>
                <a:cs typeface="Arial"/>
              </a:rPr>
              <a:t>Ask you for two words</a:t>
            </a:r>
          </a:p>
          <a:p>
            <a:pPr lvl="1"/>
            <a:r>
              <a:rPr lang="en-GB" sz="1600" dirty="0" smtClean="0">
                <a:latin typeface="Arial"/>
                <a:cs typeface="Arial"/>
              </a:rPr>
              <a:t>Then you type these two words at the terminal (with your keyboard)</a:t>
            </a:r>
          </a:p>
          <a:p>
            <a:pPr lvl="1"/>
            <a:r>
              <a:rPr lang="en-GB" sz="1600" dirty="0" smtClean="0">
                <a:latin typeface="Arial"/>
                <a:cs typeface="Arial"/>
              </a:rPr>
              <a:t>Then print back at the terminal each word in a different line.</a:t>
            </a:r>
          </a:p>
          <a:p>
            <a:pPr marL="0" indent="0">
              <a:buNone/>
            </a:pPr>
            <a:endParaRPr lang="el-GR" sz="2000" dirty="0" smtClean="0">
              <a:latin typeface="Arial"/>
              <a:cs typeface="Arial"/>
            </a:endParaRPr>
          </a:p>
          <a:p>
            <a:pPr marL="0" indent="0">
              <a:buNone/>
            </a:pPr>
            <a:r>
              <a:rPr lang="en-GB" sz="2000" dirty="0" smtClean="0">
                <a:latin typeface="Arial"/>
                <a:cs typeface="Arial"/>
              </a:rPr>
              <a:t>Tip: </a:t>
            </a:r>
            <a:r>
              <a:rPr lang="en-GB" sz="2000" dirty="0" smtClean="0">
                <a:latin typeface="Arial"/>
                <a:cs typeface="Arial"/>
              </a:rPr>
              <a:t>Insert each word in a different variable.</a:t>
            </a:r>
          </a:p>
        </p:txBody>
      </p:sp>
    </p:spTree>
    <p:extLst>
      <p:ext uri="{BB962C8B-B14F-4D97-AF65-F5344CB8AC3E}">
        <p14:creationId xmlns:p14="http://schemas.microsoft.com/office/powerpoint/2010/main" val="869384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1354"/>
            <a:ext cx="8229600" cy="1143000"/>
          </a:xfrm>
        </p:spPr>
        <p:txBody>
          <a:bodyPr>
            <a:normAutofit/>
          </a:bodyPr>
          <a:lstStyle/>
          <a:p>
            <a:r>
              <a:rPr lang="en-GB" sz="3200" dirty="0" smtClean="0">
                <a:cs typeface="Arial"/>
              </a:rPr>
              <a:t>Program</a:t>
            </a:r>
            <a:r>
              <a:rPr lang="el-GR" sz="3200" dirty="0" smtClean="0">
                <a:latin typeface="Arial"/>
                <a:cs typeface="Arial"/>
              </a:rPr>
              <a:t> </a:t>
            </a:r>
            <a:r>
              <a:rPr lang="el-GR" sz="3200" dirty="0" smtClean="0">
                <a:latin typeface="Arial"/>
                <a:cs typeface="Arial"/>
              </a:rPr>
              <a:t>6 </a:t>
            </a:r>
            <a:r>
              <a:rPr lang="mr-IN" sz="3200" dirty="0" smtClean="0">
                <a:latin typeface="Arial"/>
                <a:cs typeface="Arial"/>
              </a:rPr>
              <a:t>–</a:t>
            </a:r>
            <a:r>
              <a:rPr lang="el-GR" sz="3200" dirty="0" smtClean="0">
                <a:latin typeface="Arial"/>
                <a:cs typeface="Arial"/>
              </a:rPr>
              <a:t> </a:t>
            </a:r>
            <a:r>
              <a:rPr lang="en-GB" sz="3200" dirty="0" smtClean="0">
                <a:latin typeface="Arial"/>
                <a:cs typeface="Arial"/>
              </a:rPr>
              <a:t>Data insertion from the terminal and printing to a new file</a:t>
            </a:r>
            <a:endParaRPr lang="en-US" sz="3200" dirty="0">
              <a:latin typeface="Arial"/>
              <a:cs typeface="Arial"/>
            </a:endParaRPr>
          </a:p>
        </p:txBody>
      </p:sp>
      <p:sp>
        <p:nvSpPr>
          <p:cNvPr id="3" name="Content Placeholder 2"/>
          <p:cNvSpPr>
            <a:spLocks noGrp="1"/>
          </p:cNvSpPr>
          <p:nvPr>
            <p:ph idx="1"/>
          </p:nvPr>
        </p:nvSpPr>
        <p:spPr>
          <a:xfrm>
            <a:off x="457200" y="1158408"/>
            <a:ext cx="8229600" cy="5689242"/>
          </a:xfrm>
        </p:spPr>
        <p:txBody>
          <a:bodyPr>
            <a:noAutofit/>
          </a:bodyPr>
          <a:lstStyle/>
          <a:p>
            <a:r>
              <a:rPr lang="en-GB" sz="1500" dirty="0" smtClean="0">
                <a:latin typeface="Arial"/>
                <a:cs typeface="Arial"/>
              </a:rPr>
              <a:t>You want this program to:</a:t>
            </a:r>
            <a:endParaRPr lang="el-GR" sz="1500" dirty="0" smtClean="0">
              <a:latin typeface="Arial"/>
              <a:cs typeface="Arial"/>
            </a:endParaRPr>
          </a:p>
          <a:p>
            <a:pPr lvl="1"/>
            <a:r>
              <a:rPr lang="en-US" sz="1500" dirty="0" smtClean="0">
                <a:latin typeface="Arial"/>
                <a:cs typeface="Arial"/>
              </a:rPr>
              <a:t>A</a:t>
            </a:r>
            <a:r>
              <a:rPr lang="en-GB" sz="1500" dirty="0" err="1" smtClean="0">
                <a:latin typeface="Arial"/>
                <a:cs typeface="Arial"/>
              </a:rPr>
              <a:t>sk</a:t>
            </a:r>
            <a:r>
              <a:rPr lang="en-GB" sz="1500" dirty="0" smtClean="0">
                <a:latin typeface="Arial"/>
                <a:cs typeface="Arial"/>
              </a:rPr>
              <a:t> you to type a word</a:t>
            </a:r>
            <a:endParaRPr lang="el-GR" sz="1500" dirty="0" smtClean="0">
              <a:latin typeface="Arial"/>
              <a:cs typeface="Arial"/>
            </a:endParaRPr>
          </a:p>
          <a:p>
            <a:pPr lvl="1"/>
            <a:r>
              <a:rPr lang="en-US" sz="1500" dirty="0" smtClean="0">
                <a:latin typeface="Arial"/>
                <a:cs typeface="Arial"/>
              </a:rPr>
              <a:t>Then you t</a:t>
            </a:r>
            <a:r>
              <a:rPr lang="en-GB" sz="1500" dirty="0" err="1" smtClean="0">
                <a:latin typeface="Arial"/>
                <a:cs typeface="Arial"/>
              </a:rPr>
              <a:t>ype</a:t>
            </a:r>
            <a:r>
              <a:rPr lang="en-GB" sz="1500" dirty="0" smtClean="0">
                <a:latin typeface="Arial"/>
                <a:cs typeface="Arial"/>
              </a:rPr>
              <a:t> this word at the</a:t>
            </a:r>
            <a:r>
              <a:rPr lang="el-GR" sz="1500" dirty="0" smtClean="0">
                <a:latin typeface="Arial"/>
                <a:cs typeface="Arial"/>
              </a:rPr>
              <a:t> </a:t>
            </a:r>
            <a:r>
              <a:rPr lang="en-GB" sz="1500" dirty="0" smtClean="0">
                <a:latin typeface="Arial"/>
                <a:cs typeface="Arial"/>
              </a:rPr>
              <a:t>terminal (with your keyboard)</a:t>
            </a:r>
          </a:p>
          <a:p>
            <a:pPr lvl="1"/>
            <a:r>
              <a:rPr lang="en-GB" sz="1500" dirty="0" smtClean="0">
                <a:latin typeface="Arial"/>
                <a:cs typeface="Arial"/>
              </a:rPr>
              <a:t>Then the program prints this word in a new file named out_file1</a:t>
            </a:r>
            <a:endParaRPr lang="en-GB" sz="1500" dirty="0">
              <a:latin typeface="Arial"/>
              <a:cs typeface="Arial"/>
            </a:endParaRPr>
          </a:p>
          <a:p>
            <a:pPr marL="457200" lvl="1" indent="0">
              <a:buNone/>
            </a:pPr>
            <a:r>
              <a:rPr lang="en-GB" sz="1500" dirty="0" smtClean="0">
                <a:latin typeface="Arial"/>
                <a:cs typeface="Arial"/>
              </a:rPr>
              <a:t>We use the open function the close function as well as a FILEHANDLE (here, we name it FOUT, but you can name it as you like) that points towards the file to which you want to print inside;</a:t>
            </a:r>
            <a:endParaRPr lang="en-GB" sz="1500" dirty="0" smtClean="0">
              <a:latin typeface="Arial"/>
              <a:cs typeface="Arial"/>
            </a:endParaRPr>
          </a:p>
          <a:p>
            <a:pPr marL="0" indent="0">
              <a:buNone/>
            </a:pPr>
            <a:endParaRPr lang="en-GB" sz="1500" dirty="0" smtClean="0">
              <a:latin typeface="Arial"/>
              <a:cs typeface="Arial"/>
            </a:endParaRPr>
          </a:p>
          <a:p>
            <a:pPr marL="0" indent="0">
              <a:buNone/>
            </a:pPr>
            <a:r>
              <a:rPr lang="en-GB" sz="1500" dirty="0" smtClean="0">
                <a:latin typeface="Arial"/>
                <a:cs typeface="Arial"/>
              </a:rPr>
              <a:t>$out=“out_file1”</a:t>
            </a:r>
            <a:r>
              <a:rPr lang="en-GB" sz="1500" dirty="0" smtClean="0">
                <a:latin typeface="Arial"/>
                <a:cs typeface="Arial"/>
              </a:rPr>
              <a:t>;</a:t>
            </a:r>
          </a:p>
          <a:p>
            <a:pPr marL="0" indent="0">
              <a:buNone/>
            </a:pPr>
            <a:r>
              <a:rPr lang="en-GB" sz="1500" dirty="0" smtClean="0">
                <a:latin typeface="Arial"/>
                <a:cs typeface="Arial"/>
              </a:rPr>
              <a:t>With this line of code, we assign the name of the output file in a variable named $out.</a:t>
            </a:r>
            <a:endParaRPr lang="en-GB" sz="1500" dirty="0" smtClean="0">
              <a:latin typeface="Arial"/>
              <a:cs typeface="Arial"/>
            </a:endParaRPr>
          </a:p>
          <a:p>
            <a:pPr marL="0" indent="0">
              <a:buNone/>
            </a:pPr>
            <a:endParaRPr lang="en-GB" sz="1500" dirty="0">
              <a:latin typeface="Arial"/>
              <a:cs typeface="Arial"/>
            </a:endParaRPr>
          </a:p>
          <a:p>
            <a:pPr marL="0" indent="0">
              <a:buNone/>
            </a:pPr>
            <a:r>
              <a:rPr lang="en-GB" sz="1500" dirty="0" smtClean="0">
                <a:latin typeface="Arial"/>
                <a:cs typeface="Arial"/>
              </a:rPr>
              <a:t>The syntax of the open function is:</a:t>
            </a:r>
            <a:endParaRPr lang="en-GB" sz="1500" dirty="0" smtClean="0">
              <a:latin typeface="Arial"/>
              <a:cs typeface="Arial"/>
            </a:endParaRPr>
          </a:p>
          <a:p>
            <a:pPr marL="0" indent="0">
              <a:buNone/>
            </a:pPr>
            <a:r>
              <a:rPr lang="en-GB" sz="1500" dirty="0">
                <a:latin typeface="Arial"/>
                <a:cs typeface="Arial"/>
              </a:rPr>
              <a:t>o</a:t>
            </a:r>
            <a:r>
              <a:rPr lang="en-GB" sz="1500" dirty="0" smtClean="0">
                <a:latin typeface="Arial"/>
                <a:cs typeface="Arial"/>
              </a:rPr>
              <a:t>pen(FOUT, “&gt; $out”);</a:t>
            </a:r>
            <a:endParaRPr lang="en-GB" sz="1500" dirty="0">
              <a:latin typeface="Arial"/>
              <a:cs typeface="Arial"/>
            </a:endParaRPr>
          </a:p>
          <a:p>
            <a:pPr marL="0" indent="0">
              <a:buNone/>
            </a:pPr>
            <a:r>
              <a:rPr lang="en-GB" sz="1500" dirty="0" smtClean="0">
                <a:latin typeface="Arial"/>
                <a:cs typeface="Arial"/>
              </a:rPr>
              <a:t>We print using</a:t>
            </a:r>
            <a:r>
              <a:rPr lang="el-GR" sz="1500" dirty="0" smtClean="0">
                <a:latin typeface="Arial"/>
                <a:cs typeface="Arial"/>
              </a:rPr>
              <a:t> </a:t>
            </a:r>
            <a:r>
              <a:rPr lang="en-GB" sz="1500" dirty="0" smtClean="0">
                <a:latin typeface="Arial"/>
                <a:cs typeface="Arial"/>
              </a:rPr>
              <a:t>FOUT &amp; </a:t>
            </a:r>
            <a:r>
              <a:rPr lang="en-GB" sz="1500" dirty="0" smtClean="0">
                <a:latin typeface="Arial"/>
                <a:cs typeface="Arial"/>
              </a:rPr>
              <a:t>not</a:t>
            </a:r>
            <a:r>
              <a:rPr lang="el-GR" sz="1500" dirty="0" smtClean="0">
                <a:latin typeface="Arial"/>
                <a:cs typeface="Arial"/>
              </a:rPr>
              <a:t> </a:t>
            </a:r>
            <a:r>
              <a:rPr lang="en-GB" sz="1500" dirty="0" smtClean="0">
                <a:latin typeface="Arial"/>
                <a:cs typeface="Arial"/>
              </a:rPr>
              <a:t>STDOUT</a:t>
            </a:r>
            <a:endParaRPr lang="el-GR" sz="1500" dirty="0" smtClean="0">
              <a:latin typeface="Arial"/>
              <a:cs typeface="Arial"/>
            </a:endParaRPr>
          </a:p>
          <a:p>
            <a:pPr marL="0" indent="0">
              <a:buNone/>
            </a:pPr>
            <a:r>
              <a:rPr lang="en-US" sz="1500" dirty="0">
                <a:latin typeface="Arial"/>
                <a:cs typeface="Arial"/>
              </a:rPr>
              <a:t>c</a:t>
            </a:r>
            <a:r>
              <a:rPr lang="en-GB" sz="1500" dirty="0" smtClean="0">
                <a:latin typeface="Arial"/>
                <a:cs typeface="Arial"/>
              </a:rPr>
              <a:t>lose(FOUT);</a:t>
            </a:r>
          </a:p>
          <a:p>
            <a:pPr marL="0" indent="0">
              <a:buNone/>
            </a:pPr>
            <a:endParaRPr lang="en-GB" sz="1500" dirty="0" smtClean="0">
              <a:latin typeface="Arial"/>
              <a:cs typeface="Arial"/>
            </a:endParaRPr>
          </a:p>
          <a:p>
            <a:pPr marL="0" indent="0">
              <a:buNone/>
            </a:pPr>
            <a:r>
              <a:rPr lang="en-GB" sz="1500" dirty="0" smtClean="0">
                <a:latin typeface="Arial"/>
                <a:cs typeface="Arial"/>
              </a:rPr>
              <a:t>Within the </a:t>
            </a:r>
            <a:r>
              <a:rPr lang="en-GB" sz="1500" dirty="0" smtClean="0">
                <a:latin typeface="Arial"/>
                <a:cs typeface="Arial"/>
              </a:rPr>
              <a:t>open function</a:t>
            </a:r>
            <a:r>
              <a:rPr lang="en-GB" sz="1500" dirty="0" smtClean="0">
                <a:latin typeface="Arial"/>
                <a:cs typeface="Arial"/>
              </a:rPr>
              <a:t>, we first define the FILEHANDLE (FOUT)</a:t>
            </a:r>
            <a:endParaRPr lang="el-GR" sz="1500" dirty="0" smtClean="0">
              <a:latin typeface="Arial"/>
              <a:cs typeface="Arial"/>
            </a:endParaRPr>
          </a:p>
          <a:p>
            <a:r>
              <a:rPr lang="en-GB" sz="1500" dirty="0" smtClean="0">
                <a:latin typeface="Arial"/>
                <a:cs typeface="Arial"/>
              </a:rPr>
              <a:t>Then, within the double quotes “” we define if with this FILEHANDLE :</a:t>
            </a:r>
            <a:endParaRPr lang="el-GR" sz="1500" dirty="0" smtClean="0">
              <a:latin typeface="Arial"/>
              <a:cs typeface="Arial"/>
            </a:endParaRPr>
          </a:p>
          <a:p>
            <a:pPr lvl="1"/>
            <a:r>
              <a:rPr lang="en-US" sz="1500" dirty="0" smtClean="0">
                <a:latin typeface="Arial"/>
                <a:cs typeface="Arial"/>
              </a:rPr>
              <a:t>W</a:t>
            </a:r>
            <a:r>
              <a:rPr lang="en-GB" sz="1500" dirty="0" smtClean="0">
                <a:latin typeface="Arial"/>
                <a:cs typeface="Arial"/>
              </a:rPr>
              <a:t>e will read from a </a:t>
            </a:r>
            <a:r>
              <a:rPr lang="en-GB" sz="1500" dirty="0" smtClean="0">
                <a:latin typeface="Arial"/>
                <a:cs typeface="Arial"/>
              </a:rPr>
              <a:t>file</a:t>
            </a:r>
            <a:r>
              <a:rPr lang="el-GR" sz="1500" dirty="0" smtClean="0">
                <a:latin typeface="Arial"/>
                <a:cs typeface="Arial"/>
              </a:rPr>
              <a:t> (</a:t>
            </a:r>
            <a:r>
              <a:rPr lang="en-GB" sz="1500" dirty="0" smtClean="0">
                <a:latin typeface="Arial"/>
                <a:cs typeface="Arial"/>
              </a:rPr>
              <a:t>we use the</a:t>
            </a:r>
            <a:r>
              <a:rPr lang="el-GR" sz="1500" dirty="0" smtClean="0">
                <a:latin typeface="Arial"/>
                <a:cs typeface="Arial"/>
              </a:rPr>
              <a:t> </a:t>
            </a:r>
            <a:r>
              <a:rPr lang="el-GR" sz="1500" dirty="0" smtClean="0">
                <a:latin typeface="Arial"/>
                <a:cs typeface="Arial"/>
              </a:rPr>
              <a:t>&lt;)</a:t>
            </a:r>
          </a:p>
          <a:p>
            <a:pPr lvl="1"/>
            <a:r>
              <a:rPr lang="en-US" sz="1500" dirty="0" smtClean="0">
                <a:latin typeface="Arial"/>
                <a:cs typeface="Arial"/>
              </a:rPr>
              <a:t>O</a:t>
            </a:r>
            <a:r>
              <a:rPr lang="en-GB" sz="1500" dirty="0" smtClean="0">
                <a:latin typeface="Arial"/>
                <a:cs typeface="Arial"/>
              </a:rPr>
              <a:t>r we will print to a file </a:t>
            </a:r>
            <a:r>
              <a:rPr lang="el-GR" sz="1500" dirty="0" smtClean="0">
                <a:latin typeface="Arial"/>
                <a:cs typeface="Arial"/>
              </a:rPr>
              <a:t>(</a:t>
            </a:r>
            <a:r>
              <a:rPr lang="en-GB" sz="1500" dirty="0" smtClean="0">
                <a:latin typeface="Arial"/>
                <a:cs typeface="Arial"/>
              </a:rPr>
              <a:t>we use </a:t>
            </a:r>
            <a:r>
              <a:rPr lang="el-GR" sz="1500" dirty="0" smtClean="0">
                <a:latin typeface="Arial"/>
                <a:cs typeface="Arial"/>
              </a:rPr>
              <a:t>&gt; </a:t>
            </a:r>
            <a:r>
              <a:rPr lang="en-GB" sz="1500" dirty="0" smtClean="0">
                <a:latin typeface="Arial"/>
                <a:cs typeface="Arial"/>
              </a:rPr>
              <a:t>or</a:t>
            </a:r>
            <a:r>
              <a:rPr lang="el-GR" sz="1500" dirty="0" smtClean="0">
                <a:latin typeface="Arial"/>
                <a:cs typeface="Arial"/>
              </a:rPr>
              <a:t> </a:t>
            </a:r>
            <a:r>
              <a:rPr lang="el-GR" sz="1500" dirty="0" smtClean="0">
                <a:latin typeface="Arial"/>
                <a:cs typeface="Arial"/>
              </a:rPr>
              <a:t>&gt;&gt;) (</a:t>
            </a:r>
            <a:r>
              <a:rPr lang="en-GB" sz="1500" dirty="0" smtClean="0">
                <a:latin typeface="Arial"/>
                <a:cs typeface="Arial"/>
              </a:rPr>
              <a:t>overwrite </a:t>
            </a:r>
            <a:r>
              <a:rPr lang="en-GB" sz="1500" dirty="0" smtClean="0">
                <a:latin typeface="Arial"/>
                <a:cs typeface="Arial"/>
              </a:rPr>
              <a:t>or</a:t>
            </a:r>
            <a:r>
              <a:rPr lang="en-GB" sz="1500" dirty="0" smtClean="0">
                <a:latin typeface="Arial"/>
                <a:cs typeface="Arial"/>
              </a:rPr>
              <a:t> append, correspondingly</a:t>
            </a:r>
            <a:r>
              <a:rPr lang="el-GR" sz="1500" dirty="0" smtClean="0">
                <a:latin typeface="Arial"/>
                <a:cs typeface="Arial"/>
              </a:rPr>
              <a:t>)</a:t>
            </a:r>
            <a:r>
              <a:rPr lang="el-GR" sz="1500" dirty="0" smtClean="0">
                <a:latin typeface="Arial"/>
                <a:cs typeface="Arial"/>
              </a:rPr>
              <a:t>.</a:t>
            </a:r>
            <a:endParaRPr lang="en-GB" sz="1500" dirty="0" smtClean="0">
              <a:latin typeface="Arial"/>
              <a:cs typeface="Arial"/>
            </a:endParaRPr>
          </a:p>
          <a:p>
            <a:r>
              <a:rPr lang="en-GB" sz="1500" dirty="0" smtClean="0">
                <a:latin typeface="Arial"/>
                <a:cs typeface="Arial"/>
              </a:rPr>
              <a:t>Then we </a:t>
            </a:r>
            <a:r>
              <a:rPr lang="en-GB" sz="1500" dirty="0" smtClean="0">
                <a:latin typeface="Arial"/>
                <a:cs typeface="Arial"/>
              </a:rPr>
              <a:t>define the name of the </a:t>
            </a:r>
            <a:r>
              <a:rPr lang="en-GB" sz="1500" dirty="0" smtClean="0">
                <a:latin typeface="Arial"/>
                <a:cs typeface="Arial"/>
              </a:rPr>
              <a:t>file or the variable that contains it.</a:t>
            </a:r>
            <a:endParaRPr lang="el-GR" sz="1500" dirty="0" smtClean="0">
              <a:latin typeface="Arial"/>
              <a:cs typeface="Arial"/>
            </a:endParaRPr>
          </a:p>
        </p:txBody>
      </p:sp>
    </p:spTree>
    <p:extLst>
      <p:ext uri="{BB962C8B-B14F-4D97-AF65-F5344CB8AC3E}">
        <p14:creationId xmlns:p14="http://schemas.microsoft.com/office/powerpoint/2010/main" val="191978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cs typeface="Arial"/>
              </a:rPr>
              <a:t>Program</a:t>
            </a:r>
            <a:r>
              <a:rPr lang="el-GR" sz="3200" dirty="0">
                <a:latin typeface="Arial"/>
                <a:cs typeface="Arial"/>
              </a:rPr>
              <a:t> 6 </a:t>
            </a:r>
            <a:r>
              <a:rPr lang="mr-IN" sz="3200" dirty="0">
                <a:latin typeface="Arial"/>
                <a:cs typeface="Arial"/>
              </a:rPr>
              <a:t>–</a:t>
            </a:r>
            <a:r>
              <a:rPr lang="el-GR" sz="3200" dirty="0">
                <a:latin typeface="Arial"/>
                <a:cs typeface="Arial"/>
              </a:rPr>
              <a:t> </a:t>
            </a:r>
            <a:r>
              <a:rPr lang="en-GB" sz="3200" dirty="0">
                <a:latin typeface="Arial"/>
                <a:cs typeface="Arial"/>
              </a:rPr>
              <a:t>Data insertion from the terminal and printing to a new file</a:t>
            </a:r>
            <a:endParaRPr lang="en-US" sz="3200" dirty="0">
              <a:latin typeface="Arial"/>
              <a:cs typeface="Arial"/>
            </a:endParaRPr>
          </a:p>
        </p:txBody>
      </p:sp>
      <p:sp>
        <p:nvSpPr>
          <p:cNvPr id="3" name="Content Placeholder 2"/>
          <p:cNvSpPr>
            <a:spLocks noGrp="1"/>
          </p:cNvSpPr>
          <p:nvPr>
            <p:ph idx="1"/>
          </p:nvPr>
        </p:nvSpPr>
        <p:spPr>
          <a:xfrm>
            <a:off x="408883" y="1600200"/>
            <a:ext cx="8582085" cy="5100747"/>
          </a:xfrm>
        </p:spPr>
        <p:txBody>
          <a:bodyPr>
            <a:normAutofit fontScale="92500" lnSpcReduction="10000"/>
          </a:bodyPr>
          <a:lstStyle/>
          <a:p>
            <a:pPr marL="0" indent="0">
              <a:buNone/>
            </a:pPr>
            <a:r>
              <a:rPr lang="el-GR" sz="2000" dirty="0">
                <a:cs typeface="Arial"/>
              </a:rPr>
              <a:t>----------------------------------------------------------------------------------------------</a:t>
            </a:r>
            <a:endParaRPr lang="en-GB" sz="2000" dirty="0">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p>
          <a:p>
            <a:pPr marL="0" indent="0">
              <a:buNone/>
            </a:pPr>
            <a:r>
              <a:rPr lang="en-US" sz="2000" dirty="0" smtClean="0">
                <a:latin typeface="Arial"/>
                <a:cs typeface="Arial"/>
              </a:rPr>
              <a:t>print STDOUT “Type a word or sentence\n”;</a:t>
            </a:r>
          </a:p>
          <a:p>
            <a:pPr marL="0" indent="0">
              <a:buNone/>
            </a:pPr>
            <a:r>
              <a:rPr lang="en-US" sz="2000" dirty="0" smtClean="0">
                <a:latin typeface="Arial"/>
                <a:cs typeface="Arial"/>
              </a:rPr>
              <a:t>$</a:t>
            </a:r>
            <a:r>
              <a:rPr lang="en-US" sz="2000" dirty="0" err="1" smtClean="0">
                <a:latin typeface="Arial"/>
                <a:cs typeface="Arial"/>
              </a:rPr>
              <a:t>input_line</a:t>
            </a:r>
            <a:r>
              <a:rPr lang="en-US" sz="2000" dirty="0" smtClean="0">
                <a:latin typeface="Arial"/>
                <a:cs typeface="Arial"/>
              </a:rPr>
              <a:t>=&lt;STDIN&gt;;</a:t>
            </a:r>
          </a:p>
          <a:p>
            <a:pPr marL="0" indent="0">
              <a:buNone/>
            </a:pPr>
            <a:r>
              <a:rPr lang="en-US" sz="2000" dirty="0" smtClean="0">
                <a:latin typeface="Arial"/>
                <a:cs typeface="Arial"/>
              </a:rPr>
              <a:t>chomp($</a:t>
            </a:r>
            <a:r>
              <a:rPr lang="en-US" sz="2000" dirty="0" err="1" smtClean="0">
                <a:latin typeface="Arial"/>
                <a:cs typeface="Arial"/>
              </a:rPr>
              <a:t>input_line</a:t>
            </a:r>
            <a:r>
              <a:rPr lang="en-US" sz="2000" dirty="0" smtClean="0">
                <a:latin typeface="Arial"/>
                <a:cs typeface="Arial"/>
              </a:rPr>
              <a:t>);</a:t>
            </a:r>
            <a:endParaRPr lang="en-GB" sz="2000" dirty="0">
              <a:latin typeface="Arial"/>
              <a:cs typeface="Arial"/>
            </a:endParaRPr>
          </a:p>
          <a:p>
            <a:pPr marL="0" indent="0">
              <a:buNone/>
            </a:pPr>
            <a:r>
              <a:rPr lang="en-US" sz="2000" dirty="0" smtClean="0">
                <a:latin typeface="Arial"/>
                <a:cs typeface="Arial"/>
              </a:rPr>
              <a:t>print STDOUT “Type the name of the file you want to print your results\n”;</a:t>
            </a:r>
          </a:p>
          <a:p>
            <a:pPr marL="0" indent="0">
              <a:buNone/>
            </a:pPr>
            <a:r>
              <a:rPr lang="en-GB" sz="2000" dirty="0" smtClean="0">
                <a:latin typeface="Arial"/>
                <a:cs typeface="Arial"/>
              </a:rPr>
              <a:t>$out=&lt;STDIN&gt;;</a:t>
            </a:r>
          </a:p>
          <a:p>
            <a:pPr marL="0" indent="0">
              <a:buNone/>
            </a:pPr>
            <a:r>
              <a:rPr lang="en-GB" sz="2000" dirty="0">
                <a:latin typeface="Arial"/>
                <a:cs typeface="Arial"/>
              </a:rPr>
              <a:t>c</a:t>
            </a:r>
            <a:r>
              <a:rPr lang="en-GB" sz="2000" dirty="0" smtClean="0">
                <a:latin typeface="Arial"/>
                <a:cs typeface="Arial"/>
              </a:rPr>
              <a:t>homp($out);</a:t>
            </a:r>
          </a:p>
          <a:p>
            <a:pPr marL="0" indent="0">
              <a:buNone/>
            </a:pPr>
            <a:endParaRPr lang="en-GB" sz="2000" dirty="0">
              <a:latin typeface="Arial"/>
              <a:cs typeface="Arial"/>
            </a:endParaRPr>
          </a:p>
          <a:p>
            <a:pPr marL="0" indent="0">
              <a:buNone/>
            </a:pPr>
            <a:r>
              <a:rPr lang="en-GB" sz="2000" dirty="0" smtClean="0">
                <a:latin typeface="Arial"/>
                <a:cs typeface="Arial"/>
              </a:rPr>
              <a:t>open(FOUT, “&gt; $out”);</a:t>
            </a:r>
            <a:endParaRPr lang="en-GB" sz="2000" dirty="0">
              <a:latin typeface="Arial"/>
              <a:cs typeface="Arial"/>
            </a:endParaRPr>
          </a:p>
          <a:p>
            <a:pPr marL="0" indent="0">
              <a:buNone/>
            </a:pPr>
            <a:r>
              <a:rPr lang="en-US" sz="2000" dirty="0" smtClean="0">
                <a:latin typeface="Arial"/>
                <a:cs typeface="Arial"/>
              </a:rPr>
              <a:t>print FOUT “the word/line you typed is : $</a:t>
            </a:r>
            <a:r>
              <a:rPr lang="en-US" sz="2000" dirty="0" err="1" smtClean="0">
                <a:latin typeface="Arial"/>
                <a:cs typeface="Arial"/>
              </a:rPr>
              <a:t>input_line</a:t>
            </a:r>
            <a:r>
              <a:rPr lang="en-US" sz="2000" dirty="0" smtClean="0">
                <a:latin typeface="Arial"/>
                <a:cs typeface="Arial"/>
              </a:rPr>
              <a:t>\n”;</a:t>
            </a:r>
          </a:p>
          <a:p>
            <a:pPr marL="0" indent="0">
              <a:buNone/>
            </a:pPr>
            <a:r>
              <a:rPr lang="en-US" sz="2000" dirty="0" smtClean="0">
                <a:latin typeface="Arial"/>
                <a:cs typeface="Arial"/>
              </a:rPr>
              <a:t>c</a:t>
            </a:r>
            <a:r>
              <a:rPr lang="en-GB" sz="2000" dirty="0" smtClean="0">
                <a:latin typeface="Arial"/>
                <a:cs typeface="Arial"/>
              </a:rPr>
              <a:t>lose(FOUT);</a:t>
            </a:r>
            <a:endParaRPr lang="el-GR" sz="2000" dirty="0" smtClean="0">
              <a:latin typeface="Arial"/>
              <a:cs typeface="Arial"/>
            </a:endParaRPr>
          </a:p>
          <a:p>
            <a:pPr marL="0" indent="0">
              <a:buNone/>
            </a:pPr>
            <a:r>
              <a:rPr lang="el-GR" sz="2000" dirty="0" smtClean="0">
                <a:cs typeface="Arial"/>
              </a:rPr>
              <a:t>----------------------------------------------------------------------------------------------</a:t>
            </a:r>
            <a:endParaRPr lang="en-GB" sz="2000" dirty="0" smtClean="0">
              <a:latin typeface="Arial"/>
              <a:cs typeface="Arial"/>
            </a:endParaRPr>
          </a:p>
          <a:p>
            <a:pPr marL="0" indent="0">
              <a:buNone/>
            </a:pPr>
            <a:r>
              <a:rPr lang="en-GB" sz="2000" dirty="0" smtClean="0">
                <a:latin typeface="Arial"/>
                <a:cs typeface="Arial"/>
              </a:rPr>
              <a:t>Now open the output file wher</a:t>
            </a:r>
            <a:r>
              <a:rPr lang="en-GB" sz="2000" dirty="0" smtClean="0">
                <a:latin typeface="Arial"/>
                <a:cs typeface="Arial"/>
              </a:rPr>
              <a:t>e you printed your word, to check.</a:t>
            </a:r>
            <a:r>
              <a:rPr lang="en-GB" sz="2000" dirty="0" smtClean="0">
                <a:latin typeface="Arial"/>
                <a:cs typeface="Arial"/>
              </a:rPr>
              <a:t> </a:t>
            </a:r>
          </a:p>
          <a:p>
            <a:pPr marL="0" indent="0">
              <a:buNone/>
            </a:pPr>
            <a:r>
              <a:rPr lang="en-GB" sz="2000" dirty="0" smtClean="0">
                <a:latin typeface="Arial"/>
                <a:cs typeface="Arial"/>
              </a:rPr>
              <a:t>Repeat the same program by typing a new word, but printing in the same output file.</a:t>
            </a:r>
            <a:endParaRPr lang="en-GB" sz="2000" dirty="0" smtClean="0">
              <a:latin typeface="Arial"/>
              <a:cs typeface="Arial"/>
            </a:endParaRPr>
          </a:p>
        </p:txBody>
      </p:sp>
    </p:spTree>
    <p:extLst>
      <p:ext uri="{BB962C8B-B14F-4D97-AF65-F5344CB8AC3E}">
        <p14:creationId xmlns:p14="http://schemas.microsoft.com/office/powerpoint/2010/main" val="66137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latin typeface="Arial"/>
                <a:cs typeface="Arial"/>
              </a:rPr>
              <a:t>PERL</a:t>
            </a:r>
            <a:r>
              <a:rPr lang="el-GR" sz="2000" dirty="0" smtClean="0">
                <a:latin typeface="Arial"/>
                <a:cs typeface="Arial"/>
              </a:rPr>
              <a:t> - </a:t>
            </a:r>
            <a:r>
              <a:rPr lang="en-US" sz="2000" dirty="0" smtClean="0">
                <a:latin typeface="Arial"/>
                <a:cs typeface="Arial"/>
              </a:rPr>
              <a:t>Practical extraction and Report Language</a:t>
            </a:r>
            <a:endParaRPr lang="el-GR" sz="2000" dirty="0" smtClean="0">
              <a:latin typeface="Arial"/>
              <a:cs typeface="Arial"/>
            </a:endParaRPr>
          </a:p>
          <a:p>
            <a:endParaRPr lang="el-GR" sz="2000" dirty="0">
              <a:latin typeface="Arial"/>
              <a:cs typeface="Arial"/>
            </a:endParaRPr>
          </a:p>
          <a:p>
            <a:r>
              <a:rPr lang="en-GB" sz="2000" dirty="0" smtClean="0">
                <a:latin typeface="Arial"/>
                <a:cs typeface="Arial"/>
              </a:rPr>
              <a:t>Suggested textbook: Learning </a:t>
            </a:r>
            <a:r>
              <a:rPr lang="en-GB" sz="2000" dirty="0" smtClean="0">
                <a:latin typeface="Arial"/>
                <a:cs typeface="Arial"/>
              </a:rPr>
              <a:t>Perl.</a:t>
            </a:r>
            <a:endParaRPr lang="en-US" sz="2000" dirty="0" smtClean="0">
              <a:latin typeface="Arial"/>
              <a:cs typeface="Arial"/>
            </a:endParaRPr>
          </a:p>
          <a:p>
            <a:endParaRPr lang="el-GR" sz="2000" dirty="0" smtClean="0">
              <a:latin typeface="Arial"/>
              <a:cs typeface="Arial"/>
            </a:endParaRPr>
          </a:p>
          <a:p>
            <a:r>
              <a:rPr lang="en-GB" sz="2000" dirty="0" smtClean="0">
                <a:latin typeface="Arial"/>
                <a:cs typeface="Arial"/>
              </a:rPr>
              <a:t>Perl programs usually end up in</a:t>
            </a:r>
            <a:r>
              <a:rPr lang="el-GR" sz="2000" dirty="0" smtClean="0">
                <a:latin typeface="Arial"/>
                <a:cs typeface="Arial"/>
              </a:rPr>
              <a:t> </a:t>
            </a:r>
            <a:r>
              <a:rPr lang="en-GB" sz="2000" dirty="0" smtClean="0">
                <a:latin typeface="Arial"/>
                <a:cs typeface="Arial"/>
              </a:rPr>
              <a:t>.</a:t>
            </a:r>
            <a:r>
              <a:rPr lang="en-GB" sz="2000" dirty="0" err="1" smtClean="0">
                <a:latin typeface="Arial"/>
                <a:cs typeface="Arial"/>
              </a:rPr>
              <a:t>pl</a:t>
            </a:r>
            <a:r>
              <a:rPr lang="en-GB" sz="2000" dirty="0" smtClean="0">
                <a:latin typeface="Arial"/>
                <a:cs typeface="Arial"/>
              </a:rPr>
              <a:t> </a:t>
            </a:r>
            <a:r>
              <a:rPr lang="en-GB" sz="2000" dirty="0" smtClean="0">
                <a:latin typeface="Arial"/>
                <a:cs typeface="Arial"/>
              </a:rPr>
              <a:t>(</a:t>
            </a:r>
            <a:r>
              <a:rPr lang="en-GB" sz="2000" dirty="0" err="1" smtClean="0">
                <a:latin typeface="Arial"/>
                <a:cs typeface="Arial"/>
              </a:rPr>
              <a:t>i.e</a:t>
            </a:r>
            <a:r>
              <a:rPr lang="el-GR" sz="2000" dirty="0" smtClean="0">
                <a:latin typeface="Arial"/>
                <a:cs typeface="Arial"/>
              </a:rPr>
              <a:t>. </a:t>
            </a:r>
            <a:r>
              <a:rPr lang="en-US" sz="2000" dirty="0" smtClean="0">
                <a:latin typeface="Arial"/>
                <a:cs typeface="Arial"/>
              </a:rPr>
              <a:t>P</a:t>
            </a:r>
            <a:r>
              <a:rPr lang="en-GB" sz="2000" dirty="0" smtClean="0">
                <a:latin typeface="Arial"/>
                <a:cs typeface="Arial"/>
              </a:rPr>
              <a:t>rog1.pl</a:t>
            </a:r>
            <a:r>
              <a:rPr lang="el-GR" sz="2000" dirty="0" smtClean="0">
                <a:latin typeface="Arial"/>
                <a:cs typeface="Arial"/>
              </a:rPr>
              <a:t>)</a:t>
            </a:r>
          </a:p>
          <a:p>
            <a:r>
              <a:rPr lang="en-GB" sz="2000" dirty="0" smtClean="0">
                <a:latin typeface="Arial"/>
                <a:cs typeface="Arial"/>
              </a:rPr>
              <a:t>They are executed from the terminal with the command: </a:t>
            </a:r>
            <a:r>
              <a:rPr lang="en-GB" sz="2000" dirty="0" err="1" smtClean="0">
                <a:latin typeface="Arial"/>
                <a:cs typeface="Arial"/>
              </a:rPr>
              <a:t>perl</a:t>
            </a:r>
            <a:r>
              <a:rPr lang="en-GB" sz="2000" dirty="0" smtClean="0">
                <a:latin typeface="Arial"/>
                <a:cs typeface="Arial"/>
              </a:rPr>
              <a:t> &lt;</a:t>
            </a:r>
            <a:r>
              <a:rPr lang="en-GB" sz="2000" dirty="0" err="1" smtClean="0">
                <a:latin typeface="Arial"/>
                <a:cs typeface="Arial"/>
              </a:rPr>
              <a:t>file_name</a:t>
            </a:r>
            <a:r>
              <a:rPr lang="en-GB" sz="2000" dirty="0" smtClean="0">
                <a:latin typeface="Arial"/>
                <a:cs typeface="Arial"/>
              </a:rPr>
              <a:t>&gt; (i.e. </a:t>
            </a:r>
            <a:r>
              <a:rPr lang="en-GB" sz="2000" dirty="0" err="1" smtClean="0">
                <a:latin typeface="Arial"/>
                <a:cs typeface="Arial"/>
              </a:rPr>
              <a:t>perl</a:t>
            </a:r>
            <a:r>
              <a:rPr lang="en-GB" sz="2000" dirty="0" smtClean="0">
                <a:latin typeface="Arial"/>
                <a:cs typeface="Arial"/>
              </a:rPr>
              <a:t> Prog1.pl)</a:t>
            </a:r>
          </a:p>
          <a:p>
            <a:r>
              <a:rPr lang="en-GB" sz="2000" dirty="0" smtClean="0">
                <a:latin typeface="Arial"/>
                <a:cs typeface="Arial"/>
              </a:rPr>
              <a:t>OR</a:t>
            </a:r>
          </a:p>
          <a:p>
            <a:r>
              <a:rPr lang="en-GB" sz="2000" dirty="0" smtClean="0">
                <a:latin typeface="Arial"/>
                <a:cs typeface="Arial"/>
              </a:rPr>
              <a:t>If the </a:t>
            </a:r>
            <a:r>
              <a:rPr lang="en-GB" sz="2000" dirty="0" err="1" smtClean="0">
                <a:latin typeface="Arial"/>
                <a:cs typeface="Arial"/>
              </a:rPr>
              <a:t>perl</a:t>
            </a:r>
            <a:r>
              <a:rPr lang="en-GB" sz="2000" dirty="0" smtClean="0">
                <a:latin typeface="Arial"/>
                <a:cs typeface="Arial"/>
              </a:rPr>
              <a:t> file is already executable (remember </a:t>
            </a:r>
            <a:r>
              <a:rPr lang="en-GB" sz="2000" dirty="0" err="1" smtClean="0">
                <a:latin typeface="Arial"/>
                <a:cs typeface="Arial"/>
              </a:rPr>
              <a:t>chmod</a:t>
            </a:r>
            <a:r>
              <a:rPr lang="en-GB" sz="2000" dirty="0" smtClean="0">
                <a:latin typeface="Arial"/>
                <a:cs typeface="Arial"/>
              </a:rPr>
              <a:t>), you can run the program with the command: ./&lt;</a:t>
            </a:r>
            <a:r>
              <a:rPr lang="en-GB" sz="2000" dirty="0" err="1" smtClean="0">
                <a:latin typeface="Arial"/>
                <a:cs typeface="Arial"/>
              </a:rPr>
              <a:t>file_name</a:t>
            </a:r>
            <a:r>
              <a:rPr lang="en-GB" sz="2000" dirty="0" smtClean="0">
                <a:latin typeface="Arial"/>
                <a:cs typeface="Arial"/>
              </a:rPr>
              <a:t>&gt; (i.e. ./Prog1.pl)</a:t>
            </a:r>
            <a:endParaRPr lang="en-GB" sz="2000" dirty="0" smtClean="0">
              <a:latin typeface="Arial"/>
              <a:cs typeface="Arial"/>
            </a:endParaRPr>
          </a:p>
          <a:p>
            <a:pPr marL="0" indent="0">
              <a:buNone/>
            </a:pPr>
            <a:endParaRPr lang="el-GR" sz="2000" dirty="0">
              <a:latin typeface="Arial"/>
              <a:cs typeface="Arial"/>
            </a:endParaRPr>
          </a:p>
          <a:p>
            <a:endParaRPr lang="en-US" sz="2000" dirty="0">
              <a:latin typeface="Arial"/>
              <a:cs typeface="Arial"/>
            </a:endParaRPr>
          </a:p>
        </p:txBody>
      </p:sp>
    </p:spTree>
    <p:extLst>
      <p:ext uri="{BB962C8B-B14F-4D97-AF65-F5344CB8AC3E}">
        <p14:creationId xmlns:p14="http://schemas.microsoft.com/office/powerpoint/2010/main" val="3199203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Arial"/>
                <a:cs typeface="Arial"/>
              </a:rPr>
              <a:t>Exercise 6.1</a:t>
            </a:r>
            <a:r>
              <a:rPr lang="el-GR" sz="3200" dirty="0" smtClean="0">
                <a:latin typeface="Arial"/>
                <a:cs typeface="Arial"/>
              </a:rPr>
              <a:t> - </a:t>
            </a:r>
            <a:r>
              <a:rPr lang="en-GB" sz="3200" dirty="0">
                <a:latin typeface="Arial"/>
                <a:cs typeface="Arial"/>
              </a:rPr>
              <a:t>Data insertion from the terminal and printing to a new file</a:t>
            </a:r>
            <a:endParaRPr lang="en-US" sz="3200" dirty="0">
              <a:latin typeface="Arial"/>
              <a:cs typeface="Arial"/>
            </a:endParaRPr>
          </a:p>
        </p:txBody>
      </p:sp>
      <p:sp>
        <p:nvSpPr>
          <p:cNvPr id="3" name="Content Placeholder 2"/>
          <p:cNvSpPr>
            <a:spLocks noGrp="1"/>
          </p:cNvSpPr>
          <p:nvPr>
            <p:ph idx="1"/>
          </p:nvPr>
        </p:nvSpPr>
        <p:spPr>
          <a:xfrm>
            <a:off x="272175" y="1592712"/>
            <a:ext cx="8582085" cy="3836466"/>
          </a:xfrm>
        </p:spPr>
        <p:txBody>
          <a:bodyPr>
            <a:normAutofit/>
          </a:bodyPr>
          <a:lstStyle/>
          <a:p>
            <a:r>
              <a:rPr lang="en-GB" sz="2000" dirty="0" smtClean="0">
                <a:latin typeface="Arial"/>
                <a:cs typeface="Arial"/>
              </a:rPr>
              <a:t>Modify program 6 to program 6_1, so that the new program asks you to type two different names and print them in the same output file, in two different lines.</a:t>
            </a:r>
            <a:endParaRPr lang="el-GR" sz="2000" dirty="0" smtClean="0">
              <a:latin typeface="Arial"/>
              <a:cs typeface="Arial"/>
            </a:endParaRPr>
          </a:p>
          <a:p>
            <a:endParaRPr lang="el-GR" sz="2000" dirty="0">
              <a:latin typeface="Arial"/>
              <a:cs typeface="Arial"/>
            </a:endParaRPr>
          </a:p>
          <a:p>
            <a:r>
              <a:rPr lang="en-GB" sz="2000" dirty="0" smtClean="0">
                <a:latin typeface="Arial"/>
                <a:cs typeface="Arial"/>
              </a:rPr>
              <a:t>Modify program 6_1 to</a:t>
            </a:r>
            <a:r>
              <a:rPr lang="el-GR" sz="2000" dirty="0" smtClean="0">
                <a:latin typeface="Arial"/>
                <a:cs typeface="Arial"/>
              </a:rPr>
              <a:t> </a:t>
            </a:r>
            <a:r>
              <a:rPr lang="en-GB" sz="2000" dirty="0" smtClean="0">
                <a:latin typeface="Arial"/>
                <a:cs typeface="Arial"/>
              </a:rPr>
              <a:t>6_2, </a:t>
            </a:r>
            <a:r>
              <a:rPr lang="en-GB" sz="2000" dirty="0" smtClean="0">
                <a:latin typeface="Arial"/>
                <a:cs typeface="Arial"/>
              </a:rPr>
              <a:t>so that the new printed data in the output file are not over-</a:t>
            </a:r>
            <a:r>
              <a:rPr lang="en-GB" sz="2000" dirty="0" err="1" smtClean="0">
                <a:latin typeface="Arial"/>
                <a:cs typeface="Arial"/>
              </a:rPr>
              <a:t>writen</a:t>
            </a:r>
            <a:r>
              <a:rPr lang="en-GB" sz="2000" dirty="0" smtClean="0">
                <a:latin typeface="Arial"/>
                <a:cs typeface="Arial"/>
              </a:rPr>
              <a:t> upon the previous data, but they are appended beneath, as new lines.</a:t>
            </a:r>
          </a:p>
          <a:p>
            <a:pPr marL="0" indent="0">
              <a:buNone/>
            </a:pPr>
            <a:endParaRPr lang="en-GB" sz="2000" dirty="0">
              <a:latin typeface="Arial"/>
              <a:cs typeface="Arial"/>
            </a:endParaRPr>
          </a:p>
        </p:txBody>
      </p:sp>
    </p:spTree>
    <p:extLst>
      <p:ext uri="{BB962C8B-B14F-4D97-AF65-F5344CB8AC3E}">
        <p14:creationId xmlns:p14="http://schemas.microsoft.com/office/powerpoint/2010/main" val="901142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30"/>
            <a:ext cx="8229600" cy="981684"/>
          </a:xfrm>
        </p:spPr>
        <p:txBody>
          <a:bodyPr>
            <a:normAutofit fontScale="90000"/>
          </a:bodyPr>
          <a:lstStyle/>
          <a:p>
            <a:r>
              <a:rPr lang="en-GB" sz="3200" dirty="0" smtClean="0">
                <a:cs typeface="Arial"/>
              </a:rPr>
              <a:t>Program</a:t>
            </a:r>
            <a:r>
              <a:rPr lang="el-GR" sz="3200" dirty="0" smtClean="0">
                <a:latin typeface="Arial"/>
                <a:cs typeface="Arial"/>
              </a:rPr>
              <a:t> </a:t>
            </a:r>
            <a:r>
              <a:rPr lang="el-GR" sz="3200" dirty="0" smtClean="0">
                <a:latin typeface="Arial"/>
                <a:cs typeface="Arial"/>
              </a:rPr>
              <a:t>7 </a:t>
            </a:r>
            <a:r>
              <a:rPr lang="mr-IN" sz="3200" dirty="0" smtClean="0">
                <a:latin typeface="Arial"/>
                <a:cs typeface="Arial"/>
              </a:rPr>
              <a:t>–</a:t>
            </a:r>
            <a:r>
              <a:rPr lang="el-GR" sz="3200" dirty="0" smtClean="0">
                <a:latin typeface="Arial"/>
                <a:cs typeface="Arial"/>
              </a:rPr>
              <a:t> </a:t>
            </a:r>
            <a:r>
              <a:rPr lang="en-GB" sz="3200" dirty="0" smtClean="0">
                <a:latin typeface="Arial"/>
                <a:cs typeface="Arial"/>
              </a:rPr>
              <a:t>Insertion of data from a file </a:t>
            </a:r>
            <a:r>
              <a:rPr lang="en-GB" sz="3200" dirty="0" smtClean="0">
                <a:latin typeface="Arial"/>
                <a:cs typeface="Arial"/>
              </a:rPr>
              <a:t>&amp; </a:t>
            </a:r>
            <a:r>
              <a:rPr lang="en-GB" sz="3200" dirty="0" smtClean="0">
                <a:latin typeface="Arial"/>
                <a:cs typeface="Arial"/>
              </a:rPr>
              <a:t>printing at the</a:t>
            </a:r>
            <a:r>
              <a:rPr lang="el-GR" sz="3200" dirty="0" smtClean="0">
                <a:latin typeface="Arial"/>
                <a:cs typeface="Arial"/>
              </a:rPr>
              <a:t> </a:t>
            </a:r>
            <a:r>
              <a:rPr lang="en-GB" sz="3200" dirty="0" smtClean="0">
                <a:latin typeface="Arial"/>
                <a:cs typeface="Arial"/>
              </a:rPr>
              <a:t>terminal</a:t>
            </a:r>
            <a:endParaRPr lang="en-US" sz="3200" dirty="0">
              <a:latin typeface="Arial"/>
              <a:cs typeface="Arial"/>
            </a:endParaRPr>
          </a:p>
        </p:txBody>
      </p:sp>
      <p:sp>
        <p:nvSpPr>
          <p:cNvPr id="3" name="Content Placeholder 2"/>
          <p:cNvSpPr>
            <a:spLocks noGrp="1"/>
          </p:cNvSpPr>
          <p:nvPr>
            <p:ph idx="1"/>
          </p:nvPr>
        </p:nvSpPr>
        <p:spPr>
          <a:xfrm>
            <a:off x="272175" y="1007814"/>
            <a:ext cx="8582085" cy="5558670"/>
          </a:xfrm>
        </p:spPr>
        <p:txBody>
          <a:bodyPr>
            <a:noAutofit/>
          </a:bodyPr>
          <a:lstStyle/>
          <a:p>
            <a:r>
              <a:rPr lang="en-GB" sz="1400" dirty="0" smtClean="0">
                <a:cs typeface="Arial"/>
              </a:rPr>
              <a:t>Instead of printing a name at the terminal, write it an input file that you create with vi. Give this input file the name input_file1.</a:t>
            </a:r>
          </a:p>
          <a:p>
            <a:r>
              <a:rPr lang="en-GB" sz="1400" dirty="0" smtClean="0">
                <a:cs typeface="Arial"/>
              </a:rPr>
              <a:t>Now, write a program that reads the contents of input_file1 (its first line) and prints them at the terminal.</a:t>
            </a:r>
          </a:p>
          <a:p>
            <a:r>
              <a:rPr lang="el-GR" sz="1400" dirty="0" smtClean="0">
                <a:cs typeface="Arial"/>
              </a:rPr>
              <a:t>Δημιουργήστε </a:t>
            </a:r>
            <a:r>
              <a:rPr lang="el-GR" sz="1400" dirty="0" smtClean="0">
                <a:cs typeface="Arial"/>
              </a:rPr>
              <a:t>ένα πρόγραμμα που να διαβάζει τα περιεχόμενα του </a:t>
            </a:r>
            <a:r>
              <a:rPr lang="en-GB" sz="1400" dirty="0" smtClean="0">
                <a:cs typeface="Arial"/>
              </a:rPr>
              <a:t>input_file1 </a:t>
            </a:r>
            <a:r>
              <a:rPr lang="el-GR" sz="1400" dirty="0" smtClean="0">
                <a:cs typeface="Arial"/>
              </a:rPr>
              <a:t>(1</a:t>
            </a:r>
            <a:r>
              <a:rPr lang="el-GR" sz="1400" baseline="30000" dirty="0" smtClean="0">
                <a:cs typeface="Arial"/>
              </a:rPr>
              <a:t>η</a:t>
            </a:r>
            <a:r>
              <a:rPr lang="el-GR" sz="1400" dirty="0" smtClean="0">
                <a:cs typeface="Arial"/>
              </a:rPr>
              <a:t> γραμμή) και να </a:t>
            </a:r>
            <a:r>
              <a:rPr lang="el-GR" sz="1400" dirty="0" smtClean="0">
                <a:cs typeface="Arial"/>
              </a:rPr>
              <a:t>τα</a:t>
            </a:r>
            <a:r>
              <a:rPr lang="en-GB" sz="1400" dirty="0" smtClean="0">
                <a:cs typeface="Arial"/>
              </a:rPr>
              <a:t>. </a:t>
            </a:r>
            <a:r>
              <a:rPr lang="en-GB" sz="1400" dirty="0" smtClean="0">
                <a:cs typeface="Arial"/>
              </a:rPr>
              <a:t>As a</a:t>
            </a:r>
            <a:r>
              <a:rPr lang="el-GR" sz="1400" dirty="0" smtClean="0">
                <a:cs typeface="Arial"/>
              </a:rPr>
              <a:t> </a:t>
            </a:r>
            <a:r>
              <a:rPr lang="en-GB" sz="1400" dirty="0" smtClean="0">
                <a:cs typeface="Arial"/>
              </a:rPr>
              <a:t>FILEHANDLE that points towards the input file, </a:t>
            </a:r>
            <a:r>
              <a:rPr lang="en-GB" sz="1400" dirty="0" smtClean="0">
                <a:cs typeface="Arial"/>
              </a:rPr>
              <a:t>use</a:t>
            </a:r>
            <a:r>
              <a:rPr lang="el-GR" sz="1400" dirty="0" smtClean="0">
                <a:cs typeface="Arial"/>
              </a:rPr>
              <a:t> </a:t>
            </a:r>
            <a:r>
              <a:rPr lang="en-GB" sz="1400" dirty="0" smtClean="0">
                <a:cs typeface="Arial"/>
              </a:rPr>
              <a:t>FIN.</a:t>
            </a:r>
            <a:endParaRPr lang="el-GR" sz="1400" dirty="0" smtClean="0">
              <a:cs typeface="Arial"/>
            </a:endParaRPr>
          </a:p>
          <a:p>
            <a:r>
              <a:rPr lang="en-GB" sz="1400" dirty="0" smtClean="0">
                <a:cs typeface="Arial"/>
              </a:rPr>
              <a:t>The command: </a:t>
            </a:r>
            <a:r>
              <a:rPr lang="en-GB" sz="1400" dirty="0" smtClean="0">
                <a:cs typeface="Arial"/>
              </a:rPr>
              <a:t>$</a:t>
            </a:r>
            <a:r>
              <a:rPr lang="en-GB" sz="1400" dirty="0" err="1" smtClean="0">
                <a:cs typeface="Arial"/>
              </a:rPr>
              <a:t>var</a:t>
            </a:r>
            <a:r>
              <a:rPr lang="en-GB" sz="1400" dirty="0" smtClean="0">
                <a:cs typeface="Arial"/>
              </a:rPr>
              <a:t> = &lt;FIN&gt;;</a:t>
            </a:r>
            <a:r>
              <a:rPr lang="el-GR" sz="1400" dirty="0">
                <a:cs typeface="Arial"/>
              </a:rPr>
              <a:t> </a:t>
            </a:r>
            <a:r>
              <a:rPr lang="en-GB" sz="1400" dirty="0" smtClean="0">
                <a:cs typeface="Arial"/>
              </a:rPr>
              <a:t>takes the contents of the line from the input file where </a:t>
            </a:r>
            <a:r>
              <a:rPr lang="en-GB" sz="1400" dirty="0">
                <a:cs typeface="Arial"/>
              </a:rPr>
              <a:t>the FILEHANDLE </a:t>
            </a:r>
            <a:r>
              <a:rPr lang="en-GB" sz="1400" dirty="0" smtClean="0">
                <a:cs typeface="Arial"/>
              </a:rPr>
              <a:t>FIN points to and stores them in a variable named $var.</a:t>
            </a:r>
            <a:r>
              <a:rPr lang="en-GB" sz="1400" dirty="0">
                <a:cs typeface="Arial"/>
              </a:rPr>
              <a:t> </a:t>
            </a:r>
            <a:r>
              <a:rPr lang="en-GB" sz="1400" dirty="0" smtClean="0">
                <a:cs typeface="Arial"/>
              </a:rPr>
              <a:t>Every time that we we call &lt;FIN&gt;, PERL moves the pointer one line below and takes that next line, unless it has reached the end of the file. </a:t>
            </a:r>
            <a:endParaRPr lang="en-GB" sz="1400" dirty="0" smtClean="0">
              <a:cs typeface="Arial"/>
            </a:endParaRPr>
          </a:p>
          <a:p>
            <a:pPr marL="0" indent="0">
              <a:buNone/>
            </a:pPr>
            <a:r>
              <a:rPr lang="el-GR" sz="1400" dirty="0">
                <a:cs typeface="Arial"/>
              </a:rPr>
              <a:t>---------------------------------------------------------------------------------------------</a:t>
            </a:r>
            <a:r>
              <a:rPr lang="el-GR" sz="1400" dirty="0" smtClean="0">
                <a:cs typeface="Arial"/>
              </a:rPr>
              <a:t>-</a:t>
            </a:r>
            <a:endParaRPr lang="en-GB" sz="1400" dirty="0">
              <a:cs typeface="Arial"/>
            </a:endParaRPr>
          </a:p>
          <a:p>
            <a:pPr marL="0" indent="0">
              <a:buNone/>
            </a:pPr>
            <a:r>
              <a:rPr lang="en-GB" sz="1400" dirty="0" smtClean="0">
                <a:cs typeface="Arial"/>
              </a:rPr>
              <a:t>#!/</a:t>
            </a:r>
            <a:r>
              <a:rPr lang="en-GB" sz="1400" dirty="0" err="1" smtClean="0">
                <a:cs typeface="Arial"/>
              </a:rPr>
              <a:t>usr</a:t>
            </a:r>
            <a:r>
              <a:rPr lang="en-GB" sz="1400" dirty="0" smtClean="0">
                <a:cs typeface="Arial"/>
              </a:rPr>
              <a:t>/bin/</a:t>
            </a:r>
            <a:r>
              <a:rPr lang="en-GB" sz="1400" dirty="0" err="1" smtClean="0">
                <a:cs typeface="Arial"/>
              </a:rPr>
              <a:t>perl</a:t>
            </a:r>
            <a:r>
              <a:rPr lang="en-GB" sz="1400" dirty="0" smtClean="0">
                <a:cs typeface="Arial"/>
              </a:rPr>
              <a:t> –w</a:t>
            </a:r>
          </a:p>
          <a:p>
            <a:pPr marL="0" indent="0">
              <a:buNone/>
            </a:pPr>
            <a:r>
              <a:rPr lang="en-US" sz="1400" dirty="0" smtClean="0">
                <a:cs typeface="Arial"/>
              </a:rPr>
              <a:t>print STDOUT “Type the file you want to read in\n”;</a:t>
            </a:r>
          </a:p>
          <a:p>
            <a:pPr marL="0" indent="0">
              <a:buNone/>
            </a:pPr>
            <a:r>
              <a:rPr lang="en-US" sz="1400" dirty="0" smtClean="0">
                <a:cs typeface="Arial"/>
              </a:rPr>
              <a:t>$input_file1=&lt;STDIN&gt;;</a:t>
            </a:r>
          </a:p>
          <a:p>
            <a:pPr marL="0" indent="0">
              <a:buNone/>
            </a:pPr>
            <a:r>
              <a:rPr lang="en-US" sz="1400" dirty="0" smtClean="0">
                <a:cs typeface="Arial"/>
              </a:rPr>
              <a:t>chomp($input_file1);</a:t>
            </a:r>
            <a:endParaRPr lang="en-GB" sz="1400" dirty="0" smtClean="0">
              <a:cs typeface="Arial"/>
            </a:endParaRPr>
          </a:p>
          <a:p>
            <a:pPr marL="0" indent="0">
              <a:buNone/>
            </a:pPr>
            <a:endParaRPr lang="en-GB" sz="1400" dirty="0" smtClean="0">
              <a:cs typeface="Arial"/>
            </a:endParaRPr>
          </a:p>
          <a:p>
            <a:pPr marL="0" indent="0">
              <a:buNone/>
            </a:pPr>
            <a:r>
              <a:rPr lang="en-GB" sz="1400" dirty="0" smtClean="0">
                <a:cs typeface="Arial"/>
              </a:rPr>
              <a:t>open(FIN, “&lt; $input_file</a:t>
            </a:r>
            <a:r>
              <a:rPr lang="en-GB" sz="1400" dirty="0">
                <a:cs typeface="Arial"/>
              </a:rPr>
              <a:t>1</a:t>
            </a:r>
            <a:r>
              <a:rPr lang="en-GB" sz="1400" dirty="0" smtClean="0">
                <a:cs typeface="Arial"/>
              </a:rPr>
              <a:t>”) or die “unable to open $input_file1\n”;</a:t>
            </a:r>
          </a:p>
          <a:p>
            <a:pPr marL="0" indent="0">
              <a:buNone/>
            </a:pPr>
            <a:r>
              <a:rPr lang="en-GB" sz="1400" dirty="0" smtClean="0">
                <a:cs typeface="Arial"/>
              </a:rPr>
              <a:t>$name=&lt;FIN&gt;;</a:t>
            </a:r>
            <a:endParaRPr lang="el-GR" sz="1400" dirty="0" smtClean="0">
              <a:cs typeface="Arial"/>
            </a:endParaRPr>
          </a:p>
          <a:p>
            <a:pPr marL="0" indent="0">
              <a:buNone/>
            </a:pPr>
            <a:r>
              <a:rPr lang="en-US" sz="1400" dirty="0">
                <a:cs typeface="Arial"/>
              </a:rPr>
              <a:t>c</a:t>
            </a:r>
            <a:r>
              <a:rPr lang="en-GB" sz="1400" dirty="0" smtClean="0">
                <a:cs typeface="Arial"/>
              </a:rPr>
              <a:t>lose(FIN);</a:t>
            </a:r>
          </a:p>
          <a:p>
            <a:pPr marL="0" indent="0">
              <a:buNone/>
            </a:pPr>
            <a:r>
              <a:rPr lang="en-GB" sz="1400" dirty="0">
                <a:cs typeface="Arial"/>
              </a:rPr>
              <a:t>c</a:t>
            </a:r>
            <a:r>
              <a:rPr lang="en-GB" sz="1400" dirty="0" smtClean="0">
                <a:cs typeface="Arial"/>
              </a:rPr>
              <a:t>homp($name);</a:t>
            </a:r>
          </a:p>
          <a:p>
            <a:pPr marL="0" indent="0">
              <a:buNone/>
            </a:pPr>
            <a:r>
              <a:rPr lang="en-GB" sz="1400" dirty="0">
                <a:cs typeface="Arial"/>
              </a:rPr>
              <a:t>p</a:t>
            </a:r>
            <a:r>
              <a:rPr lang="en-US" sz="1400" dirty="0" err="1" smtClean="0">
                <a:cs typeface="Arial"/>
              </a:rPr>
              <a:t>rint</a:t>
            </a:r>
            <a:r>
              <a:rPr lang="en-US" sz="1400" dirty="0" smtClean="0">
                <a:cs typeface="Arial"/>
              </a:rPr>
              <a:t> STDOUT “the name you read from file $input_file1 is: </a:t>
            </a:r>
            <a:r>
              <a:rPr lang="en-GB" sz="1400" dirty="0" smtClean="0">
                <a:cs typeface="Arial"/>
              </a:rPr>
              <a:t>$name\n”;</a:t>
            </a:r>
          </a:p>
          <a:p>
            <a:pPr marL="0" indent="0">
              <a:buNone/>
            </a:pPr>
            <a:r>
              <a:rPr lang="el-GR" sz="1400" dirty="0">
                <a:cs typeface="Arial"/>
              </a:rPr>
              <a:t>----------------------------------------------------------------------------------------------</a:t>
            </a:r>
            <a:endParaRPr lang="en-GB" sz="1400" dirty="0">
              <a:cs typeface="Arial"/>
            </a:endParaRPr>
          </a:p>
          <a:p>
            <a:pPr marL="0" indent="0">
              <a:buNone/>
            </a:pPr>
            <a:r>
              <a:rPr lang="en-GB" sz="1400" b="1" dirty="0" smtClean="0">
                <a:cs typeface="Arial"/>
              </a:rPr>
              <a:t>Execute the same program, but this time when you are asked to type the name of the input file, type a file name that does not exist and see what the program does.</a:t>
            </a:r>
            <a:endParaRPr lang="en-GB" sz="1400" b="1" dirty="0">
              <a:cs typeface="Arial"/>
            </a:endParaRPr>
          </a:p>
          <a:p>
            <a:pPr marL="0" indent="0">
              <a:buNone/>
            </a:pPr>
            <a:endParaRPr lang="en-GB" sz="1400" dirty="0" smtClean="0">
              <a:cs typeface="Arial"/>
            </a:endParaRPr>
          </a:p>
        </p:txBody>
      </p:sp>
    </p:spTree>
    <p:extLst>
      <p:ext uri="{BB962C8B-B14F-4D97-AF65-F5344CB8AC3E}">
        <p14:creationId xmlns:p14="http://schemas.microsoft.com/office/powerpoint/2010/main" val="1724869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latin typeface="Arial"/>
                <a:cs typeface="Arial"/>
              </a:rPr>
              <a:t>Exercise 7.1</a:t>
            </a:r>
            <a:r>
              <a:rPr lang="el-GR" sz="3200" dirty="0" smtClean="0">
                <a:latin typeface="Arial"/>
                <a:cs typeface="Arial"/>
              </a:rPr>
              <a:t> - </a:t>
            </a:r>
            <a:r>
              <a:rPr lang="en-GB" sz="3200" dirty="0">
                <a:latin typeface="Arial"/>
                <a:cs typeface="Arial"/>
              </a:rPr>
              <a:t>Insertion of data from a file &amp; printing at the</a:t>
            </a:r>
            <a:r>
              <a:rPr lang="el-GR" sz="3200" dirty="0">
                <a:latin typeface="Arial"/>
                <a:cs typeface="Arial"/>
              </a:rPr>
              <a:t> </a:t>
            </a:r>
            <a:r>
              <a:rPr lang="en-GB" sz="3200" dirty="0">
                <a:latin typeface="Arial"/>
                <a:cs typeface="Arial"/>
              </a:rPr>
              <a:t>terminal</a:t>
            </a:r>
            <a:r>
              <a:rPr lang="el-GR" sz="3200" dirty="0" smtClean="0">
                <a:latin typeface="Arial"/>
                <a:cs typeface="Arial"/>
              </a:rPr>
              <a:t> </a:t>
            </a:r>
            <a:endParaRPr lang="en-US" sz="3200" dirty="0">
              <a:latin typeface="Arial"/>
              <a:cs typeface="Arial"/>
            </a:endParaRPr>
          </a:p>
        </p:txBody>
      </p:sp>
      <p:sp>
        <p:nvSpPr>
          <p:cNvPr id="3" name="Content Placeholder 2"/>
          <p:cNvSpPr>
            <a:spLocks noGrp="1"/>
          </p:cNvSpPr>
          <p:nvPr>
            <p:ph idx="1"/>
          </p:nvPr>
        </p:nvSpPr>
        <p:spPr>
          <a:xfrm>
            <a:off x="272175" y="1592711"/>
            <a:ext cx="8582085" cy="4230087"/>
          </a:xfrm>
        </p:spPr>
        <p:txBody>
          <a:bodyPr>
            <a:normAutofit/>
          </a:bodyPr>
          <a:lstStyle/>
          <a:p>
            <a:r>
              <a:rPr lang="en-GB" sz="2000" dirty="0" smtClean="0">
                <a:latin typeface="Arial"/>
                <a:cs typeface="Arial"/>
              </a:rPr>
              <a:t>Modify program 7 into 7_1, so that it reads two lines (each line has a name) from the input file. Therefore, you need to modify the input fil</a:t>
            </a:r>
            <a:r>
              <a:rPr lang="en-GB" sz="2000" dirty="0" smtClean="0">
                <a:latin typeface="Arial"/>
                <a:cs typeface="Arial"/>
              </a:rPr>
              <a:t>e as well. Then, print the two names at the terminal, in two different lines.</a:t>
            </a:r>
            <a:endParaRPr lang="en-GB"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Tip</a:t>
            </a:r>
            <a:r>
              <a:rPr lang="en-GB" sz="2000" dirty="0" smtClean="0">
                <a:latin typeface="Arial"/>
                <a:cs typeface="Arial"/>
              </a:rPr>
              <a:t>: </a:t>
            </a:r>
            <a:r>
              <a:rPr lang="en-GB" sz="2000" dirty="0" smtClean="0">
                <a:latin typeface="Arial"/>
                <a:cs typeface="Arial"/>
              </a:rPr>
              <a:t>use the</a:t>
            </a:r>
            <a:r>
              <a:rPr lang="el-GR" sz="2000" dirty="0" smtClean="0">
                <a:latin typeface="Arial"/>
                <a:cs typeface="Arial"/>
              </a:rPr>
              <a:t> </a:t>
            </a:r>
            <a:r>
              <a:rPr lang="el-GR" sz="2000" dirty="0" smtClean="0">
                <a:latin typeface="Arial"/>
                <a:cs typeface="Arial"/>
              </a:rPr>
              <a:t>$</a:t>
            </a:r>
            <a:r>
              <a:rPr lang="en-GB" sz="2000" dirty="0" smtClean="0">
                <a:latin typeface="Arial"/>
                <a:cs typeface="Arial"/>
              </a:rPr>
              <a:t>variable=&lt;FIN&gt; </a:t>
            </a:r>
            <a:r>
              <a:rPr lang="en-GB" sz="2000" dirty="0" smtClean="0">
                <a:latin typeface="Arial"/>
                <a:cs typeface="Arial"/>
              </a:rPr>
              <a:t>twice</a:t>
            </a:r>
            <a:r>
              <a:rPr lang="el-GR" sz="2000" dirty="0" smtClean="0">
                <a:latin typeface="Arial"/>
                <a:cs typeface="Arial"/>
              </a:rPr>
              <a:t>. </a:t>
            </a:r>
            <a:r>
              <a:rPr lang="en-GB" sz="2000" dirty="0" smtClean="0">
                <a:latin typeface="Arial"/>
                <a:cs typeface="Arial"/>
              </a:rPr>
              <a:t>Every time you call &lt;FIN&gt;, PERL reads the next line below. </a:t>
            </a:r>
          </a:p>
          <a:p>
            <a:pPr marL="0" indent="0">
              <a:buNone/>
            </a:pPr>
            <a:endParaRPr lang="en-GB" sz="2000" dirty="0" smtClean="0">
              <a:latin typeface="Arial"/>
              <a:cs typeface="Arial"/>
            </a:endParaRPr>
          </a:p>
          <a:p>
            <a:r>
              <a:rPr lang="en-GB" sz="2000" dirty="0" smtClean="0">
                <a:latin typeface="Arial"/>
                <a:cs typeface="Arial"/>
              </a:rPr>
              <a:t>Now, modify program 7_1 into</a:t>
            </a:r>
            <a:r>
              <a:rPr lang="el-GR" sz="2000" dirty="0" smtClean="0">
                <a:latin typeface="Arial"/>
                <a:cs typeface="Arial"/>
              </a:rPr>
              <a:t> </a:t>
            </a:r>
            <a:r>
              <a:rPr lang="en-GB" sz="2000" dirty="0" smtClean="0">
                <a:latin typeface="Arial"/>
                <a:cs typeface="Arial"/>
              </a:rPr>
              <a:t>7_2</a:t>
            </a:r>
            <a:r>
              <a:rPr lang="el-GR" sz="2000" dirty="0" smtClean="0">
                <a:latin typeface="Arial"/>
                <a:cs typeface="Arial"/>
              </a:rPr>
              <a:t>, </a:t>
            </a:r>
            <a:r>
              <a:rPr lang="en-GB" sz="2000" dirty="0" smtClean="0">
                <a:latin typeface="Arial"/>
                <a:cs typeface="Arial"/>
              </a:rPr>
              <a:t>so that it reads the two names from the input file and print them in reverse order (2</a:t>
            </a:r>
            <a:r>
              <a:rPr lang="en-GB" sz="2000" baseline="30000" dirty="0" smtClean="0">
                <a:latin typeface="Arial"/>
                <a:cs typeface="Arial"/>
              </a:rPr>
              <a:t>nd</a:t>
            </a:r>
            <a:r>
              <a:rPr lang="en-GB" sz="2000" dirty="0" smtClean="0">
                <a:latin typeface="Arial"/>
                <a:cs typeface="Arial"/>
              </a:rPr>
              <a:t> name in first line and 1</a:t>
            </a:r>
            <a:r>
              <a:rPr lang="en-GB" sz="2000" baseline="30000" dirty="0" smtClean="0">
                <a:latin typeface="Arial"/>
                <a:cs typeface="Arial"/>
              </a:rPr>
              <a:t>st</a:t>
            </a:r>
            <a:r>
              <a:rPr lang="en-GB" sz="2000" dirty="0" smtClean="0">
                <a:latin typeface="Arial"/>
                <a:cs typeface="Arial"/>
              </a:rPr>
              <a:t> name in second </a:t>
            </a:r>
            <a:r>
              <a:rPr lang="en-GB" sz="2000" dirty="0" smtClean="0">
                <a:latin typeface="Arial"/>
                <a:cs typeface="Arial"/>
              </a:rPr>
              <a:t>line) in a new file that you call outfile_7_2.</a:t>
            </a:r>
            <a:endParaRPr lang="en-GB" sz="2000" dirty="0" smtClean="0">
              <a:latin typeface="Arial"/>
              <a:cs typeface="Arial"/>
            </a:endParaRPr>
          </a:p>
          <a:p>
            <a:pPr marL="0" indent="0">
              <a:buNone/>
            </a:pPr>
            <a:endParaRPr lang="en-GB" sz="2000" dirty="0" smtClean="0">
              <a:latin typeface="Arial"/>
              <a:cs typeface="Arial"/>
            </a:endParaRPr>
          </a:p>
          <a:p>
            <a:pPr marL="0" indent="0">
              <a:buNone/>
            </a:pPr>
            <a:endParaRPr lang="en-GB" sz="2000" dirty="0">
              <a:latin typeface="Arial"/>
              <a:cs typeface="Arial"/>
            </a:endParaRPr>
          </a:p>
        </p:txBody>
      </p:sp>
    </p:spTree>
    <p:extLst>
      <p:ext uri="{BB962C8B-B14F-4D97-AF65-F5344CB8AC3E}">
        <p14:creationId xmlns:p14="http://schemas.microsoft.com/office/powerpoint/2010/main" val="3816461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3300"/>
          </a:xfrm>
        </p:spPr>
        <p:txBody>
          <a:bodyPr>
            <a:normAutofit/>
          </a:bodyPr>
          <a:lstStyle/>
          <a:p>
            <a:r>
              <a:rPr lang="en-GB" sz="3200" dirty="0" smtClean="0">
                <a:cs typeface="Arial"/>
              </a:rPr>
              <a:t>Program</a:t>
            </a:r>
            <a:r>
              <a:rPr lang="el-GR" sz="3200" dirty="0" smtClean="0">
                <a:latin typeface="Arial"/>
                <a:cs typeface="Arial"/>
              </a:rPr>
              <a:t> </a:t>
            </a:r>
            <a:r>
              <a:rPr lang="el-GR" sz="3200" dirty="0" smtClean="0">
                <a:latin typeface="Arial"/>
                <a:cs typeface="Arial"/>
              </a:rPr>
              <a:t>8 - </a:t>
            </a:r>
            <a:r>
              <a:rPr lang="en-GB" sz="3200" dirty="0" smtClean="0">
                <a:latin typeface="Arial"/>
                <a:cs typeface="Arial"/>
              </a:rPr>
              <a:t>if</a:t>
            </a:r>
            <a:endParaRPr lang="en-US" sz="3200" dirty="0">
              <a:latin typeface="Arial"/>
              <a:cs typeface="Arial"/>
            </a:endParaRPr>
          </a:p>
        </p:txBody>
      </p:sp>
      <p:sp>
        <p:nvSpPr>
          <p:cNvPr id="3" name="Content Placeholder 2"/>
          <p:cNvSpPr>
            <a:spLocks noGrp="1"/>
          </p:cNvSpPr>
          <p:nvPr>
            <p:ph idx="1"/>
          </p:nvPr>
        </p:nvSpPr>
        <p:spPr>
          <a:xfrm>
            <a:off x="272175" y="1026215"/>
            <a:ext cx="8582085" cy="910765"/>
          </a:xfrm>
        </p:spPr>
        <p:txBody>
          <a:bodyPr>
            <a:normAutofit fontScale="70000" lnSpcReduction="20000"/>
          </a:bodyPr>
          <a:lstStyle/>
          <a:p>
            <a:r>
              <a:rPr lang="en-GB" sz="2000" dirty="0" smtClean="0">
                <a:latin typeface="Arial"/>
                <a:cs typeface="Arial"/>
              </a:rPr>
              <a:t>Perl can check if a statement is tru</a:t>
            </a:r>
            <a:r>
              <a:rPr lang="en-GB" sz="2000" dirty="0" smtClean="0">
                <a:latin typeface="Arial"/>
                <a:cs typeface="Arial"/>
              </a:rPr>
              <a:t>e or false by using the if function.</a:t>
            </a:r>
            <a:endParaRPr lang="en-GB" sz="2000" dirty="0" smtClean="0">
              <a:latin typeface="Arial"/>
              <a:cs typeface="Arial"/>
            </a:endParaRPr>
          </a:p>
          <a:p>
            <a:r>
              <a:rPr lang="en-GB" sz="2000" dirty="0" smtClean="0">
                <a:latin typeface="Arial"/>
                <a:cs typeface="Arial"/>
              </a:rPr>
              <a:t>If checks what is within the parentheses. If that statement is true, then it returns 1 and executes whatever code is within the curly brackets {}, </a:t>
            </a:r>
            <a:r>
              <a:rPr lang="en-GB" sz="2000" dirty="0" err="1" smtClean="0">
                <a:latin typeface="Arial"/>
                <a:cs typeface="Arial"/>
              </a:rPr>
              <a:t>orelse</a:t>
            </a:r>
            <a:r>
              <a:rPr lang="en-GB" sz="2000" dirty="0" smtClean="0">
                <a:latin typeface="Arial"/>
                <a:cs typeface="Arial"/>
              </a:rPr>
              <a:t>, if the statement is fals</a:t>
            </a:r>
            <a:r>
              <a:rPr lang="en-GB" sz="2000" dirty="0" smtClean="0">
                <a:latin typeface="Arial"/>
                <a:cs typeface="Arial"/>
              </a:rPr>
              <a:t>e, then it does not enter into the curly brackets and continues beneath them. It ignores the code within the curly brackets.</a:t>
            </a:r>
            <a:endParaRPr lang="en-GB" sz="2000" dirty="0" smtClean="0">
              <a:latin typeface="Arial"/>
              <a:cs typeface="Arial"/>
            </a:endParaRPr>
          </a:p>
          <a:p>
            <a:pPr marL="0" indent="0">
              <a:buNone/>
            </a:pPr>
            <a:endParaRPr lang="en-GB" sz="2000" dirty="0" smtClean="0">
              <a:latin typeface="Arial"/>
              <a:cs typeface="Arial"/>
            </a:endParaRPr>
          </a:p>
        </p:txBody>
      </p:sp>
      <p:pic>
        <p:nvPicPr>
          <p:cNvPr id="4" name="Picture 3" descr="Screen Shot 2013-04-22 at 12.43.4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6673" y="1936980"/>
            <a:ext cx="6196496" cy="4754543"/>
          </a:xfrm>
          <a:prstGeom prst="rect">
            <a:avLst/>
          </a:prstGeom>
        </p:spPr>
      </p:pic>
    </p:spTree>
    <p:extLst>
      <p:ext uri="{BB962C8B-B14F-4D97-AF65-F5344CB8AC3E}">
        <p14:creationId xmlns:p14="http://schemas.microsoft.com/office/powerpoint/2010/main" val="3269556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175" y="128278"/>
            <a:ext cx="8582085" cy="6619084"/>
          </a:xfrm>
        </p:spPr>
        <p:txBody>
          <a:bodyPr>
            <a:noAutofit/>
          </a:bodyPr>
          <a:lstStyle/>
          <a:p>
            <a:pPr marL="0" indent="0" algn="ctr">
              <a:buNone/>
            </a:pPr>
            <a:r>
              <a:rPr lang="en-GB" sz="2000" b="1" dirty="0" smtClean="0">
                <a:latin typeface="Arial"/>
                <a:cs typeface="Arial"/>
              </a:rPr>
              <a:t>Program</a:t>
            </a:r>
            <a:r>
              <a:rPr lang="el-GR" sz="2000" b="1" dirty="0" smtClean="0">
                <a:latin typeface="Arial"/>
                <a:cs typeface="Arial"/>
              </a:rPr>
              <a:t> </a:t>
            </a:r>
            <a:r>
              <a:rPr lang="en-GB" sz="2000" b="1" dirty="0" smtClean="0">
                <a:latin typeface="Arial"/>
                <a:cs typeface="Arial"/>
              </a:rPr>
              <a:t>8</a:t>
            </a:r>
            <a:endParaRPr lang="el-GR" sz="2000" b="1" dirty="0" smtClean="0">
              <a:latin typeface="Arial"/>
              <a:cs typeface="Arial"/>
            </a:endParaRPr>
          </a:p>
          <a:p>
            <a:r>
              <a:rPr lang="en-GB" sz="1200" dirty="0" smtClean="0">
                <a:latin typeface="Arial"/>
                <a:cs typeface="Arial"/>
              </a:rPr>
              <a:t>The program uses the if function to check if something is true.</a:t>
            </a:r>
          </a:p>
          <a:p>
            <a:r>
              <a:rPr lang="en-GB" sz="1200" dirty="0" smtClean="0">
                <a:latin typeface="Arial"/>
                <a:cs typeface="Arial"/>
              </a:rPr>
              <a:t>If it is true, then the program executes whatever code is within the curly brackets {}, otherwise, it ignores that code and continues beneath it.</a:t>
            </a:r>
          </a:p>
          <a:p>
            <a:r>
              <a:rPr lang="en-GB" sz="1200" dirty="0" smtClean="0">
                <a:latin typeface="Arial"/>
                <a:cs typeface="Arial"/>
              </a:rPr>
              <a:t>In the following program, we insert two numbers and the program checks if they are the same, or if one is greater than the other.</a:t>
            </a:r>
          </a:p>
          <a:p>
            <a:r>
              <a:rPr lang="en-GB" sz="1200" dirty="0" smtClean="0">
                <a:latin typeface="Arial"/>
                <a:cs typeface="Arial"/>
              </a:rPr>
              <a:t>Warning</a:t>
            </a:r>
            <a:r>
              <a:rPr lang="el-GR" sz="1200" dirty="0" smtClean="0">
                <a:latin typeface="Arial"/>
                <a:cs typeface="Arial"/>
              </a:rPr>
              <a:t>!</a:t>
            </a:r>
            <a:r>
              <a:rPr lang="el-GR" sz="1200" dirty="0" smtClean="0">
                <a:latin typeface="Arial"/>
                <a:cs typeface="Arial"/>
              </a:rPr>
              <a:t>!!!!!</a:t>
            </a:r>
            <a:r>
              <a:rPr lang="en-GB" sz="1200" dirty="0" smtClean="0">
                <a:latin typeface="Arial"/>
                <a:cs typeface="Arial"/>
              </a:rPr>
              <a:t>:</a:t>
            </a:r>
          </a:p>
          <a:p>
            <a:pPr lvl="1"/>
            <a:r>
              <a:rPr lang="en-US" sz="1200" dirty="0" smtClean="0">
                <a:latin typeface="Arial"/>
                <a:cs typeface="Arial"/>
              </a:rPr>
              <a:t>$num1 = $num2</a:t>
            </a:r>
            <a:r>
              <a:rPr lang="el-GR" sz="1200" dirty="0" smtClean="0">
                <a:latin typeface="Arial"/>
                <a:cs typeface="Arial"/>
              </a:rPr>
              <a:t> </a:t>
            </a:r>
            <a:r>
              <a:rPr lang="en-GB" sz="1200" dirty="0" smtClean="0">
                <a:latin typeface="Arial"/>
                <a:cs typeface="Arial"/>
              </a:rPr>
              <a:t>means that $</a:t>
            </a:r>
            <a:r>
              <a:rPr lang="en-GB" sz="1200" dirty="0" smtClean="0">
                <a:latin typeface="Arial"/>
                <a:cs typeface="Arial"/>
              </a:rPr>
              <a:t>num1 </a:t>
            </a:r>
            <a:r>
              <a:rPr lang="en-GB" sz="1200" dirty="0" smtClean="0">
                <a:latin typeface="Arial"/>
                <a:cs typeface="Arial"/>
              </a:rPr>
              <a:t>takes the value that is stored within $</a:t>
            </a:r>
            <a:r>
              <a:rPr lang="en-GB" sz="1200" dirty="0" smtClean="0">
                <a:latin typeface="Arial"/>
                <a:cs typeface="Arial"/>
              </a:rPr>
              <a:t>num2.</a:t>
            </a:r>
          </a:p>
          <a:p>
            <a:pPr lvl="1"/>
            <a:r>
              <a:rPr lang="en-US" sz="1200" dirty="0" smtClean="0">
                <a:latin typeface="Arial"/>
                <a:cs typeface="Arial"/>
              </a:rPr>
              <a:t>$num1 == $num2</a:t>
            </a:r>
            <a:r>
              <a:rPr lang="el-GR" sz="1200" dirty="0" smtClean="0">
                <a:latin typeface="Arial"/>
                <a:cs typeface="Arial"/>
              </a:rPr>
              <a:t> </a:t>
            </a:r>
            <a:r>
              <a:rPr lang="en-GB" sz="1200" dirty="0" smtClean="0">
                <a:latin typeface="Arial"/>
                <a:cs typeface="Arial"/>
              </a:rPr>
              <a:t>means that the program checks if the number within $</a:t>
            </a:r>
            <a:r>
              <a:rPr lang="en-GB" sz="1200" dirty="0" smtClean="0">
                <a:latin typeface="Arial"/>
                <a:cs typeface="Arial"/>
              </a:rPr>
              <a:t>num1 </a:t>
            </a:r>
            <a:r>
              <a:rPr lang="en-GB" sz="1200" dirty="0" smtClean="0">
                <a:latin typeface="Arial"/>
                <a:cs typeface="Arial"/>
              </a:rPr>
              <a:t>has the same numerical value with the number stored within</a:t>
            </a:r>
            <a:r>
              <a:rPr lang="el-GR" sz="1200" dirty="0" smtClean="0">
                <a:latin typeface="Arial"/>
                <a:cs typeface="Arial"/>
              </a:rPr>
              <a:t> </a:t>
            </a:r>
            <a:r>
              <a:rPr lang="en-GB" sz="1200" dirty="0" smtClean="0">
                <a:latin typeface="Arial"/>
                <a:cs typeface="Arial"/>
              </a:rPr>
              <a:t>$num2</a:t>
            </a:r>
            <a:r>
              <a:rPr lang="el-GR" sz="1200" dirty="0" smtClean="0">
                <a:latin typeface="Arial"/>
                <a:cs typeface="Arial"/>
              </a:rPr>
              <a:t> </a:t>
            </a:r>
            <a:r>
              <a:rPr lang="el-GR" sz="1200" dirty="0" smtClean="0">
                <a:latin typeface="Arial"/>
                <a:cs typeface="Arial"/>
              </a:rPr>
              <a:t>(</a:t>
            </a:r>
            <a:r>
              <a:rPr lang="en-GB" sz="1200" dirty="0" smtClean="0">
                <a:latin typeface="Arial"/>
                <a:cs typeface="Arial"/>
              </a:rPr>
              <a:t>the two variables have numbers</a:t>
            </a:r>
            <a:r>
              <a:rPr lang="el-GR" sz="1200" dirty="0" smtClean="0">
                <a:latin typeface="Arial"/>
                <a:cs typeface="Arial"/>
              </a:rPr>
              <a:t>)</a:t>
            </a:r>
            <a:r>
              <a:rPr lang="el-GR" sz="1200" dirty="0" smtClean="0">
                <a:latin typeface="Arial"/>
                <a:cs typeface="Arial"/>
              </a:rPr>
              <a:t>.</a:t>
            </a:r>
          </a:p>
          <a:p>
            <a:pPr lvl="1"/>
            <a:r>
              <a:rPr lang="en-US" sz="1200" dirty="0" smtClean="0">
                <a:latin typeface="Arial"/>
                <a:cs typeface="Arial"/>
              </a:rPr>
              <a:t>$num1 </a:t>
            </a:r>
            <a:r>
              <a:rPr lang="en-GB" sz="1200" dirty="0" err="1" smtClean="0">
                <a:latin typeface="Arial"/>
                <a:cs typeface="Arial"/>
              </a:rPr>
              <a:t>eq</a:t>
            </a:r>
            <a:r>
              <a:rPr lang="en-US" sz="1200" dirty="0" smtClean="0">
                <a:latin typeface="Arial"/>
                <a:cs typeface="Arial"/>
              </a:rPr>
              <a:t> $num2</a:t>
            </a:r>
            <a:r>
              <a:rPr lang="el-GR" sz="1200" dirty="0" smtClean="0">
                <a:latin typeface="Arial"/>
                <a:cs typeface="Arial"/>
              </a:rPr>
              <a:t> </a:t>
            </a:r>
            <a:r>
              <a:rPr lang="en-GB" sz="1200" dirty="0" smtClean="0">
                <a:latin typeface="Arial"/>
                <a:cs typeface="Arial"/>
              </a:rPr>
              <a:t>means that the program checks if variable </a:t>
            </a:r>
            <a:r>
              <a:rPr lang="el-GR" sz="1200" dirty="0" smtClean="0">
                <a:latin typeface="Arial"/>
                <a:cs typeface="Arial"/>
              </a:rPr>
              <a:t> </a:t>
            </a:r>
            <a:r>
              <a:rPr lang="en-GB" sz="1200" dirty="0" smtClean="0">
                <a:latin typeface="Arial"/>
                <a:cs typeface="Arial"/>
              </a:rPr>
              <a:t>$</a:t>
            </a:r>
            <a:r>
              <a:rPr lang="en-GB" sz="1200" dirty="0" smtClean="0">
                <a:latin typeface="Arial"/>
                <a:cs typeface="Arial"/>
              </a:rPr>
              <a:t>num1 </a:t>
            </a:r>
            <a:r>
              <a:rPr lang="en-GB" sz="1200" dirty="0" smtClean="0">
                <a:latin typeface="Arial"/>
                <a:cs typeface="Arial"/>
              </a:rPr>
              <a:t>has the same characters</a:t>
            </a:r>
            <a:r>
              <a:rPr lang="en-GB" sz="1200" dirty="0">
                <a:latin typeface="Arial"/>
                <a:cs typeface="Arial"/>
              </a:rPr>
              <a:t> </a:t>
            </a:r>
            <a:r>
              <a:rPr lang="en-GB" sz="1200" dirty="0" smtClean="0">
                <a:latin typeface="Arial"/>
                <a:cs typeface="Arial"/>
              </a:rPr>
              <a:t>with</a:t>
            </a:r>
            <a:r>
              <a:rPr lang="el-GR" sz="1200" dirty="0" smtClean="0">
                <a:latin typeface="Arial"/>
                <a:cs typeface="Arial"/>
              </a:rPr>
              <a:t> </a:t>
            </a:r>
            <a:r>
              <a:rPr lang="en-GB" sz="1200" dirty="0" smtClean="0">
                <a:latin typeface="Arial"/>
                <a:cs typeface="Arial"/>
              </a:rPr>
              <a:t>$num2</a:t>
            </a:r>
            <a:r>
              <a:rPr lang="el-GR" sz="1200" dirty="0" smtClean="0">
                <a:latin typeface="Arial"/>
                <a:cs typeface="Arial"/>
              </a:rPr>
              <a:t> </a:t>
            </a:r>
            <a:r>
              <a:rPr lang="el-GR" sz="1200" dirty="0" smtClean="0">
                <a:latin typeface="Arial"/>
                <a:cs typeface="Arial"/>
              </a:rPr>
              <a:t>(</a:t>
            </a:r>
            <a:r>
              <a:rPr lang="en-GB" sz="1200" dirty="0" smtClean="0">
                <a:latin typeface="Arial"/>
                <a:cs typeface="Arial"/>
              </a:rPr>
              <a:t>here, the two variables are expected to have characters</a:t>
            </a:r>
            <a:r>
              <a:rPr lang="el-GR" sz="1200" dirty="0" smtClean="0">
                <a:latin typeface="Arial"/>
                <a:cs typeface="Arial"/>
              </a:rPr>
              <a:t>)</a:t>
            </a:r>
            <a:r>
              <a:rPr lang="el-GR" sz="1200" dirty="0" smtClean="0">
                <a:latin typeface="Arial"/>
                <a:cs typeface="Arial"/>
              </a:rPr>
              <a:t>.</a:t>
            </a:r>
          </a:p>
          <a:p>
            <a:pPr marL="0" indent="0">
              <a:buNone/>
            </a:pPr>
            <a:r>
              <a:rPr lang="el-GR" sz="1100" dirty="0">
                <a:cs typeface="Arial"/>
              </a:rPr>
              <a:t>---------------------------------------------------------------------------------------------</a:t>
            </a:r>
            <a:r>
              <a:rPr lang="el-GR" sz="1100" dirty="0" smtClean="0">
                <a:cs typeface="Arial"/>
              </a:rPr>
              <a:t>-</a:t>
            </a:r>
            <a:endParaRPr lang="el-GR" sz="1100" dirty="0">
              <a:latin typeface="Arial"/>
              <a:cs typeface="Arial"/>
            </a:endParaRPr>
          </a:p>
          <a:p>
            <a:pPr marL="0" indent="0">
              <a:buNone/>
            </a:pPr>
            <a:r>
              <a:rPr lang="en-GB" sz="1100" dirty="0" smtClean="0">
                <a:latin typeface="Arial"/>
                <a:cs typeface="Arial"/>
              </a:rPr>
              <a:t>#!/</a:t>
            </a:r>
            <a:r>
              <a:rPr lang="en-GB" sz="1100" dirty="0" err="1" smtClean="0">
                <a:latin typeface="Arial"/>
                <a:cs typeface="Arial"/>
              </a:rPr>
              <a:t>usr</a:t>
            </a:r>
            <a:r>
              <a:rPr lang="en-GB" sz="1100" dirty="0" smtClean="0">
                <a:latin typeface="Arial"/>
                <a:cs typeface="Arial"/>
              </a:rPr>
              <a:t>/bin/</a:t>
            </a:r>
            <a:r>
              <a:rPr lang="en-GB" sz="1100" dirty="0" err="1" smtClean="0">
                <a:latin typeface="Arial"/>
                <a:cs typeface="Arial"/>
              </a:rPr>
              <a:t>perl</a:t>
            </a:r>
            <a:r>
              <a:rPr lang="en-GB" sz="1100" dirty="0" smtClean="0">
                <a:latin typeface="Arial"/>
                <a:cs typeface="Arial"/>
              </a:rPr>
              <a:t> –w</a:t>
            </a:r>
          </a:p>
          <a:p>
            <a:pPr marL="0" indent="0">
              <a:buNone/>
            </a:pPr>
            <a:r>
              <a:rPr lang="en-US" sz="1100" dirty="0" smtClean="0">
                <a:latin typeface="Arial"/>
                <a:cs typeface="Arial"/>
              </a:rPr>
              <a:t>print STDOUT “Type </a:t>
            </a:r>
            <a:r>
              <a:rPr lang="en-GB" sz="1100" dirty="0" smtClean="0">
                <a:latin typeface="Arial"/>
                <a:cs typeface="Arial"/>
              </a:rPr>
              <a:t>a number</a:t>
            </a:r>
            <a:r>
              <a:rPr lang="en-US" sz="1100" dirty="0" smtClean="0">
                <a:latin typeface="Arial"/>
                <a:cs typeface="Arial"/>
              </a:rPr>
              <a:t>\n”;</a:t>
            </a:r>
          </a:p>
          <a:p>
            <a:pPr marL="0" indent="0">
              <a:buNone/>
            </a:pPr>
            <a:r>
              <a:rPr lang="en-US" sz="1100" dirty="0" smtClean="0">
                <a:latin typeface="Arial"/>
                <a:cs typeface="Arial"/>
              </a:rPr>
              <a:t>$num1=&lt;STDIN&gt;;</a:t>
            </a:r>
          </a:p>
          <a:p>
            <a:pPr marL="0" indent="0">
              <a:buNone/>
            </a:pPr>
            <a:r>
              <a:rPr lang="en-US" sz="1100" dirty="0" smtClean="0">
                <a:latin typeface="Arial"/>
                <a:cs typeface="Arial"/>
              </a:rPr>
              <a:t>chomp($num1);</a:t>
            </a:r>
          </a:p>
          <a:p>
            <a:pPr marL="0" indent="0">
              <a:buNone/>
            </a:pPr>
            <a:r>
              <a:rPr lang="en-US" sz="1100" dirty="0" smtClean="0">
                <a:latin typeface="Arial"/>
                <a:cs typeface="Arial"/>
              </a:rPr>
              <a:t>print STDOUT “Type </a:t>
            </a:r>
            <a:r>
              <a:rPr lang="en-GB" sz="1100" dirty="0" smtClean="0">
                <a:latin typeface="Arial"/>
                <a:cs typeface="Arial"/>
              </a:rPr>
              <a:t>a second number</a:t>
            </a:r>
            <a:r>
              <a:rPr lang="en-US" sz="1100" dirty="0" smtClean="0">
                <a:latin typeface="Arial"/>
                <a:cs typeface="Arial"/>
              </a:rPr>
              <a:t>\n”;</a:t>
            </a:r>
          </a:p>
          <a:p>
            <a:pPr marL="0" indent="0">
              <a:buNone/>
            </a:pPr>
            <a:r>
              <a:rPr lang="en-US" sz="1100" dirty="0" smtClean="0">
                <a:latin typeface="Arial"/>
                <a:cs typeface="Arial"/>
              </a:rPr>
              <a:t>$num2=&lt;STDIN&gt;;</a:t>
            </a:r>
          </a:p>
          <a:p>
            <a:pPr marL="0" indent="0">
              <a:buNone/>
            </a:pPr>
            <a:r>
              <a:rPr lang="en-US" sz="1100" dirty="0" smtClean="0">
                <a:latin typeface="Arial"/>
                <a:cs typeface="Arial"/>
              </a:rPr>
              <a:t>chomp($num2);</a:t>
            </a:r>
            <a:endParaRPr lang="en-US" sz="1100" dirty="0">
              <a:latin typeface="Arial"/>
              <a:cs typeface="Arial"/>
            </a:endParaRPr>
          </a:p>
          <a:p>
            <a:pPr marL="0" indent="0">
              <a:buNone/>
            </a:pPr>
            <a:r>
              <a:rPr lang="en-US" sz="1100" dirty="0" smtClean="0">
                <a:latin typeface="Arial"/>
                <a:cs typeface="Arial"/>
              </a:rPr>
              <a:t>if($num1 &gt; $num2){</a:t>
            </a:r>
          </a:p>
          <a:p>
            <a:pPr marL="0" indent="0">
              <a:buNone/>
            </a:pPr>
            <a:r>
              <a:rPr lang="en-US" sz="1100" dirty="0">
                <a:latin typeface="Arial"/>
                <a:cs typeface="Arial"/>
              </a:rPr>
              <a:t>	</a:t>
            </a:r>
            <a:r>
              <a:rPr lang="en-US" sz="1100" dirty="0" smtClean="0">
                <a:latin typeface="Arial"/>
                <a:cs typeface="Arial"/>
              </a:rPr>
              <a:t>print STDOUT “$num1 is larger than $num2\n”;</a:t>
            </a:r>
          </a:p>
          <a:p>
            <a:pPr marL="0" indent="0">
              <a:buNone/>
            </a:pPr>
            <a:r>
              <a:rPr lang="en-US" sz="1100" dirty="0" smtClean="0">
                <a:latin typeface="Arial"/>
                <a:cs typeface="Arial"/>
              </a:rPr>
              <a:t>}</a:t>
            </a:r>
          </a:p>
          <a:p>
            <a:pPr marL="0" indent="0">
              <a:buNone/>
            </a:pPr>
            <a:r>
              <a:rPr lang="en-US" sz="1100" dirty="0" smtClean="0">
                <a:latin typeface="Arial"/>
                <a:cs typeface="Arial"/>
              </a:rPr>
              <a:t>if($num1 &lt; $num2){</a:t>
            </a:r>
          </a:p>
          <a:p>
            <a:pPr marL="0" indent="0">
              <a:buNone/>
            </a:pPr>
            <a:r>
              <a:rPr lang="en-US" sz="1100" dirty="0" smtClean="0">
                <a:latin typeface="Arial"/>
                <a:cs typeface="Arial"/>
              </a:rPr>
              <a:t>	print STDOUT “$num1 is smaller than $num2\n”;</a:t>
            </a:r>
          </a:p>
          <a:p>
            <a:pPr marL="0" indent="0">
              <a:buNone/>
            </a:pPr>
            <a:r>
              <a:rPr lang="en-US" sz="1100" dirty="0" smtClean="0">
                <a:latin typeface="Arial"/>
                <a:cs typeface="Arial"/>
              </a:rPr>
              <a:t>}</a:t>
            </a:r>
          </a:p>
          <a:p>
            <a:pPr marL="0" indent="0">
              <a:buNone/>
            </a:pPr>
            <a:r>
              <a:rPr lang="en-US" sz="1100" dirty="0" smtClean="0">
                <a:latin typeface="Arial"/>
                <a:cs typeface="Arial"/>
              </a:rPr>
              <a:t>if($num1 == $num2){</a:t>
            </a:r>
          </a:p>
          <a:p>
            <a:pPr marL="0" indent="0">
              <a:buNone/>
            </a:pPr>
            <a:r>
              <a:rPr lang="en-US" sz="1100" dirty="0" smtClean="0">
                <a:latin typeface="Arial"/>
                <a:cs typeface="Arial"/>
              </a:rPr>
              <a:t>	print STDOUT “$num1 is equal to $num2\n”;</a:t>
            </a:r>
          </a:p>
          <a:p>
            <a:pPr marL="0" indent="0">
              <a:buNone/>
            </a:pPr>
            <a:r>
              <a:rPr lang="en-US" sz="1100" dirty="0" smtClean="0">
                <a:latin typeface="Arial"/>
                <a:cs typeface="Arial"/>
              </a:rPr>
              <a:t>}</a:t>
            </a:r>
          </a:p>
          <a:p>
            <a:pPr marL="0" indent="0">
              <a:buNone/>
            </a:pPr>
            <a:r>
              <a:rPr lang="en-US" sz="1100" dirty="0" smtClean="0">
                <a:latin typeface="Arial"/>
                <a:cs typeface="Arial"/>
              </a:rPr>
              <a:t>If($num1 != $num2){</a:t>
            </a:r>
          </a:p>
          <a:p>
            <a:pPr marL="0" indent="0">
              <a:buNone/>
            </a:pPr>
            <a:r>
              <a:rPr lang="en-US" sz="1100" dirty="0">
                <a:latin typeface="Arial"/>
                <a:cs typeface="Arial"/>
              </a:rPr>
              <a:t>	</a:t>
            </a:r>
            <a:r>
              <a:rPr lang="en-US" sz="1100" dirty="0" smtClean="0">
                <a:latin typeface="Arial"/>
                <a:cs typeface="Arial"/>
              </a:rPr>
              <a:t>print STDOUT “$num1 is NOT equal to $num2\n”;</a:t>
            </a:r>
          </a:p>
          <a:p>
            <a:pPr marL="0" indent="0">
              <a:buNone/>
            </a:pPr>
            <a:r>
              <a:rPr lang="el-GR" sz="1100" dirty="0" smtClean="0">
                <a:latin typeface="Arial"/>
                <a:cs typeface="Arial"/>
              </a:rPr>
              <a:t>}</a:t>
            </a:r>
            <a:endParaRPr lang="en-GB" sz="1100" dirty="0" smtClean="0">
              <a:latin typeface="Arial"/>
              <a:cs typeface="Arial"/>
            </a:endParaRPr>
          </a:p>
        </p:txBody>
      </p:sp>
    </p:spTree>
    <p:extLst>
      <p:ext uri="{BB962C8B-B14F-4D97-AF65-F5344CB8AC3E}">
        <p14:creationId xmlns:p14="http://schemas.microsoft.com/office/powerpoint/2010/main" val="1723720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GB" sz="3200" dirty="0" smtClean="0"/>
              <a:t>Program</a:t>
            </a:r>
            <a:r>
              <a:rPr lang="el-GR" sz="3200" dirty="0" smtClean="0"/>
              <a:t> </a:t>
            </a:r>
            <a:r>
              <a:rPr lang="en-US" sz="3200" dirty="0" smtClean="0"/>
              <a:t>8_2: If - else</a:t>
            </a:r>
            <a:endParaRPr lang="en-US" sz="3200" dirty="0"/>
          </a:p>
        </p:txBody>
      </p:sp>
      <p:sp>
        <p:nvSpPr>
          <p:cNvPr id="3" name="Content Placeholder 2"/>
          <p:cNvSpPr>
            <a:spLocks noGrp="1"/>
          </p:cNvSpPr>
          <p:nvPr>
            <p:ph idx="1"/>
          </p:nvPr>
        </p:nvSpPr>
        <p:spPr>
          <a:xfrm>
            <a:off x="457200" y="1600200"/>
            <a:ext cx="8229600" cy="4929914"/>
          </a:xfrm>
        </p:spPr>
        <p:txBody>
          <a:bodyPr>
            <a:normAutofit fontScale="77500" lnSpcReduction="20000"/>
          </a:bodyPr>
          <a:lstStyle/>
          <a:p>
            <a:pPr marL="0" indent="0">
              <a:buNone/>
            </a:pPr>
            <a:r>
              <a:rPr lang="en-GB" sz="2000" dirty="0" smtClean="0">
                <a:latin typeface="Arial"/>
                <a:cs typeface="Arial"/>
              </a:rPr>
              <a:t>I</a:t>
            </a:r>
            <a:r>
              <a:rPr lang="en-GB" sz="2000" dirty="0" smtClean="0">
                <a:latin typeface="Arial"/>
                <a:cs typeface="Arial"/>
              </a:rPr>
              <a:t>f the statement within the parentheses is true, then program executes any code within the following curly brackets. Otherwise, if it is not true, then the program executes any code within the curly brackets that follow else.</a:t>
            </a:r>
            <a:endParaRPr lang="en-GB" sz="2000" dirty="0" smtClean="0">
              <a:latin typeface="Arial"/>
              <a:cs typeface="Arial"/>
            </a:endParaRPr>
          </a:p>
          <a:p>
            <a:pPr marL="0" indent="0">
              <a:buNone/>
            </a:pPr>
            <a:endParaRPr lang="el-GR" sz="2000" dirty="0" smtClean="0">
              <a:latin typeface="Arial"/>
              <a:cs typeface="Arial"/>
            </a:endParaRPr>
          </a:p>
          <a:p>
            <a:pPr marL="0" indent="0">
              <a:buNone/>
            </a:pPr>
            <a:r>
              <a:rPr lang="el-GR" sz="2000" dirty="0">
                <a:cs typeface="Arial"/>
              </a:rPr>
              <a:t>----------------------------------------------------------------------------------------------</a:t>
            </a:r>
            <a:endParaRPr lang="en-GB" sz="2000" dirty="0">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p>
          <a:p>
            <a:pPr marL="0" indent="0">
              <a:buNone/>
            </a:pPr>
            <a:r>
              <a:rPr lang="en-US" sz="2000" dirty="0" smtClean="0">
                <a:latin typeface="Arial"/>
                <a:cs typeface="Arial"/>
              </a:rPr>
              <a:t>print STDOUT “Type </a:t>
            </a:r>
            <a:r>
              <a:rPr lang="en-GB" sz="2000" dirty="0" smtClean="0">
                <a:latin typeface="Arial"/>
                <a:cs typeface="Arial"/>
              </a:rPr>
              <a:t>a number</a:t>
            </a:r>
            <a:r>
              <a:rPr lang="en-US" sz="2000" dirty="0" smtClean="0">
                <a:latin typeface="Arial"/>
                <a:cs typeface="Arial"/>
              </a:rPr>
              <a:t>\n”;</a:t>
            </a:r>
          </a:p>
          <a:p>
            <a:pPr marL="0" indent="0">
              <a:buNone/>
            </a:pPr>
            <a:r>
              <a:rPr lang="en-US" sz="2000" dirty="0" smtClean="0">
                <a:latin typeface="Arial"/>
                <a:cs typeface="Arial"/>
              </a:rPr>
              <a:t>$num1=&lt;STDIN&gt;;</a:t>
            </a:r>
          </a:p>
          <a:p>
            <a:pPr marL="0" indent="0">
              <a:buNone/>
            </a:pPr>
            <a:r>
              <a:rPr lang="en-US" sz="2000" dirty="0" smtClean="0">
                <a:latin typeface="Arial"/>
                <a:cs typeface="Arial"/>
              </a:rPr>
              <a:t>chomp($num1);</a:t>
            </a:r>
          </a:p>
          <a:p>
            <a:pPr marL="0" indent="0">
              <a:buNone/>
            </a:pPr>
            <a:r>
              <a:rPr lang="en-US" sz="2000" dirty="0" smtClean="0">
                <a:latin typeface="Arial"/>
                <a:cs typeface="Arial"/>
              </a:rPr>
              <a:t>print STDOUT “Type </a:t>
            </a:r>
            <a:r>
              <a:rPr lang="en-GB" sz="2000" dirty="0" smtClean="0">
                <a:latin typeface="Arial"/>
                <a:cs typeface="Arial"/>
              </a:rPr>
              <a:t>a second number</a:t>
            </a:r>
            <a:r>
              <a:rPr lang="en-US" sz="2000" dirty="0" smtClean="0">
                <a:latin typeface="Arial"/>
                <a:cs typeface="Arial"/>
              </a:rPr>
              <a:t>\n”;</a:t>
            </a:r>
          </a:p>
          <a:p>
            <a:pPr marL="0" indent="0">
              <a:buNone/>
            </a:pPr>
            <a:r>
              <a:rPr lang="en-US" sz="2000" dirty="0" smtClean="0">
                <a:latin typeface="Arial"/>
                <a:cs typeface="Arial"/>
              </a:rPr>
              <a:t>$num2=&lt;STDIN&gt;;</a:t>
            </a:r>
          </a:p>
          <a:p>
            <a:pPr marL="0" indent="0">
              <a:buNone/>
            </a:pPr>
            <a:r>
              <a:rPr lang="en-US" sz="2000" dirty="0" smtClean="0">
                <a:latin typeface="Arial"/>
                <a:cs typeface="Arial"/>
              </a:rPr>
              <a:t>chomp($num2);</a:t>
            </a:r>
          </a:p>
          <a:p>
            <a:pPr marL="0" indent="0">
              <a:buNone/>
            </a:pPr>
            <a:r>
              <a:rPr lang="en-US" sz="2000" dirty="0" smtClean="0">
                <a:latin typeface="Arial"/>
                <a:cs typeface="Arial"/>
              </a:rPr>
              <a:t>if($num1 == $num2){</a:t>
            </a:r>
          </a:p>
          <a:p>
            <a:pPr marL="0" indent="0">
              <a:buNone/>
            </a:pPr>
            <a:r>
              <a:rPr lang="en-US" sz="2000" dirty="0" smtClean="0">
                <a:latin typeface="Arial"/>
                <a:cs typeface="Arial"/>
              </a:rPr>
              <a:t>	print STDOUT “$num1 is equal to $num2\n”;</a:t>
            </a:r>
          </a:p>
          <a:p>
            <a:pPr marL="0" indent="0">
              <a:buNone/>
            </a:pPr>
            <a:r>
              <a:rPr lang="en-US" sz="2000" dirty="0" smtClean="0">
                <a:latin typeface="Arial"/>
                <a:cs typeface="Arial"/>
              </a:rPr>
              <a:t>}</a:t>
            </a:r>
          </a:p>
          <a:p>
            <a:pPr marL="0" indent="0">
              <a:buNone/>
            </a:pPr>
            <a:r>
              <a:rPr lang="en-US" sz="2000" dirty="0">
                <a:latin typeface="Arial"/>
                <a:cs typeface="Arial"/>
              </a:rPr>
              <a:t>e</a:t>
            </a:r>
            <a:r>
              <a:rPr lang="en-US" sz="2000" dirty="0" smtClean="0">
                <a:latin typeface="Arial"/>
                <a:cs typeface="Arial"/>
              </a:rPr>
              <a:t>lse {</a:t>
            </a:r>
          </a:p>
          <a:p>
            <a:pPr marL="0" indent="0">
              <a:buNone/>
            </a:pPr>
            <a:r>
              <a:rPr lang="en-US" sz="2000" dirty="0" smtClean="0">
                <a:latin typeface="Arial"/>
                <a:cs typeface="Arial"/>
              </a:rPr>
              <a:t>	print STDOUT “$num1 is NOT equal to $num2\n”;</a:t>
            </a:r>
          </a:p>
          <a:p>
            <a:pPr marL="0" indent="0">
              <a:buNone/>
            </a:pPr>
            <a:r>
              <a:rPr lang="el-GR" sz="2000" dirty="0" smtClean="0">
                <a:latin typeface="Arial"/>
                <a:cs typeface="Arial"/>
              </a:rPr>
              <a:t>}</a:t>
            </a:r>
          </a:p>
          <a:p>
            <a:pPr marL="0" indent="0">
              <a:buNone/>
            </a:pPr>
            <a:r>
              <a:rPr lang="el-GR" sz="2000" dirty="0">
                <a:cs typeface="Arial"/>
              </a:rPr>
              <a:t>----------------------------------------------------------------------------------------------</a:t>
            </a:r>
            <a:endParaRPr lang="en-GB" sz="2000" dirty="0">
              <a:cs typeface="Arial"/>
            </a:endParaRPr>
          </a:p>
          <a:p>
            <a:pPr marL="0" indent="0">
              <a:buNone/>
            </a:pPr>
            <a:endParaRPr lang="en-GB" sz="2000" dirty="0" smtClean="0">
              <a:latin typeface="Arial"/>
              <a:cs typeface="Arial"/>
            </a:endParaRPr>
          </a:p>
          <a:p>
            <a:endParaRPr lang="en-US" sz="2000" dirty="0">
              <a:latin typeface="Arial"/>
              <a:cs typeface="Arial"/>
            </a:endParaRPr>
          </a:p>
        </p:txBody>
      </p:sp>
    </p:spTree>
    <p:extLst>
      <p:ext uri="{BB962C8B-B14F-4D97-AF65-F5344CB8AC3E}">
        <p14:creationId xmlns:p14="http://schemas.microsoft.com/office/powerpoint/2010/main" val="11016056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4198"/>
          </a:xfrm>
        </p:spPr>
        <p:txBody>
          <a:bodyPr>
            <a:normAutofit/>
          </a:bodyPr>
          <a:lstStyle/>
          <a:p>
            <a:r>
              <a:rPr lang="en-GB" sz="3200" dirty="0" smtClean="0"/>
              <a:t>Program</a:t>
            </a:r>
            <a:r>
              <a:rPr lang="el-GR" sz="3200" dirty="0" smtClean="0"/>
              <a:t> </a:t>
            </a:r>
            <a:r>
              <a:rPr lang="en-GB" sz="3200" dirty="0" smtClean="0"/>
              <a:t>8_3: </a:t>
            </a:r>
            <a:r>
              <a:rPr lang="en-GB" sz="3200" dirty="0" smtClean="0"/>
              <a:t>IF</a:t>
            </a:r>
            <a:endParaRPr lang="en-US" sz="3200" dirty="0"/>
          </a:p>
        </p:txBody>
      </p:sp>
      <p:sp>
        <p:nvSpPr>
          <p:cNvPr id="3" name="Content Placeholder 2"/>
          <p:cNvSpPr>
            <a:spLocks noGrp="1"/>
          </p:cNvSpPr>
          <p:nvPr>
            <p:ph idx="1"/>
          </p:nvPr>
        </p:nvSpPr>
        <p:spPr>
          <a:xfrm>
            <a:off x="457200" y="1600200"/>
            <a:ext cx="8229600" cy="4993229"/>
          </a:xfrm>
        </p:spPr>
        <p:txBody>
          <a:bodyPr>
            <a:normAutofit fontScale="62500" lnSpcReduction="20000"/>
          </a:bodyPr>
          <a:lstStyle/>
          <a:p>
            <a:pPr marL="0" indent="0">
              <a:buNone/>
            </a:pPr>
            <a:r>
              <a:rPr lang="en-GB" sz="2000" dirty="0" smtClean="0">
                <a:latin typeface="Arial"/>
                <a:cs typeface="Arial"/>
              </a:rPr>
              <a:t>If the statement is true, then if returns the value of 1, otherwise it returns 0 or an empty string. </a:t>
            </a:r>
            <a:endParaRPr lang="el-GR" sz="2000" dirty="0" smtClean="0">
              <a:latin typeface="Arial"/>
              <a:cs typeface="Arial"/>
            </a:endParaRPr>
          </a:p>
          <a:p>
            <a:pPr marL="0" indent="0">
              <a:buNone/>
            </a:pPr>
            <a:r>
              <a:rPr lang="el-GR" sz="2000" dirty="0">
                <a:cs typeface="Arial"/>
              </a:rPr>
              <a:t>----------------------------------------------------------------------------------------------</a:t>
            </a:r>
            <a:endParaRPr lang="en-GB" sz="2000" dirty="0">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p>
          <a:p>
            <a:pPr marL="0" indent="0">
              <a:buNone/>
            </a:pPr>
            <a:r>
              <a:rPr lang="en-US" sz="2000" dirty="0" smtClean="0">
                <a:latin typeface="Arial"/>
                <a:cs typeface="Arial"/>
              </a:rPr>
              <a:t>print STDOUT “Type </a:t>
            </a:r>
            <a:r>
              <a:rPr lang="en-GB" sz="2000" dirty="0" smtClean="0">
                <a:latin typeface="Arial"/>
                <a:cs typeface="Arial"/>
              </a:rPr>
              <a:t>a number</a:t>
            </a:r>
            <a:r>
              <a:rPr lang="en-US" sz="2000" dirty="0" smtClean="0">
                <a:latin typeface="Arial"/>
                <a:cs typeface="Arial"/>
              </a:rPr>
              <a:t>\n”;</a:t>
            </a:r>
          </a:p>
          <a:p>
            <a:pPr marL="0" indent="0">
              <a:buNone/>
            </a:pPr>
            <a:r>
              <a:rPr lang="en-US" sz="2000" dirty="0" smtClean="0">
                <a:latin typeface="Arial"/>
                <a:cs typeface="Arial"/>
              </a:rPr>
              <a:t>$num1=&lt;STDIN&gt;;</a:t>
            </a:r>
          </a:p>
          <a:p>
            <a:pPr marL="0" indent="0">
              <a:buNone/>
            </a:pPr>
            <a:r>
              <a:rPr lang="en-US" sz="2000" dirty="0" smtClean="0">
                <a:latin typeface="Arial"/>
                <a:cs typeface="Arial"/>
              </a:rPr>
              <a:t>chomp($num1);</a:t>
            </a:r>
          </a:p>
          <a:p>
            <a:pPr marL="0" indent="0">
              <a:buNone/>
            </a:pPr>
            <a:r>
              <a:rPr lang="en-US" sz="2000" dirty="0" smtClean="0">
                <a:latin typeface="Arial"/>
                <a:cs typeface="Arial"/>
              </a:rPr>
              <a:t>print STDOUT “Type </a:t>
            </a:r>
            <a:r>
              <a:rPr lang="en-GB" sz="2000" dirty="0" smtClean="0">
                <a:latin typeface="Arial"/>
                <a:cs typeface="Arial"/>
              </a:rPr>
              <a:t>a second number</a:t>
            </a:r>
            <a:r>
              <a:rPr lang="en-US" sz="2000" dirty="0" smtClean="0">
                <a:latin typeface="Arial"/>
                <a:cs typeface="Arial"/>
              </a:rPr>
              <a:t>\n”;</a:t>
            </a:r>
          </a:p>
          <a:p>
            <a:pPr marL="0" indent="0">
              <a:buNone/>
            </a:pPr>
            <a:r>
              <a:rPr lang="en-US" sz="2000" dirty="0" smtClean="0">
                <a:latin typeface="Arial"/>
                <a:cs typeface="Arial"/>
              </a:rPr>
              <a:t>$num2=&lt;STDIN&gt;;</a:t>
            </a:r>
          </a:p>
          <a:p>
            <a:pPr marL="0" indent="0">
              <a:buNone/>
            </a:pPr>
            <a:r>
              <a:rPr lang="en-US" sz="2000" dirty="0" smtClean="0">
                <a:latin typeface="Arial"/>
                <a:cs typeface="Arial"/>
              </a:rPr>
              <a:t>chomp($num2);</a:t>
            </a:r>
            <a:endParaRPr lang="el-GR" sz="2000" dirty="0" smtClean="0">
              <a:latin typeface="Arial"/>
              <a:cs typeface="Arial"/>
            </a:endParaRPr>
          </a:p>
          <a:p>
            <a:pPr marL="0" indent="0">
              <a:buNone/>
            </a:pPr>
            <a:endParaRPr lang="el-GR" sz="2000" dirty="0" smtClean="0">
              <a:latin typeface="Arial"/>
              <a:cs typeface="Arial"/>
            </a:endParaRPr>
          </a:p>
          <a:p>
            <a:pPr marL="0" indent="0">
              <a:buNone/>
            </a:pPr>
            <a:r>
              <a:rPr lang="el-GR" sz="2000" dirty="0" smtClean="0">
                <a:latin typeface="Arial"/>
                <a:cs typeface="Arial"/>
              </a:rPr>
              <a:t>$</a:t>
            </a:r>
            <a:r>
              <a:rPr lang="en-GB" sz="2000" dirty="0" smtClean="0">
                <a:latin typeface="Arial"/>
                <a:cs typeface="Arial"/>
              </a:rPr>
              <a:t>comparison = (</a:t>
            </a:r>
            <a:r>
              <a:rPr lang="en-US" sz="2000" dirty="0" smtClean="0">
                <a:latin typeface="Arial"/>
                <a:cs typeface="Arial"/>
              </a:rPr>
              <a:t>$num1 == $num2);</a:t>
            </a:r>
          </a:p>
          <a:p>
            <a:pPr marL="0" indent="0">
              <a:buNone/>
            </a:pPr>
            <a:r>
              <a:rPr lang="en-US" sz="2000" dirty="0">
                <a:latin typeface="Arial"/>
                <a:cs typeface="Arial"/>
              </a:rPr>
              <a:t>p</a:t>
            </a:r>
            <a:r>
              <a:rPr lang="en-US" sz="2000" dirty="0" smtClean="0">
                <a:latin typeface="Arial"/>
                <a:cs typeface="Arial"/>
              </a:rPr>
              <a:t>rint STDOUT “comparison result was: </a:t>
            </a:r>
            <a:r>
              <a:rPr lang="el-GR" sz="2000" dirty="0" smtClean="0">
                <a:latin typeface="Arial"/>
                <a:cs typeface="Arial"/>
              </a:rPr>
              <a:t>$</a:t>
            </a:r>
            <a:r>
              <a:rPr lang="en-GB" sz="2000" dirty="0" smtClean="0">
                <a:latin typeface="Arial"/>
                <a:cs typeface="Arial"/>
              </a:rPr>
              <a:t>comparison\n</a:t>
            </a:r>
            <a:r>
              <a:rPr lang="en-US" sz="2000" dirty="0" smtClean="0">
                <a:latin typeface="Arial"/>
                <a:cs typeface="Arial"/>
              </a:rPr>
              <a:t>”;</a:t>
            </a:r>
            <a:endParaRPr lang="el-GR" sz="2000" dirty="0">
              <a:latin typeface="Arial"/>
              <a:cs typeface="Arial"/>
            </a:endParaRPr>
          </a:p>
          <a:p>
            <a:pPr marL="0" indent="0">
              <a:buNone/>
            </a:pPr>
            <a:endParaRPr lang="en-US" sz="2000" dirty="0" smtClean="0">
              <a:latin typeface="Arial"/>
              <a:cs typeface="Arial"/>
            </a:endParaRPr>
          </a:p>
          <a:p>
            <a:pPr marL="0" indent="0">
              <a:buNone/>
            </a:pPr>
            <a:r>
              <a:rPr lang="en-US" sz="2000" dirty="0">
                <a:latin typeface="Arial"/>
                <a:cs typeface="Arial"/>
              </a:rPr>
              <a:t>i</a:t>
            </a:r>
            <a:r>
              <a:rPr lang="en-US" sz="2000" dirty="0" smtClean="0">
                <a:latin typeface="Arial"/>
                <a:cs typeface="Arial"/>
              </a:rPr>
              <a:t>f($comparison){</a:t>
            </a:r>
          </a:p>
          <a:p>
            <a:pPr marL="0" indent="0">
              <a:buNone/>
            </a:pPr>
            <a:r>
              <a:rPr lang="en-US" sz="2000" dirty="0" smtClean="0">
                <a:latin typeface="Arial"/>
                <a:cs typeface="Arial"/>
              </a:rPr>
              <a:t>	print STDOUT “$num1 is equal to $num2\n”;</a:t>
            </a:r>
          </a:p>
          <a:p>
            <a:pPr marL="0" indent="0">
              <a:buNone/>
            </a:pPr>
            <a:r>
              <a:rPr lang="en-US" sz="2000" dirty="0" smtClean="0">
                <a:latin typeface="Arial"/>
                <a:cs typeface="Arial"/>
              </a:rPr>
              <a:t>}</a:t>
            </a:r>
          </a:p>
          <a:p>
            <a:pPr marL="0" indent="0">
              <a:buNone/>
            </a:pPr>
            <a:r>
              <a:rPr lang="en-US" sz="2000" dirty="0">
                <a:latin typeface="Arial"/>
                <a:cs typeface="Arial"/>
              </a:rPr>
              <a:t>e</a:t>
            </a:r>
            <a:r>
              <a:rPr lang="en-US" sz="2000" dirty="0" smtClean="0">
                <a:latin typeface="Arial"/>
                <a:cs typeface="Arial"/>
              </a:rPr>
              <a:t>lse {</a:t>
            </a:r>
          </a:p>
          <a:p>
            <a:pPr marL="0" indent="0">
              <a:buNone/>
            </a:pPr>
            <a:r>
              <a:rPr lang="en-US" sz="2000" dirty="0" smtClean="0">
                <a:latin typeface="Arial"/>
                <a:cs typeface="Arial"/>
              </a:rPr>
              <a:t>	print STDOUT “$num1 is NOT equal to $num2\n”;</a:t>
            </a:r>
          </a:p>
          <a:p>
            <a:pPr marL="0" indent="0">
              <a:buNone/>
            </a:pPr>
            <a:r>
              <a:rPr lang="el-GR" sz="2000" dirty="0" smtClean="0">
                <a:latin typeface="Arial"/>
                <a:cs typeface="Arial"/>
              </a:rPr>
              <a:t>}</a:t>
            </a:r>
            <a:endParaRPr lang="en-US" sz="2000" dirty="0" smtClean="0">
              <a:latin typeface="Arial"/>
              <a:cs typeface="Arial"/>
            </a:endParaRPr>
          </a:p>
          <a:p>
            <a:pPr marL="0" indent="0">
              <a:buNone/>
            </a:pPr>
            <a:r>
              <a:rPr lang="el-GR" sz="2000" dirty="0">
                <a:cs typeface="Arial"/>
              </a:rPr>
              <a:t>----------------------------------------------------------------------------------------------</a:t>
            </a:r>
            <a:endParaRPr lang="en-GB" sz="2000" dirty="0">
              <a:cs typeface="Arial"/>
            </a:endParaRPr>
          </a:p>
          <a:p>
            <a:pPr marL="0" indent="0">
              <a:buNone/>
            </a:pPr>
            <a:endParaRPr lang="en-US" sz="2000" dirty="0">
              <a:latin typeface="Arial"/>
              <a:cs typeface="Arial"/>
            </a:endParaRPr>
          </a:p>
          <a:p>
            <a:pPr marL="0" indent="0">
              <a:buNone/>
            </a:pPr>
            <a:r>
              <a:rPr lang="en-US" sz="2000" dirty="0" smtClean="0">
                <a:latin typeface="Arial"/>
                <a:cs typeface="Arial"/>
              </a:rPr>
              <a:t>M</a:t>
            </a:r>
            <a:r>
              <a:rPr lang="en-GB" sz="2000" dirty="0" err="1" smtClean="0">
                <a:latin typeface="Arial"/>
                <a:cs typeface="Arial"/>
              </a:rPr>
              <a:t>odify</a:t>
            </a:r>
            <a:r>
              <a:rPr lang="en-GB" sz="2000" dirty="0" smtClean="0">
                <a:latin typeface="Arial"/>
                <a:cs typeface="Arial"/>
              </a:rPr>
              <a:t> program</a:t>
            </a:r>
            <a:r>
              <a:rPr lang="el-GR" sz="2000" dirty="0" smtClean="0">
                <a:latin typeface="Arial"/>
                <a:cs typeface="Arial"/>
              </a:rPr>
              <a:t> </a:t>
            </a:r>
            <a:r>
              <a:rPr lang="el-GR" sz="2000" dirty="0" smtClean="0">
                <a:latin typeface="Arial"/>
                <a:cs typeface="Arial"/>
              </a:rPr>
              <a:t>8</a:t>
            </a:r>
            <a:r>
              <a:rPr lang="en-GB" sz="2000" dirty="0" smtClean="0">
                <a:latin typeface="Arial"/>
                <a:cs typeface="Arial"/>
              </a:rPr>
              <a:t>c </a:t>
            </a:r>
            <a:r>
              <a:rPr lang="en-GB" sz="2000" dirty="0" smtClean="0">
                <a:latin typeface="Arial"/>
                <a:cs typeface="Arial"/>
              </a:rPr>
              <a:t>into </a:t>
            </a:r>
            <a:r>
              <a:rPr lang="el-GR" sz="2000" dirty="0" smtClean="0">
                <a:latin typeface="Arial"/>
                <a:cs typeface="Arial"/>
              </a:rPr>
              <a:t>8</a:t>
            </a:r>
            <a:r>
              <a:rPr lang="en-GB" sz="2000" dirty="0" smtClean="0">
                <a:latin typeface="Arial"/>
                <a:cs typeface="Arial"/>
              </a:rPr>
              <a:t>d</a:t>
            </a:r>
            <a:r>
              <a:rPr lang="en-GB" sz="2000" dirty="0" smtClean="0">
                <a:latin typeface="Arial"/>
                <a:cs typeface="Arial"/>
              </a:rPr>
              <a:t>,</a:t>
            </a:r>
            <a:r>
              <a:rPr lang="el-GR" sz="2000" dirty="0" smtClean="0">
                <a:latin typeface="Arial"/>
                <a:cs typeface="Arial"/>
              </a:rPr>
              <a:t> </a:t>
            </a:r>
            <a:r>
              <a:rPr lang="en-GB" sz="2000" dirty="0" smtClean="0">
                <a:latin typeface="Arial"/>
                <a:cs typeface="Arial"/>
              </a:rPr>
              <a:t>so that it checks two names that we insert, if they are the same or different from each other</a:t>
            </a:r>
            <a:r>
              <a:rPr lang="el-GR" sz="2000" dirty="0" smtClean="0">
                <a:latin typeface="Arial"/>
                <a:cs typeface="Arial"/>
              </a:rPr>
              <a:t>.</a:t>
            </a:r>
            <a:endParaRPr lang="en-GB" sz="2000" dirty="0" smtClean="0">
              <a:latin typeface="Arial"/>
              <a:cs typeface="Arial"/>
            </a:endParaRPr>
          </a:p>
        </p:txBody>
      </p:sp>
    </p:spTree>
    <p:extLst>
      <p:ext uri="{BB962C8B-B14F-4D97-AF65-F5344CB8AC3E}">
        <p14:creationId xmlns:p14="http://schemas.microsoft.com/office/powerpoint/2010/main" val="15220248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4817"/>
          </a:xfrm>
        </p:spPr>
        <p:txBody>
          <a:bodyPr>
            <a:normAutofit fontScale="90000"/>
          </a:bodyPr>
          <a:lstStyle/>
          <a:p>
            <a:r>
              <a:rPr lang="en-GB" dirty="0" smtClean="0"/>
              <a:t>Loops</a:t>
            </a:r>
            <a:endParaRPr lang="en-US" dirty="0"/>
          </a:p>
        </p:txBody>
      </p:sp>
      <p:sp>
        <p:nvSpPr>
          <p:cNvPr id="3" name="Content Placeholder 2"/>
          <p:cNvSpPr>
            <a:spLocks noGrp="1"/>
          </p:cNvSpPr>
          <p:nvPr>
            <p:ph idx="1"/>
          </p:nvPr>
        </p:nvSpPr>
        <p:spPr>
          <a:xfrm>
            <a:off x="457200" y="859456"/>
            <a:ext cx="8229600" cy="5156727"/>
          </a:xfrm>
        </p:spPr>
        <p:txBody>
          <a:bodyPr>
            <a:normAutofit/>
          </a:bodyPr>
          <a:lstStyle/>
          <a:p>
            <a:endParaRPr lang="en-GB" sz="1800" dirty="0" smtClean="0">
              <a:latin typeface="Arial"/>
              <a:cs typeface="Arial"/>
            </a:endParaRPr>
          </a:p>
          <a:p>
            <a:r>
              <a:rPr lang="en-GB" sz="1800" dirty="0" smtClean="0">
                <a:latin typeface="Arial"/>
                <a:cs typeface="Arial"/>
              </a:rPr>
              <a:t>While the statement within the beginning of a loop is true, then Perl executes the code within the curly brackets that follow.</a:t>
            </a:r>
          </a:p>
          <a:p>
            <a:r>
              <a:rPr lang="en-GB" sz="1800" dirty="0" smtClean="0">
                <a:latin typeface="Arial"/>
                <a:cs typeface="Arial"/>
              </a:rPr>
              <a:t>When Perl reaches the end of the loop, then it returns back to the statement and checks if it is still true.</a:t>
            </a:r>
          </a:p>
          <a:p>
            <a:r>
              <a:rPr lang="en-GB" sz="1800" dirty="0" smtClean="0">
                <a:latin typeface="Arial"/>
                <a:cs typeface="Arial"/>
              </a:rPr>
              <a:t>If it continues to be true, then Perl enters again within the curly brackets and re-executes that code within. This continues to happen for as long as the statement is true. </a:t>
            </a:r>
            <a:endParaRPr lang="en-GB" sz="1800" dirty="0" smtClean="0">
              <a:latin typeface="Arial"/>
              <a:cs typeface="Arial"/>
            </a:endParaRPr>
          </a:p>
          <a:p>
            <a:r>
              <a:rPr lang="en-GB" sz="1800" dirty="0" smtClean="0">
                <a:latin typeface="Arial"/>
                <a:cs typeface="Arial"/>
              </a:rPr>
              <a:t>If the statement is not true</a:t>
            </a:r>
            <a:r>
              <a:rPr lang="el-GR" sz="1800" dirty="0" smtClean="0">
                <a:latin typeface="Arial"/>
                <a:cs typeface="Arial"/>
              </a:rPr>
              <a:t>, </a:t>
            </a:r>
            <a:r>
              <a:rPr lang="en-GB" sz="1800" dirty="0" smtClean="0">
                <a:latin typeface="Arial"/>
                <a:cs typeface="Arial"/>
              </a:rPr>
              <a:t>then Perl ignores the code within the curly brackets and continues after that.</a:t>
            </a:r>
            <a:endParaRPr lang="en-GB" sz="1800" dirty="0" smtClean="0">
              <a:latin typeface="Arial"/>
              <a:cs typeface="Arial"/>
            </a:endParaRPr>
          </a:p>
          <a:p>
            <a:pPr marL="0" indent="0">
              <a:buNone/>
            </a:pPr>
            <a:endParaRPr lang="en-GB" sz="1800" dirty="0" smtClean="0">
              <a:latin typeface="Arial"/>
              <a:cs typeface="Arial"/>
            </a:endParaRPr>
          </a:p>
          <a:p>
            <a:pPr marL="0" indent="0">
              <a:buNone/>
            </a:pPr>
            <a:r>
              <a:rPr lang="en-GB" sz="1800" dirty="0" smtClean="0">
                <a:latin typeface="Arial"/>
                <a:cs typeface="Arial"/>
              </a:rPr>
              <a:t>Loops:</a:t>
            </a:r>
            <a:endParaRPr lang="en-GB" sz="1800" dirty="0">
              <a:latin typeface="Arial"/>
              <a:cs typeface="Arial"/>
            </a:endParaRPr>
          </a:p>
          <a:p>
            <a:r>
              <a:rPr lang="en-GB" sz="1800" dirty="0">
                <a:latin typeface="Arial"/>
                <a:cs typeface="Arial"/>
              </a:rPr>
              <a:t>w</a:t>
            </a:r>
            <a:r>
              <a:rPr lang="en-GB" sz="1800" dirty="0" smtClean="0">
                <a:latin typeface="Arial"/>
                <a:cs typeface="Arial"/>
              </a:rPr>
              <a:t>hile</a:t>
            </a:r>
          </a:p>
          <a:p>
            <a:r>
              <a:rPr lang="en-GB" sz="1800" dirty="0" smtClean="0">
                <a:latin typeface="Arial"/>
                <a:cs typeface="Arial"/>
              </a:rPr>
              <a:t>for</a:t>
            </a:r>
            <a:endParaRPr lang="el-GR" sz="1800" dirty="0" smtClean="0">
              <a:latin typeface="Arial"/>
              <a:cs typeface="Arial"/>
            </a:endParaRPr>
          </a:p>
          <a:p>
            <a:pPr marL="0" indent="0">
              <a:buNone/>
            </a:pPr>
            <a:endParaRPr lang="en-GB" sz="2000" dirty="0" smtClean="0">
              <a:latin typeface="Arial"/>
              <a:cs typeface="Arial"/>
            </a:endParaRPr>
          </a:p>
        </p:txBody>
      </p:sp>
    </p:spTree>
    <p:extLst>
      <p:ext uri="{BB962C8B-B14F-4D97-AF65-F5344CB8AC3E}">
        <p14:creationId xmlns:p14="http://schemas.microsoft.com/office/powerpoint/2010/main" val="2862203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4817"/>
          </a:xfrm>
        </p:spPr>
        <p:txBody>
          <a:bodyPr>
            <a:normAutofit fontScale="90000"/>
          </a:bodyPr>
          <a:lstStyle/>
          <a:p>
            <a:r>
              <a:rPr lang="en-GB" dirty="0" smtClean="0"/>
              <a:t>Program</a:t>
            </a:r>
            <a:r>
              <a:rPr lang="el-GR" dirty="0" smtClean="0"/>
              <a:t> </a:t>
            </a:r>
            <a:r>
              <a:rPr lang="el-GR" dirty="0" smtClean="0"/>
              <a:t>9</a:t>
            </a:r>
            <a:r>
              <a:rPr lang="en-GB" dirty="0" smtClean="0"/>
              <a:t>: </a:t>
            </a:r>
            <a:r>
              <a:rPr lang="en-GB" dirty="0" smtClean="0"/>
              <a:t>while</a:t>
            </a:r>
            <a:endParaRPr lang="en-US" dirty="0"/>
          </a:p>
        </p:txBody>
      </p:sp>
      <p:sp>
        <p:nvSpPr>
          <p:cNvPr id="3" name="Content Placeholder 2"/>
          <p:cNvSpPr>
            <a:spLocks noGrp="1"/>
          </p:cNvSpPr>
          <p:nvPr>
            <p:ph idx="1"/>
          </p:nvPr>
        </p:nvSpPr>
        <p:spPr>
          <a:xfrm>
            <a:off x="457200" y="859456"/>
            <a:ext cx="8229600" cy="5733974"/>
          </a:xfrm>
        </p:spPr>
        <p:txBody>
          <a:bodyPr>
            <a:normAutofit lnSpcReduction="10000"/>
          </a:bodyPr>
          <a:lstStyle/>
          <a:p>
            <a:pPr marL="0" indent="0">
              <a:buNone/>
            </a:pPr>
            <a:r>
              <a:rPr lang="el-GR" sz="2000" dirty="0">
                <a:cs typeface="Arial"/>
              </a:rPr>
              <a:t>---------------------------------------------------------------------------------------------</a:t>
            </a:r>
            <a:r>
              <a:rPr lang="el-GR" sz="2000" dirty="0" smtClean="0">
                <a:cs typeface="Arial"/>
              </a:rPr>
              <a:t>-</a:t>
            </a:r>
            <a:endParaRPr lang="en-GB" sz="2000" dirty="0" smtClean="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p>
          <a:p>
            <a:pPr marL="0" indent="0">
              <a:buNone/>
            </a:pPr>
            <a:endParaRPr lang="en-US" sz="2000" dirty="0" smtClean="0">
              <a:latin typeface="Arial"/>
              <a:cs typeface="Arial"/>
            </a:endParaRPr>
          </a:p>
          <a:p>
            <a:pPr marL="0" indent="0">
              <a:buNone/>
            </a:pPr>
            <a:r>
              <a:rPr lang="en-GB" sz="2000" dirty="0" smtClean="0">
                <a:latin typeface="Arial"/>
                <a:cs typeface="Arial"/>
              </a:rPr>
              <a:t>p</a:t>
            </a:r>
            <a:r>
              <a:rPr lang="en-US" sz="2000" dirty="0" err="1" smtClean="0">
                <a:latin typeface="Arial"/>
                <a:cs typeface="Arial"/>
              </a:rPr>
              <a:t>rint</a:t>
            </a:r>
            <a:r>
              <a:rPr lang="en-US" sz="2000" dirty="0" smtClean="0">
                <a:latin typeface="Arial"/>
                <a:cs typeface="Arial"/>
              </a:rPr>
              <a:t> STDOUT “type a number\n”;</a:t>
            </a:r>
          </a:p>
          <a:p>
            <a:pPr marL="0" indent="0">
              <a:buNone/>
            </a:pPr>
            <a:r>
              <a:rPr lang="en-US" sz="2000" dirty="0" smtClean="0">
                <a:latin typeface="Arial"/>
                <a:cs typeface="Arial"/>
              </a:rPr>
              <a:t>$number=&lt;STDIN&gt;;</a:t>
            </a:r>
          </a:p>
          <a:p>
            <a:pPr marL="0" indent="0">
              <a:buNone/>
            </a:pPr>
            <a:r>
              <a:rPr lang="en-US" sz="2000" dirty="0">
                <a:latin typeface="Arial"/>
                <a:cs typeface="Arial"/>
              </a:rPr>
              <a:t>c</a:t>
            </a:r>
            <a:r>
              <a:rPr lang="en-US" sz="2000" dirty="0" smtClean="0">
                <a:latin typeface="Arial"/>
                <a:cs typeface="Arial"/>
              </a:rPr>
              <a:t>homp($number);</a:t>
            </a:r>
          </a:p>
          <a:p>
            <a:pPr marL="0" indent="0">
              <a:buNone/>
            </a:pPr>
            <a:r>
              <a:rPr lang="en-US" sz="2000" dirty="0" smtClean="0">
                <a:latin typeface="Arial"/>
                <a:cs typeface="Arial"/>
              </a:rPr>
              <a:t>w</a:t>
            </a:r>
            <a:r>
              <a:rPr lang="en-GB" sz="2000" dirty="0" err="1" smtClean="0">
                <a:latin typeface="Arial"/>
                <a:cs typeface="Arial"/>
              </a:rPr>
              <a:t>hile</a:t>
            </a:r>
            <a:r>
              <a:rPr lang="el-GR" sz="2000" dirty="0" smtClean="0">
                <a:latin typeface="Arial"/>
                <a:cs typeface="Arial"/>
              </a:rPr>
              <a:t>($</a:t>
            </a:r>
            <a:r>
              <a:rPr lang="en-GB" sz="2000" dirty="0" smtClean="0">
                <a:latin typeface="Arial"/>
                <a:cs typeface="Arial"/>
              </a:rPr>
              <a:t>number &lt; 10</a:t>
            </a:r>
            <a:r>
              <a:rPr lang="el-GR" sz="2000" dirty="0" smtClean="0">
                <a:latin typeface="Arial"/>
                <a:cs typeface="Arial"/>
              </a:rPr>
              <a:t>)</a:t>
            </a:r>
            <a:r>
              <a:rPr lang="en-GB" sz="2000" dirty="0" smtClean="0">
                <a:latin typeface="Arial"/>
                <a:cs typeface="Arial"/>
              </a:rPr>
              <a:t>{</a:t>
            </a:r>
          </a:p>
          <a:p>
            <a:pPr marL="0" indent="0">
              <a:buNone/>
            </a:pPr>
            <a:r>
              <a:rPr lang="en-GB" sz="2000" dirty="0">
                <a:latin typeface="Arial"/>
                <a:cs typeface="Arial"/>
              </a:rPr>
              <a:t>	</a:t>
            </a:r>
            <a:r>
              <a:rPr lang="en-GB" sz="2000" dirty="0" smtClean="0">
                <a:latin typeface="Arial"/>
                <a:cs typeface="Arial"/>
              </a:rPr>
              <a:t>print STDOUT “this is the print: $number\n”;</a:t>
            </a:r>
          </a:p>
          <a:p>
            <a:pPr marL="0" indent="0">
              <a:buNone/>
            </a:pPr>
            <a:r>
              <a:rPr lang="en-GB" sz="2000" dirty="0">
                <a:latin typeface="Arial"/>
                <a:cs typeface="Arial"/>
              </a:rPr>
              <a:t>	</a:t>
            </a:r>
            <a:r>
              <a:rPr lang="en-GB" sz="2000" dirty="0" smtClean="0">
                <a:latin typeface="Arial"/>
                <a:cs typeface="Arial"/>
              </a:rPr>
              <a:t>$number++;</a:t>
            </a:r>
          </a:p>
          <a:p>
            <a:pPr marL="0" indent="0">
              <a:buNone/>
            </a:pPr>
            <a:r>
              <a:rPr lang="en-GB" sz="2000" dirty="0" smtClean="0">
                <a:latin typeface="Arial"/>
                <a:cs typeface="Arial"/>
              </a:rPr>
              <a:t>}</a:t>
            </a:r>
          </a:p>
          <a:p>
            <a:pPr marL="0" indent="0">
              <a:buNone/>
            </a:pPr>
            <a:r>
              <a:rPr lang="el-GR" sz="2000" dirty="0">
                <a:cs typeface="Arial"/>
              </a:rPr>
              <a:t>----------------------------------------------------------------------------------------------</a:t>
            </a:r>
            <a:endParaRPr lang="en-GB" sz="2000" dirty="0">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How many times will the output be printed in the terminal</a:t>
            </a:r>
            <a:r>
              <a:rPr lang="el-GR" sz="2000" dirty="0" smtClean="0">
                <a:latin typeface="Arial"/>
                <a:cs typeface="Arial"/>
              </a:rPr>
              <a:t>?</a:t>
            </a:r>
            <a:endParaRPr lang="el-GR" sz="2000" dirty="0" smtClean="0">
              <a:latin typeface="Arial"/>
              <a:cs typeface="Arial"/>
            </a:endParaRPr>
          </a:p>
          <a:p>
            <a:pPr marL="0" indent="0">
              <a:buNone/>
            </a:pPr>
            <a:r>
              <a:rPr lang="en-GB" sz="2000" dirty="0" smtClean="0">
                <a:latin typeface="Arial"/>
                <a:cs typeface="Arial"/>
              </a:rPr>
              <a:t>If we remove/comment out the line:</a:t>
            </a:r>
            <a:endParaRPr lang="en-GB" sz="2000" dirty="0">
              <a:latin typeface="Arial"/>
              <a:cs typeface="Arial"/>
            </a:endParaRPr>
          </a:p>
          <a:p>
            <a:pPr marL="0" indent="0">
              <a:buNone/>
            </a:pPr>
            <a:r>
              <a:rPr lang="el-GR" sz="2000" dirty="0" smtClean="0">
                <a:latin typeface="Arial"/>
                <a:cs typeface="Arial"/>
              </a:rPr>
              <a:t>$</a:t>
            </a:r>
            <a:r>
              <a:rPr lang="en-GB" sz="2000" dirty="0" smtClean="0">
                <a:latin typeface="Arial"/>
                <a:cs typeface="Arial"/>
              </a:rPr>
              <a:t>number++;</a:t>
            </a:r>
          </a:p>
          <a:p>
            <a:pPr marL="0" indent="0">
              <a:buNone/>
            </a:pPr>
            <a:r>
              <a:rPr lang="en-GB" sz="2000" dirty="0" smtClean="0">
                <a:latin typeface="Arial"/>
                <a:cs typeface="Arial"/>
              </a:rPr>
              <a:t>What will the program do</a:t>
            </a:r>
            <a:r>
              <a:rPr lang="el-GR" sz="2000" dirty="0" smtClean="0">
                <a:latin typeface="Arial"/>
                <a:cs typeface="Arial"/>
              </a:rPr>
              <a:t>?</a:t>
            </a:r>
            <a:endParaRPr lang="en-GB" sz="2000" dirty="0" smtClean="0">
              <a:latin typeface="Arial"/>
              <a:cs typeface="Arial"/>
            </a:endParaRPr>
          </a:p>
        </p:txBody>
      </p:sp>
    </p:spTree>
    <p:extLst>
      <p:ext uri="{BB962C8B-B14F-4D97-AF65-F5344CB8AC3E}">
        <p14:creationId xmlns:p14="http://schemas.microsoft.com/office/powerpoint/2010/main" val="5634500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604" y="155569"/>
            <a:ext cx="8809988" cy="1174890"/>
          </a:xfrm>
        </p:spPr>
        <p:txBody>
          <a:bodyPr>
            <a:normAutofit/>
          </a:bodyPr>
          <a:lstStyle/>
          <a:p>
            <a:r>
              <a:rPr lang="en-GB" sz="3200" dirty="0" smtClean="0"/>
              <a:t>Program</a:t>
            </a:r>
            <a:r>
              <a:rPr lang="el-GR" sz="3200" dirty="0" smtClean="0"/>
              <a:t> </a:t>
            </a:r>
            <a:r>
              <a:rPr lang="el-GR" sz="3200" dirty="0" smtClean="0"/>
              <a:t>10</a:t>
            </a:r>
            <a:r>
              <a:rPr lang="en-GB" sz="3200" dirty="0" smtClean="0"/>
              <a:t>: </a:t>
            </a:r>
            <a:r>
              <a:rPr lang="en-GB" sz="3200" dirty="0" smtClean="0"/>
              <a:t>while and reading all the lines of an input file</a:t>
            </a:r>
            <a:endParaRPr lang="en-US" sz="3200" dirty="0"/>
          </a:p>
        </p:txBody>
      </p:sp>
      <p:sp>
        <p:nvSpPr>
          <p:cNvPr id="3" name="Content Placeholder 2"/>
          <p:cNvSpPr>
            <a:spLocks noGrp="1"/>
          </p:cNvSpPr>
          <p:nvPr>
            <p:ph idx="1"/>
          </p:nvPr>
        </p:nvSpPr>
        <p:spPr>
          <a:xfrm>
            <a:off x="390763" y="1449528"/>
            <a:ext cx="8229600" cy="5143902"/>
          </a:xfrm>
        </p:spPr>
        <p:txBody>
          <a:bodyPr>
            <a:normAutofit fontScale="70000" lnSpcReduction="20000"/>
          </a:bodyPr>
          <a:lstStyle/>
          <a:p>
            <a:pPr marL="0" indent="0">
              <a:buNone/>
            </a:pPr>
            <a:r>
              <a:rPr lang="en-GB" sz="2000" dirty="0" smtClean="0">
                <a:latin typeface="Arial"/>
                <a:cs typeface="Arial"/>
              </a:rPr>
              <a:t>With while we can read all the lines of an input file, one by one.</a:t>
            </a:r>
          </a:p>
          <a:p>
            <a:pPr marL="0" indent="0">
              <a:buNone/>
            </a:pPr>
            <a:r>
              <a:rPr lang="en-GB" sz="2000" dirty="0" err="1" smtClean="0">
                <a:latin typeface="Arial"/>
                <a:cs typeface="Arial"/>
              </a:rPr>
              <a:t>Creat</a:t>
            </a:r>
            <a:r>
              <a:rPr lang="en-GB" sz="2000" dirty="0" smtClean="0">
                <a:latin typeface="Arial"/>
                <a:cs typeface="Arial"/>
              </a:rPr>
              <a:t> a file with five names in five lines.</a:t>
            </a:r>
          </a:p>
          <a:p>
            <a:pPr marL="0" indent="0">
              <a:buNone/>
            </a:pPr>
            <a:r>
              <a:rPr lang="en-GB" sz="2000" dirty="0" smtClean="0">
                <a:latin typeface="Arial"/>
                <a:cs typeface="Arial"/>
              </a:rPr>
              <a:t>Write program 10 below</a:t>
            </a:r>
            <a:r>
              <a:rPr lang="el-GR" sz="2000" dirty="0" smtClean="0">
                <a:latin typeface="Arial"/>
                <a:cs typeface="Arial"/>
              </a:rPr>
              <a:t>.</a:t>
            </a:r>
            <a:endParaRPr lang="en-GB" sz="2000" dirty="0" smtClean="0">
              <a:latin typeface="Arial"/>
              <a:cs typeface="Arial"/>
            </a:endParaRPr>
          </a:p>
          <a:p>
            <a:pPr marL="0" indent="0">
              <a:buNone/>
            </a:pPr>
            <a:r>
              <a:rPr lang="el-GR" sz="2000" dirty="0">
                <a:cs typeface="Arial"/>
              </a:rPr>
              <a:t>---------------------------------------------------------------------------------------------</a:t>
            </a:r>
            <a:r>
              <a:rPr lang="el-GR" sz="2000" dirty="0" smtClean="0">
                <a:cs typeface="Arial"/>
              </a:rPr>
              <a:t>-</a:t>
            </a: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p>
          <a:p>
            <a:pPr marL="0" indent="0">
              <a:buNone/>
            </a:pPr>
            <a:r>
              <a:rPr lang="en-GB" sz="2000" dirty="0">
                <a:latin typeface="Arial"/>
                <a:cs typeface="Arial"/>
              </a:rPr>
              <a:t>p</a:t>
            </a:r>
            <a:r>
              <a:rPr lang="en-GB" sz="2000" dirty="0" smtClean="0">
                <a:latin typeface="Arial"/>
                <a:cs typeface="Arial"/>
              </a:rPr>
              <a:t>rint STDOUT “type input file name\n”;</a:t>
            </a:r>
          </a:p>
          <a:p>
            <a:pPr marL="0" indent="0">
              <a:buNone/>
            </a:pPr>
            <a:r>
              <a:rPr lang="en-GB" sz="2000" dirty="0" smtClean="0">
                <a:latin typeface="Arial"/>
                <a:cs typeface="Arial"/>
              </a:rPr>
              <a:t>$input_file1=&lt;STDIN&gt;;</a:t>
            </a:r>
          </a:p>
          <a:p>
            <a:pPr marL="0" indent="0">
              <a:buNone/>
            </a:pPr>
            <a:r>
              <a:rPr lang="en-GB" sz="2000" dirty="0">
                <a:latin typeface="Arial"/>
                <a:cs typeface="Arial"/>
              </a:rPr>
              <a:t>c</a:t>
            </a:r>
            <a:r>
              <a:rPr lang="en-GB" sz="2000" dirty="0" smtClean="0">
                <a:latin typeface="Arial"/>
                <a:cs typeface="Arial"/>
              </a:rPr>
              <a:t>homp($input_file1);</a:t>
            </a:r>
          </a:p>
          <a:p>
            <a:pPr marL="0" indent="0">
              <a:buNone/>
            </a:pPr>
            <a:r>
              <a:rPr lang="en-GB" sz="2000" dirty="0">
                <a:latin typeface="Arial"/>
                <a:cs typeface="Arial"/>
              </a:rPr>
              <a:t>o</a:t>
            </a:r>
            <a:r>
              <a:rPr lang="en-GB" sz="2000" dirty="0" smtClean="0">
                <a:latin typeface="Arial"/>
                <a:cs typeface="Arial"/>
              </a:rPr>
              <a:t>pen(FIN, “&lt; $input_file1”) or die “failed to open $input_file1\n”;</a:t>
            </a:r>
          </a:p>
          <a:p>
            <a:pPr marL="0" indent="0">
              <a:buNone/>
            </a:pPr>
            <a:r>
              <a:rPr lang="en-GB" sz="2000" dirty="0">
                <a:latin typeface="Arial"/>
                <a:cs typeface="Arial"/>
              </a:rPr>
              <a:t>w</a:t>
            </a:r>
            <a:r>
              <a:rPr lang="en-GB" sz="2000" dirty="0" smtClean="0">
                <a:latin typeface="Arial"/>
                <a:cs typeface="Arial"/>
              </a:rPr>
              <a:t>hile($line=&lt;FIN&gt;){</a:t>
            </a:r>
          </a:p>
          <a:p>
            <a:pPr marL="0" indent="0">
              <a:buNone/>
            </a:pPr>
            <a:r>
              <a:rPr lang="en-GB" sz="2000" dirty="0">
                <a:latin typeface="Arial"/>
                <a:cs typeface="Arial"/>
              </a:rPr>
              <a:t>	</a:t>
            </a:r>
            <a:r>
              <a:rPr lang="en-GB" sz="2000" dirty="0" smtClean="0">
                <a:latin typeface="Arial"/>
                <a:cs typeface="Arial"/>
              </a:rPr>
              <a:t>chomp($line);</a:t>
            </a:r>
          </a:p>
          <a:p>
            <a:pPr marL="0" indent="0">
              <a:buNone/>
            </a:pPr>
            <a:r>
              <a:rPr lang="en-GB" sz="2000" dirty="0">
                <a:latin typeface="Arial"/>
                <a:cs typeface="Arial"/>
              </a:rPr>
              <a:t>	</a:t>
            </a:r>
            <a:r>
              <a:rPr lang="en-GB" sz="2000" dirty="0" smtClean="0">
                <a:latin typeface="Arial"/>
                <a:cs typeface="Arial"/>
              </a:rPr>
              <a:t>print STDOUT “$line\n”;</a:t>
            </a:r>
          </a:p>
          <a:p>
            <a:pPr marL="0" indent="0">
              <a:buNone/>
            </a:pPr>
            <a:r>
              <a:rPr lang="en-GB" sz="2000" dirty="0" smtClean="0">
                <a:latin typeface="Arial"/>
                <a:cs typeface="Arial"/>
              </a:rPr>
              <a:t>}</a:t>
            </a:r>
          </a:p>
          <a:p>
            <a:pPr marL="0" indent="0">
              <a:buNone/>
            </a:pPr>
            <a:r>
              <a:rPr lang="en-GB" sz="2000" dirty="0">
                <a:latin typeface="Arial"/>
                <a:cs typeface="Arial"/>
              </a:rPr>
              <a:t>c</a:t>
            </a:r>
            <a:r>
              <a:rPr lang="en-GB" sz="2000" dirty="0" smtClean="0">
                <a:latin typeface="Arial"/>
                <a:cs typeface="Arial"/>
              </a:rPr>
              <a:t>lose(FIN);</a:t>
            </a:r>
          </a:p>
          <a:p>
            <a:pPr marL="0" indent="0">
              <a:buNone/>
            </a:pPr>
            <a:r>
              <a:rPr lang="el-GR" sz="2000" dirty="0">
                <a:cs typeface="Arial"/>
              </a:rPr>
              <a:t>---------------------------------------------------------------------------------------------</a:t>
            </a:r>
            <a:r>
              <a:rPr lang="el-GR" sz="2000" dirty="0" smtClean="0">
                <a:cs typeface="Arial"/>
              </a:rPr>
              <a:t>-</a:t>
            </a:r>
            <a:endParaRPr lang="en-GB" sz="2000" dirty="0">
              <a:latin typeface="Arial"/>
              <a:cs typeface="Arial"/>
            </a:endParaRPr>
          </a:p>
          <a:p>
            <a:pPr marL="0" indent="0">
              <a:buNone/>
            </a:pPr>
            <a:r>
              <a:rPr lang="en-GB" sz="2000" dirty="0" smtClean="0">
                <a:latin typeface="Arial"/>
                <a:cs typeface="Arial"/>
              </a:rPr>
              <a:t>The command:</a:t>
            </a:r>
            <a:r>
              <a:rPr lang="el-GR" sz="2000" dirty="0" smtClean="0">
                <a:latin typeface="Arial"/>
                <a:cs typeface="Arial"/>
              </a:rPr>
              <a:t> </a:t>
            </a:r>
            <a:r>
              <a:rPr lang="en-GB" sz="2000" dirty="0" smtClean="0">
                <a:latin typeface="Arial"/>
                <a:cs typeface="Arial"/>
              </a:rPr>
              <a:t>while($line=&lt;FIN&gt;){</a:t>
            </a:r>
            <a:r>
              <a:rPr lang="el-GR" sz="2000" dirty="0" smtClean="0">
                <a:latin typeface="Arial"/>
                <a:cs typeface="Arial"/>
              </a:rPr>
              <a:t> </a:t>
            </a:r>
            <a:endParaRPr lang="en-GB" sz="2000" dirty="0" smtClean="0">
              <a:latin typeface="Arial"/>
              <a:cs typeface="Arial"/>
            </a:endParaRPr>
          </a:p>
          <a:p>
            <a:pPr marL="0" indent="0">
              <a:buNone/>
            </a:pPr>
            <a:r>
              <a:rPr lang="en-GB" sz="2000" dirty="0" smtClean="0">
                <a:latin typeface="Arial"/>
                <a:cs typeface="Arial"/>
              </a:rPr>
              <a:t>It means: while there is another line in the input file where the FILEHANDLE FIN points to, store that line in a variable named $line and execute the code within the curly brackets.</a:t>
            </a:r>
          </a:p>
          <a:p>
            <a:pPr marL="0" indent="0">
              <a:buNone/>
            </a:pPr>
            <a:r>
              <a:rPr lang="en-GB" sz="2000" dirty="0" smtClean="0">
                <a:latin typeface="Arial"/>
                <a:cs typeface="Arial"/>
              </a:rPr>
              <a:t>When Perl reaches the end of the file, while will try to read the next line. But this line does not exist, so the statement within the while parentheses is no longer true. Therefore, Perl will not enter into the curly brackets once again, but it will ignore them and move forward.</a:t>
            </a:r>
          </a:p>
          <a:p>
            <a:pPr marL="0" indent="0">
              <a:buNone/>
            </a:pPr>
            <a:endParaRPr lang="en-US" sz="2000" dirty="0" smtClean="0">
              <a:latin typeface="Arial"/>
              <a:cs typeface="Arial"/>
            </a:endParaRPr>
          </a:p>
        </p:txBody>
      </p:sp>
    </p:spTree>
    <p:extLst>
      <p:ext uri="{BB962C8B-B14F-4D97-AF65-F5344CB8AC3E}">
        <p14:creationId xmlns:p14="http://schemas.microsoft.com/office/powerpoint/2010/main" val="1588071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2000" dirty="0" smtClean="0">
                <a:latin typeface="Arial"/>
                <a:cs typeface="Arial"/>
              </a:rPr>
              <a:t>In the first line we must declare the directory where our system holds PERL</a:t>
            </a:r>
          </a:p>
          <a:p>
            <a:endParaRPr lang="el-GR" sz="2000" dirty="0">
              <a:latin typeface="Arial"/>
              <a:cs typeface="Arial"/>
            </a:endParaRPr>
          </a:p>
          <a:p>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l-GR" sz="2000" dirty="0" smtClean="0">
                <a:latin typeface="Arial"/>
                <a:cs typeface="Arial"/>
              </a:rPr>
              <a:t> -</a:t>
            </a:r>
            <a:r>
              <a:rPr lang="en-GB" sz="2000" dirty="0" smtClean="0">
                <a:latin typeface="Arial"/>
                <a:cs typeface="Arial"/>
              </a:rPr>
              <a:t>w</a:t>
            </a:r>
          </a:p>
          <a:p>
            <a:endParaRPr lang="en-GB" sz="2000" dirty="0">
              <a:latin typeface="Arial"/>
              <a:cs typeface="Arial"/>
            </a:endParaRPr>
          </a:p>
          <a:p>
            <a:r>
              <a:rPr lang="en-GB" sz="2000" dirty="0" smtClean="0">
                <a:latin typeface="Arial"/>
                <a:cs typeface="Arial"/>
              </a:rPr>
              <a:t>The character</a:t>
            </a:r>
            <a:r>
              <a:rPr lang="el-GR" sz="2000" dirty="0" smtClean="0">
                <a:latin typeface="Arial"/>
                <a:cs typeface="Arial"/>
              </a:rPr>
              <a:t> </a:t>
            </a:r>
            <a:r>
              <a:rPr lang="en-GB" sz="2000" dirty="0" smtClean="0">
                <a:latin typeface="Arial"/>
                <a:cs typeface="Arial"/>
              </a:rPr>
              <a:t>#, </a:t>
            </a:r>
            <a:r>
              <a:rPr lang="en-GB" sz="2000" dirty="0" smtClean="0">
                <a:latin typeface="Arial"/>
                <a:cs typeface="Arial"/>
              </a:rPr>
              <a:t>with the exception of the first line, is used to comment out anything beyond it, in that line. </a:t>
            </a:r>
            <a:r>
              <a:rPr lang="en-GB" sz="2000" dirty="0" smtClean="0">
                <a:latin typeface="Arial"/>
                <a:cs typeface="Arial"/>
              </a:rPr>
              <a:t>It</a:t>
            </a:r>
            <a:r>
              <a:rPr lang="en-GB" sz="2000" dirty="0" smtClean="0">
                <a:latin typeface="Arial"/>
                <a:cs typeface="Arial"/>
              </a:rPr>
              <a:t> means that after #, the computer does not recognize anything as Perl language.  </a:t>
            </a:r>
          </a:p>
          <a:p>
            <a:pPr marL="0" indent="0">
              <a:buNone/>
            </a:pPr>
            <a:endParaRPr lang="en-GB" sz="2000" dirty="0">
              <a:latin typeface="Arial"/>
              <a:cs typeface="Arial"/>
            </a:endParaRPr>
          </a:p>
          <a:p>
            <a:r>
              <a:rPr lang="en-GB" sz="2000" dirty="0" smtClean="0">
                <a:latin typeface="Arial"/>
                <a:cs typeface="Arial"/>
              </a:rPr>
              <a:t>The flag</a:t>
            </a:r>
            <a:r>
              <a:rPr lang="el-GR" sz="2000" dirty="0" smtClean="0">
                <a:latin typeface="Arial"/>
                <a:cs typeface="Arial"/>
              </a:rPr>
              <a:t> </a:t>
            </a:r>
            <a:r>
              <a:rPr lang="el-GR" sz="2000" dirty="0" smtClean="0">
                <a:latin typeface="Arial"/>
                <a:cs typeface="Arial"/>
              </a:rPr>
              <a:t>–</a:t>
            </a:r>
            <a:r>
              <a:rPr lang="en-GB" sz="2000" dirty="0" smtClean="0">
                <a:latin typeface="Arial"/>
                <a:cs typeface="Arial"/>
              </a:rPr>
              <a:t>w </a:t>
            </a:r>
            <a:r>
              <a:rPr lang="en-GB" sz="2000" dirty="0" smtClean="0">
                <a:latin typeface="Arial"/>
                <a:cs typeface="Arial"/>
              </a:rPr>
              <a:t>means</a:t>
            </a:r>
            <a:r>
              <a:rPr lang="el-GR" sz="2000" dirty="0" smtClean="0">
                <a:latin typeface="Arial"/>
                <a:cs typeface="Arial"/>
              </a:rPr>
              <a:t> </a:t>
            </a:r>
            <a:r>
              <a:rPr lang="en-GB" sz="2000" dirty="0" smtClean="0">
                <a:latin typeface="Arial"/>
                <a:cs typeface="Arial"/>
              </a:rPr>
              <a:t>warnings</a:t>
            </a:r>
            <a:r>
              <a:rPr lang="en-GB" sz="2000" dirty="0" smtClean="0">
                <a:latin typeface="Arial"/>
                <a:cs typeface="Arial"/>
              </a:rPr>
              <a:t>. It means that the computer will “complain” if it sees some code that seems to be mistaken</a:t>
            </a:r>
            <a:r>
              <a:rPr lang="el-GR" sz="2000" dirty="0" smtClean="0">
                <a:latin typeface="Arial"/>
                <a:cs typeface="Arial"/>
              </a:rPr>
              <a:t>.</a:t>
            </a:r>
            <a:endParaRPr lang="en-US" sz="2000" dirty="0">
              <a:latin typeface="Arial"/>
              <a:cs typeface="Arial"/>
            </a:endParaRPr>
          </a:p>
        </p:txBody>
      </p:sp>
    </p:spTree>
    <p:extLst>
      <p:ext uri="{BB962C8B-B14F-4D97-AF65-F5344CB8AC3E}">
        <p14:creationId xmlns:p14="http://schemas.microsoft.com/office/powerpoint/2010/main" val="6542244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564" y="274638"/>
            <a:ext cx="8585108" cy="1033786"/>
          </a:xfrm>
        </p:spPr>
        <p:txBody>
          <a:bodyPr>
            <a:noAutofit/>
          </a:bodyPr>
          <a:lstStyle/>
          <a:p>
            <a:r>
              <a:rPr lang="en-GB" sz="3200" dirty="0" smtClean="0"/>
              <a:t>Exercise 10.1</a:t>
            </a:r>
            <a:r>
              <a:rPr lang="el-GR" sz="3200" dirty="0" smtClean="0"/>
              <a:t> </a:t>
            </a:r>
            <a:r>
              <a:rPr lang="en-GB" sz="3200" dirty="0" smtClean="0"/>
              <a:t>: while and reading all the lines of an input file, one by one</a:t>
            </a:r>
            <a:endParaRPr lang="en-US" sz="3200" dirty="0"/>
          </a:p>
        </p:txBody>
      </p:sp>
      <p:sp>
        <p:nvSpPr>
          <p:cNvPr id="3" name="Content Placeholder 2"/>
          <p:cNvSpPr>
            <a:spLocks noGrp="1"/>
          </p:cNvSpPr>
          <p:nvPr>
            <p:ph idx="1"/>
          </p:nvPr>
        </p:nvSpPr>
        <p:spPr>
          <a:xfrm>
            <a:off x="457200" y="1718910"/>
            <a:ext cx="8229600" cy="4874520"/>
          </a:xfrm>
        </p:spPr>
        <p:txBody>
          <a:bodyPr>
            <a:normAutofit/>
          </a:bodyPr>
          <a:lstStyle/>
          <a:p>
            <a:pPr marL="0" indent="0">
              <a:buNone/>
            </a:pPr>
            <a:r>
              <a:rPr lang="en-GB" sz="2000" dirty="0" smtClean="0">
                <a:latin typeface="Arial"/>
                <a:cs typeface="Arial"/>
              </a:rPr>
              <a:t>Modify program 10 to 10_1, so that it reads all the lines of an input file and prints them at the terminal, one line under the other. </a:t>
            </a:r>
            <a:r>
              <a:rPr lang="en-GB" sz="2000" dirty="0" smtClean="0">
                <a:latin typeface="Arial"/>
                <a:cs typeface="Arial"/>
              </a:rPr>
              <a:t>At the same time, print as well at the left of that line it numerical order (1st, 2nd, 3</a:t>
            </a:r>
            <a:r>
              <a:rPr lang="en-GB" sz="2000" baseline="30000" dirty="0" smtClean="0">
                <a:latin typeface="Arial"/>
                <a:cs typeface="Arial"/>
              </a:rPr>
              <a:t>rd</a:t>
            </a:r>
            <a:r>
              <a:rPr lang="mr-IN" sz="2000" dirty="0" smtClean="0">
                <a:latin typeface="Arial"/>
                <a:cs typeface="Arial"/>
              </a:rPr>
              <a:t>…</a:t>
            </a:r>
            <a:r>
              <a:rPr lang="en-GB" sz="2000" dirty="0" smtClean="0">
                <a:latin typeface="Arial"/>
                <a:cs typeface="Arial"/>
              </a:rPr>
              <a:t>)</a:t>
            </a:r>
            <a:endParaRPr lang="en-GB" sz="2000" dirty="0" smtClean="0">
              <a:latin typeface="Arial"/>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Tip</a:t>
            </a:r>
            <a:r>
              <a:rPr lang="en-GB" sz="2000" dirty="0" smtClean="0">
                <a:latin typeface="Arial"/>
                <a:cs typeface="Arial"/>
              </a:rPr>
              <a:t>: </a:t>
            </a:r>
            <a:r>
              <a:rPr lang="en-GB" sz="2000" dirty="0" smtClean="0">
                <a:latin typeface="Arial"/>
                <a:cs typeface="Arial"/>
              </a:rPr>
              <a:t>Define your own counter as a variable that is incremented by one, every time that a line had been read from the input file.</a:t>
            </a:r>
          </a:p>
          <a:p>
            <a:pPr marL="0" indent="0">
              <a:buNone/>
            </a:pPr>
            <a:endParaRPr lang="en-US" sz="2000" dirty="0" smtClean="0">
              <a:latin typeface="Arial"/>
              <a:cs typeface="Arial"/>
            </a:endParaRPr>
          </a:p>
        </p:txBody>
      </p:sp>
    </p:spTree>
    <p:extLst>
      <p:ext uri="{BB962C8B-B14F-4D97-AF65-F5344CB8AC3E}">
        <p14:creationId xmlns:p14="http://schemas.microsoft.com/office/powerpoint/2010/main" val="3606274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2380"/>
          </a:xfrm>
        </p:spPr>
        <p:txBody>
          <a:bodyPr>
            <a:normAutofit fontScale="90000"/>
          </a:bodyPr>
          <a:lstStyle/>
          <a:p>
            <a:r>
              <a:rPr lang="en-GB" dirty="0" smtClean="0">
                <a:latin typeface="Arial"/>
                <a:cs typeface="Arial"/>
              </a:rPr>
              <a:t>program</a:t>
            </a:r>
            <a:r>
              <a:rPr lang="el-GR" dirty="0" smtClean="0">
                <a:latin typeface="Arial"/>
                <a:cs typeface="Arial"/>
              </a:rPr>
              <a:t> </a:t>
            </a:r>
            <a:r>
              <a:rPr lang="el-GR" dirty="0" smtClean="0">
                <a:latin typeface="Arial"/>
                <a:cs typeface="Arial"/>
              </a:rPr>
              <a:t>1</a:t>
            </a:r>
            <a:r>
              <a:rPr lang="en-GB" dirty="0" smtClean="0">
                <a:latin typeface="Arial"/>
                <a:cs typeface="Arial"/>
              </a:rPr>
              <a:t>: print STDOUT</a:t>
            </a:r>
            <a:endParaRPr lang="en-US" dirty="0">
              <a:latin typeface="Arial"/>
              <a:cs typeface="Arial"/>
            </a:endParaRPr>
          </a:p>
        </p:txBody>
      </p:sp>
      <p:sp>
        <p:nvSpPr>
          <p:cNvPr id="3" name="Content Placeholder 2"/>
          <p:cNvSpPr>
            <a:spLocks noGrp="1"/>
          </p:cNvSpPr>
          <p:nvPr>
            <p:ph idx="1"/>
          </p:nvPr>
        </p:nvSpPr>
        <p:spPr>
          <a:xfrm>
            <a:off x="457200" y="992235"/>
            <a:ext cx="8229600" cy="5686471"/>
          </a:xfrm>
        </p:spPr>
        <p:txBody>
          <a:bodyPr>
            <a:normAutofit fontScale="92500" lnSpcReduction="10000"/>
          </a:bodyPr>
          <a:lstStyle/>
          <a:p>
            <a:pPr marL="0" indent="0">
              <a:buNone/>
            </a:pPr>
            <a:r>
              <a:rPr lang="en-GB" sz="2000" dirty="0" smtClean="0">
                <a:latin typeface="Arial"/>
                <a:cs typeface="Arial"/>
              </a:rPr>
              <a:t>We creat</a:t>
            </a:r>
            <a:r>
              <a:rPr lang="en-GB" sz="2000" dirty="0" smtClean="0">
                <a:latin typeface="Arial"/>
                <a:cs typeface="Arial"/>
              </a:rPr>
              <a:t>e the file</a:t>
            </a:r>
            <a:r>
              <a:rPr lang="el-GR" sz="2000" dirty="0" smtClean="0">
                <a:latin typeface="Arial"/>
                <a:cs typeface="Arial"/>
              </a:rPr>
              <a:t> </a:t>
            </a:r>
            <a:r>
              <a:rPr lang="en-GB" sz="2000" dirty="0" smtClean="0">
                <a:latin typeface="Arial"/>
                <a:cs typeface="Arial"/>
              </a:rPr>
              <a:t>prog1.pl </a:t>
            </a:r>
            <a:r>
              <a:rPr lang="en-GB" sz="2000" dirty="0" smtClean="0">
                <a:latin typeface="Arial"/>
                <a:cs typeface="Arial"/>
              </a:rPr>
              <a:t>with</a:t>
            </a:r>
            <a:r>
              <a:rPr lang="el-GR" sz="2000" dirty="0" smtClean="0">
                <a:latin typeface="Arial"/>
                <a:cs typeface="Arial"/>
              </a:rPr>
              <a:t> </a:t>
            </a:r>
            <a:r>
              <a:rPr lang="en-GB" sz="2000" dirty="0" smtClean="0">
                <a:latin typeface="Arial"/>
                <a:cs typeface="Arial"/>
              </a:rPr>
              <a:t>vi or some other editor</a:t>
            </a:r>
            <a:endParaRPr lang="en-GB" sz="2000" dirty="0" smtClean="0">
              <a:latin typeface="Arial"/>
              <a:cs typeface="Arial"/>
            </a:endParaRPr>
          </a:p>
          <a:p>
            <a:pPr marL="0" indent="0">
              <a:buNone/>
            </a:pPr>
            <a:r>
              <a:rPr lang="en-GB" sz="2000" dirty="0" smtClean="0">
                <a:latin typeface="Arial"/>
                <a:cs typeface="Arial"/>
              </a:rPr>
              <a:t>We write the 4 lines of code bellow.</a:t>
            </a:r>
          </a:p>
          <a:p>
            <a:pPr marL="0" indent="0">
              <a:buNone/>
            </a:pPr>
            <a:r>
              <a:rPr lang="en-GB" sz="2000" dirty="0" smtClean="0">
                <a:latin typeface="Arial"/>
                <a:cs typeface="Arial"/>
              </a:rPr>
              <a:t>We save and exit vi</a:t>
            </a:r>
            <a:endParaRPr lang="en-GB" sz="2000" dirty="0" smtClean="0">
              <a:latin typeface="Arial"/>
              <a:cs typeface="Arial"/>
            </a:endParaRPr>
          </a:p>
          <a:p>
            <a:pPr marL="0" indent="0">
              <a:buNone/>
            </a:pPr>
            <a:r>
              <a:rPr lang="en-GB" sz="2000" dirty="0" smtClean="0">
                <a:latin typeface="Arial"/>
                <a:cs typeface="Arial"/>
              </a:rPr>
              <a:t>In the print command, STDOUT means that whatever is written within the double quotes “” will be printed at the terminal</a:t>
            </a:r>
          </a:p>
          <a:p>
            <a:pPr marL="0" indent="0">
              <a:buNone/>
            </a:pPr>
            <a:endParaRPr lang="en-GB" sz="2000" dirty="0" smtClean="0">
              <a:latin typeface="Arial"/>
              <a:cs typeface="Arial"/>
            </a:endParaRPr>
          </a:p>
          <a:p>
            <a:pPr marL="0" indent="0">
              <a:buNone/>
            </a:pPr>
            <a:r>
              <a:rPr lang="en-GB" sz="2000" dirty="0" smtClean="0">
                <a:latin typeface="Arial"/>
                <a:cs typeface="Arial"/>
              </a:rPr>
              <a:t>We change the file to executable with </a:t>
            </a:r>
            <a:r>
              <a:rPr lang="en-GB" sz="2000" dirty="0" err="1" smtClean="0">
                <a:latin typeface="Arial"/>
                <a:cs typeface="Arial"/>
              </a:rPr>
              <a:t>chmod</a:t>
            </a:r>
            <a:r>
              <a:rPr lang="en-GB" sz="2000" dirty="0" smtClean="0">
                <a:latin typeface="Arial"/>
                <a:cs typeface="Arial"/>
              </a:rPr>
              <a:t>.</a:t>
            </a:r>
            <a:endParaRPr lang="en-GB" sz="2000" dirty="0" smtClean="0">
              <a:latin typeface="Arial"/>
              <a:cs typeface="Arial"/>
            </a:endParaRPr>
          </a:p>
          <a:p>
            <a:pPr marL="0" indent="0">
              <a:buNone/>
            </a:pPr>
            <a:r>
              <a:rPr lang="en-GB" sz="2000" dirty="0" smtClean="0">
                <a:latin typeface="Arial"/>
                <a:cs typeface="Arial"/>
              </a:rPr>
              <a:t>We execute the file.</a:t>
            </a:r>
          </a:p>
          <a:p>
            <a:pPr marL="0" indent="0">
              <a:buNone/>
            </a:pPr>
            <a:r>
              <a:rPr lang="en-GB" sz="2000" dirty="0" smtClean="0">
                <a:latin typeface="Arial"/>
                <a:cs typeface="Arial"/>
              </a:rPr>
              <a:t>We re-open the file with vi and we remove the # in the beginning of the last line and execute again the modified file.</a:t>
            </a:r>
          </a:p>
          <a:p>
            <a:pPr marL="0" indent="0">
              <a:buNone/>
            </a:pPr>
            <a:endParaRPr lang="en-GB" sz="2000" dirty="0" smtClean="0">
              <a:latin typeface="Arial"/>
              <a:cs typeface="Arial"/>
            </a:endParaRPr>
          </a:p>
          <a:p>
            <a:pPr marL="0" indent="0">
              <a:buNone/>
            </a:pPr>
            <a:endParaRPr lang="en-GB" sz="2000" dirty="0">
              <a:latin typeface="Arial"/>
              <a:cs typeface="Arial"/>
            </a:endParaRPr>
          </a:p>
          <a:p>
            <a:pPr marL="0" indent="0">
              <a:buNone/>
            </a:pPr>
            <a:r>
              <a:rPr lang="en-GB" sz="2000" dirty="0" smtClean="0">
                <a:latin typeface="Arial"/>
                <a:cs typeface="Arial"/>
              </a:rPr>
              <a:t>#!/</a:t>
            </a:r>
            <a:r>
              <a:rPr lang="en-GB" sz="2000" dirty="0" err="1" smtClean="0">
                <a:latin typeface="Arial"/>
                <a:cs typeface="Arial"/>
              </a:rPr>
              <a:t>usr</a:t>
            </a:r>
            <a:r>
              <a:rPr lang="en-GB" sz="2000" dirty="0" smtClean="0">
                <a:latin typeface="Arial"/>
                <a:cs typeface="Arial"/>
              </a:rPr>
              <a:t>/bin/</a:t>
            </a:r>
            <a:r>
              <a:rPr lang="en-GB" sz="2000" dirty="0" err="1" smtClean="0">
                <a:latin typeface="Arial"/>
                <a:cs typeface="Arial"/>
              </a:rPr>
              <a:t>perl</a:t>
            </a:r>
            <a:r>
              <a:rPr lang="en-GB" sz="2000" dirty="0" smtClean="0">
                <a:latin typeface="Arial"/>
                <a:cs typeface="Arial"/>
              </a:rPr>
              <a:t> –w</a:t>
            </a:r>
            <a:endParaRPr lang="el-GR" sz="2000" dirty="0">
              <a:latin typeface="Arial"/>
              <a:cs typeface="Arial"/>
            </a:endParaRPr>
          </a:p>
          <a:p>
            <a:pPr marL="0" indent="0">
              <a:buNone/>
            </a:pPr>
            <a:endParaRPr lang="el-GR" sz="2000" dirty="0" smtClean="0">
              <a:latin typeface="Arial"/>
              <a:cs typeface="Arial"/>
            </a:endParaRPr>
          </a:p>
          <a:p>
            <a:pPr marL="0" indent="0">
              <a:buNone/>
            </a:pPr>
            <a:r>
              <a:rPr lang="en-US" sz="2000" dirty="0" smtClean="0">
                <a:latin typeface="Arial"/>
                <a:cs typeface="Arial"/>
              </a:rPr>
              <a:t>p</a:t>
            </a:r>
            <a:r>
              <a:rPr lang="en-GB" sz="2000" dirty="0" err="1" smtClean="0">
                <a:latin typeface="Arial"/>
                <a:cs typeface="Arial"/>
              </a:rPr>
              <a:t>rint</a:t>
            </a:r>
            <a:r>
              <a:rPr lang="en-GB" sz="2000" dirty="0" smtClean="0">
                <a:latin typeface="Arial"/>
                <a:cs typeface="Arial"/>
              </a:rPr>
              <a:t> STDOUT </a:t>
            </a:r>
            <a:r>
              <a:rPr lang="en-GB" sz="2000" dirty="0" smtClean="0">
                <a:latin typeface="Arial"/>
                <a:cs typeface="Arial"/>
              </a:rPr>
              <a:t>“My first program\</a:t>
            </a:r>
            <a:r>
              <a:rPr lang="en-GB" sz="2000" dirty="0" smtClean="0">
                <a:latin typeface="Arial"/>
                <a:cs typeface="Arial"/>
              </a:rPr>
              <a:t>n”;</a:t>
            </a:r>
          </a:p>
          <a:p>
            <a:pPr marL="0" indent="0">
              <a:buNone/>
            </a:pPr>
            <a:r>
              <a:rPr lang="en-GB" sz="2000" dirty="0" smtClean="0">
                <a:latin typeface="Arial"/>
                <a:cs typeface="Arial"/>
              </a:rPr>
              <a:t>#this line contains comments </a:t>
            </a:r>
            <a:r>
              <a:rPr lang="en-GB" sz="2000" dirty="0" smtClean="0">
                <a:latin typeface="Arial"/>
                <a:cs typeface="Arial"/>
              </a:rPr>
              <a:t>and is ignored by Perl </a:t>
            </a:r>
          </a:p>
          <a:p>
            <a:pPr marL="0" indent="0">
              <a:buNone/>
            </a:pPr>
            <a:r>
              <a:rPr lang="en-GB" sz="2000" dirty="0" smtClean="0">
                <a:latin typeface="Arial"/>
                <a:cs typeface="Arial"/>
              </a:rPr>
              <a:t># </a:t>
            </a:r>
            <a:r>
              <a:rPr lang="en-GB" sz="2000" dirty="0" smtClean="0">
                <a:latin typeface="Arial"/>
                <a:cs typeface="Arial"/>
              </a:rPr>
              <a:t>print STDOUT </a:t>
            </a:r>
            <a:r>
              <a:rPr lang="en-GB" sz="2000" dirty="0" smtClean="0">
                <a:latin typeface="Arial"/>
                <a:cs typeface="Arial"/>
              </a:rPr>
              <a:t>“neither this line is printed\n”</a:t>
            </a:r>
            <a:r>
              <a:rPr lang="en-GB" sz="2000" dirty="0" smtClean="0">
                <a:latin typeface="Arial"/>
                <a:cs typeface="Arial"/>
              </a:rPr>
              <a:t>;</a:t>
            </a:r>
            <a:endParaRPr lang="el-GR" sz="2000" dirty="0" smtClean="0">
              <a:latin typeface="Arial"/>
              <a:cs typeface="Arial"/>
            </a:endParaRPr>
          </a:p>
          <a:p>
            <a:endParaRPr lang="el-GR"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2695946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5889"/>
          </a:xfrm>
        </p:spPr>
        <p:txBody>
          <a:bodyPr>
            <a:normAutofit fontScale="90000"/>
          </a:bodyPr>
          <a:lstStyle/>
          <a:p>
            <a:r>
              <a:rPr lang="en-GB" dirty="0" smtClean="0">
                <a:latin typeface="Arial"/>
                <a:cs typeface="Arial"/>
              </a:rPr>
              <a:t>Program </a:t>
            </a:r>
            <a:r>
              <a:rPr lang="el-GR" dirty="0" smtClean="0">
                <a:latin typeface="Arial"/>
                <a:cs typeface="Arial"/>
              </a:rPr>
              <a:t>2</a:t>
            </a:r>
            <a:r>
              <a:rPr lang="en-GB" dirty="0" smtClean="0">
                <a:latin typeface="Arial"/>
                <a:cs typeface="Arial"/>
              </a:rPr>
              <a:t>a</a:t>
            </a:r>
            <a:endParaRPr lang="en-US" dirty="0">
              <a:latin typeface="Arial"/>
              <a:cs typeface="Arial"/>
            </a:endParaRPr>
          </a:p>
        </p:txBody>
      </p:sp>
      <p:sp>
        <p:nvSpPr>
          <p:cNvPr id="3" name="Content Placeholder 2"/>
          <p:cNvSpPr>
            <a:spLocks noGrp="1"/>
          </p:cNvSpPr>
          <p:nvPr>
            <p:ph idx="1"/>
          </p:nvPr>
        </p:nvSpPr>
        <p:spPr>
          <a:xfrm>
            <a:off x="457200" y="1090768"/>
            <a:ext cx="8229600" cy="5035395"/>
          </a:xfrm>
        </p:spPr>
        <p:txBody>
          <a:bodyPr>
            <a:normAutofit fontScale="85000" lnSpcReduction="20000"/>
          </a:bodyPr>
          <a:lstStyle/>
          <a:p>
            <a:r>
              <a:rPr lang="en-GB" sz="2000" dirty="0" smtClean="0">
                <a:latin typeface="Arial"/>
                <a:cs typeface="Arial"/>
              </a:rPr>
              <a:t>We write and execute the following program prog2a.pl</a:t>
            </a:r>
          </a:p>
          <a:p>
            <a:r>
              <a:rPr lang="en-GB" sz="2000" dirty="0" smtClean="0">
                <a:latin typeface="Arial"/>
                <a:cs typeface="Arial"/>
              </a:rPr>
              <a:t>The variables $var1, $var2, $var3 can store numerical values or characters/words. When they store characters, we must use the double quotes “”.</a:t>
            </a:r>
          </a:p>
          <a:p>
            <a:r>
              <a:rPr lang="en-GB" sz="2000" dirty="0" smtClean="0">
                <a:latin typeface="Arial"/>
                <a:cs typeface="Arial"/>
              </a:rPr>
              <a:t>WARNING!!! The variable $VAR is different from the variable $var. PERL is case sensitive.</a:t>
            </a:r>
          </a:p>
          <a:p>
            <a:r>
              <a:rPr lang="en-GB" sz="2000" dirty="0" smtClean="0">
                <a:latin typeface="Arial"/>
                <a:cs typeface="Arial"/>
              </a:rPr>
              <a:t>In Perl, the variables are called scalars and they begin with the symbol $.</a:t>
            </a:r>
          </a:p>
          <a:p>
            <a:r>
              <a:rPr lang="en-GB" sz="2000" dirty="0" smtClean="0">
                <a:latin typeface="Arial"/>
                <a:cs typeface="Arial"/>
              </a:rPr>
              <a:t>We can give almost any name to our variable.</a:t>
            </a:r>
            <a:endParaRPr lang="en-GB" sz="2000" dirty="0" smtClean="0">
              <a:latin typeface="Arial"/>
              <a:cs typeface="Arial"/>
            </a:endParaRPr>
          </a:p>
          <a:p>
            <a:r>
              <a:rPr lang="en-GB" sz="2000" dirty="0" smtClean="0">
                <a:latin typeface="Arial"/>
                <a:cs typeface="Arial"/>
              </a:rPr>
              <a:t>A variable is obtaining its content with =</a:t>
            </a:r>
            <a:endParaRPr lang="el-GR" sz="2000" dirty="0" smtClean="0">
              <a:latin typeface="Arial"/>
              <a:cs typeface="Arial"/>
            </a:endParaRPr>
          </a:p>
          <a:p>
            <a:r>
              <a:rPr lang="en-GB" sz="2000" dirty="0" smtClean="0">
                <a:latin typeface="Arial"/>
                <a:cs typeface="Arial"/>
              </a:rPr>
              <a:t>Warning! The content is always </a:t>
            </a:r>
            <a:r>
              <a:rPr lang="en-GB" sz="2000" dirty="0" err="1" smtClean="0">
                <a:latin typeface="Arial"/>
                <a:cs typeface="Arial"/>
              </a:rPr>
              <a:t>tranferred</a:t>
            </a:r>
            <a:r>
              <a:rPr lang="en-GB" sz="2000" dirty="0" smtClean="0">
                <a:latin typeface="Arial"/>
                <a:cs typeface="Arial"/>
              </a:rPr>
              <a:t> from right to left.</a:t>
            </a:r>
          </a:p>
          <a:p>
            <a:endParaRPr lang="en-GB" sz="2000" dirty="0">
              <a:latin typeface="Arial"/>
              <a:cs typeface="Arial"/>
            </a:endParaRPr>
          </a:p>
          <a:p>
            <a:pPr marL="0" indent="0">
              <a:buNone/>
            </a:pPr>
            <a:r>
              <a:rPr lang="en-GB" sz="2000" dirty="0">
                <a:latin typeface="Arial"/>
                <a:cs typeface="Arial"/>
              </a:rPr>
              <a:t>#</a:t>
            </a: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GB" sz="2000" dirty="0" smtClean="0">
                <a:latin typeface="Arial"/>
                <a:cs typeface="Arial"/>
              </a:rPr>
              <a:t>$var3=“PERL”;</a:t>
            </a:r>
            <a:endParaRPr lang="el-GR" sz="2000" dirty="0">
              <a:latin typeface="Arial"/>
              <a:cs typeface="Arial"/>
            </a:endParaRP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“var1: $var1 var2: $var2 var3: $var3\n”;</a:t>
            </a:r>
            <a:endParaRPr lang="el-GR" sz="2000" dirty="0" smtClean="0">
              <a:latin typeface="Arial"/>
              <a:cs typeface="Arial"/>
            </a:endParaRPr>
          </a:p>
          <a:p>
            <a:pPr marL="0" indent="0">
              <a:buNone/>
            </a:pPr>
            <a:r>
              <a:rPr lang="el-GR" sz="2000" dirty="0" smtClean="0">
                <a:latin typeface="Arial"/>
                <a:cs typeface="Arial"/>
              </a:rPr>
              <a:t>$</a:t>
            </a:r>
            <a:r>
              <a:rPr lang="en-GB" sz="2000" dirty="0" smtClean="0">
                <a:latin typeface="Arial"/>
                <a:cs typeface="Arial"/>
              </a:rPr>
              <a:t>var2=$var1;</a:t>
            </a:r>
            <a:endParaRPr lang="en-GB" sz="2000" dirty="0">
              <a:latin typeface="Arial"/>
              <a:cs typeface="Arial"/>
            </a:endParaRPr>
          </a:p>
          <a:p>
            <a:pPr marL="0" indent="0">
              <a:buNone/>
            </a:pPr>
            <a:r>
              <a:rPr lang="en-GB" sz="2000" dirty="0">
                <a:latin typeface="Arial"/>
                <a:cs typeface="Arial"/>
              </a:rPr>
              <a:t>p</a:t>
            </a:r>
            <a:r>
              <a:rPr lang="en-GB" sz="2000" dirty="0" smtClean="0">
                <a:latin typeface="Arial"/>
                <a:cs typeface="Arial"/>
              </a:rPr>
              <a:t>rint STDOUT “neo var2: </a:t>
            </a:r>
            <a:r>
              <a:rPr lang="el-GR" sz="2000" dirty="0" smtClean="0">
                <a:latin typeface="Arial"/>
                <a:cs typeface="Arial"/>
              </a:rPr>
              <a:t>$</a:t>
            </a:r>
            <a:r>
              <a:rPr lang="en-GB" sz="2000" dirty="0" smtClean="0">
                <a:latin typeface="Arial"/>
                <a:cs typeface="Arial"/>
              </a:rPr>
              <a:t>var2\n”;</a:t>
            </a:r>
            <a:endParaRPr lang="en-GB" sz="2000" dirty="0">
              <a:latin typeface="Arial"/>
              <a:cs typeface="Arial"/>
            </a:endParaRPr>
          </a:p>
          <a:p>
            <a:pPr marL="0" indent="0">
              <a:buNone/>
            </a:pPr>
            <a:endParaRPr lang="en-US" sz="2000" dirty="0">
              <a:latin typeface="Arial"/>
              <a:cs typeface="Arial"/>
            </a:endParaRPr>
          </a:p>
        </p:txBody>
      </p:sp>
    </p:spTree>
    <p:extLst>
      <p:ext uri="{BB962C8B-B14F-4D97-AF65-F5344CB8AC3E}">
        <p14:creationId xmlns:p14="http://schemas.microsoft.com/office/powerpoint/2010/main" val="2782568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a:cs typeface="Arial"/>
              </a:rPr>
              <a:t>Program </a:t>
            </a:r>
            <a:r>
              <a:rPr lang="el-GR" dirty="0">
                <a:latin typeface="Arial"/>
                <a:cs typeface="Arial"/>
              </a:rPr>
              <a:t>2</a:t>
            </a:r>
            <a:r>
              <a:rPr lang="en-GB" dirty="0" smtClean="0">
                <a:latin typeface="Arial"/>
                <a:cs typeface="Arial"/>
              </a:rPr>
              <a:t>b</a:t>
            </a:r>
            <a:endParaRPr lang="en-US" dirty="0">
              <a:latin typeface="Arial"/>
              <a:cs typeface="Arial"/>
            </a:endParaRPr>
          </a:p>
        </p:txBody>
      </p:sp>
      <p:sp>
        <p:nvSpPr>
          <p:cNvPr id="3" name="Content Placeholder 2"/>
          <p:cNvSpPr>
            <a:spLocks noGrp="1"/>
          </p:cNvSpPr>
          <p:nvPr>
            <p:ph idx="1"/>
          </p:nvPr>
        </p:nvSpPr>
        <p:spPr/>
        <p:txBody>
          <a:bodyPr>
            <a:normAutofit fontScale="92500" lnSpcReduction="20000"/>
          </a:bodyPr>
          <a:lstStyle/>
          <a:p>
            <a:r>
              <a:rPr lang="en-GB" sz="2000" dirty="0" smtClean="0">
                <a:latin typeface="Arial"/>
                <a:cs typeface="Arial"/>
              </a:rPr>
              <a:t>We modify and execute program</a:t>
            </a:r>
            <a:r>
              <a:rPr lang="el-GR" sz="2000" dirty="0" smtClean="0">
                <a:latin typeface="Arial"/>
                <a:cs typeface="Arial"/>
              </a:rPr>
              <a:t> </a:t>
            </a:r>
            <a:r>
              <a:rPr lang="en-GB" sz="2000" dirty="0" smtClean="0">
                <a:latin typeface="Arial"/>
                <a:cs typeface="Arial"/>
              </a:rPr>
              <a:t>prog2b.pl</a:t>
            </a:r>
            <a:endParaRPr lang="el-GR" sz="2000" dirty="0" smtClean="0">
              <a:latin typeface="Arial"/>
              <a:cs typeface="Arial"/>
            </a:endParaRPr>
          </a:p>
          <a:p>
            <a:r>
              <a:rPr lang="en-GB" sz="2000" dirty="0" smtClean="0">
                <a:latin typeface="Arial"/>
                <a:cs typeface="Arial"/>
              </a:rPr>
              <a:t>With \t we introduce a tab and with \n we introduce a new line character (like pressing enter to go to a new line).</a:t>
            </a:r>
          </a:p>
          <a:p>
            <a:r>
              <a:rPr lang="en-GB" sz="2000" dirty="0" smtClean="0">
                <a:latin typeface="Arial"/>
                <a:cs typeface="Arial"/>
              </a:rPr>
              <a:t>Once you execute the following program, use the # at the beginning of a line in order to comment it out (to de-activate it) and see how it affect the code’s execution.</a:t>
            </a:r>
          </a:p>
          <a:p>
            <a:endParaRPr lang="en-GB" sz="2000" dirty="0" smtClean="0">
              <a:latin typeface="Arial"/>
              <a:cs typeface="Arial"/>
            </a:endParaRPr>
          </a:p>
          <a:p>
            <a:endParaRPr lang="en-GB" sz="2000" dirty="0">
              <a:latin typeface="Arial"/>
              <a:cs typeface="Arial"/>
            </a:endParaRPr>
          </a:p>
          <a:p>
            <a:pPr marL="0" indent="0">
              <a:buNone/>
            </a:pPr>
            <a:r>
              <a:rPr lang="en-GB" sz="2000" dirty="0">
                <a:latin typeface="Arial"/>
                <a:cs typeface="Arial"/>
              </a:rPr>
              <a:t>#</a:t>
            </a: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GB" sz="2000" dirty="0" smtClean="0">
                <a:latin typeface="Arial"/>
                <a:cs typeface="Arial"/>
              </a:rPr>
              <a:t>$var3=“PERL”;</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“line1 $var1</a:t>
            </a:r>
            <a:r>
              <a:rPr lang="en-GB" sz="2000" dirty="0">
                <a:latin typeface="Arial"/>
                <a:cs typeface="Arial"/>
              </a:rPr>
              <a:t> </a:t>
            </a:r>
            <a:r>
              <a:rPr lang="en-GB" sz="2000" dirty="0" smtClean="0">
                <a:latin typeface="Arial"/>
                <a:cs typeface="Arial"/>
              </a:rPr>
              <a:t>$var2</a:t>
            </a:r>
            <a:r>
              <a:rPr lang="en-GB" sz="2000" dirty="0">
                <a:latin typeface="Arial"/>
                <a:cs typeface="Arial"/>
              </a:rPr>
              <a:t> </a:t>
            </a:r>
            <a:r>
              <a:rPr lang="en-GB" sz="2000" dirty="0" smtClean="0">
                <a:latin typeface="Arial"/>
                <a:cs typeface="Arial"/>
              </a:rPr>
              <a:t>$</a:t>
            </a:r>
            <a:r>
              <a:rPr lang="en-GB" sz="2000" dirty="0">
                <a:latin typeface="Arial"/>
                <a:cs typeface="Arial"/>
              </a:rPr>
              <a:t>var3\n”</a:t>
            </a:r>
            <a:r>
              <a:rPr lang="en-GB" sz="2000" dirty="0" smtClean="0">
                <a:latin typeface="Arial"/>
                <a:cs typeface="Arial"/>
              </a:rPr>
              <a:t>;</a:t>
            </a:r>
            <a:endParaRPr lang="el-GR" sz="2000" dirty="0">
              <a:latin typeface="Arial"/>
              <a:cs typeface="Arial"/>
            </a:endParaRP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“line2\t$var1\t$var2\t$var3”;</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“line3\t$</a:t>
            </a:r>
            <a:r>
              <a:rPr lang="en-GB" sz="2000" dirty="0">
                <a:latin typeface="Arial"/>
                <a:cs typeface="Arial"/>
              </a:rPr>
              <a:t>var1\t$var2\t$</a:t>
            </a:r>
            <a:r>
              <a:rPr lang="en-GB" sz="2000" dirty="0" smtClean="0">
                <a:latin typeface="Arial"/>
                <a:cs typeface="Arial"/>
              </a:rPr>
              <a:t>var3\n”</a:t>
            </a:r>
            <a:r>
              <a:rPr lang="en-GB" sz="2000" dirty="0">
                <a:latin typeface="Arial"/>
                <a:cs typeface="Arial"/>
              </a:rPr>
              <a:t>;</a:t>
            </a:r>
          </a:p>
          <a:p>
            <a:pPr marL="0" indent="0">
              <a:buNone/>
            </a:pPr>
            <a:endParaRPr lang="en-GB" sz="2000" dirty="0">
              <a:latin typeface="Arial"/>
              <a:cs typeface="Arial"/>
            </a:endParaRPr>
          </a:p>
          <a:p>
            <a:pPr marL="0" indent="0">
              <a:buNone/>
            </a:pPr>
            <a:endParaRPr lang="en-US" sz="2000" dirty="0">
              <a:latin typeface="Arial"/>
              <a:cs typeface="Arial"/>
            </a:endParaRPr>
          </a:p>
        </p:txBody>
      </p:sp>
    </p:spTree>
    <p:extLst>
      <p:ext uri="{BB962C8B-B14F-4D97-AF65-F5344CB8AC3E}">
        <p14:creationId xmlns:p14="http://schemas.microsoft.com/office/powerpoint/2010/main" val="3213420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a:cs typeface="Arial"/>
              </a:rPr>
              <a:t>Program </a:t>
            </a:r>
            <a:r>
              <a:rPr lang="el-GR" dirty="0" smtClean="0">
                <a:latin typeface="Arial"/>
                <a:cs typeface="Arial"/>
              </a:rPr>
              <a:t>2</a:t>
            </a:r>
            <a:r>
              <a:rPr lang="en-GB" dirty="0" smtClean="0">
                <a:latin typeface="Arial"/>
                <a:cs typeface="Arial"/>
              </a:rPr>
              <a:t>c</a:t>
            </a:r>
            <a:endParaRPr lang="en-US" dirty="0">
              <a:latin typeface="Arial"/>
              <a:cs typeface="Arial"/>
            </a:endParaRPr>
          </a:p>
        </p:txBody>
      </p:sp>
      <p:sp>
        <p:nvSpPr>
          <p:cNvPr id="3" name="Content Placeholder 2"/>
          <p:cNvSpPr>
            <a:spLocks noGrp="1"/>
          </p:cNvSpPr>
          <p:nvPr>
            <p:ph idx="1"/>
          </p:nvPr>
        </p:nvSpPr>
        <p:spPr/>
        <p:txBody>
          <a:bodyPr>
            <a:normAutofit lnSpcReduction="10000"/>
          </a:bodyPr>
          <a:lstStyle/>
          <a:p>
            <a:r>
              <a:rPr lang="en-GB" sz="2000" dirty="0" smtClean="0">
                <a:latin typeface="Arial"/>
                <a:cs typeface="Arial"/>
              </a:rPr>
              <a:t>We modify and execute program prog2c.pl</a:t>
            </a:r>
            <a:endParaRPr lang="el-GR" sz="2000" dirty="0" smtClean="0">
              <a:latin typeface="Arial"/>
              <a:cs typeface="Arial"/>
            </a:endParaRPr>
          </a:p>
          <a:p>
            <a:r>
              <a:rPr lang="en-GB" sz="2000" dirty="0" smtClean="0">
                <a:latin typeface="Arial"/>
                <a:cs typeface="Arial"/>
              </a:rPr>
              <a:t>With double quotes “”, the print command understands that $</a:t>
            </a:r>
            <a:r>
              <a:rPr lang="en-GB" sz="2000" dirty="0" smtClean="0">
                <a:latin typeface="Arial"/>
                <a:cs typeface="Arial"/>
              </a:rPr>
              <a:t>var1, $var2 &amp; $var3 </a:t>
            </a:r>
            <a:r>
              <a:rPr lang="en-GB" sz="2000" dirty="0" smtClean="0">
                <a:latin typeface="Arial"/>
                <a:cs typeface="Arial"/>
              </a:rPr>
              <a:t>are variables and so it prints what they contain within them. </a:t>
            </a:r>
          </a:p>
          <a:p>
            <a:r>
              <a:rPr lang="en-GB" sz="2000" dirty="0" smtClean="0">
                <a:latin typeface="Arial"/>
                <a:cs typeface="Arial"/>
              </a:rPr>
              <a:t>With single quotes ‘’, </a:t>
            </a:r>
            <a:r>
              <a:rPr lang="en-GB" sz="2000" dirty="0">
                <a:latin typeface="Arial"/>
                <a:cs typeface="Arial"/>
              </a:rPr>
              <a:t>the print command </a:t>
            </a:r>
            <a:r>
              <a:rPr lang="en-GB" sz="2000" dirty="0" smtClean="0">
                <a:latin typeface="Arial"/>
                <a:cs typeface="Arial"/>
              </a:rPr>
              <a:t>does NOT understand </a:t>
            </a:r>
            <a:r>
              <a:rPr lang="en-GB" sz="2000" dirty="0">
                <a:latin typeface="Arial"/>
                <a:cs typeface="Arial"/>
              </a:rPr>
              <a:t>that $var1, $var2 &amp; $var3 are variables and so it </a:t>
            </a:r>
            <a:r>
              <a:rPr lang="en-GB" sz="2000" dirty="0" smtClean="0">
                <a:latin typeface="Arial"/>
                <a:cs typeface="Arial"/>
              </a:rPr>
              <a:t>prints exactly what it sees, their names. The same for \n (new line character).</a:t>
            </a:r>
            <a:endParaRPr lang="en-GB" sz="2000" dirty="0">
              <a:latin typeface="Arial"/>
              <a:cs typeface="Arial"/>
            </a:endParaRPr>
          </a:p>
          <a:p>
            <a:endParaRPr lang="en-GB" sz="2000" dirty="0">
              <a:latin typeface="Arial"/>
              <a:cs typeface="Arial"/>
            </a:endParaRPr>
          </a:p>
          <a:p>
            <a:pPr marL="0" indent="0">
              <a:buNone/>
            </a:pPr>
            <a:r>
              <a:rPr lang="en-GB" sz="2000" dirty="0">
                <a:latin typeface="Arial"/>
                <a:cs typeface="Arial"/>
              </a:rPr>
              <a:t>#</a:t>
            </a: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GB" sz="2000" dirty="0" smtClean="0">
                <a:latin typeface="Arial"/>
                <a:cs typeface="Arial"/>
              </a:rPr>
              <a:t>$var3=“PERL”;</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l-GR" sz="2000" dirty="0" smtClean="0">
                <a:latin typeface="Arial"/>
                <a:cs typeface="Arial"/>
              </a:rPr>
              <a:t>‘</a:t>
            </a:r>
            <a:r>
              <a:rPr lang="en-GB" sz="2000" dirty="0" smtClean="0">
                <a:latin typeface="Arial"/>
                <a:cs typeface="Arial"/>
              </a:rPr>
              <a:t>line1 $var1</a:t>
            </a:r>
            <a:r>
              <a:rPr lang="en-GB" sz="2000" dirty="0">
                <a:latin typeface="Arial"/>
                <a:cs typeface="Arial"/>
              </a:rPr>
              <a:t> </a:t>
            </a:r>
            <a:r>
              <a:rPr lang="en-GB" sz="2000" dirty="0" smtClean="0">
                <a:latin typeface="Arial"/>
                <a:cs typeface="Arial"/>
              </a:rPr>
              <a:t>$var2</a:t>
            </a:r>
            <a:r>
              <a:rPr lang="en-GB" sz="2000" dirty="0">
                <a:latin typeface="Arial"/>
                <a:cs typeface="Arial"/>
              </a:rPr>
              <a:t> </a:t>
            </a:r>
            <a:r>
              <a:rPr lang="en-GB" sz="2000" dirty="0" smtClean="0">
                <a:latin typeface="Arial"/>
                <a:cs typeface="Arial"/>
              </a:rPr>
              <a:t>$</a:t>
            </a:r>
            <a:r>
              <a:rPr lang="en-GB" sz="2000" dirty="0">
                <a:latin typeface="Arial"/>
                <a:cs typeface="Arial"/>
              </a:rPr>
              <a:t>var3\</a:t>
            </a:r>
            <a:r>
              <a:rPr lang="en-GB" sz="2000" dirty="0" smtClean="0">
                <a:latin typeface="Arial"/>
                <a:cs typeface="Arial"/>
              </a:rPr>
              <a:t>n</a:t>
            </a:r>
            <a:r>
              <a:rPr lang="el-GR" sz="2000" dirty="0" smtClean="0">
                <a:latin typeface="Arial"/>
                <a:cs typeface="Arial"/>
              </a:rPr>
              <a:t>’</a:t>
            </a:r>
            <a:r>
              <a:rPr lang="en-GB" sz="2000" dirty="0" smtClean="0">
                <a:latin typeface="Arial"/>
                <a:cs typeface="Arial"/>
              </a:rPr>
              <a:t>;</a:t>
            </a:r>
            <a:endParaRPr lang="el-GR" sz="2000" dirty="0">
              <a:latin typeface="Arial"/>
              <a:cs typeface="Arial"/>
            </a:endParaRPr>
          </a:p>
          <a:p>
            <a:pPr marL="0" indent="0">
              <a:buNone/>
            </a:pPr>
            <a:endParaRPr lang="en-GB" sz="2000" dirty="0">
              <a:latin typeface="Arial"/>
              <a:cs typeface="Arial"/>
            </a:endParaRPr>
          </a:p>
          <a:p>
            <a:pPr marL="0" indent="0">
              <a:buNone/>
            </a:pPr>
            <a:endParaRPr lang="en-US" sz="2000" dirty="0">
              <a:latin typeface="Arial"/>
              <a:cs typeface="Arial"/>
            </a:endParaRPr>
          </a:p>
        </p:txBody>
      </p:sp>
    </p:spTree>
    <p:extLst>
      <p:ext uri="{BB962C8B-B14F-4D97-AF65-F5344CB8AC3E}">
        <p14:creationId xmlns:p14="http://schemas.microsoft.com/office/powerpoint/2010/main" val="3395472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a:cs typeface="Arial"/>
              </a:rPr>
              <a:t>Program 2 </a:t>
            </a:r>
            <a:r>
              <a:rPr lang="en-GB" dirty="0" smtClean="0">
                <a:latin typeface="Arial"/>
                <a:cs typeface="Arial"/>
              </a:rPr>
              <a:t>(d)</a:t>
            </a:r>
            <a:endParaRPr lang="en-US" dirty="0">
              <a:latin typeface="Arial"/>
              <a:cs typeface="Arial"/>
            </a:endParaRPr>
          </a:p>
        </p:txBody>
      </p:sp>
      <p:sp>
        <p:nvSpPr>
          <p:cNvPr id="3" name="Content Placeholder 2"/>
          <p:cNvSpPr>
            <a:spLocks noGrp="1"/>
          </p:cNvSpPr>
          <p:nvPr>
            <p:ph idx="1"/>
          </p:nvPr>
        </p:nvSpPr>
        <p:spPr>
          <a:xfrm>
            <a:off x="277906" y="1417638"/>
            <a:ext cx="8229600" cy="4525963"/>
          </a:xfrm>
        </p:spPr>
        <p:txBody>
          <a:bodyPr>
            <a:normAutofit/>
          </a:bodyPr>
          <a:lstStyle/>
          <a:p>
            <a:r>
              <a:rPr lang="en-GB" sz="2000" dirty="0" smtClean="0">
                <a:latin typeface="Arial"/>
                <a:cs typeface="Arial"/>
              </a:rPr>
              <a:t>In order to properly understand $var3 and \n as new line character, we must modify the code as follows:</a:t>
            </a:r>
          </a:p>
          <a:p>
            <a:endParaRPr lang="en-GB" sz="2000" dirty="0">
              <a:latin typeface="Arial"/>
              <a:cs typeface="Arial"/>
            </a:endParaRPr>
          </a:p>
          <a:p>
            <a:pPr marL="0" indent="0">
              <a:buNone/>
            </a:pPr>
            <a:r>
              <a:rPr lang="en-GB" sz="2000" dirty="0">
                <a:latin typeface="Arial"/>
                <a:cs typeface="Arial"/>
              </a:rPr>
              <a:t>#</a:t>
            </a: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GB" sz="2000" dirty="0" smtClean="0">
                <a:latin typeface="Arial"/>
                <a:cs typeface="Arial"/>
              </a:rPr>
              <a:t>$var3=“PERL”;</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l-GR" sz="2000" dirty="0" smtClean="0">
                <a:latin typeface="Arial"/>
                <a:cs typeface="Arial"/>
              </a:rPr>
              <a:t>‘</a:t>
            </a:r>
            <a:r>
              <a:rPr lang="en-GB" sz="2000" dirty="0" smtClean="0">
                <a:latin typeface="Arial"/>
                <a:cs typeface="Arial"/>
              </a:rPr>
              <a:t>line1 $var1</a:t>
            </a:r>
            <a:r>
              <a:rPr lang="en-GB" sz="2000" dirty="0">
                <a:latin typeface="Arial"/>
                <a:cs typeface="Arial"/>
              </a:rPr>
              <a:t> </a:t>
            </a:r>
            <a:r>
              <a:rPr lang="en-GB" sz="2000" dirty="0" smtClean="0">
                <a:latin typeface="Arial"/>
                <a:cs typeface="Arial"/>
              </a:rPr>
              <a:t>$var2</a:t>
            </a:r>
            <a:r>
              <a:rPr lang="el-GR" sz="2000" dirty="0" smtClean="0">
                <a:latin typeface="Arial"/>
                <a:cs typeface="Arial"/>
              </a:rPr>
              <a:t>’,</a:t>
            </a:r>
            <a:r>
              <a:rPr lang="en-GB" sz="2000" dirty="0" smtClean="0">
                <a:latin typeface="Arial"/>
                <a:cs typeface="Arial"/>
              </a:rPr>
              <a:t> “$</a:t>
            </a:r>
            <a:r>
              <a:rPr lang="en-GB" sz="2000" dirty="0">
                <a:latin typeface="Arial"/>
                <a:cs typeface="Arial"/>
              </a:rPr>
              <a:t>var3\</a:t>
            </a:r>
            <a:r>
              <a:rPr lang="en-GB" sz="2000" dirty="0" smtClean="0">
                <a:latin typeface="Arial"/>
                <a:cs typeface="Arial"/>
              </a:rPr>
              <a:t>n”;</a:t>
            </a:r>
            <a:endParaRPr lang="el-GR" sz="2000" dirty="0">
              <a:latin typeface="Arial"/>
              <a:cs typeface="Arial"/>
            </a:endParaRPr>
          </a:p>
        </p:txBody>
      </p:sp>
    </p:spTree>
    <p:extLst>
      <p:ext uri="{BB962C8B-B14F-4D97-AF65-F5344CB8AC3E}">
        <p14:creationId xmlns:p14="http://schemas.microsoft.com/office/powerpoint/2010/main" val="4238528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a:cs typeface="Arial"/>
              </a:rPr>
              <a:t>Program 2 (</a:t>
            </a:r>
            <a:r>
              <a:rPr lang="en-GB" dirty="0" smtClean="0">
                <a:latin typeface="Arial"/>
                <a:cs typeface="Arial"/>
              </a:rPr>
              <a:t>e)</a:t>
            </a:r>
            <a:endParaRPr lang="en-US" dirty="0">
              <a:latin typeface="Arial"/>
              <a:cs typeface="Arial"/>
            </a:endParaRPr>
          </a:p>
        </p:txBody>
      </p:sp>
      <p:sp>
        <p:nvSpPr>
          <p:cNvPr id="3" name="Content Placeholder 2"/>
          <p:cNvSpPr>
            <a:spLocks noGrp="1"/>
          </p:cNvSpPr>
          <p:nvPr>
            <p:ph idx="1"/>
          </p:nvPr>
        </p:nvSpPr>
        <p:spPr/>
        <p:txBody>
          <a:bodyPr>
            <a:normAutofit/>
          </a:bodyPr>
          <a:lstStyle/>
          <a:p>
            <a:r>
              <a:rPr lang="en-GB" sz="2000" dirty="0" smtClean="0">
                <a:latin typeface="Arial"/>
                <a:cs typeface="Arial"/>
              </a:rPr>
              <a:t>Modify and execute the following</a:t>
            </a:r>
            <a:r>
              <a:rPr lang="el-GR" sz="2000" dirty="0" smtClean="0">
                <a:latin typeface="Arial"/>
                <a:cs typeface="Arial"/>
              </a:rPr>
              <a:t> </a:t>
            </a:r>
            <a:r>
              <a:rPr lang="en-GB" sz="2000" dirty="0" smtClean="0">
                <a:latin typeface="Arial"/>
                <a:cs typeface="Arial"/>
              </a:rPr>
              <a:t>prog2e.pl</a:t>
            </a:r>
          </a:p>
          <a:p>
            <a:r>
              <a:rPr lang="en-GB" sz="2000" dirty="0" smtClean="0">
                <a:latin typeface="Arial"/>
                <a:cs typeface="Arial"/>
              </a:rPr>
              <a:t>Originally, $var1 had a value of 10, but in the semi-last line, this value was replaced by the value of 30.</a:t>
            </a:r>
            <a:endParaRPr lang="el-GR" sz="2000" dirty="0" smtClean="0">
              <a:latin typeface="Arial"/>
              <a:cs typeface="Arial"/>
            </a:endParaRPr>
          </a:p>
          <a:p>
            <a:endParaRPr lang="el-GR" sz="2000" dirty="0">
              <a:latin typeface="Arial"/>
              <a:cs typeface="Arial"/>
            </a:endParaRPr>
          </a:p>
          <a:p>
            <a:pPr marL="0" indent="0">
              <a:buNone/>
            </a:pPr>
            <a:endParaRPr lang="en-GB" sz="2000" dirty="0">
              <a:latin typeface="Arial"/>
              <a:cs typeface="Arial"/>
            </a:endParaRPr>
          </a:p>
          <a:p>
            <a:pPr marL="0" indent="0">
              <a:buNone/>
            </a:pPr>
            <a:r>
              <a:rPr lang="en-GB" sz="2000" dirty="0">
                <a:latin typeface="Arial"/>
                <a:cs typeface="Arial"/>
              </a:rPr>
              <a:t>#</a:t>
            </a:r>
            <a:r>
              <a:rPr lang="en-GB" sz="2000" dirty="0" smtClean="0">
                <a:latin typeface="Arial"/>
                <a:cs typeface="Arial"/>
              </a:rPr>
              <a:t>!/</a:t>
            </a:r>
            <a:r>
              <a:rPr lang="en-GB" sz="2000" dirty="0" err="1" smtClean="0">
                <a:latin typeface="Arial"/>
                <a:cs typeface="Arial"/>
              </a:rPr>
              <a:t>usr</a:t>
            </a:r>
            <a:r>
              <a:rPr lang="en-GB" sz="2000" dirty="0">
                <a:latin typeface="Arial"/>
                <a:cs typeface="Arial"/>
              </a:rPr>
              <a:t>/bin/</a:t>
            </a:r>
            <a:r>
              <a:rPr lang="en-GB" sz="2000" dirty="0" err="1">
                <a:latin typeface="Arial"/>
                <a:cs typeface="Arial"/>
              </a:rPr>
              <a:t>perl</a:t>
            </a:r>
            <a:r>
              <a:rPr lang="en-GB" sz="2000" dirty="0">
                <a:latin typeface="Arial"/>
                <a:cs typeface="Arial"/>
              </a:rPr>
              <a:t> –</a:t>
            </a:r>
            <a:r>
              <a:rPr lang="en-GB" sz="2000" dirty="0" smtClean="0">
                <a:latin typeface="Arial"/>
                <a:cs typeface="Arial"/>
              </a:rPr>
              <a:t>w</a:t>
            </a:r>
            <a:endParaRPr lang="el-GR" sz="2000" dirty="0" smtClean="0">
              <a:latin typeface="Arial"/>
              <a:cs typeface="Arial"/>
            </a:endParaRPr>
          </a:p>
          <a:p>
            <a:pPr marL="0" indent="0">
              <a:buNone/>
            </a:pPr>
            <a:endParaRPr lang="en-GB" sz="2000" dirty="0" smtClean="0">
              <a:latin typeface="Arial"/>
              <a:cs typeface="Arial"/>
            </a:endParaRPr>
          </a:p>
          <a:p>
            <a:pPr marL="0" indent="0">
              <a:buNone/>
            </a:pPr>
            <a:r>
              <a:rPr lang="en-GB" sz="2000" dirty="0" smtClean="0">
                <a:latin typeface="Arial"/>
                <a:cs typeface="Arial"/>
              </a:rPr>
              <a:t>$var1=10;</a:t>
            </a:r>
          </a:p>
          <a:p>
            <a:pPr marL="0" indent="0">
              <a:buNone/>
            </a:pPr>
            <a:r>
              <a:rPr lang="en-GB" sz="2000" dirty="0" smtClean="0">
                <a:latin typeface="Arial"/>
                <a:cs typeface="Arial"/>
              </a:rPr>
              <a:t>$var2=20;</a:t>
            </a:r>
          </a:p>
          <a:p>
            <a:pPr marL="0" indent="0">
              <a:buNone/>
            </a:pPr>
            <a:r>
              <a:rPr lang="en-US" sz="2000" dirty="0" smtClean="0">
                <a:latin typeface="Arial"/>
                <a:cs typeface="Arial"/>
              </a:rPr>
              <a:t>p</a:t>
            </a:r>
            <a:r>
              <a:rPr lang="en-GB" sz="2000" dirty="0" err="1" smtClean="0">
                <a:latin typeface="Arial"/>
                <a:cs typeface="Arial"/>
              </a:rPr>
              <a:t>rint</a:t>
            </a:r>
            <a:r>
              <a:rPr lang="en-GB" sz="2000" dirty="0" smtClean="0">
                <a:latin typeface="Arial"/>
                <a:cs typeface="Arial"/>
              </a:rPr>
              <a:t> </a:t>
            </a:r>
            <a:r>
              <a:rPr lang="en-GB" sz="2000" dirty="0">
                <a:latin typeface="Arial"/>
                <a:cs typeface="Arial"/>
              </a:rPr>
              <a:t>STDOUT </a:t>
            </a:r>
            <a:r>
              <a:rPr lang="en-GB" sz="2000" dirty="0" smtClean="0">
                <a:latin typeface="Arial"/>
                <a:cs typeface="Arial"/>
              </a:rPr>
              <a:t>“print1 $var1 $var2\</a:t>
            </a:r>
            <a:r>
              <a:rPr lang="en-GB" sz="2000" dirty="0">
                <a:latin typeface="Arial"/>
                <a:cs typeface="Arial"/>
              </a:rPr>
              <a:t>n”</a:t>
            </a:r>
            <a:r>
              <a:rPr lang="en-GB" sz="2000" dirty="0" smtClean="0">
                <a:latin typeface="Arial"/>
                <a:cs typeface="Arial"/>
              </a:rPr>
              <a:t>;</a:t>
            </a:r>
            <a:endParaRPr lang="el-GR" sz="2000" dirty="0">
              <a:latin typeface="Arial"/>
              <a:cs typeface="Arial"/>
            </a:endParaRPr>
          </a:p>
          <a:p>
            <a:pPr marL="0" indent="0">
              <a:buNone/>
            </a:pPr>
            <a:r>
              <a:rPr lang="en-GB" sz="2000" dirty="0" smtClean="0">
                <a:latin typeface="Arial"/>
                <a:cs typeface="Arial"/>
              </a:rPr>
              <a:t>$var1=30;</a:t>
            </a:r>
          </a:p>
          <a:p>
            <a:pPr marL="0" indent="0">
              <a:buNone/>
            </a:pPr>
            <a:r>
              <a:rPr lang="en-US" sz="2000" dirty="0">
                <a:latin typeface="Arial"/>
                <a:cs typeface="Arial"/>
              </a:rPr>
              <a:t>p</a:t>
            </a:r>
            <a:r>
              <a:rPr lang="en-GB" sz="2000" dirty="0" err="1">
                <a:latin typeface="Arial"/>
                <a:cs typeface="Arial"/>
              </a:rPr>
              <a:t>rint</a:t>
            </a:r>
            <a:r>
              <a:rPr lang="en-GB" sz="2000" dirty="0">
                <a:latin typeface="Arial"/>
                <a:cs typeface="Arial"/>
              </a:rPr>
              <a:t> STDOUT </a:t>
            </a:r>
            <a:r>
              <a:rPr lang="en-GB" sz="2000" dirty="0" smtClean="0">
                <a:latin typeface="Arial"/>
                <a:cs typeface="Arial"/>
              </a:rPr>
              <a:t>“print2 $var1</a:t>
            </a:r>
            <a:r>
              <a:rPr lang="en-GB" sz="2000" dirty="0">
                <a:latin typeface="Arial"/>
                <a:cs typeface="Arial"/>
              </a:rPr>
              <a:t> </a:t>
            </a:r>
            <a:r>
              <a:rPr lang="en-GB" sz="2000" dirty="0" smtClean="0">
                <a:latin typeface="Arial"/>
                <a:cs typeface="Arial"/>
              </a:rPr>
              <a:t>$</a:t>
            </a:r>
            <a:r>
              <a:rPr lang="en-GB" sz="2000" dirty="0">
                <a:latin typeface="Arial"/>
                <a:cs typeface="Arial"/>
              </a:rPr>
              <a:t>var2\n”;</a:t>
            </a:r>
            <a:endParaRPr lang="el-GR" sz="2000" dirty="0">
              <a:latin typeface="Arial"/>
              <a:cs typeface="Arial"/>
            </a:endParaRPr>
          </a:p>
          <a:p>
            <a:pPr marL="0" indent="0">
              <a:buNone/>
            </a:pPr>
            <a:endParaRPr lang="en-GB" sz="2000" dirty="0">
              <a:latin typeface="Arial"/>
              <a:cs typeface="Arial"/>
            </a:endParaRPr>
          </a:p>
          <a:p>
            <a:pPr marL="0" indent="0">
              <a:buNone/>
            </a:pPr>
            <a:endParaRPr lang="en-US" sz="2000" dirty="0">
              <a:latin typeface="Arial"/>
              <a:cs typeface="Arial"/>
            </a:endParaRPr>
          </a:p>
        </p:txBody>
      </p:sp>
    </p:spTree>
    <p:extLst>
      <p:ext uri="{BB962C8B-B14F-4D97-AF65-F5344CB8AC3E}">
        <p14:creationId xmlns:p14="http://schemas.microsoft.com/office/powerpoint/2010/main" val="489499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641</TotalTime>
  <Words>4519</Words>
  <Application>Microsoft Macintosh PowerPoint</Application>
  <PresentationFormat>On-screen Show (4:3)</PresentationFormat>
  <Paragraphs>398</Paragraphs>
  <Slides>30</Slides>
  <Notes>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Introduction to Programming</vt:lpstr>
      <vt:lpstr>PowerPoint Presentation</vt:lpstr>
      <vt:lpstr>PowerPoint Presentation</vt:lpstr>
      <vt:lpstr>program 1: print STDOUT</vt:lpstr>
      <vt:lpstr>Program 2a</vt:lpstr>
      <vt:lpstr>Program 2b</vt:lpstr>
      <vt:lpstr>Program 2c</vt:lpstr>
      <vt:lpstr>Program 2 (d)</vt:lpstr>
      <vt:lpstr>Program 2 (e)</vt:lpstr>
      <vt:lpstr>Program 2f</vt:lpstr>
      <vt:lpstr>Numerical functions</vt:lpstr>
      <vt:lpstr>Program 3a</vt:lpstr>
      <vt:lpstr>Program 3b</vt:lpstr>
      <vt:lpstr>Concatenation of two strings Program 4</vt:lpstr>
      <vt:lpstr>Homework</vt:lpstr>
      <vt:lpstr>Program 5 – Insertion of data from the terminal and printing back to the terminal </vt:lpstr>
      <vt:lpstr>Exercise 5.1 – Inserting data from the terminal and printing back to the terminal</vt:lpstr>
      <vt:lpstr>Program 6 – Data insertion from the terminal and printing to a new file</vt:lpstr>
      <vt:lpstr>Program 6 – Data insertion from the terminal and printing to a new file</vt:lpstr>
      <vt:lpstr>Exercise 6.1 - Data insertion from the terminal and printing to a new file</vt:lpstr>
      <vt:lpstr>Program 7 – Insertion of data from a file &amp; printing at the terminal</vt:lpstr>
      <vt:lpstr>Exercise 7.1 - Insertion of data from a file &amp; printing at the terminal </vt:lpstr>
      <vt:lpstr>Program 8 - if</vt:lpstr>
      <vt:lpstr>PowerPoint Presentation</vt:lpstr>
      <vt:lpstr> Program 8_2: If - else</vt:lpstr>
      <vt:lpstr>Program 8_3: IF</vt:lpstr>
      <vt:lpstr>Loops</vt:lpstr>
      <vt:lpstr>Program 9: while</vt:lpstr>
      <vt:lpstr>Program 10: while and reading all the lines of an input file</vt:lpstr>
      <vt:lpstr>Exercise 10.1 : while and reading all the lines of an input file, one by one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Grigoris Amoutzias</dc:creator>
  <cp:lastModifiedBy>Grigorios Amoutzias</cp:lastModifiedBy>
  <cp:revision>48</cp:revision>
  <dcterms:created xsi:type="dcterms:W3CDTF">2013-04-08T13:56:12Z</dcterms:created>
  <dcterms:modified xsi:type="dcterms:W3CDTF">2022-05-24T07:32:51Z</dcterms:modified>
</cp:coreProperties>
</file>