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2"/>
  </p:notesMasterIdLst>
  <p:sldIdLst>
    <p:sldId id="257" r:id="rId2"/>
    <p:sldId id="258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19" r:id="rId73"/>
    <p:sldId id="320" r:id="rId74"/>
    <p:sldId id="321" r:id="rId75"/>
    <p:sldId id="322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7" r:id="rId93"/>
    <p:sldId id="358" r:id="rId94"/>
    <p:sldId id="359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  <p:sldId id="368" r:id="rId104"/>
    <p:sldId id="369" r:id="rId105"/>
    <p:sldId id="370" r:id="rId106"/>
    <p:sldId id="371" r:id="rId107"/>
    <p:sldId id="372" r:id="rId108"/>
    <p:sldId id="373" r:id="rId109"/>
    <p:sldId id="374" r:id="rId110"/>
    <p:sldId id="375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1" r:id="rId127"/>
    <p:sldId id="392" r:id="rId128"/>
    <p:sldId id="393" r:id="rId129"/>
    <p:sldId id="394" r:id="rId130"/>
    <p:sldId id="395" r:id="rId131"/>
    <p:sldId id="396" r:id="rId132"/>
    <p:sldId id="397" r:id="rId133"/>
    <p:sldId id="398" r:id="rId134"/>
    <p:sldId id="399" r:id="rId135"/>
    <p:sldId id="400" r:id="rId136"/>
    <p:sldId id="401" r:id="rId137"/>
    <p:sldId id="402" r:id="rId138"/>
    <p:sldId id="403" r:id="rId139"/>
    <p:sldId id="404" r:id="rId140"/>
    <p:sldId id="405" r:id="rId141"/>
    <p:sldId id="406" r:id="rId142"/>
    <p:sldId id="407" r:id="rId143"/>
    <p:sldId id="408" r:id="rId144"/>
    <p:sldId id="409" r:id="rId145"/>
    <p:sldId id="410" r:id="rId146"/>
    <p:sldId id="411" r:id="rId147"/>
    <p:sldId id="412" r:id="rId148"/>
    <p:sldId id="413" r:id="rId149"/>
    <p:sldId id="414" r:id="rId150"/>
    <p:sldId id="415" r:id="rId151"/>
    <p:sldId id="416" r:id="rId152"/>
    <p:sldId id="417" r:id="rId153"/>
    <p:sldId id="418" r:id="rId154"/>
    <p:sldId id="419" r:id="rId155"/>
    <p:sldId id="420" r:id="rId156"/>
    <p:sldId id="421" r:id="rId157"/>
    <p:sldId id="422" r:id="rId158"/>
    <p:sldId id="423" r:id="rId159"/>
    <p:sldId id="424" r:id="rId160"/>
    <p:sldId id="425" r:id="rId161"/>
    <p:sldId id="426" r:id="rId162"/>
    <p:sldId id="427" r:id="rId163"/>
    <p:sldId id="428" r:id="rId164"/>
    <p:sldId id="429" r:id="rId165"/>
    <p:sldId id="430" r:id="rId166"/>
    <p:sldId id="431" r:id="rId167"/>
    <p:sldId id="432" r:id="rId168"/>
    <p:sldId id="433" r:id="rId169"/>
    <p:sldId id="434" r:id="rId170"/>
    <p:sldId id="435" r:id="rId1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notesMaster" Target="notesMasters/notesMaster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printerSettings" Target="printerSettings/printerSettings1.bin"/><Relationship Id="rId174" Type="http://schemas.openxmlformats.org/officeDocument/2006/relationships/presProps" Target="presProps.xml"/><Relationship Id="rId175" Type="http://schemas.openxmlformats.org/officeDocument/2006/relationships/viewProps" Target="viewProps.xml"/><Relationship Id="rId176" Type="http://schemas.openxmlformats.org/officeDocument/2006/relationships/theme" Target="theme/theme1.xml"/><Relationship Id="rId177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E97E-BA73-3E41-A6F9-82AA4593F22B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C09AB-3728-8A4B-B1F2-E70242584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304B0-4761-C24C-910B-B07947FA7224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E0D97-9504-D945-A1DB-AEF971FF6F47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1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5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C9CE-5ED6-EC4E-B2CC-9AB4B3A79F0F}" type="datetimeFigureOut">
              <a:rPr lang="en-US" smtClean="0"/>
              <a:t>22/02/23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4E8D5-8DC8-FF43-BFF3-4ECE7BA5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7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</a:t>
            </a:r>
            <a:r>
              <a:rPr lang="el-GR" sz="4000" b="1" dirty="0" smtClean="0">
                <a:latin typeface="Arial"/>
                <a:cs typeface="Arial"/>
              </a:rPr>
              <a:t>Προγραμματισμό</a:t>
            </a:r>
          </a:p>
          <a:p>
            <a:pPr marL="0" indent="0" algn="ctr">
              <a:buNone/>
            </a:pPr>
            <a:r>
              <a:rPr lang="el-GR" sz="4000" b="1" dirty="0" smtClean="0">
                <a:latin typeface="Arial"/>
                <a:cs typeface="Arial"/>
              </a:rPr>
              <a:t>Μέρος Α’ </a:t>
            </a:r>
            <a:r>
              <a:rPr lang="en-GB" sz="4000" b="1" dirty="0" smtClean="0">
                <a:latin typeface="Arial"/>
                <a:cs typeface="Arial"/>
              </a:rPr>
              <a:t>- Linux</a:t>
            </a:r>
            <a:endParaRPr lang="el-GR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 smtClean="0">
                <a:latin typeface="Arial"/>
                <a:cs typeface="Arial"/>
              </a:rPr>
              <a:t>Αναπληρωτής </a:t>
            </a:r>
            <a:r>
              <a:rPr lang="el-GR" sz="2000" dirty="0">
                <a:latin typeface="Arial"/>
                <a:cs typeface="Arial"/>
              </a:rPr>
              <a:t>Καθηγητής Βιοπληροφορικής </a:t>
            </a:r>
            <a:r>
              <a:rPr lang="el-GR" sz="2000" dirty="0" smtClean="0">
                <a:latin typeface="Arial"/>
                <a:cs typeface="Arial"/>
              </a:rPr>
              <a:t>με έμφαση στη Μικροβιολογία</a:t>
            </a:r>
            <a:endParaRPr lang="el-GR" sz="2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9117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</a:t>
            </a:r>
            <a:r>
              <a:rPr lang="el-GR" sz="1900" dirty="0">
                <a:latin typeface="Arial"/>
                <a:cs typeface="Arial"/>
              </a:rPr>
              <a:t>β</a:t>
            </a:r>
            <a:r>
              <a:rPr lang="el-GR" sz="1900" dirty="0" smtClean="0">
                <a:latin typeface="Arial"/>
                <a:cs typeface="Arial"/>
              </a:rPr>
              <a:t>ρίσκεστε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s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/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latin typeface="Arial"/>
                <a:cs typeface="Arial"/>
              </a:rPr>
              <a:t>%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latin typeface="Arial"/>
                <a:cs typeface="Arial"/>
              </a:rPr>
              <a:t>g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endParaRPr lang="el-GR" sz="19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64742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δίνουμε το όνομα ενός αρχείου που περιέχει χαρακτήρες, με τους οποίους θέλουμε να ψάξουμε σε ένα άλλο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θα κάνει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τους χαρακτήρες που υπάρχουν σε κάθε γραμμή του αρχείου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–f	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983169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3922889" y="2976832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716" y="26075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7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46799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επιστρέφει τα ονόματα των αρχείων στα οποία βρήκε τους χαρακτήρες/λέξεις με τα οποία ψάχνουμε.</a:t>
            </a:r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 και τα 3 αρχεία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–l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/file*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Εδώ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συμβολίζει ταίριασμα με οποιοδήποτε χαρακτήρα μηδέν ή μία ή περισσότερες φορές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218" y="528481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6218" y="370841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1762257" y="383095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481230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13459" y="5080000"/>
            <a:ext cx="0" cy="204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nip Single Corner Rectangle 20"/>
          <p:cNvSpPr/>
          <p:nvPr/>
        </p:nvSpPr>
        <p:spPr>
          <a:xfrm>
            <a:off x="462676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345928" y="541466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ile1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ile2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131421" y="5284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6419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–</a:t>
            </a:r>
            <a:r>
              <a:rPr lang="en-GB" sz="2800" dirty="0" err="1" smtClean="0">
                <a:latin typeface="Arial"/>
                <a:cs typeface="Arial"/>
              </a:rPr>
              <a:t>color</a:t>
            </a:r>
            <a:r>
              <a:rPr lang="en-GB" sz="2800" dirty="0" smtClean="0">
                <a:latin typeface="Arial"/>
                <a:cs typeface="Arial"/>
              </a:rPr>
              <a:t>=auto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- -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color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χρωματίζεται το κομμάτι της γραμμής που περιέχει το μοτίβο με το οποίο κάνουμε την αναζήτηση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θα εμφανιστούν με κόκκινο χρώμα.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color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=auto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1961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μια εντολή προέκταση της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regular expressions.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ψάξω στο αρχείο μου για γραμμές που έχουν κάποιο ή και τα δύο από τα ονόματα-μοτίβα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 Χρησιμοποιούμε το σύμβολο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(pipe).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Επίσης,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δυνατόν να κάνουμε αναζήτηση και με περισσότερα μοτίβα.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8853" y="3056130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3871229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3056130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3599251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268679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267947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218" y="5276086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1139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55144" y="4574453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0318" y="420512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5144" y="840138"/>
            <a:ext cx="8678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έπρεπε να γράψω τα τρία ονόματα σε ένα άλλο αρχείο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γραμμές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π.χ.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 και μετά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–f file2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3786011" y="5096680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8429" y="471580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2761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πιο γενικών μοτίβων με </a:t>
            </a:r>
            <a:r>
              <a:rPr lang="en-GB" sz="2800" dirty="0" smtClean="0">
                <a:latin typeface="Arial"/>
                <a:cs typeface="Arial"/>
              </a:rPr>
              <a:t>regular expressions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Πολλές φορές δεν αναζητούμε μια συγκεκριμένη λέξη ή σειρά χαρακτήρων, αλλά ένα πιο γενικό μοτίβο χαρακτήρων.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Π.χ. Μπορεί να αναζητάμε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στην αρχή μιας σειράς.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τέλος μιας σειράς.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Κάποιες λέξεις που σε μια συγκεκριμένη θέση τους μπορεί να υπάρχουν εναλλακτικά μια σειρά από κάποιους χαρακτήρες/νούμερα/σύμβολα.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αυτό το λόγο κάνουμε χρήση των </a:t>
            </a:r>
            <a:r>
              <a:rPr lang="en-GB" dirty="0" smtClean="0">
                <a:latin typeface="Arial"/>
                <a:cs typeface="Arial"/>
              </a:rPr>
              <a:t>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8000731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στην αρχή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στην αρχή μιας σειράς χρησιμοποιούμε το σύμβολο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πριν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στην αρχή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3814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στο τέλος μιας σειράς χρησιμοποιούμε το σύμβολο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μετά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στο τέλος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424" y="5577891"/>
            <a:ext cx="8299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34341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424" y="1584446"/>
            <a:ext cx="8299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eleni|athina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$’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54891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840636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[1-9] </a:t>
            </a:r>
            <a:r>
              <a:rPr lang="el-GR" dirty="0" smtClean="0">
                <a:latin typeface="Arial"/>
                <a:cs typeface="Arial"/>
              </a:rPr>
              <a:t>για νούμερα από το </a:t>
            </a:r>
            <a:r>
              <a:rPr lang="en-GB" dirty="0" smtClean="0">
                <a:latin typeface="Arial"/>
                <a:cs typeface="Arial"/>
              </a:rPr>
              <a:t>1 </a:t>
            </a:r>
            <a:r>
              <a:rPr lang="el-GR" dirty="0" smtClean="0">
                <a:latin typeface="Arial"/>
                <a:cs typeface="Arial"/>
              </a:rPr>
              <a:t>έως και το </a:t>
            </a:r>
            <a:r>
              <a:rPr lang="en-GB" dirty="0" smtClean="0">
                <a:latin typeface="Arial"/>
                <a:cs typeface="Arial"/>
              </a:rPr>
              <a:t>9.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[ab89] </a:t>
            </a:r>
            <a:r>
              <a:rPr lang="el-GR" dirty="0" smtClean="0">
                <a:latin typeface="Arial"/>
                <a:cs typeface="Arial"/>
              </a:rPr>
              <a:t>σημαίνει ότι στη συγκεκριμένη θέση μπορεί να βρίσκεται οποιοσδήποτε από τους χαρακτήρες/νούμερα (</a:t>
            </a:r>
            <a:r>
              <a:rPr lang="en-GB" dirty="0" smtClean="0">
                <a:latin typeface="Arial"/>
                <a:cs typeface="Arial"/>
              </a:rPr>
              <a:t>a, b, 8, 9</a:t>
            </a:r>
            <a:r>
              <a:rPr lang="el-GR" dirty="0" smtClean="0">
                <a:latin typeface="Arial"/>
                <a:cs typeface="Arial"/>
              </a:rPr>
              <a:t>) που συναντάμε μέσα στις αγκύλες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[^ab89] </a:t>
            </a:r>
            <a:r>
              <a:rPr lang="el-GR" dirty="0" smtClean="0">
                <a:latin typeface="Arial"/>
                <a:cs typeface="Arial"/>
              </a:rPr>
              <a:t>το ^ μέσα στην αγκύλη, στην αρχή της σημαίνει ότι στη συγκεκριμένη θέση μπορεί να υπάρχει οποιοσδήποτε χαρακτήρας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εκτός</a:t>
            </a:r>
            <a:r>
              <a:rPr lang="el-GR" dirty="0" smtClean="0">
                <a:latin typeface="Arial"/>
                <a:cs typeface="Arial"/>
              </a:rPr>
              <a:t> από αυτούς που συναντάμε μέσα στην αγκύλη. 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99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296874138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56237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κεφαλαία γράμματα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κεφαλαίο γράμμα και ακολουθεί το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293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6"/>
            <a:ext cx="8229600" cy="338664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814488"/>
            <a:ext cx="867833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Κάποιες φορές το </a:t>
            </a:r>
            <a:r>
              <a:rPr lang="en-GB" sz="1600" dirty="0" smtClean="0">
                <a:latin typeface="Arial"/>
                <a:cs typeface="Arial"/>
              </a:rPr>
              <a:t>regular expression </a:t>
            </a:r>
            <a:r>
              <a:rPr lang="el-GR" sz="1600" dirty="0" smtClean="0">
                <a:latin typeface="Arial"/>
                <a:cs typeface="Arial"/>
              </a:rPr>
              <a:t>θέλουμε να επαναλαμβάνεται περισσότερες από μία φορές. Για να δηλώσουμε πόσες φορές θέλουμε να επαναλαμβάνεται, χρησιμοποιούμε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{Χ}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αμέσως μετά από το υπο-μοτίβο, όπου Χ το νούμερο/φορές που θέλουμε να επαναλαμβάνεται.</a:t>
            </a:r>
          </a:p>
          <a:p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Χ,Υ}</a:t>
            </a:r>
            <a:r>
              <a:rPr lang="el-GR" sz="1600" dirty="0">
                <a:latin typeface="Arial"/>
                <a:cs typeface="Arial"/>
              </a:rPr>
              <a:t>,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όπου </a:t>
            </a:r>
            <a:r>
              <a:rPr lang="el-GR" sz="1600" dirty="0" smtClean="0">
                <a:latin typeface="Arial"/>
                <a:cs typeface="Arial"/>
              </a:rPr>
              <a:t>Χ&amp; Υ </a:t>
            </a:r>
            <a:r>
              <a:rPr lang="el-GR" sz="1600" dirty="0">
                <a:latin typeface="Arial"/>
                <a:cs typeface="Arial"/>
              </a:rPr>
              <a:t>το νούμερο/φορές που θέλουμε να </a:t>
            </a:r>
            <a:r>
              <a:rPr lang="el-GR" sz="1600" dirty="0" smtClean="0">
                <a:latin typeface="Arial"/>
                <a:cs typeface="Arial"/>
              </a:rPr>
              <a:t>επαναλαμβάνεται από Χ έως Υ φορές.</a:t>
            </a:r>
            <a:endParaRPr lang="el-GR" sz="1600" dirty="0">
              <a:latin typeface="Arial"/>
              <a:cs typeface="Arial"/>
            </a:endParaRPr>
          </a:p>
          <a:p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</a:t>
            </a:r>
            <a:r>
              <a:rPr lang="el-GR" sz="1600" dirty="0" smtClean="0">
                <a:latin typeface="Arial"/>
                <a:cs typeface="Arial"/>
              </a:rPr>
              <a:t>για επανάληψη 0-1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0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ή περισσότερες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lang="el-GR" sz="1600" dirty="0" smtClean="0">
                <a:latin typeface="Arial"/>
                <a:cs typeface="Arial"/>
              </a:rPr>
              <a:t>αμέσως </a:t>
            </a:r>
            <a:r>
              <a:rPr lang="el-GR" sz="1600" dirty="0">
                <a:latin typeface="Arial"/>
                <a:cs typeface="Arial"/>
              </a:rPr>
              <a:t>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1 </a:t>
            </a:r>
            <a:r>
              <a:rPr lang="el-GR" sz="1600" dirty="0">
                <a:latin typeface="Arial"/>
                <a:cs typeface="Arial"/>
              </a:rPr>
              <a:t>ή περισσότερες </a:t>
            </a:r>
            <a:r>
              <a:rPr lang="el-GR" sz="1600" dirty="0" smtClean="0">
                <a:latin typeface="Arial"/>
                <a:cs typeface="Arial"/>
              </a:rPr>
              <a:t>φορές</a:t>
            </a: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tab </a:t>
            </a:r>
            <a:r>
              <a:rPr lang="el-GR" sz="1600" dirty="0" smtClean="0">
                <a:latin typeface="Arial"/>
                <a:cs typeface="Arial"/>
              </a:rPr>
              <a:t>δηλώνεται με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^I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κενό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[[:space:]]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οποιδήποτε γράμμα ή αριθμός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</a:t>
            </a:r>
          </a:p>
          <a:p>
            <a:r>
              <a:rPr lang="el-GR" sz="1600" dirty="0" smtClean="0">
                <a:latin typeface="Arial"/>
                <a:cs typeface="Arial"/>
              </a:rPr>
              <a:t>Το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είναι το ίδιο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[A-Za-z0-9]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οποιοδήποτε σύμβολο δηλώνεται με την τελεία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18354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δύο κεφαλαία γράμματα (οποιαδήποτε)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k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αι ακολουθούν οι χαρακτήρες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[Α-Ζ]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[A-Z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{2}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078935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οποιοδήποτε μικρό γράμμα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223355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ένα κεφαλαίο γράμμα, ακολουθεί ένα νούμερο, ακολουθεί ένα μικρό γράμμα.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078935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3879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l-GR" sz="1800" dirty="0" smtClean="0">
                <a:latin typeface="Arial"/>
                <a:cs typeface="Arial"/>
              </a:rPr>
              <a:t>) που περιέχει ρυθμιστικές αλληλεπιδράσεις μεταξύ μεταγραφικών παραγόντων (</a:t>
            </a:r>
            <a:r>
              <a:rPr lang="en-GB" sz="1800" dirty="0" smtClean="0">
                <a:latin typeface="Arial"/>
                <a:cs typeface="Arial"/>
              </a:rPr>
              <a:t>transcription factors</a:t>
            </a:r>
            <a:r>
              <a:rPr lang="el-GR" sz="1800" dirty="0" smtClean="0">
                <a:latin typeface="Arial"/>
                <a:cs typeface="Arial"/>
              </a:rPr>
              <a:t>) και γονιδίων στα οποία συνδέονται (στους προαγωγείς τους) και ρυθμίζουν την έκφρασή τους</a:t>
            </a:r>
            <a:r>
              <a:rPr lang="en-GB" sz="1800" dirty="0" smtClean="0">
                <a:latin typeface="Arial"/>
                <a:cs typeface="Arial"/>
              </a:rPr>
              <a:t> (target)</a:t>
            </a:r>
            <a:r>
              <a:rPr lang="el-GR" sz="1800" dirty="0" smtClean="0">
                <a:latin typeface="Arial"/>
                <a:cs typeface="Arial"/>
              </a:rPr>
              <a:t>. 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1η στήλη αναγράφεται το όνομα του μεταγραφικού παράγοντα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2η </a:t>
            </a:r>
            <a:r>
              <a:rPr lang="el-GR" sz="1800" dirty="0">
                <a:latin typeface="Arial"/>
                <a:cs typeface="Arial"/>
              </a:rPr>
              <a:t>στήλη αναγράφεται το όνομα του </a:t>
            </a:r>
            <a:r>
              <a:rPr lang="el-GR" sz="1800" dirty="0" smtClean="0">
                <a:latin typeface="Arial"/>
                <a:cs typeface="Arial"/>
              </a:rPr>
              <a:t>γονιδίου στο οποίο συνδέεται ο μεταγραφικός παράγοντας.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3η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το είδος της ρύθμισης, δηλαδή αν η σύνδεση του μεταγραφικού παράγονται προάγει ή καταστέλει την έκφραση του γονιδίου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4η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ο ιστός στον οποίο παρατηρήθηκε αυτή η ρυθμιστική αλληλεπίδραση.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Είναι δυνατόν μια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ρυθμιστική αλληλεπίδραση να έχει εντοπιστεί σε περισσότερους από έναν ιστούς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79318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</a:t>
            </a:r>
            <a:r>
              <a:rPr lang="el-GR" sz="1800" dirty="0">
                <a:latin typeface="Arial"/>
                <a:cs typeface="Arial"/>
              </a:rPr>
              <a:t>στο 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υπάρχουν.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πόσους και ποιούς ιστούς υπάρχουν δεδομένα.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 smtClean="0">
                <a:latin typeface="Arial"/>
                <a:cs typeface="Arial"/>
              </a:rPr>
              <a:t>Gene_1.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είναι προαγωγείς έκφρασης.</a:t>
            </a:r>
          </a:p>
          <a:p>
            <a:r>
              <a:rPr lang="el-GR" sz="1800" dirty="0">
                <a:latin typeface="Arial"/>
                <a:cs typeface="Arial"/>
              </a:rPr>
              <a:t>Πόσοι και ποιοί μεταγραφικοί παράγοντες </a:t>
            </a:r>
            <a:r>
              <a:rPr lang="el-GR" sz="1800" dirty="0" smtClean="0">
                <a:latin typeface="Arial"/>
                <a:cs typeface="Arial"/>
              </a:rPr>
              <a:t>αναστέλουν την έκφραση.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έχουν βρεθεί και ως γονίδια στόχοι.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77676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886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Χειρισμός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4676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2352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tr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(που σημαίνει </a:t>
            </a:r>
            <a:r>
              <a:rPr lang="en-GB" sz="1800" dirty="0" smtClean="0">
                <a:latin typeface="Arial"/>
                <a:cs typeface="Arial"/>
              </a:rPr>
              <a:t>translate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transliterate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αντικαταστήσουμε ένα σετ χαρακτήρων με ένα άλλο σετ αντίστοιχων χαρακτήρων.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με αυτή την εντολή μπορούμε να διαγράψουμε μία ακολουθία χαρακτήρων</a:t>
            </a:r>
            <a:r>
              <a:rPr lang="en-GB" sz="1800" dirty="0" smtClean="0">
                <a:latin typeface="Arial"/>
                <a:cs typeface="Arial"/>
              </a:rPr>
              <a:t> (string)</a:t>
            </a:r>
            <a:r>
              <a:rPr lang="el-GR" sz="1800" dirty="0" smtClean="0">
                <a:latin typeface="Arial"/>
                <a:cs typeface="Arial"/>
              </a:rPr>
              <a:t>, χρησιμοποιώντας την παράμετρο –</a:t>
            </a:r>
            <a:r>
              <a:rPr lang="en-GB" sz="1800" dirty="0" smtClean="0">
                <a:latin typeface="Arial"/>
                <a:cs typeface="Arial"/>
              </a:rPr>
              <a:t>d.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παίρνουμε τα δεδομένα από το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αντικαθιστούμε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γράμμα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γράμμα Α,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σώζουμε το αποτέλεσμα στο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”  “AB”  &lt;file1&gt; file2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αντικαταστήσουμε όλα τα μικρά με τα αντίστοιχα κεφαλαία τους γράμματα 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διαγράψουμε τους χαρακτήρες </a:t>
            </a:r>
            <a:r>
              <a:rPr lang="en-GB" sz="1800" dirty="0" smtClean="0">
                <a:latin typeface="Arial"/>
                <a:cs typeface="Arial"/>
              </a:rPr>
              <a:t>m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u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s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e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“mouse“ &lt;file1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παραπάνω εντολή θα διαγράψει οποιονδήποτε από τους 5 χαρακτήρες βρει και όχι μόνο την λέξη </a:t>
            </a:r>
            <a:r>
              <a:rPr lang="en-GB" sz="1800" dirty="0" smtClean="0">
                <a:latin typeface="Arial"/>
                <a:cs typeface="Arial"/>
              </a:rPr>
              <a:t>mouse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00140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Screen Shot 2014-11-02 at 21.5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632" y="3604273"/>
            <a:ext cx="6002421" cy="325372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9"/>
            <a:ext cx="8229600" cy="232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Για την αντικατάσταση/διαγραφή κάποιων ειδικών χαρακτήρων χρειάζεται να προσθέσουμε το </a:t>
            </a:r>
            <a:r>
              <a:rPr lang="en-GB" sz="1800" dirty="0" smtClean="0">
                <a:latin typeface="Arial"/>
                <a:cs typeface="Arial"/>
              </a:rPr>
              <a:t>backslash</a:t>
            </a:r>
            <a:r>
              <a:rPr lang="el-GR" sz="1800" dirty="0" smtClean="0">
                <a:latin typeface="Arial"/>
                <a:cs typeface="Arial"/>
              </a:rPr>
              <a:t> \ πριν από τον χαρακτήρα.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Για να διαγράψουμε τους χαρακτήρες !,@,# 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“\!\@\#” &lt;file1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Κάποιοι άλλοι ειδικοί χαρακτήρες όπως το </a:t>
            </a:r>
            <a:r>
              <a:rPr lang="en-GB" sz="1800" dirty="0" smtClean="0">
                <a:latin typeface="Arial"/>
                <a:cs typeface="Arial"/>
              </a:rPr>
              <a:t>newline, carriage return, tab </a:t>
            </a:r>
            <a:r>
              <a:rPr lang="el-GR" sz="1800" dirty="0" smtClean="0">
                <a:latin typeface="Arial"/>
                <a:cs typeface="Arial"/>
              </a:rPr>
              <a:t>συμβολίζονται με </a:t>
            </a:r>
            <a:r>
              <a:rPr lang="en-GB" sz="1800" dirty="0" smtClean="0">
                <a:latin typeface="Arial"/>
                <a:cs typeface="Arial"/>
              </a:rPr>
              <a:t>\n, \r, \t </a:t>
            </a:r>
            <a:r>
              <a:rPr lang="el-GR" sz="1800" dirty="0" smtClean="0">
                <a:latin typeface="Arial"/>
                <a:cs typeface="Arial"/>
              </a:rPr>
              <a:t>αντίστοιχα.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791303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569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Κωδικοποίηση </a:t>
            </a:r>
            <a:r>
              <a:rPr lang="en-GB" sz="2800" dirty="0" smtClean="0">
                <a:latin typeface="Arial"/>
                <a:cs typeface="Arial"/>
              </a:rPr>
              <a:t>ASCII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235095"/>
            <a:ext cx="823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Στους υπολογιστές, όλα αποθηκεύονται ως νούμερα.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Σε ένα σύστημα που το κάθε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χρησιμοποιεί </a:t>
            </a:r>
            <a:r>
              <a:rPr lang="en-GB" sz="1800" dirty="0" smtClean="0">
                <a:latin typeface="Arial"/>
                <a:cs typeface="Arial"/>
              </a:rPr>
              <a:t>8-bits, </a:t>
            </a:r>
            <a:r>
              <a:rPr lang="el-GR" sz="1800" dirty="0" smtClean="0">
                <a:latin typeface="Arial"/>
                <a:cs typeface="Arial"/>
              </a:rPr>
              <a:t>μπορούμε να έχουμε 256 διαφορετικά </a:t>
            </a:r>
            <a:r>
              <a:rPr lang="en-GB" sz="1800" dirty="0" smtClean="0">
                <a:latin typeface="Arial"/>
                <a:cs typeface="Arial"/>
              </a:rPr>
              <a:t>bytes, </a:t>
            </a:r>
            <a:r>
              <a:rPr lang="el-GR" sz="1800" dirty="0" smtClean="0">
                <a:latin typeface="Arial"/>
                <a:cs typeface="Arial"/>
              </a:rPr>
              <a:t>που το καθένα να κωδικοποιεί ένα διαφορετικό </a:t>
            </a:r>
            <a:r>
              <a:rPr lang="en-GB" sz="1800" dirty="0" smtClean="0">
                <a:latin typeface="Arial"/>
                <a:cs typeface="Arial"/>
              </a:rPr>
              <a:t>control-character/</a:t>
            </a:r>
            <a:r>
              <a:rPr lang="el-GR" sz="1800" dirty="0" smtClean="0">
                <a:latin typeface="Arial"/>
                <a:cs typeface="Arial"/>
              </a:rPr>
              <a:t>σύμβολο/αριθμό/γράμμα.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είναι ένα τέτοιο σύστημα κωδικοποίησης χαρακτήρων.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 σύστημα αυτό, τα δεκαδικά νούμερα από το 0-31 χρησιμοποιούνται για </a:t>
            </a:r>
            <a:r>
              <a:rPr lang="en-GB" sz="1800" dirty="0" smtClean="0">
                <a:latin typeface="Arial"/>
                <a:cs typeface="Arial"/>
              </a:rPr>
              <a:t>control characters. </a:t>
            </a:r>
            <a:r>
              <a:rPr lang="el-GR" sz="1800" dirty="0" smtClean="0">
                <a:latin typeface="Arial"/>
                <a:cs typeface="Arial"/>
              </a:rPr>
              <a:t>Τα δεκαδικά νούμερα 32 – 127 χρησιμοποιούνται για ειδικούς χαρακτήρες, νούμερα, λατινικά γράμματα . Το σύνολο αυτών των χαρακτήρων μπορεί να κωδικοποιηθεί σε 7-</a:t>
            </a:r>
            <a:r>
              <a:rPr lang="en-GB" sz="1800" dirty="0" smtClean="0">
                <a:latin typeface="Arial"/>
                <a:cs typeface="Arial"/>
              </a:rPr>
              <a:t>bits.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Οι υπολογιστές παλιά χρησιμοποιούσαν </a:t>
            </a:r>
            <a:r>
              <a:rPr lang="en-GB" sz="1800" dirty="0" smtClean="0">
                <a:latin typeface="Arial"/>
                <a:cs typeface="Arial"/>
              </a:rPr>
              <a:t>bytes </a:t>
            </a:r>
            <a:r>
              <a:rPr lang="el-GR" sz="1800" dirty="0" smtClean="0">
                <a:latin typeface="Arial"/>
                <a:cs typeface="Arial"/>
              </a:rPr>
              <a:t>των 8-</a:t>
            </a:r>
            <a:r>
              <a:rPr lang="en-GB" sz="1800" dirty="0" smtClean="0">
                <a:latin typeface="Arial"/>
                <a:cs typeface="Arial"/>
              </a:rPr>
              <a:t>bits. </a:t>
            </a:r>
            <a:r>
              <a:rPr lang="el-GR" sz="1800" dirty="0" smtClean="0">
                <a:latin typeface="Arial"/>
                <a:cs typeface="Arial"/>
              </a:rPr>
              <a:t>Άρα,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είναι αρκετό για να κωδικοποιήσει όλους τους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χαρακτήρες. Επιπλέον, περισσεύαν και αρκετά </a:t>
            </a:r>
            <a:r>
              <a:rPr lang="en-GB" sz="1800" dirty="0" smtClean="0">
                <a:latin typeface="Arial"/>
                <a:cs typeface="Arial"/>
              </a:rPr>
              <a:t>bytes. </a:t>
            </a:r>
            <a:r>
              <a:rPr lang="el-GR" sz="1800" dirty="0" smtClean="0">
                <a:latin typeface="Arial"/>
                <a:cs typeface="Arial"/>
              </a:rPr>
              <a:t>Όχι όμως αρκετά για να κωδικοποιηθούν όλα τα σύμβολα/γράμματα όλων των γλωσσών που υπάρχουν.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28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Πώς είναι οργανωμένο το σύστημα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748843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Unicode standard 7.0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39" y="860779"/>
            <a:ext cx="442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Κωδοποίηση ειδικών χαρακτήρων, γραμμάτων,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αριθμών,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συμβόλων (π.χ. Μαθηματικών).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Unicode 7 </a:t>
            </a:r>
            <a:r>
              <a:rPr lang="el-GR" sz="1800" dirty="0" smtClean="0">
                <a:latin typeface="Arial"/>
                <a:cs typeface="Arial"/>
              </a:rPr>
              <a:t>κωδικοποιεί συνολικά 112956 διαφορετικούς χαρακτήρες.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http://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http</a:t>
            </a:r>
            <a:r>
              <a:rPr lang="en-GB" sz="1800" dirty="0">
                <a:latin typeface="Arial"/>
                <a:cs typeface="Arial"/>
              </a:rPr>
              <a:t>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/charts/PDF/U0000.pdf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Η αρίθμηση εμφανίζεται στο 16δικό σύστημα.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0000 </a:t>
            </a:r>
            <a:r>
              <a:rPr lang="en-GB" sz="1800" dirty="0" smtClean="0">
                <a:latin typeface="Arial"/>
                <a:cs typeface="Arial"/>
              </a:rPr>
              <a:t>-</a:t>
            </a:r>
            <a:r>
              <a:rPr lang="el-GR" sz="1800" dirty="0" smtClean="0">
                <a:latin typeface="Arial"/>
                <a:cs typeface="Arial"/>
              </a:rPr>
              <a:t> 001</a:t>
            </a:r>
            <a:r>
              <a:rPr lang="en-GB" sz="1800" dirty="0" smtClean="0">
                <a:latin typeface="Arial"/>
                <a:cs typeface="Arial"/>
              </a:rPr>
              <a:t>F: C0 controls.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0020 - </a:t>
            </a:r>
            <a:r>
              <a:rPr lang="el-GR" sz="1800" dirty="0" smtClean="0">
                <a:latin typeface="Arial"/>
                <a:cs typeface="Arial"/>
              </a:rPr>
              <a:t>002</a:t>
            </a:r>
            <a:r>
              <a:rPr lang="en-GB" sz="1800" dirty="0" smtClean="0">
                <a:latin typeface="Arial"/>
                <a:cs typeface="Arial"/>
              </a:rPr>
              <a:t>F: ASCII </a:t>
            </a:r>
            <a:r>
              <a:rPr lang="el-GR" sz="1800" dirty="0" smtClean="0">
                <a:latin typeface="Arial"/>
                <a:cs typeface="Arial"/>
              </a:rPr>
              <a:t>χαρακτήρες για σύμβολα και τονισμό.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0030 – 0039: ASCII </a:t>
            </a:r>
            <a:r>
              <a:rPr lang="el-GR" sz="1800" dirty="0" smtClean="0">
                <a:latin typeface="Arial"/>
                <a:cs typeface="Arial"/>
              </a:rPr>
              <a:t>ψηφία.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Κτλ.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Το αγγλικό γράμμα Α συμβολίζεται 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U+0041</a:t>
            </a: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Screen Shot 2014-11-03 at 10.2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22" y="0"/>
            <a:ext cx="4457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1894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75" y="274638"/>
            <a:ext cx="7764298" cy="473251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Arial"/>
                <a:cs typeface="Arial"/>
              </a:rPr>
              <a:t>^</a:t>
            </a:r>
            <a:r>
              <a:rPr lang="en-GB" sz="2800" dirty="0" smtClean="0">
                <a:latin typeface="Arial"/>
                <a:cs typeface="Arial"/>
              </a:rPr>
              <a:t>M: Carriage return </a:t>
            </a:r>
            <a:r>
              <a:rPr lang="el-GR" sz="2800" dirty="0" smtClean="0">
                <a:latin typeface="Arial"/>
                <a:cs typeface="Arial"/>
              </a:rPr>
              <a:t>στο τέλος μιας γραμμής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932350"/>
            <a:ext cx="8232275" cy="5738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Unix/Linux, </a:t>
            </a:r>
            <a:r>
              <a:rPr lang="el-GR" sz="1800" dirty="0" smtClean="0">
                <a:latin typeface="Arial"/>
                <a:cs typeface="Arial"/>
              </a:rPr>
              <a:t>σε ένα </a:t>
            </a:r>
            <a:r>
              <a:rPr lang="en-GB" sz="1800" dirty="0" smtClean="0">
                <a:latin typeface="Arial"/>
                <a:cs typeface="Arial"/>
              </a:rPr>
              <a:t>text file, </a:t>
            </a:r>
            <a:r>
              <a:rPr lang="el-GR" sz="1800" dirty="0" smtClean="0">
                <a:latin typeface="Arial"/>
                <a:cs typeface="Arial"/>
              </a:rPr>
              <a:t>το τέλος μιας γραμμής συμβολίζεται με το </a:t>
            </a:r>
            <a:r>
              <a:rPr lang="en-GB" sz="1800" dirty="0" smtClean="0">
                <a:latin typeface="Arial"/>
                <a:cs typeface="Arial"/>
              </a:rPr>
              <a:t>new line character, </a:t>
            </a:r>
            <a:r>
              <a:rPr lang="el-GR" sz="1800" dirty="0" smtClean="0">
                <a:latin typeface="Arial"/>
                <a:cs typeface="Arial"/>
              </a:rPr>
              <a:t>δηλαδή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\n</a:t>
            </a:r>
            <a:r>
              <a:rPr lang="el-GR" sz="1800" dirty="0" smtClean="0">
                <a:latin typeface="Arial"/>
                <a:cs typeface="Arial"/>
              </a:rPr>
              <a:t> 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LF</a:t>
            </a:r>
            <a:r>
              <a:rPr lang="en-GB" sz="1800" dirty="0" smtClean="0">
                <a:latin typeface="Arial"/>
                <a:cs typeface="Arial"/>
              </a:rPr>
              <a:t> (Line Feed) </a:t>
            </a:r>
            <a:r>
              <a:rPr lang="el-GR" sz="1800" dirty="0" smtClean="0">
                <a:latin typeface="Arial"/>
                <a:cs typeface="Arial"/>
              </a:rPr>
              <a:t>που αντιστοιχεί στον 10</a:t>
            </a:r>
            <a:r>
              <a:rPr lang="el-GR" sz="1800" baseline="30000" dirty="0" smtClean="0">
                <a:latin typeface="Arial"/>
                <a:cs typeface="Arial"/>
              </a:rPr>
              <a:t>ο </a:t>
            </a:r>
            <a:r>
              <a:rPr lang="el-GR" sz="1800" dirty="0" smtClean="0">
                <a:latin typeface="Arial"/>
                <a:cs typeface="Arial"/>
              </a:rPr>
              <a:t>στη σειρά χαρακτήρα του πίνακα</a:t>
            </a:r>
            <a:r>
              <a:rPr lang="en-GB" sz="1800" dirty="0" smtClean="0">
                <a:latin typeface="Arial"/>
                <a:cs typeface="Arial"/>
              </a:rPr>
              <a:t> ASCII.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Windows </a:t>
            </a:r>
            <a:r>
              <a:rPr lang="el-GR" sz="1800" dirty="0" smtClean="0">
                <a:latin typeface="Arial"/>
                <a:cs typeface="Arial"/>
              </a:rPr>
              <a:t>όμως</a:t>
            </a:r>
            <a:r>
              <a:rPr lang="en-GB" sz="1800" dirty="0" smtClean="0">
                <a:latin typeface="Arial"/>
                <a:cs typeface="Arial"/>
              </a:rPr>
              <a:t>,</a:t>
            </a:r>
            <a:r>
              <a:rPr lang="el-GR" sz="1800" dirty="0" smtClean="0">
                <a:latin typeface="Arial"/>
                <a:cs typeface="Arial"/>
              </a:rPr>
              <a:t> το τέλος μια γραμμής συμβολίζεται με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δύο διαδοχικούς χαρακτήρες, το </a:t>
            </a:r>
            <a:r>
              <a:rPr lang="en-GB" sz="1800" dirty="0" smtClean="0">
                <a:latin typeface="Arial"/>
                <a:cs typeface="Arial"/>
              </a:rPr>
              <a:t>carriage return character, </a:t>
            </a:r>
            <a:r>
              <a:rPr lang="el-GR" sz="1800" dirty="0" smtClean="0">
                <a:latin typeface="Arial"/>
                <a:cs typeface="Arial"/>
              </a:rPr>
              <a:t>δηλαδή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\r</a:t>
            </a:r>
            <a:r>
              <a:rPr lang="el-GR" sz="1800" dirty="0" smtClean="0">
                <a:latin typeface="Arial"/>
                <a:cs typeface="Arial"/>
              </a:rPr>
              <a:t> 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CR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αντιστοιχεί στον </a:t>
            </a:r>
            <a:r>
              <a:rPr lang="el-GR" sz="1800" dirty="0" smtClean="0">
                <a:latin typeface="Arial"/>
                <a:cs typeface="Arial"/>
              </a:rPr>
              <a:t>13</a:t>
            </a:r>
            <a:r>
              <a:rPr lang="el-GR" sz="1800" baseline="30000" dirty="0" smtClean="0">
                <a:latin typeface="Arial"/>
                <a:cs typeface="Arial"/>
              </a:rPr>
              <a:t>ο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στη σειρά χαρακτήρα του πίνακα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και μετά το </a:t>
            </a:r>
            <a:r>
              <a:rPr lang="en-GB" sz="1800" dirty="0" smtClean="0">
                <a:latin typeface="Arial"/>
                <a:cs typeface="Arial"/>
              </a:rPr>
              <a:t>new line character.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Macintosh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text file </a:t>
            </a:r>
            <a:r>
              <a:rPr lang="el-GR" sz="1800" dirty="0" smtClean="0">
                <a:latin typeface="Arial"/>
                <a:cs typeface="Arial"/>
              </a:rPr>
              <a:t>μπορεί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να έχει στο τέλος κάθε γραμμής </a:t>
            </a:r>
            <a:r>
              <a:rPr lang="en-GB" sz="1800" dirty="0" smtClean="0">
                <a:latin typeface="Arial"/>
                <a:cs typeface="Arial"/>
              </a:rPr>
              <a:t>new line character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carriage return.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παραπάνω έχουν ως συνέπεια, όταν ανοίγουμε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σε έναν </a:t>
            </a:r>
            <a:r>
              <a:rPr lang="en-GB" sz="1800" dirty="0">
                <a:latin typeface="Arial"/>
                <a:cs typeface="Arial"/>
              </a:rPr>
              <a:t>text editor </a:t>
            </a:r>
            <a:r>
              <a:rPr lang="el-GR" sz="1800" dirty="0">
                <a:latin typeface="Arial"/>
                <a:cs typeface="Arial"/>
              </a:rPr>
              <a:t>του </a:t>
            </a:r>
            <a:r>
              <a:rPr lang="en-GB" sz="1800" dirty="0" err="1">
                <a:latin typeface="Arial"/>
                <a:cs typeface="Arial"/>
              </a:rPr>
              <a:t>linux</a:t>
            </a:r>
            <a:r>
              <a:rPr lang="el-GR" sz="1800" dirty="0" smtClean="0">
                <a:latin typeface="Arial"/>
                <a:cs typeface="Arial"/>
              </a:rPr>
              <a:t> ένα </a:t>
            </a:r>
            <a:r>
              <a:rPr lang="en-GB" sz="1800" dirty="0" smtClean="0">
                <a:latin typeface="Arial"/>
                <a:cs typeface="Arial"/>
              </a:rPr>
              <a:t>text file </a:t>
            </a:r>
            <a:r>
              <a:rPr lang="el-GR" sz="1800" dirty="0" smtClean="0">
                <a:latin typeface="Arial"/>
                <a:cs typeface="Arial"/>
              </a:rPr>
              <a:t>που προήλθε από </a:t>
            </a:r>
            <a:r>
              <a:rPr lang="en-GB" sz="1800" dirty="0" smtClean="0">
                <a:latin typeface="Arial"/>
                <a:cs typeface="Arial"/>
              </a:rPr>
              <a:t>Windows</a:t>
            </a:r>
            <a:r>
              <a:rPr lang="el-GR" sz="1800" dirty="0" smtClean="0">
                <a:latin typeface="Arial"/>
                <a:cs typeface="Arial"/>
              </a:rPr>
              <a:t> ή</a:t>
            </a:r>
            <a:r>
              <a:rPr lang="en-GB" sz="1800" dirty="0" smtClean="0">
                <a:latin typeface="Arial"/>
                <a:cs typeface="Arial"/>
              </a:rPr>
              <a:t> Macintosh, </a:t>
            </a:r>
            <a:r>
              <a:rPr lang="el-GR" sz="1800" dirty="0" smtClean="0">
                <a:latin typeface="Arial"/>
                <a:cs typeface="Arial"/>
              </a:rPr>
              <a:t>να εμφανίζονται στο τέλος της κάθε γραμμής τα </a:t>
            </a:r>
            <a:r>
              <a:rPr lang="en-GB" sz="1800" dirty="0" smtClean="0">
                <a:latin typeface="Arial"/>
                <a:cs typeface="Arial"/>
              </a:rPr>
              <a:t>carriage return characters, </a:t>
            </a:r>
            <a:r>
              <a:rPr lang="el-GR" sz="1800" dirty="0" smtClean="0">
                <a:latin typeface="Arial"/>
                <a:cs typeface="Arial"/>
              </a:rPr>
              <a:t>με τη μορφή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^M.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Gene1  Gene2  </a:t>
            </a:r>
            <a:r>
              <a:rPr lang="en-GB" sz="1800" dirty="0" err="1" smtClean="0">
                <a:latin typeface="Arial"/>
                <a:cs typeface="Arial"/>
              </a:rPr>
              <a:t>tissue^M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μετατρέπουμε ένα αρχείο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τύπου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Windows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σε αρχείο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(file2)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τύπου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Unix/Linux.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-d  ‘\r’  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Ένα αρχείο </a:t>
            </a:r>
            <a:r>
              <a:rPr lang="en-GB" sz="1800" dirty="0" smtClean="0">
                <a:latin typeface="Arial"/>
                <a:cs typeface="Arial"/>
              </a:rPr>
              <a:t>Macintosh </a:t>
            </a:r>
            <a:r>
              <a:rPr lang="el-GR" sz="1800" dirty="0" smtClean="0">
                <a:latin typeface="Arial"/>
                <a:cs typeface="Arial"/>
              </a:rPr>
              <a:t>που ονομάζεται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μετατρέπεται σε αρχείο τύπου </a:t>
            </a:r>
            <a:r>
              <a:rPr lang="en-GB" sz="1800" dirty="0" smtClean="0">
                <a:latin typeface="Arial"/>
                <a:cs typeface="Arial"/>
              </a:rPr>
              <a:t>Unix/Linux (</a:t>
            </a:r>
            <a:r>
              <a:rPr lang="el-GR" sz="1800" dirty="0" smtClean="0">
                <a:latin typeface="Arial"/>
                <a:cs typeface="Arial"/>
              </a:rPr>
              <a:t>με ονομασία </a:t>
            </a:r>
            <a:r>
              <a:rPr lang="en-GB" sz="1800" dirty="0" smtClean="0">
                <a:latin typeface="Arial"/>
                <a:cs typeface="Arial"/>
              </a:rPr>
              <a:t>file2) </a:t>
            </a:r>
            <a:r>
              <a:rPr lang="el-GR" sz="1800" dirty="0" smtClean="0">
                <a:latin typeface="Arial"/>
                <a:cs typeface="Arial"/>
              </a:rPr>
              <a:t>με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smtClean="0">
                <a:solidFill>
                  <a:srgbClr val="FF0000"/>
                </a:solidFill>
                <a:latin typeface="Arial"/>
                <a:cs typeface="Arial"/>
              </a:rPr>
              <a:t>  ‘\r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’  ‘\n’  &lt;file1&gt;  file2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Αν θέλουμε με το </a:t>
            </a:r>
            <a:r>
              <a:rPr lang="en-GB" sz="1800" dirty="0" err="1">
                <a:latin typeface="Arial"/>
                <a:cs typeface="Arial"/>
              </a:rPr>
              <a:t>grep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να βρούμε το μοτίβο </a:t>
            </a:r>
            <a:r>
              <a:rPr lang="en-GB" sz="1800" dirty="0">
                <a:latin typeface="Arial"/>
                <a:cs typeface="Arial"/>
              </a:rPr>
              <a:t>tissue </a:t>
            </a:r>
            <a:r>
              <a:rPr lang="el-GR" sz="1800" dirty="0">
                <a:latin typeface="Arial"/>
                <a:cs typeface="Arial"/>
              </a:rPr>
              <a:t>στο τέλος της γραμμής, ο χαρακτήρας ^Μ δημιουργεί πρόβλημα. Αυτούς τους χαρακτήρες </a:t>
            </a:r>
            <a:r>
              <a:rPr lang="el-GR" sz="1800" dirty="0" smtClean="0">
                <a:latin typeface="Arial"/>
                <a:cs typeface="Arial"/>
              </a:rPr>
              <a:t>πρέπει να τους απαλείψουμε </a:t>
            </a:r>
            <a:r>
              <a:rPr lang="el-GR" sz="1800" dirty="0">
                <a:latin typeface="Arial"/>
                <a:cs typeface="Arial"/>
              </a:rPr>
              <a:t>με </a:t>
            </a:r>
            <a:r>
              <a:rPr lang="el-GR" sz="1800" dirty="0" smtClean="0">
                <a:latin typeface="Arial"/>
                <a:cs typeface="Arial"/>
              </a:rPr>
              <a:t>μια από τις παραπάνω εντολές.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702450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- Εισαγωγή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4954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πολύ ισχυρό πρόγραμμα/εργαλείο του </a:t>
            </a:r>
            <a:r>
              <a:rPr lang="en-GB" sz="1800" dirty="0" smtClean="0">
                <a:latin typeface="Arial"/>
                <a:cs typeface="Arial"/>
              </a:rPr>
              <a:t>Unix &amp; Linux </a:t>
            </a:r>
            <a:r>
              <a:rPr lang="el-GR" sz="1800" dirty="0" smtClean="0">
                <a:latin typeface="Arial"/>
                <a:cs typeface="Arial"/>
              </a:rPr>
              <a:t>που μας επιτρέπει να χειριστούμε ποικιλοτρόπως το περιεχόμενο αρχείων. Εδώ θα αναφερθούμε σε κάποιες από τις πιο κοινές εφαρμογές του.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αναγνωρίσει μοτίβα χαρακτήρων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(regular expressions)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και η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να εκτελέσει μια πράξη σε συγκεκριμένες γραμμές ενός αρχείου.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αντικαταστήσει μια λέξη ή ένα μοτίβο με ένα άλλο, οποτεδήποτε το συναντά, ή εντός ενός συγκεκριμένου εύρους γραμμών.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εκτυπώσει ή να διαγράψει συγκεκριμένες γραμμές ενός αρχείου, αρκεί να ορίσουμε το εύρος τιμών των γραμμών, ή το μοτίβο που πρέπει να συναντάται στις προς εκτύπωση/διαγραφή γραμμές.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μας πει σε ποιές γραμμές συναντάται ένα συγκεκριμένο μοτίβο χαρακτήρων.</a:t>
            </a: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Οι βασικές εντολές εντός </a:t>
            </a:r>
            <a:r>
              <a:rPr lang="en-GB" sz="18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όπως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substitute, transliterate, print, delete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συμβολίζονται με τα γράμματα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s, y, p, d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84529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2"/>
            <a:ext cx="8229600" cy="3459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Κατά σύμβαση, 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εκτυπώνει κάθε γραμμή του αρχείου που του ορίζουμε. Με την παράμετρο –</a:t>
            </a:r>
            <a:r>
              <a:rPr lang="en-GB" sz="1800" dirty="0" smtClean="0">
                <a:latin typeface="Arial"/>
                <a:cs typeface="Arial"/>
              </a:rPr>
              <a:t>n </a:t>
            </a:r>
            <a:r>
              <a:rPr lang="el-GR" sz="1800" dirty="0" smtClean="0">
                <a:latin typeface="Arial"/>
                <a:cs typeface="Arial"/>
              </a:rPr>
              <a:t>δεν εκτυπώνονται όλες οι γραμμές, αλλά μόνο αυτές που ορίζονται μέσα στα μονά εισαγωγικά.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εκτυπώσουμε όλες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</a:t>
            </a:r>
            <a:r>
              <a:rPr lang="el-GR" sz="1800" dirty="0" smtClean="0">
                <a:latin typeface="Arial"/>
                <a:cs typeface="Arial"/>
              </a:rPr>
              <a:t>τις γραμμές 1-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Χ</a:t>
            </a:r>
            <a:r>
              <a:rPr lang="el-GR" sz="1800" dirty="0" smtClean="0">
                <a:latin typeface="Arial"/>
                <a:cs typeface="Arial"/>
              </a:rPr>
              <a:t>ρησιμοποιούμε στην εντολή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smtClean="0">
                <a:latin typeface="Arial"/>
                <a:cs typeface="Arial"/>
              </a:rPr>
              <a:t>print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έχει μια κάπως περίεργη συμπεριφορά. Θα εκτυπώσει όλες τις γραμμές και επίσης θα εκτυπώσει ξανά εκείνες που ορίζονται μέσα στα μονά εισαγωγικά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το αποφύγουμε αυτό και να εκτυπωθούν μόνο οι γραμμές που ορίζονται μέσα στα μονά εισαγωγικά χρησιμοποιούμε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–n ‘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1,3 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70017" y="457289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1473" y="530702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2802549" y="4332692"/>
            <a:ext cx="989263" cy="247205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9280" y="4918733"/>
            <a:ext cx="137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19873" y="4593573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11329" y="532592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7124307" y="4840600"/>
            <a:ext cx="989263" cy="126739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9136" y="4937634"/>
            <a:ext cx="1615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-n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‘1,3 p’ file1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7970" y="420355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6445" y="418078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5057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21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-n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$ σημαίνει έως το τέλος.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9444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2864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μετά να διαγράψουμε </a:t>
            </a:r>
            <a:r>
              <a:rPr lang="el-GR" sz="1800" dirty="0">
                <a:latin typeface="Arial"/>
                <a:cs typeface="Arial"/>
              </a:rPr>
              <a:t>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και το υπόλοιπο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διαγραφή δεν χρειάζεται η παράμετρος 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-n.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91347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το περιεχόμενο του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να αντικαταστήσουμε την λέξη </a:t>
            </a:r>
            <a:r>
              <a:rPr lang="en-GB" sz="1800" dirty="0" smtClean="0">
                <a:latin typeface="Arial"/>
                <a:cs typeface="Arial"/>
              </a:rPr>
              <a:t>word1 </a:t>
            </a:r>
            <a:r>
              <a:rPr lang="el-GR" sz="1800" dirty="0" smtClean="0">
                <a:latin typeface="Arial"/>
                <a:cs typeface="Arial"/>
              </a:rPr>
              <a:t>με την λέξη </a:t>
            </a:r>
            <a:r>
              <a:rPr lang="en-GB" sz="1800" dirty="0" smtClean="0">
                <a:latin typeface="Arial"/>
                <a:cs typeface="Arial"/>
              </a:rPr>
              <a:t>word2</a:t>
            </a:r>
            <a:r>
              <a:rPr lang="el-GR" sz="1800" dirty="0" smtClean="0">
                <a:latin typeface="Arial"/>
                <a:cs typeface="Arial"/>
              </a:rPr>
              <a:t> σε όλες τις γραμμές και στη συνέχεια το τροποποιημένο περιεχόμενο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‘s/word1/word2/’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Η αντικατάσταση γίνεται με την εντολή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substitute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συμβολίζεται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Τα 3 / είναι οι διαχωριστές μέσα στους οποίους τοποθετούνται τα 2 μοτίβα προς τροποποίηση, πρώτα το μοτίβο στόχος και μετά το τελικό μοτίβο.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 και μετά την τροποποίηση εμφανίζονται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εμφανιστούν μόνο οι γραμμές που υπέστησαν τροποποίηση, χρησιμοποιούμε τα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 p’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περισσότερες από μία φορές σε μια γραμμή, η παραπάνω εντολή θα τροποποιήσει μόνο την πρώτη εμφάνιση του μοτίβου. Αν θέλουμε να τροποποιηθούν όλες οι εμφανίσεις του μοτίβου, πρέπει να χρησιμοποιήσουμε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global,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/g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εμφανίζεται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περισσότερες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από μία φορές σε μια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γραμμή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θέλω να τροποποιήσω μόνο την δεύτερη εμφάνιση του μοτίβου, 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/2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59058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</a:t>
            </a:r>
            <a:r>
              <a:rPr lang="en-GB" sz="2800" dirty="0" smtClean="0">
                <a:latin typeface="Arial"/>
                <a:cs typeface="Arial"/>
              </a:rPr>
              <a:t>4 =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εκτυπώσουμε τα νούμερα των γραμμών στις οποίες εμφανίζεται το  μοτίβο </a:t>
            </a:r>
            <a:r>
              <a:rPr lang="en-GB" sz="1800" dirty="0" smtClean="0">
                <a:latin typeface="Arial"/>
                <a:cs typeface="Arial"/>
              </a:rPr>
              <a:t>word1, </a:t>
            </a:r>
            <a:r>
              <a:rPr lang="el-GR" sz="1800" dirty="0" smtClean="0">
                <a:latin typeface="Arial"/>
                <a:cs typeface="Arial"/>
              </a:rPr>
              <a:t>στο αρχείο </a:t>
            </a:r>
            <a:r>
              <a:rPr lang="en-GB" sz="1800" dirty="0" smtClean="0">
                <a:latin typeface="Arial"/>
                <a:cs typeface="Arial"/>
              </a:rPr>
              <a:t>file1.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‘/word1/ =’ file1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το χρησιμοποιούμε για να εκτυπωθεί ο αριθμός της γραμμής στην οποία βρέθηκε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Επίσης, δεν χρησιμοποιήθηκε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γιατί δεν επιθυμούμε να κάνουμε αντικατάσταση.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είναι 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–n “word1”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75550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9503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111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936"/>
            <a:ext cx="8374762" cy="532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>
                <a:latin typeface="Arial"/>
                <a:cs typeface="Arial"/>
              </a:rPr>
              <a:t>awk</a:t>
            </a:r>
            <a:r>
              <a:rPr lang="en-GB" sz="1800" dirty="0">
                <a:latin typeface="Arial"/>
                <a:cs typeface="Arial"/>
              </a:rPr>
              <a:t> ‘{</a:t>
            </a:r>
            <a:r>
              <a:rPr lang="el-GR" sz="1800" dirty="0">
                <a:latin typeface="Arial"/>
                <a:cs typeface="Arial"/>
              </a:rPr>
              <a:t>ΕΝΤΟΛ</a:t>
            </a:r>
            <a:r>
              <a:rPr lang="en-GB" sz="1800" dirty="0">
                <a:latin typeface="Arial"/>
                <a:cs typeface="Arial"/>
              </a:rPr>
              <a:t>H1;</a:t>
            </a:r>
            <a:r>
              <a:rPr lang="el-GR" sz="1800" dirty="0">
                <a:latin typeface="Arial"/>
                <a:cs typeface="Arial"/>
              </a:rPr>
              <a:t>ΕΝΤΟΛΗ2</a:t>
            </a:r>
            <a:r>
              <a:rPr lang="en-GB" sz="1800" dirty="0">
                <a:latin typeface="Arial"/>
                <a:cs typeface="Arial"/>
              </a:rPr>
              <a:t>}’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INPUT_FILE &gt; OUTPUT_FILE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χωρίζονται η μία από την άλλη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Μέσα στις αγκύλες περιέχονται οι εντολές που πρέπει να εκτελεστούν για κάθε φορά που το </a:t>
            </a:r>
            <a:r>
              <a:rPr lang="en-GB" sz="1800" dirty="0" err="1" smtClean="0">
                <a:latin typeface="Arial"/>
                <a:cs typeface="Arial"/>
              </a:rPr>
              <a:t>awk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παίρνει μια γραμμή από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ορίζουμε εμείς.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παρακάτω 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αν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έχει 4 γραμμές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με τα νούμερα 1-4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just took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 line from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>
                <a:latin typeface="Arial"/>
                <a:cs typeface="Arial"/>
              </a:rPr>
              <a:t>Στην παρακάτω 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terminal;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this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is the second print command for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the same input line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137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75225" y="3539235"/>
            <a:ext cx="3907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Το σύστημα έχει δομή ιεραρχική. Ένας κατάλογος μπορεί να έχει 1 ή περισσότερους υπο-καταλόγους. </a:t>
            </a:r>
          </a:p>
          <a:p>
            <a:r>
              <a:rPr lang="el-GR" sz="1600" dirty="0" smtClean="0">
                <a:latin typeface="Arial"/>
                <a:cs typeface="Arial"/>
              </a:rPr>
              <a:t>Όχι το αντίθετο.</a:t>
            </a:r>
          </a:p>
          <a:p>
            <a:r>
              <a:rPr lang="el-GR" sz="1600" dirty="0" smtClean="0">
                <a:latin typeface="Arial"/>
                <a:cs typeface="Arial"/>
              </a:rPr>
              <a:t>Κάθε κατάλογος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l-GR" sz="1600" dirty="0" smtClean="0">
                <a:latin typeface="Arial"/>
                <a:cs typeface="Arial"/>
              </a:rPr>
              <a:t>αρχείο έχει μια διεύθυνση. Η διεύθυνση αρχίζει από το </a:t>
            </a:r>
            <a:r>
              <a:rPr lang="en-GB" sz="1600" dirty="0" smtClean="0">
                <a:latin typeface="Arial"/>
                <a:cs typeface="Arial"/>
              </a:rPr>
              <a:t>root </a:t>
            </a:r>
            <a:r>
              <a:rPr lang="el-GR" sz="1600" dirty="0" smtClean="0">
                <a:latin typeface="Arial"/>
                <a:cs typeface="Arial"/>
              </a:rPr>
              <a:t>και ακολουθούμε την κατάλληλη πορεία μέχρι να καταλήξουμε εκεί που θέλουμε.</a:t>
            </a:r>
            <a:endParaRPr lang="en-GB" sz="1600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282046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Στην παρακάτω </a:t>
            </a:r>
            <a:r>
              <a:rPr lang="el-GR" sz="1800" dirty="0">
                <a:latin typeface="Arial"/>
                <a:cs typeface="Arial"/>
              </a:rPr>
              <a:t>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αν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έχει 4 γραμμές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με τα νούμερα 1-4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just took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 line from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 smtClean="0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Δεν του λέμε πουθενά να εκτυπώσει περιεχόμενα από τις 4 γραμμές που πήρε από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l-GR" sz="1800" dirty="0" smtClean="0">
                <a:latin typeface="Arial"/>
                <a:cs typeface="Arial"/>
              </a:rPr>
              <a:t>!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58128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r>
              <a:rPr lang="el-GR" sz="1900" dirty="0">
                <a:latin typeface="Arial"/>
                <a:cs typeface="Arial"/>
              </a:rPr>
              <a:t>Στην παρακάτω γραμμή</a:t>
            </a:r>
            <a:r>
              <a:rPr lang="en-GB" sz="1900" dirty="0" smtClean="0">
                <a:latin typeface="Arial"/>
                <a:cs typeface="Arial"/>
              </a:rPr>
              <a:t>, </a:t>
            </a:r>
            <a:r>
              <a:rPr lang="el-GR" sz="19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900" dirty="0" smtClean="0">
                <a:latin typeface="Arial"/>
                <a:cs typeface="Arial"/>
              </a:rPr>
              <a:t>terminal;</a:t>
            </a:r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9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9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this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is the second print command for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the same input line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9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l-GR" sz="19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9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  <a:endParaRPr lang="en-GB" sz="19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80948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Αν θέλουμε το </a:t>
            </a:r>
            <a:r>
              <a:rPr lang="en-GB" sz="2000" dirty="0" err="1" smtClean="0">
                <a:latin typeface="Arial"/>
                <a:cs typeface="Arial"/>
              </a:rPr>
              <a:t>awk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να εκτελέσει κάποιες εντολές πριν αρχίσει να παίρνει γραμμές από κάποιο </a:t>
            </a:r>
            <a:r>
              <a:rPr lang="en-GB" sz="2000" dirty="0" smtClean="0">
                <a:latin typeface="Arial"/>
                <a:cs typeface="Arial"/>
              </a:rPr>
              <a:t>file, </a:t>
            </a:r>
            <a:r>
              <a:rPr lang="el-GR" sz="2000" dirty="0" smtClean="0">
                <a:latin typeface="Arial"/>
                <a:cs typeface="Arial"/>
              </a:rPr>
              <a:t>τότε χρησιμοποιούμε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και μέσα στις αγκύλες που ακολουθούν βάζουμε τις εντολές αυτές</a:t>
            </a:r>
            <a:r>
              <a:rPr lang="en-GB" sz="2000" dirty="0" smtClean="0">
                <a:latin typeface="Arial"/>
                <a:cs typeface="Arial"/>
              </a:rPr>
              <a:t>.</a:t>
            </a:r>
          </a:p>
          <a:p>
            <a:r>
              <a:rPr lang="el-GR" sz="2000" dirty="0" smtClean="0">
                <a:latin typeface="Arial"/>
                <a:cs typeface="Arial"/>
              </a:rPr>
              <a:t>Αντίστοιχα, αν </a:t>
            </a:r>
            <a:r>
              <a:rPr lang="el-GR" sz="2000" dirty="0">
                <a:latin typeface="Arial"/>
                <a:cs typeface="Arial"/>
              </a:rPr>
              <a:t>θέλουμε το </a:t>
            </a:r>
            <a:r>
              <a:rPr lang="en-GB" sz="2000" dirty="0" err="1">
                <a:latin typeface="Arial"/>
                <a:cs typeface="Arial"/>
              </a:rPr>
              <a:t>awk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να κάνει κάτι </a:t>
            </a:r>
            <a:r>
              <a:rPr lang="el-GR" sz="2000" dirty="0" smtClean="0">
                <a:latin typeface="Arial"/>
                <a:cs typeface="Arial"/>
              </a:rPr>
              <a:t>μετά την τελευταία γραμμή </a:t>
            </a:r>
            <a:r>
              <a:rPr lang="el-GR" sz="2000" dirty="0">
                <a:latin typeface="Arial"/>
                <a:cs typeface="Arial"/>
              </a:rPr>
              <a:t>από κάποιο </a:t>
            </a:r>
            <a:r>
              <a:rPr lang="en-GB" sz="2000" dirty="0">
                <a:latin typeface="Arial"/>
                <a:cs typeface="Arial"/>
              </a:rPr>
              <a:t>file, </a:t>
            </a:r>
            <a:r>
              <a:rPr lang="el-GR" sz="2000" dirty="0">
                <a:latin typeface="Arial"/>
                <a:cs typeface="Arial"/>
              </a:rPr>
              <a:t>τότε χρησιμοποιούμε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</a:t>
            </a:r>
            <a:r>
              <a:rPr lang="en-GB" sz="2000" dirty="0" smtClean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"this is the end"}'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beginning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775377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"this is the end"}'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528341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beginning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32773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600200"/>
            <a:ext cx="8429755" cy="50518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this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end?";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no, this is the end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content of this line is </a:t>
            </a:r>
            <a:r>
              <a:rPr lang="en-GB" sz="2000" b="1" u="sng" dirty="0" smtClean="0">
                <a:solidFill>
                  <a:srgbClr val="008000"/>
                </a:solidFill>
                <a:latin typeface="Arial"/>
                <a:cs typeface="Arial"/>
              </a:rPr>
              <a:t>$1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print "content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line is 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"</a:t>
            </a:r>
            <a:r>
              <a:rPr lang="en-GB" sz="2000" b="1" u="sng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5718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600200"/>
            <a:ext cx="8429755" cy="5051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this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end?";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no, this is the end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no, this is the 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10385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046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982685"/>
            <a:ext cx="8429755" cy="56693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content of this line is $1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no, this is the </a:t>
            </a:r>
            <a:r>
              <a:rPr lang="en-GB" sz="2000" dirty="0" smtClean="0">
                <a:solidFill>
                  <a:srgbClr val="008000"/>
                </a:solidFill>
                <a:latin typeface="Arial"/>
                <a:cs typeface="Arial"/>
              </a:rPr>
              <a:t>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101873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33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028039"/>
            <a:ext cx="8429755" cy="5623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print "content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line is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2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3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4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no, this is the end</a:t>
            </a:r>
          </a:p>
        </p:txBody>
      </p:sp>
    </p:spTree>
    <p:extLst>
      <p:ext uri="{BB962C8B-B14F-4D97-AF65-F5344CB8AC3E}">
        <p14:creationId xmlns:p14="http://schemas.microsoft.com/office/powerpoint/2010/main" val="247695309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Πού υπάρχει λάθος στην παρακάτω εντολή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81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8909" y="3213456"/>
            <a:ext cx="3907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home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</a:t>
            </a:r>
          </a:p>
          <a:p>
            <a:r>
              <a:rPr lang="el-GR" sz="1600" dirty="0" smtClean="0">
                <a:latin typeface="Arial"/>
                <a:cs typeface="Arial"/>
              </a:rPr>
              <a:t>Π.χ. </a:t>
            </a:r>
            <a:r>
              <a:rPr lang="en-US" sz="1600" dirty="0" smtClean="0">
                <a:latin typeface="Arial"/>
                <a:cs typeface="Arial"/>
              </a:rPr>
              <a:t>o </a:t>
            </a:r>
            <a:r>
              <a:rPr lang="el-GR" sz="1600" dirty="0" smtClean="0">
                <a:latin typeface="Arial"/>
                <a:cs typeface="Arial"/>
              </a:rPr>
              <a:t>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PC1 </a:t>
            </a:r>
            <a:r>
              <a:rPr lang="el-GR" sz="1600" dirty="0" smtClean="0">
                <a:latin typeface="Arial"/>
                <a:cs typeface="Arial"/>
              </a:rPr>
              <a:t>και 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είναι διαφορετικοί και έχουν διευθύνσεις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/home/PC1/dir1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528489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Μεταβλητές (</a:t>
            </a:r>
            <a:r>
              <a:rPr lang="en-GB" dirty="0" smtClean="0">
                <a:latin typeface="Arial"/>
                <a:cs typeface="Arial"/>
              </a:rPr>
              <a:t>variables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Οι μεταβλητές έχουν κάποιο όνομα που τους δίνουμε εμείς και κάποιο περιεχόμενο. </a:t>
            </a:r>
          </a:p>
          <a:p>
            <a:r>
              <a:rPr lang="el-GR" sz="2000" dirty="0" smtClean="0">
                <a:latin typeface="Arial"/>
                <a:cs typeface="Arial"/>
              </a:rPr>
              <a:t>Το περιεχόμενο μπορούμε να το ορίσουμε με το </a:t>
            </a:r>
            <a:r>
              <a:rPr lang="el-GR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Επίσης, το </a:t>
            </a:r>
            <a:r>
              <a:rPr lang="el-GR" sz="2000" dirty="0">
                <a:latin typeface="Arial"/>
                <a:cs typeface="Arial"/>
              </a:rPr>
              <a:t>περιεχόμενο</a:t>
            </a:r>
            <a:r>
              <a:rPr lang="el-GR" sz="2000" dirty="0" smtClean="0">
                <a:latin typeface="Arial"/>
                <a:cs typeface="Arial"/>
              </a:rPr>
              <a:t> μπορεί να μεταβάλλεται, καθώς εκτελείται το πρόγραμμα.</a:t>
            </a:r>
          </a:p>
          <a:p>
            <a:r>
              <a:rPr lang="el-GR" sz="2000" dirty="0" smtClean="0">
                <a:latin typeface="Arial"/>
                <a:cs typeface="Arial"/>
              </a:rPr>
              <a:t>Το περιεχόμενο μιας μεταβλητής μπορεί να περιέχει είτε νούμερα είτε συμβολοσειρές.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Στις συμβολοσειρές τα περιεχόμενα περικλείονται σε διπλά εισαγωγικά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l-GR" sz="20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Π.χ.</a:t>
            </a:r>
          </a:p>
          <a:p>
            <a:r>
              <a:rPr lang="en-US" sz="2000" dirty="0" smtClean="0">
                <a:latin typeface="Arial"/>
                <a:cs typeface="Arial"/>
              </a:rPr>
              <a:t>X</a:t>
            </a:r>
            <a:r>
              <a:rPr lang="en-GB" sz="2000" dirty="0" smtClean="0">
                <a:latin typeface="Arial"/>
                <a:cs typeface="Arial"/>
              </a:rPr>
              <a:t>=10;</a:t>
            </a:r>
          </a:p>
          <a:p>
            <a:r>
              <a:rPr lang="en-GB" sz="2000" dirty="0" smtClean="0">
                <a:latin typeface="Arial"/>
                <a:cs typeface="Arial"/>
              </a:rPr>
              <a:t>X=</a:t>
            </a:r>
            <a:r>
              <a:rPr lang="en-GB" sz="2000" dirty="0">
                <a:latin typeface="Arial"/>
                <a:cs typeface="Arial"/>
              </a:rPr>
              <a:t>"</a:t>
            </a:r>
            <a:r>
              <a:rPr lang="en-GB" sz="2000" dirty="0" smtClean="0">
                <a:latin typeface="Arial"/>
                <a:cs typeface="Arial"/>
              </a:rPr>
              <a:t>this is a test”;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47770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5955"/>
            <a:ext cx="8229600" cy="5693710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Πρόσθεση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Αφαίρεση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Πολλαπλασιασμός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Διαίρεση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Υπόλοιπο διαίρεσης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% </a:t>
            </a:r>
            <a:r>
              <a:rPr lang="el-GR" sz="2000" dirty="0" smtClean="0">
                <a:latin typeface="Arial"/>
                <a:cs typeface="Arial"/>
              </a:rPr>
              <a:t>(π.χ. Χ=7%3  το υπόλοιπο είναι ίσο με 1)</a:t>
            </a:r>
          </a:p>
          <a:p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Έστω 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 έχει μια τιμή</a:t>
            </a:r>
            <a:r>
              <a:rPr lang="en-GB" sz="2000" dirty="0" smtClean="0">
                <a:latin typeface="Arial"/>
                <a:cs typeface="Arial"/>
              </a:rPr>
              <a:t>; </a:t>
            </a:r>
            <a:r>
              <a:rPr lang="el-GR" sz="2000" dirty="0" smtClean="0">
                <a:latin typeface="Arial"/>
                <a:cs typeface="Arial"/>
              </a:rPr>
              <a:t>Αν θέλω να αυξήσω την τιμή του Χ κατά 1, τότε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X=X+1;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Χ++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Χ+=1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Αντίστοιχα, αν θέλω να μειώσω την τιμή του Χ κατά 1, τότε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X=X-1;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</a:t>
            </a:r>
            <a:r>
              <a:rPr lang="en-GB" sz="2000" dirty="0" smtClean="0">
                <a:latin typeface="Arial"/>
                <a:cs typeface="Arial"/>
              </a:rPr>
              <a:t>--;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Χ-=1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055086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θέλω να αυξήσω την τιμή του </a:t>
            </a:r>
            <a:r>
              <a:rPr lang="en-GB" sz="2000" dirty="0" smtClean="0">
                <a:latin typeface="Arial"/>
                <a:cs typeface="Arial"/>
              </a:rPr>
              <a:t>X </a:t>
            </a:r>
            <a:r>
              <a:rPr lang="el-GR" sz="2000" dirty="0" smtClean="0">
                <a:latin typeface="Arial"/>
                <a:cs typeface="Arial"/>
              </a:rPr>
              <a:t>κατά 5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X=X+5;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Χ+=5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Π.χ. Στην παρακάτω εντολή, τι περιμένετε ότι θα εκτυπωθεί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=5; x+=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2; print 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θέλω να πολλαπλασιάσω την τιμή του Χ επί 2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X=X*2;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X*=2;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Π.χ. Στην παρακάτω εντολή, τι περιμένετε ότι θα εκτυπωθεί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{x=2; x*=3; print 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σε μια γραμμή εντολής έχουμε ένα μείγμα από πράξεις πρόσθεσης/αφαίρεσης και πολλαπλασιασμού/διαίρεσης, τότε ή σειρά με την οποία γίνονται οι πράξεις ακολουθούν το αλγεβραϊκό πρότυπο.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Π.χ.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l-GR" sz="2000" dirty="0" smtClean="0">
                <a:latin typeface="Arial"/>
                <a:cs typeface="Arial"/>
              </a:rPr>
              <a:t>, τι περιμένετε ότι θα εκτυπωθεί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{x=1; y=x+2*3; print y}'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50188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 err="1" smtClean="0">
                <a:latin typeface="Arial"/>
                <a:cs typeface="Arial"/>
              </a:rPr>
              <a:t>nt</a:t>
            </a:r>
            <a:r>
              <a:rPr lang="el-GR" sz="2000" dirty="0" smtClean="0">
                <a:latin typeface="Arial"/>
                <a:cs typeface="Arial"/>
              </a:rPr>
              <a:t>(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l-GR" sz="2000" dirty="0" smtClean="0">
                <a:latin typeface="Arial"/>
                <a:cs typeface="Arial"/>
              </a:rPr>
              <a:t>μετατρέπει τον αριθμό 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 σε ακέραιο, χωρίς στρογγυλοποίηση</a:t>
            </a:r>
            <a:r>
              <a:rPr lang="en-GB" sz="2000" dirty="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εκτυπωθεί από την παρακάτω εντολή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{x=1.8; 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Η τιμή 1.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θέλουμε να κάνουμε στρογγυλοποίηση, προσθέτουμε 0.5 στην τιμή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Τι θα εκτυπωθεί από την παρακάτω εντολή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{x=1.8; 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FF0000"/>
                </a:solidFill>
                <a:latin typeface="Arial"/>
                <a:cs typeface="Arial"/>
              </a:rPr>
              <a:t>+0.5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)}'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δίνει τον φυσικό λογάριθμο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exp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e </a:t>
            </a:r>
            <a:r>
              <a:rPr lang="en-GB" sz="2000" baseline="30000" dirty="0" smtClean="0">
                <a:solidFill>
                  <a:srgbClr val="000000"/>
                </a:solidFill>
                <a:latin typeface="Arial"/>
                <a:cs typeface="Arial"/>
              </a:rPr>
              <a:t>x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-&gt; </a:t>
            </a: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exp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(x)</a:t>
            </a:r>
            <a:endParaRPr lang="en-GB" sz="2000" baseline="30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sqrt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ρίζα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9945080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Αποθήκευση συμβολοσειράς σε μεταβλητή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=“This is a string of characters”;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Μήκος συμβολοσειράς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length(X);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y=length(x); print y}'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δίνει το ίδιο αποτέλεσμα με την παρακάτω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length(x)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Θέση μιας σειράς χαρακτήρων σε μια συμβολοσειρά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index(string, search);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index(x, "b")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abcbba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index(x, "b")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Μόνο η θέση που εμφανίζεται το μοτίβο αναζήτησης για πρώτη φορά.</a:t>
            </a:r>
          </a:p>
        </p:txBody>
      </p:sp>
    </p:spTree>
    <p:extLst>
      <p:ext uri="{BB962C8B-B14F-4D97-AF65-F5344CB8AC3E}">
        <p14:creationId xmlns:p14="http://schemas.microsoft.com/office/powerpoint/2010/main" val="73947526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Αποκοπή περιοχής μιας συμβολοσειράς</a:t>
            </a:r>
            <a:r>
              <a:rPr lang="en-GB" sz="2000" dirty="0" smtClean="0">
                <a:latin typeface="Arial"/>
                <a:cs typeface="Arial"/>
              </a:rPr>
              <a:t> (substring)</a:t>
            </a:r>
            <a:r>
              <a:rPr lang="el-GR" sz="2000" dirty="0" smtClean="0">
                <a:latin typeface="Arial"/>
                <a:cs typeface="Arial"/>
              </a:rPr>
              <a:t> με την παρακάτω εντολή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err="1" smtClean="0">
                <a:latin typeface="Arial"/>
                <a:cs typeface="Arial"/>
              </a:rPr>
              <a:t>substr</a:t>
            </a:r>
            <a:r>
              <a:rPr lang="en-GB" sz="2000" dirty="0" smtClean="0">
                <a:latin typeface="Arial"/>
                <a:cs typeface="Arial"/>
              </a:rPr>
              <a:t>(string, position, </a:t>
            </a:r>
            <a:r>
              <a:rPr lang="en-GB" sz="2000" dirty="0" err="1" smtClean="0">
                <a:latin typeface="Arial"/>
                <a:cs typeface="Arial"/>
              </a:rPr>
              <a:t>fragment_length</a:t>
            </a:r>
            <a:r>
              <a:rPr lang="en-GB" sz="2000" dirty="0" smtClean="0"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στην παραπάνω εντολή δεν δώσουμε το </a:t>
            </a:r>
            <a:r>
              <a:rPr lang="en-GB" sz="2000" dirty="0" err="1" smtClean="0">
                <a:latin typeface="Arial"/>
                <a:cs typeface="Arial"/>
              </a:rPr>
              <a:t>fragment_length</a:t>
            </a:r>
            <a:r>
              <a:rPr lang="el-GR" sz="2000" dirty="0" smtClean="0">
                <a:latin typeface="Arial"/>
                <a:cs typeface="Arial"/>
              </a:rPr>
              <a:t>, τότε θα αποκοπεί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το κομμάτι από την θέση </a:t>
            </a:r>
            <a:r>
              <a:rPr lang="en-GB" sz="2000" dirty="0" smtClean="0">
                <a:latin typeface="Arial"/>
                <a:cs typeface="Arial"/>
              </a:rPr>
              <a:t>position </a:t>
            </a:r>
            <a:r>
              <a:rPr lang="el-GR" sz="2000" dirty="0" smtClean="0">
                <a:latin typeface="Arial"/>
                <a:cs typeface="Arial"/>
              </a:rPr>
              <a:t>μέχρι το τέλος της συμβολοσειράς </a:t>
            </a:r>
            <a:r>
              <a:rPr lang="en-GB" sz="2000" dirty="0" smtClean="0">
                <a:latin typeface="Arial"/>
                <a:cs typeface="Arial"/>
              </a:rPr>
              <a:t>string.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abcab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";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y=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substr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(x, 2, 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 print y}’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</a:t>
            </a:r>
            <a:r>
              <a:rPr lang="el-GR" sz="2000" dirty="0">
                <a:latin typeface="Arial"/>
                <a:cs typeface="Arial"/>
              </a:rPr>
              <a:t>θα εκτυπωθεί στην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abcab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"; y=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substr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(x,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2)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Με ποιά άλλη εντολή του </a:t>
            </a:r>
            <a:r>
              <a:rPr lang="en-GB" sz="2000" dirty="0" smtClean="0">
                <a:latin typeface="Arial"/>
                <a:cs typeface="Arial"/>
              </a:rPr>
              <a:t>Linux </a:t>
            </a:r>
            <a:r>
              <a:rPr lang="el-GR" sz="2000" dirty="0" smtClean="0">
                <a:latin typeface="Arial"/>
                <a:cs typeface="Arial"/>
              </a:rPr>
              <a:t>μπορούμε να κάνουμε το ίδιο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ut –c2-3 file1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989433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Επικόλληση 2 ή περισσότερων συμβολοσειρών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x</a:t>
            </a:r>
            <a:r>
              <a:rPr lang="en-GB" sz="2000" dirty="0" smtClean="0">
                <a:latin typeface="Arial"/>
                <a:cs typeface="Arial"/>
              </a:rPr>
              <a:t>=“first string”;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y</a:t>
            </a:r>
            <a:r>
              <a:rPr lang="en-GB" sz="2000" dirty="0" smtClean="0">
                <a:latin typeface="Arial"/>
                <a:cs typeface="Arial"/>
              </a:rPr>
              <a:t>=“second string”;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z=x y;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To z </a:t>
            </a:r>
            <a:r>
              <a:rPr lang="el-GR" sz="2000" dirty="0" smtClean="0">
                <a:latin typeface="Arial"/>
                <a:cs typeface="Arial"/>
              </a:rPr>
              <a:t>τώρα περιέχει την συμβολοσειρά</a:t>
            </a:r>
            <a:r>
              <a:rPr lang="en-GB" sz="2000" dirty="0" smtClean="0">
                <a:latin typeface="Arial"/>
                <a:cs typeface="Arial"/>
              </a:rPr>
              <a:t>: “</a:t>
            </a:r>
            <a:r>
              <a:rPr lang="en-GB" sz="2000" dirty="0">
                <a:latin typeface="Arial"/>
                <a:cs typeface="Arial"/>
              </a:rPr>
              <a:t>first </a:t>
            </a:r>
            <a:r>
              <a:rPr lang="en-GB" sz="2000" dirty="0" err="1" smtClean="0">
                <a:latin typeface="Arial"/>
                <a:cs typeface="Arial"/>
              </a:rPr>
              <a:t>string</a:t>
            </a:r>
            <a:r>
              <a:rPr lang="en-GB" sz="2000" dirty="0" err="1">
                <a:latin typeface="Arial"/>
                <a:cs typeface="Arial"/>
              </a:rPr>
              <a:t>second</a:t>
            </a:r>
            <a:r>
              <a:rPr lang="en-GB" sz="2000" dirty="0">
                <a:latin typeface="Arial"/>
                <a:cs typeface="Arial"/>
              </a:rPr>
              <a:t> string</a:t>
            </a:r>
            <a:r>
              <a:rPr lang="en-GB" sz="2000" dirty="0" smtClean="0">
                <a:latin typeface="Arial"/>
                <a:cs typeface="Arial"/>
              </a:rPr>
              <a:t>”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εκτυπωθεί από 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";y="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def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z="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ghi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a=x y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z;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a}'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Τι θα εκτυπωθεί από 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y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def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a=x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 y;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a}'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40058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Συστοιχίες – Πίνακες (</a:t>
            </a:r>
            <a:r>
              <a:rPr lang="en-GB" dirty="0" smtClean="0">
                <a:latin typeface="Arial"/>
                <a:cs typeface="Arial"/>
              </a:rPr>
              <a:t>arrays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595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Μεταβλητές και πίνακες στο ίδιο πρόγραμμα δεν μπορούν να έχουν το ίδιο όνομα.</a:t>
            </a:r>
          </a:p>
          <a:p>
            <a:r>
              <a:rPr lang="el-GR" sz="2000" dirty="0" smtClean="0">
                <a:latin typeface="Arial"/>
                <a:cs typeface="Arial"/>
              </a:rPr>
              <a:t>Το </a:t>
            </a:r>
            <a:r>
              <a:rPr lang="en-GB" sz="2000" dirty="0" err="1" smtClean="0">
                <a:latin typeface="Arial"/>
                <a:cs typeface="Arial"/>
              </a:rPr>
              <a:t>awk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προσφέρει τη δυνατότητα να αποθηκεύσουμε δεδομένα σε συστοιχίες-πίνακες</a:t>
            </a:r>
            <a:r>
              <a:rPr lang="en-GB" sz="2000" dirty="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Δεν χρειάζεται να ορίσουμε στην αρχή το μέγεθος του πίνακα, όπως σε άλλες γλώσσες προγραμματισμού.</a:t>
            </a:r>
            <a:endParaRPr lang="en-GB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Κάθε στοιχείο του πίνακα μπορούμε να το ανακτήσουμε χρησιμοποιώντας έναν μοναδικό δείκτη που του αντιστοιχεί.</a:t>
            </a:r>
          </a:p>
          <a:p>
            <a:r>
              <a:rPr lang="el-GR" sz="2000" dirty="0" smtClean="0">
                <a:latin typeface="Arial"/>
                <a:cs typeface="Arial"/>
              </a:rPr>
              <a:t>Ως δείκτης μπορεί να λειτουργήσει είτε ένας ακέραιος αριθμός είτε μια σειρά χαρακτήρων (π.χ. </a:t>
            </a:r>
            <a:r>
              <a:rPr lang="el-GR" sz="2000" dirty="0">
                <a:latin typeface="Arial"/>
                <a:cs typeface="Arial"/>
              </a:rPr>
              <a:t>μ</a:t>
            </a:r>
            <a:r>
              <a:rPr lang="el-GR" sz="2000" dirty="0" smtClean="0">
                <a:latin typeface="Arial"/>
                <a:cs typeface="Arial"/>
              </a:rPr>
              <a:t>ια λέξη).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2002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1203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429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@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816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86310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341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82313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86692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03732" y="5723652"/>
            <a:ext cx="9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Δείκτες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79267" y="6221814"/>
            <a:ext cx="992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Στοιχεία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744561" y="5867771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744561" y="6358139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11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Συστοιχίες – Πίνακες (</a:t>
            </a:r>
            <a:r>
              <a:rPr lang="en-GB" dirty="0" smtClean="0">
                <a:latin typeface="Arial"/>
                <a:cs typeface="Arial"/>
              </a:rPr>
              <a:t>arrays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Ο πίνακας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έχει 4 στοιχεία, όπως φαίνεται παρακάτω.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Πρόσβαση στα στοιχεία του πίνακα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r>
              <a:rPr lang="el-GR" sz="2000" dirty="0" smtClean="0">
                <a:latin typeface="Arial"/>
                <a:cs typeface="Arial"/>
              </a:rPr>
              <a:t>1ο στοιχείο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[1]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2ο στοιχείο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err="1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[2]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Κτλ...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</a:t>
            </a:r>
            <a:r>
              <a:rPr lang="el-GR" sz="2000" dirty="0">
                <a:latin typeface="Arial"/>
                <a:cs typeface="Arial"/>
              </a:rPr>
              <a:t>τ</a:t>
            </a:r>
            <a:r>
              <a:rPr lang="el-GR" sz="2000" dirty="0" smtClean="0">
                <a:latin typeface="Arial"/>
                <a:cs typeface="Arial"/>
              </a:rPr>
              <a:t>υπωθεί με 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[1]=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[2]=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[3]=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@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[4]=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D5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[3]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2002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1203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429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@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816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86310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341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82313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86692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03732" y="5723652"/>
            <a:ext cx="9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Δείκτες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79267" y="6221814"/>
            <a:ext cx="992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Στοιχεία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744561" y="5867771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744561" y="6358139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198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r>
              <a:rPr lang="en-GB" dirty="0" smtClean="0">
                <a:latin typeface="Arial"/>
                <a:cs typeface="Arial"/>
              </a:rPr>
              <a:t> - split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To split </a:t>
            </a:r>
            <a:r>
              <a:rPr lang="el-GR" sz="2000" dirty="0" smtClean="0">
                <a:latin typeface="Arial"/>
                <a:cs typeface="Arial"/>
              </a:rPr>
              <a:t>χρησιμοποιείται για τεμαχισμό συμβολοσειράς</a:t>
            </a:r>
            <a:r>
              <a:rPr lang="en-GB" sz="2000" dirty="0" smtClean="0">
                <a:latin typeface="Arial"/>
                <a:cs typeface="Arial"/>
              </a:rPr>
              <a:t> (string)</a:t>
            </a:r>
            <a:r>
              <a:rPr lang="el-GR" sz="2000" dirty="0" smtClean="0">
                <a:latin typeface="Arial"/>
                <a:cs typeface="Arial"/>
              </a:rPr>
              <a:t> με βάση κάποιο πρότυπο</a:t>
            </a:r>
            <a:r>
              <a:rPr lang="en-GB" sz="2000" dirty="0" smtClean="0">
                <a:latin typeface="Arial"/>
                <a:cs typeface="Arial"/>
              </a:rPr>
              <a:t> (separator) </a:t>
            </a:r>
            <a:r>
              <a:rPr lang="el-GR" sz="2000" dirty="0" smtClean="0">
                <a:latin typeface="Arial"/>
                <a:cs typeface="Arial"/>
              </a:rPr>
              <a:t>και αποθήκευση των τεμαχίων σε συστοιχία (</a:t>
            </a:r>
            <a:r>
              <a:rPr lang="en-GB" sz="2000" dirty="0" smtClean="0">
                <a:latin typeface="Arial"/>
                <a:cs typeface="Arial"/>
              </a:rPr>
              <a:t>array</a:t>
            </a:r>
            <a:r>
              <a:rPr lang="el-GR" sz="2000" dirty="0" smtClean="0">
                <a:latin typeface="Arial"/>
                <a:cs typeface="Arial"/>
              </a:rPr>
              <a:t>). Επίσης, το </a:t>
            </a:r>
            <a:r>
              <a:rPr lang="en-GB" sz="2000" dirty="0" smtClean="0">
                <a:latin typeface="Arial"/>
                <a:cs typeface="Arial"/>
              </a:rPr>
              <a:t>split </a:t>
            </a:r>
            <a:r>
              <a:rPr lang="el-GR" sz="2000" dirty="0" smtClean="0">
                <a:latin typeface="Arial"/>
                <a:cs typeface="Arial"/>
              </a:rPr>
              <a:t>επιστρέφει σε πόσα κομμάτια τεμαχίστηκε η συμβολοσειρά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=split(string, array, separator)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εκτυπωθεί στο παρακάτω παράδειγμα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A:B:C:D1";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=split(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rint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number_items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[1];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[2]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[3];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[4]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024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Οι κατάλογοι/αρχεία του κάθε χρήστη βρίσκονται στο </a:t>
            </a:r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Οι υπόλοιποι κατάλογοι ανήκουν στο σύστημα</a:t>
            </a:r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8283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r>
              <a:rPr lang="en-GB" dirty="0" smtClean="0">
                <a:latin typeface="Arial"/>
                <a:cs typeface="Arial"/>
              </a:rPr>
              <a:t> - split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n=split(string, array, separator)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αποθηκευθεί στο </a:t>
            </a: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παρακάτω παραδείγματος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Πόσα νουκλεοτίδια έχει η παρακάτω ακολουθία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AGCATGCTGC";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=split(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number_items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224217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έχει 5 αριθμούς, τον καθένα σε μία γραμμή.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Από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, υπολογίστε το άθροισμα και τον μέσο όρο των αριθμών της στήλης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1.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Tips: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Αρχικά ορίστε μια μεταβλήτη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ονομάστε την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sum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που να ξεκινάει με την τιμή μηδέν. Σε αυτή την μεταβλητή θα προσθέτετε τον αριθμό που παίρνετε από την κάθε γραμμή.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Χρησιμοποιείστε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Επίσης, ορίστε μια μεταβλητή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ονομάστε την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counter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που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να μετράει πόσες γραμμές διαβάστηκαν από 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file1.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Χρησιμοποιείστε το ++ για προσαύξηση κατά 1.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460757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1 </a:t>
            </a:r>
            <a:r>
              <a:rPr lang="en-GB" dirty="0" smtClean="0">
                <a:latin typeface="Arial"/>
                <a:cs typeface="Arial"/>
              </a:rPr>
              <a:t>-</a:t>
            </a:r>
            <a:r>
              <a:rPr lang="el-GR" dirty="0" smtClean="0">
                <a:latin typeface="Arial"/>
                <a:cs typeface="Arial"/>
              </a:rPr>
              <a:t> Λύση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{counter=0;sum=0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sum=sum+$1;counter++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sum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sum/counter}' file1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8020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έχει 10 αριθμούς σε 5 γραμμές (2 αριθμοί/γραμμή).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Από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, υπολογίστε το άθροισμα και τον μέσο όρο των αριθμών της στήλης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1 και στήλης 2.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Tips: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παίρνουμε την 1η στήλη και 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$2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την 2η. Επίσης, ορίστε τις κατάλληλες μεταβλητές για τους αριθμούς της πρώτης στήλης και τις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κατάλληλες μεταβλητές για τους αριθμούς της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δεύτερης στήλης.</a:t>
            </a:r>
          </a:p>
          <a:p>
            <a:pPr marL="0" indent="0">
              <a:buNone/>
            </a:pPr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Συνολικά, πόσες μεταβλητές θα χρειαστείτε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30241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</a:t>
            </a:r>
            <a:r>
              <a:rPr lang="en-GB" dirty="0" smtClean="0">
                <a:latin typeface="Arial"/>
                <a:cs typeface="Arial"/>
              </a:rPr>
              <a:t>2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-</a:t>
            </a:r>
            <a:r>
              <a:rPr lang="el-GR" dirty="0" smtClean="0">
                <a:latin typeface="Arial"/>
                <a:cs typeface="Arial"/>
              </a:rPr>
              <a:t> Λύση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{counter=0;sum1=0; sum2=0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sum1=sum1+$1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sum2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=sum2+$2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counter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++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sum1, sum2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sum1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/counter, sum2/counter, counter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 file1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3510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63307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μας δίνει τη δυνατότητα να ελέγξουμε για όλες τις γραμμές ενός αρχείου μια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και περισσότερες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υπόθεση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άν ισχύει, τότε θα εκτελεστούν μια σειρά από συγκεκριμμένες εντολές, αλλιώς δεν θα εκτελεστούν.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Π.χ. μπορούμε να ελέγξουμε αν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μια αριθμητική τιμή είναι μεγαλύτερη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(&gt;)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μικρότερη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(&lt;)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ίση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(==)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μιας άλλης τιμής.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Αν κάποιοι χαρακτήρες/λέξεις ταυτίζονται με κάποιους άλλους (==).</a:t>
            </a:r>
          </a:p>
          <a:p>
            <a:pPr marL="285750" indent="-285750">
              <a:buFont typeface="Arial"/>
              <a:buChar char="•"/>
            </a:pP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Επίσης, μπορούμε να συνδυάσουμε περισσότερους από έναν έλεγχο υποθέσεων μέσα στο ίδιο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AND (&amp;&amp;)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OR (||).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30302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ίσος με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==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ή ίσος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3658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– if</a:t>
            </a:r>
            <a:r>
              <a:rPr lang="el-GR" sz="2800" dirty="0" smtClean="0">
                <a:latin typeface="Arial"/>
                <a:cs typeface="Arial"/>
              </a:rPr>
              <a:t> –  </a:t>
            </a:r>
            <a:r>
              <a:rPr lang="en-GB" sz="2800" dirty="0" smtClean="0">
                <a:latin typeface="Arial"/>
                <a:cs typeface="Arial"/>
              </a:rPr>
              <a:t>AND - 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481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KAI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2.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&amp;&amp; $2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) 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1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Η’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μεγαλύτερος από 1.5.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|| $2 &gt; 1.5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όπου η στήλη 1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ID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γράφει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ENSG0002.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== “ENSG0002”)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5152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8422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3379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Home directory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Όταν κάνω </a:t>
            </a:r>
            <a:r>
              <a:rPr lang="en-GB" sz="1600" dirty="0" err="1" smtClean="0">
                <a:latin typeface="Arial"/>
                <a:cs typeface="Arial"/>
              </a:rPr>
              <a:t>loggin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ως χρήστης</a:t>
            </a:r>
            <a:r>
              <a:rPr lang="en-GB" sz="1600" dirty="0" smtClean="0">
                <a:latin typeface="Arial"/>
                <a:cs typeface="Arial"/>
              </a:rPr>
              <a:t> PC1</a:t>
            </a:r>
            <a:r>
              <a:rPr lang="el-GR" sz="1600" dirty="0" smtClean="0">
                <a:latin typeface="Arial"/>
                <a:cs typeface="Arial"/>
              </a:rPr>
              <a:t>, ξεκινάω από 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είναι το </a:t>
            </a:r>
            <a:r>
              <a:rPr lang="en-GB" sz="1600" dirty="0" smtClean="0">
                <a:latin typeface="Arial"/>
                <a:cs typeface="Arial"/>
              </a:rPr>
              <a:t>/home/PC1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Εάν έκανα </a:t>
            </a:r>
            <a:r>
              <a:rPr lang="en-GB" sz="1600" dirty="0" err="1">
                <a:latin typeface="Arial"/>
                <a:cs typeface="Arial"/>
              </a:rPr>
              <a:t>loggin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ως χρήστης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3, </a:t>
            </a:r>
            <a:r>
              <a:rPr lang="el-GR" sz="1600" dirty="0">
                <a:latin typeface="Arial"/>
                <a:cs typeface="Arial"/>
              </a:rPr>
              <a:t>ξεκινάω από το </a:t>
            </a:r>
            <a:r>
              <a:rPr lang="en-GB" sz="1600" dirty="0">
                <a:latin typeface="Arial"/>
                <a:cs typeface="Arial"/>
              </a:rPr>
              <a:t>home directory </a:t>
            </a:r>
            <a:r>
              <a:rPr lang="el-GR" sz="1600" dirty="0">
                <a:latin typeface="Arial"/>
                <a:cs typeface="Arial"/>
              </a:rPr>
              <a:t>που είναι το </a:t>
            </a:r>
            <a:r>
              <a:rPr lang="en-GB" sz="1600" dirty="0">
                <a:latin typeface="Arial"/>
                <a:cs typeface="Arial"/>
              </a:rPr>
              <a:t>/home/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</a:t>
            </a: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συμβολίζεται με το</a:t>
            </a:r>
            <a:r>
              <a:rPr lang="en-GB" sz="1600" dirty="0" smtClean="0">
                <a:latin typeface="Arial"/>
                <a:cs typeface="Arial"/>
              </a:rPr>
              <a:t>: ~</a:t>
            </a:r>
            <a:endParaRPr lang="en-GB" sz="1600" dirty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70512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08712" y="2894482"/>
            <a:ext cx="1232741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genes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Τοποθεσία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703" y="1330451"/>
            <a:ext cx="156603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47074" y="1401438"/>
            <a:ext cx="145803" cy="13080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018551"/>
            <a:ext cx="0" cy="295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703" y="4122271"/>
            <a:ext cx="876226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αρχεία που μας ενδιαφέρουν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από το ανθρώπινο γονιδίωμα βρίσκονται στους υποκαταλόγους</a:t>
            </a:r>
            <a:r>
              <a:rPr lang="en-GB" dirty="0">
                <a:latin typeface="Arial"/>
                <a:cs typeface="Arial"/>
              </a:rPr>
              <a:t>: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enes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transcription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gene_regulations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στον κάθε κατάλογο υπάρχει το αντίστοιχο</a:t>
            </a:r>
            <a:r>
              <a:rPr lang="en-GB" dirty="0" smtClean="0">
                <a:latin typeface="Arial"/>
                <a:cs typeface="Arial"/>
              </a:rPr>
              <a:t>/</a:t>
            </a:r>
            <a:r>
              <a:rPr lang="el-GR" dirty="0" smtClean="0">
                <a:latin typeface="Arial"/>
                <a:cs typeface="Arial"/>
              </a:rPr>
              <a:t>α αρχείο/α.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018551"/>
            <a:ext cx="1684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19218" y="492616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977" y="2516880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703" y="2484776"/>
            <a:ext cx="40229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8914" y="2102334"/>
            <a:ext cx="0" cy="394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419218" y="2894482"/>
            <a:ext cx="128472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regulations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783090" y="2890916"/>
            <a:ext cx="1382595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transcription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42262" y="2513314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60117" y="2484776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7715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224" y="274638"/>
            <a:ext cx="3285559" cy="53990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Τα αρχεία</a:t>
            </a: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219965" y="1103778"/>
            <a:ext cx="4703448" cy="162158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gene_name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chromosome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Gene_A</a:t>
            </a:r>
            <a:r>
              <a:rPr lang="en-US" dirty="0" smtClean="0"/>
              <a:t>		chrom_1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Gene_B</a:t>
            </a:r>
            <a:r>
              <a:rPr lang="en-US" dirty="0" smtClean="0"/>
              <a:t>		chrom_2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err="1" smtClean="0"/>
              <a:t>Gene_C</a:t>
            </a:r>
            <a:r>
              <a:rPr lang="en-US" dirty="0"/>
              <a:t>		</a:t>
            </a:r>
            <a:r>
              <a:rPr lang="en-US" dirty="0" smtClean="0"/>
              <a:t>chrom_1</a:t>
            </a:r>
            <a:endParaRPr lang="en-US" dirty="0"/>
          </a:p>
          <a:p>
            <a:pPr algn="just"/>
            <a:r>
              <a:rPr lang="en-US" dirty="0" smtClean="0"/>
              <a:t>……				…….			…….</a:t>
            </a:r>
          </a:p>
          <a:p>
            <a:pPr algn="just"/>
            <a:endParaRPr lang="en-US" dirty="0" smtClean="0"/>
          </a:p>
        </p:txBody>
      </p:sp>
      <p:sp>
        <p:nvSpPr>
          <p:cNvPr id="5" name="Folded Corner 4"/>
          <p:cNvSpPr/>
          <p:nvPr/>
        </p:nvSpPr>
        <p:spPr>
          <a:xfrm>
            <a:off x="248507" y="3340969"/>
            <a:ext cx="4460845" cy="149619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Gene_B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Gene_C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Gene_C</a:t>
            </a:r>
            <a:r>
              <a:rPr lang="en-US" dirty="0" smtClean="0"/>
              <a:t>		</a:t>
            </a:r>
            <a:r>
              <a:rPr lang="en-US" dirty="0" err="1" smtClean="0"/>
              <a:t>Gene_F</a:t>
            </a:r>
            <a:r>
              <a:rPr lang="en-US" dirty="0" smtClean="0"/>
              <a:t>		suppress</a:t>
            </a:r>
          </a:p>
          <a:p>
            <a:pPr algn="just"/>
            <a:r>
              <a:rPr lang="en-US" dirty="0"/>
              <a:t>……				…….			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2878" y="724251"/>
            <a:ext cx="104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enes.txt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5094" y="3008463"/>
            <a:ext cx="154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regulations.txt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243926" y="5308038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3468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14" name="Folded Corner 13"/>
          <p:cNvSpPr/>
          <p:nvPr/>
        </p:nvSpPr>
        <p:spPr>
          <a:xfrm>
            <a:off x="4369168" y="5323967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1576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5331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Πόσοι 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342900" indent="-342900">
              <a:buFontTx/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καταστέλλει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65285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027041"/>
            <a:ext cx="8786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Ενώστε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900381" y="3067817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9923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25623" y="3083746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8031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503611" y="4737282"/>
            <a:ext cx="205745" cy="4708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2093513" y="5317748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</p:spTree>
    <p:extLst>
      <p:ext uri="{BB962C8B-B14F-4D97-AF65-F5344CB8AC3E}">
        <p14:creationId xmlns:p14="http://schemas.microsoft.com/office/powerpoint/2010/main" val="192463747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εμφανίζονται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υπερ-εκφράζονται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&gt;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υπο-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εκφράζονται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&lt; 0.5)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γονίδια εμφανίζονται να μην έχουν σημαντική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μεταβολή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(0.5 &lt; μεταβολή έκφρασης &lt;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γονίδια εμφανίζονται να υπερ-εκφράζονται και στον καρκίνο και στον 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509467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mkdir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data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./genes/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./transcription/transcription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./regulations/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–r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./genes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/transcription/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 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/regulations/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μετακινούμαστε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cd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./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data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13841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897938"/>
            <a:ext cx="8786592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όπου βρίσκονται πλέον όλα τα αρχεία που μας ενδιαφέρουν.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Παραπάνω, χρησιμοποιήσαμε την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 –n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να κάνουμε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sorting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βάση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αριθμητικές τιμές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ail –n 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346227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5948"/>
            <a:ext cx="8786592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Πόσοι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“activate”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“activate”)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177860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47" y="725948"/>
            <a:ext cx="80517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5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sort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-n | tail –n 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6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καταστέλλει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–n | tail –n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Ενώστε 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transcription1.txt &gt; transcription1_sorted.txt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transcription2.txt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transcription2_sorted.txt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join  transcription1_sorted.txt  transcription2_sorted.txt &gt; transcription3_joined.txt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64398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59160"/>
            <a:ext cx="87865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εμφανίζονται να υπερ-εκφράζονται στον καρκίνο (έκφραση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&gt;= 2) print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$2”\t”$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1}’ transcription3_joined.txt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-n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 tail –n 10 &gt; cancer_top10_upregulated.txt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$2}’ cancer_top10_upregulated.txt &gt; top10_list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–f  top10_list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cancer_up10_chroms.txt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cancer_up_chroms.txt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υπο-εκφράζονται στον καρκίνο (έκφραση &lt; 0.5)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60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525" y="3286420"/>
            <a:ext cx="877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/home </a:t>
            </a:r>
            <a:r>
              <a:rPr lang="el-GR" sz="1600" dirty="0" smtClean="0">
                <a:latin typeface="Arial"/>
                <a:cs typeface="Arial"/>
              </a:rPr>
              <a:t>βρίσκονται οι λογαριασμοί των χρηστών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/bin </a:t>
            </a:r>
            <a:r>
              <a:rPr lang="el-GR" sz="1600" dirty="0" smtClean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 smtClean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sbin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χρησιμοποιεί ο </a:t>
            </a:r>
            <a:r>
              <a:rPr lang="en-GB" sz="1600" dirty="0" err="1" smtClean="0">
                <a:latin typeface="Arial"/>
                <a:cs typeface="Arial"/>
              </a:rPr>
              <a:t>superuser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γράφονται παροδικά αρχεία που σβήνονται όταν κλείσει ο υπολογιστής.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/lib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l-GR" sz="1600" dirty="0" smtClean="0">
                <a:latin typeface="Arial"/>
                <a:cs typeface="Arial"/>
              </a:rPr>
              <a:t>βιβλιοθήκες που χρησιμοποιούνται από διάφορα προγράμματα. </a:t>
            </a:r>
            <a:endParaRPr lang="en-GB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etc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n-GB" sz="1600" dirty="0" smtClean="0">
                <a:latin typeface="Arial"/>
                <a:cs typeface="Arial"/>
              </a:rPr>
              <a:t>configuration files </a:t>
            </a:r>
            <a:r>
              <a:rPr lang="el-GR" sz="1600" dirty="0" smtClean="0">
                <a:latin typeface="Arial"/>
                <a:cs typeface="Arial"/>
              </a:rPr>
              <a:t>του συστήματος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mnt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συνδέονται διάφορες εξωτερικές συσκευές, π.χ. </a:t>
            </a:r>
            <a:r>
              <a:rPr lang="en-US" sz="1600" dirty="0" smtClean="0">
                <a:latin typeface="Arial"/>
                <a:cs typeface="Arial"/>
              </a:rPr>
              <a:t>M</a:t>
            </a:r>
            <a:r>
              <a:rPr lang="en-GB" sz="1600" dirty="0" err="1" smtClean="0">
                <a:latin typeface="Arial"/>
                <a:cs typeface="Arial"/>
              </a:rPr>
              <a:t>emory</a:t>
            </a:r>
            <a:r>
              <a:rPr lang="en-GB" sz="1600" dirty="0" smtClean="0">
                <a:latin typeface="Arial"/>
                <a:cs typeface="Arial"/>
              </a:rPr>
              <a:t> sticks, </a:t>
            </a:r>
            <a:r>
              <a:rPr lang="el-GR" sz="1600" dirty="0" smtClean="0">
                <a:latin typeface="Arial"/>
                <a:cs typeface="Arial"/>
              </a:rPr>
              <a:t>εξωτερικοί σκληροί δίσκοι, </a:t>
            </a:r>
            <a:r>
              <a:rPr lang="en-GB" sz="1600" dirty="0" err="1" smtClean="0">
                <a:latin typeface="Arial"/>
                <a:cs typeface="Arial"/>
              </a:rPr>
              <a:t>cd-roms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κτλ.</a:t>
            </a:r>
            <a:r>
              <a:rPr lang="en-GB" sz="16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456708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861355"/>
            <a:ext cx="8786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μην έχουν σημαντική μεταβολή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στον καρκίνο (0.5 &lt; μεταβολή έκφρασης &lt; 2)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&gt; 0.5 &amp;&amp; $2 &lt; 2)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cancer_not_regulated.txt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υπερ-εκφράζονται και στον καρκίνο και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‘{if ($2 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&amp;&amp;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$4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&lt;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cancer_diabetes_upregulated.txt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08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Κατηγορίες εντολών για 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Πλοήγηση στο σύστημα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Διαχείριση αρχείων και καταλόγων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endParaRPr lang="en-GB" sz="1800" dirty="0">
              <a:latin typeface="Arial"/>
              <a:cs typeface="Arial"/>
            </a:endParaRPr>
          </a:p>
          <a:p>
            <a:pPr lvl="1"/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τα ονόματα των εντολών είναι συντομογραφίες κάποιων ρημάτων.</a:t>
            </a: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n-GB" sz="1800" dirty="0" smtClean="0">
                <a:latin typeface="Arial"/>
                <a:cs typeface="Arial"/>
              </a:rPr>
              <a:t>:  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List -&gt;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Change directory -&gt; cd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Make directory -&gt; </a:t>
            </a:r>
            <a:r>
              <a:rPr lang="en-GB" sz="1800" dirty="0" err="1" smtClean="0">
                <a:latin typeface="Arial"/>
                <a:cs typeface="Arial"/>
              </a:rPr>
              <a:t>mkdir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Copy </a:t>
            </a:r>
            <a:r>
              <a:rPr lang="en-GB" sz="1800" dirty="0">
                <a:latin typeface="Arial"/>
                <a:cs typeface="Arial"/>
              </a:rPr>
              <a:t>-&gt; </a:t>
            </a:r>
            <a:r>
              <a:rPr lang="en-GB" sz="1800" dirty="0" err="1" smtClean="0">
                <a:latin typeface="Arial"/>
                <a:cs typeface="Arial"/>
              </a:rPr>
              <a:t>cp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Remove -&gt; </a:t>
            </a:r>
            <a:r>
              <a:rPr lang="en-GB" sz="1800" dirty="0" err="1" smtClean="0">
                <a:latin typeface="Arial"/>
                <a:cs typeface="Arial"/>
              </a:rPr>
              <a:t>rm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Move -&gt; mv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9783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(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r>
              <a:rPr lang="el-GR" sz="2800" dirty="0" smtClean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γράφονται στο τερματικό </a:t>
            </a:r>
            <a:r>
              <a:rPr lang="en-GB" sz="1800" dirty="0" smtClean="0">
                <a:latin typeface="Arial"/>
                <a:cs typeface="Arial"/>
              </a:rPr>
              <a:t>(terminal).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Γράφουμε πρώτα το όνομα της εντολής που θέλουμε να εκτελέσουμε, στη συνέχεια κάποιες παραμέτρους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αν χρειάζεται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μετά (αν χρειάζεται) τα ονόματα αρχείων ή καταλόγων με τα οποία θα δουλέψει η εντολή. Μεταξύ όλων των παραπάνω μεσολαβούν κενά. Κατόπιν πατούμε </a:t>
            </a:r>
            <a:r>
              <a:rPr lang="en-GB" sz="1800" dirty="0" smtClean="0">
                <a:latin typeface="Arial"/>
                <a:cs typeface="Arial"/>
              </a:rPr>
              <a:t>ENTER </a:t>
            </a:r>
            <a:r>
              <a:rPr lang="el-GR" sz="1800" dirty="0" smtClean="0">
                <a:latin typeface="Arial"/>
                <a:cs typeface="Arial"/>
              </a:rPr>
              <a:t>για να εκτελεστεί η εντολή. Σε μια εντολή μπορούμε να δώσουμε ταυτόχρονα περισσότερες από μία ειδικές παραμέτρους.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Στο παρακάτω παράδειγμα ζητάμε να εκτελεστεί η εντολή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με τις δύο παραμέτρους –</a:t>
            </a:r>
            <a:r>
              <a:rPr lang="en-GB" sz="1800" dirty="0" smtClean="0">
                <a:latin typeface="Arial"/>
                <a:cs typeface="Arial"/>
              </a:rPr>
              <a:t>l </a:t>
            </a:r>
            <a:r>
              <a:rPr lang="el-GR" sz="1800" dirty="0" smtClean="0">
                <a:latin typeface="Arial"/>
                <a:cs typeface="Arial"/>
              </a:rPr>
              <a:t>και –</a:t>
            </a:r>
            <a:r>
              <a:rPr lang="en-GB" sz="1800" dirty="0" smtClean="0">
                <a:latin typeface="Arial"/>
                <a:cs typeface="Arial"/>
              </a:rPr>
              <a:t>a.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–l –a</a:t>
            </a:r>
          </a:p>
          <a:p>
            <a:r>
              <a:rPr lang="el-GR" sz="1800" dirty="0" smtClean="0">
                <a:latin typeface="Arial"/>
                <a:cs typeface="Arial"/>
              </a:rPr>
              <a:t>Το ίδιο μπορεί να γραφεί και ως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–al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84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546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(</a:t>
            </a:r>
            <a:r>
              <a:rPr lang="en-GB" sz="2800" dirty="0" smtClean="0">
                <a:latin typeface="Arial"/>
                <a:cs typeface="Arial"/>
              </a:rPr>
              <a:t>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γράψουμε μόνο το όνομα του αρχείου ή καταλόγου χωρίς την πλήρη διεύθυνσή του, τότε η εντολή ψάχνει να το βρει (αρχείο ή κατάλογο) μέσα στον ενεργό κατάλογο, δηλαδή εκεί που βρισκόμαστε.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Μια εντολή μπορεί να δουλέψει και με αρχεία/καταλόγους που δεν βρίσκονται στον ενεργό κατάλογο (δηλαδή εκεί που βρισκόμαστε εκείνη την στιγμή), αρκεί να δώσουμε την κατάλληλη διεύθυνση, για να τα βρει η εντολή.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Τα αποτελέσματα μιας εντολής συνήθως εκτυπώνονται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εκτός και εάν τα στείλουμε σε κάποιο αρχείο. </a:t>
            </a:r>
            <a:r>
              <a:rPr lang="el-GR" sz="1800" dirty="0">
                <a:latin typeface="Arial"/>
                <a:cs typeface="Arial"/>
              </a:rPr>
              <a:t>Μ</a:t>
            </a:r>
            <a:r>
              <a:rPr lang="el-GR" sz="1800" dirty="0" smtClean="0">
                <a:latin typeface="Arial"/>
                <a:cs typeface="Arial"/>
              </a:rPr>
              <a:t>ε το σύμβολο &gt; τα αποτελέσματα γράφονται στο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αναγράφεται δεξιά του &gt;. Αν το αρχείο δεν υπήρχε πριν, δημιουργείται. Αν υπήρχε, τα νέα αποτελέσματα αντικαθιστούν το παλιό περιεχόμενο (</a:t>
            </a:r>
            <a:r>
              <a:rPr lang="en-GB" sz="1800" dirty="0" smtClean="0">
                <a:latin typeface="Arial"/>
                <a:cs typeface="Arial"/>
              </a:rPr>
              <a:t>overwrite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&gt;&gt; τα νέα αποτελέσματα προσθέτονται στο τέλος των παλιών περιεχομένων του αρχείου</a:t>
            </a:r>
            <a:r>
              <a:rPr lang="en-GB" sz="1800" dirty="0" smtClean="0">
                <a:latin typeface="Arial"/>
                <a:cs typeface="Arial"/>
              </a:rPr>
              <a:t> (append)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113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ίδια γραμμή μπορώ να γράψω και δύο ή περισσότερες εντολές, που θα εκτελεστούν η μία μετά το πέρας της άλλης. Για να γίνει αυτό πρέπει τις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εντολές να τις χωρίσω μεταξύ τους με το 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Εντολή1</a:t>
            </a:r>
            <a:r>
              <a:rPr lang="en-GB" sz="1800" dirty="0" smtClean="0">
                <a:latin typeface="Arial"/>
                <a:cs typeface="Arial"/>
              </a:rPr>
              <a:t> ; </a:t>
            </a:r>
            <a:r>
              <a:rPr lang="el-GR" sz="1800" dirty="0" smtClean="0">
                <a:latin typeface="Arial"/>
                <a:cs typeface="Arial"/>
              </a:rPr>
              <a:t>Εντολή2 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Εντολή3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τα αποτελέσματα μιας εντολής μπορώ να τα καναλιζάρω ως εισερχόμενα δεδομένα σε μια άλλη εντολή με το </a:t>
            </a:r>
            <a:r>
              <a:rPr lang="en-GB" sz="1800" dirty="0" smtClean="0">
                <a:latin typeface="Arial"/>
                <a:cs typeface="Arial"/>
              </a:rPr>
              <a:t>| (pipe)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Εντολή1 | Εντολή2 &gt; </a:t>
            </a:r>
            <a:r>
              <a:rPr lang="en-GB" sz="1800" dirty="0" smtClean="0">
                <a:latin typeface="Arial"/>
                <a:cs typeface="Arial"/>
              </a:rPr>
              <a:t>results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Στο παραπάνω παράδειγμα η Εντολή1 παρήγαγε κάποια αποτελέσματα που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πήγαν ως εισερχόμενα δεδομένα στην Εντολή2 η οποία με τη σειρά της παρήγαγε νέα αποτελέσματα τα οποία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γράφτηκαν στο αρχείο </a:t>
            </a:r>
            <a:r>
              <a:rPr lang="en-GB" sz="1800" dirty="0" smtClean="0">
                <a:latin typeface="Arial"/>
                <a:cs typeface="Arial"/>
              </a:rPr>
              <a:t>results.</a:t>
            </a:r>
            <a:r>
              <a:rPr lang="el-GR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535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πλήκτρο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γίνεται αυτόματη συμπλήρωση των δεδομένων σε μια γραμμή εντολής.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στον κατάλογο /</a:t>
            </a:r>
            <a:r>
              <a:rPr lang="en-GB" sz="1800" dirty="0" smtClean="0">
                <a:latin typeface="Arial"/>
                <a:cs typeface="Arial"/>
              </a:rPr>
              <a:t>home/User1/ </a:t>
            </a:r>
            <a:r>
              <a:rPr lang="el-GR" sz="1800" dirty="0" smtClean="0">
                <a:latin typeface="Arial"/>
                <a:cs typeface="Arial"/>
              </a:rPr>
              <a:t>και από κάτω υπάρχουν οι υποκατάλογοι  </a:t>
            </a:r>
            <a:r>
              <a:rPr lang="en-GB" sz="1800" dirty="0" smtClean="0">
                <a:latin typeface="Arial"/>
                <a:cs typeface="Arial"/>
              </a:rPr>
              <a:t>Desktop, Dir1,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Dir2 </a:t>
            </a:r>
            <a:r>
              <a:rPr lang="el-GR" sz="1800" dirty="0" smtClean="0">
                <a:latin typeface="Arial"/>
                <a:cs typeface="Arial"/>
              </a:rPr>
              <a:t>και </a:t>
            </a:r>
            <a:r>
              <a:rPr lang="en-GB" sz="1800" dirty="0" smtClean="0">
                <a:latin typeface="Arial"/>
                <a:cs typeface="Arial"/>
              </a:rPr>
              <a:t>Games.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μετακινηθώ 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υποκατάλογο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πρέπει να πληκτρολογήσω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c</a:t>
            </a:r>
            <a:r>
              <a:rPr lang="en-GB" sz="1800" dirty="0" smtClean="0">
                <a:latin typeface="Arial"/>
                <a:cs typeface="Arial"/>
              </a:rPr>
              <a:t>d Games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ή μπορώ να πληκτρολογήσω </a:t>
            </a:r>
            <a:r>
              <a:rPr lang="en-GB" sz="1800" dirty="0" smtClean="0">
                <a:latin typeface="Arial"/>
                <a:cs typeface="Arial"/>
              </a:rPr>
              <a:t>cd G </a:t>
            </a:r>
            <a:r>
              <a:rPr lang="el-GR" sz="1800" dirty="0" smtClean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Tab. To Linux </a:t>
            </a:r>
            <a:r>
              <a:rPr lang="el-GR" sz="1800" dirty="0" smtClean="0">
                <a:latin typeface="Arial"/>
                <a:cs typeface="Arial"/>
              </a:rPr>
              <a:t>καταλαβαίνει ότι θέλω το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και το συμπληρώνει αυτόματα.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θέλω να πάω στο </a:t>
            </a:r>
            <a:r>
              <a:rPr lang="en-GB" sz="1800" dirty="0" smtClean="0">
                <a:latin typeface="Arial"/>
                <a:cs typeface="Arial"/>
              </a:rPr>
              <a:t>Desktop (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/home/User1/), </a:t>
            </a:r>
            <a:r>
              <a:rPr lang="el-GR" sz="1800" dirty="0" smtClean="0">
                <a:latin typeface="Arial"/>
                <a:cs typeface="Arial"/>
              </a:rPr>
              <a:t>αρκεί να πληκτρολογήσω </a:t>
            </a:r>
            <a:r>
              <a:rPr lang="en-GB" sz="1800" dirty="0" smtClean="0">
                <a:latin typeface="Arial"/>
                <a:cs typeface="Arial"/>
              </a:rPr>
              <a:t>cd De 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</a:t>
            </a:r>
            <a:r>
              <a:rPr lang="el-GR" sz="1800" dirty="0" smtClean="0">
                <a:latin typeface="Arial"/>
                <a:cs typeface="Arial"/>
              </a:rPr>
              <a:t>. Θα συμπληρωθεί αυτόματα η λέξη </a:t>
            </a:r>
            <a:r>
              <a:rPr lang="en-GB" sz="1800" dirty="0" smtClean="0">
                <a:latin typeface="Arial"/>
                <a:cs typeface="Arial"/>
              </a:rPr>
              <a:t>Desktop. </a:t>
            </a:r>
            <a:r>
              <a:rPr lang="el-GR" sz="1800" dirty="0" smtClean="0">
                <a:latin typeface="Arial"/>
                <a:cs typeface="Arial"/>
              </a:rPr>
              <a:t>Αν όμως πληκτρολογούσα μόνο </a:t>
            </a:r>
            <a:r>
              <a:rPr lang="en-GB" sz="1800" dirty="0" smtClean="0">
                <a:latin typeface="Arial"/>
                <a:cs typeface="Arial"/>
              </a:rPr>
              <a:t>cd D </a:t>
            </a:r>
            <a:r>
              <a:rPr lang="el-GR" sz="1800" dirty="0" smtClean="0">
                <a:latin typeface="Arial"/>
                <a:cs typeface="Arial"/>
              </a:rPr>
              <a:t>και μετά πατούσα το </a:t>
            </a:r>
            <a:r>
              <a:rPr lang="en-GB" sz="1800" dirty="0" smtClean="0">
                <a:latin typeface="Arial"/>
                <a:cs typeface="Arial"/>
              </a:rPr>
              <a:t>Tab,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Linux </a:t>
            </a:r>
            <a:r>
              <a:rPr lang="el-GR" sz="1800" dirty="0" smtClean="0">
                <a:latin typeface="Arial"/>
                <a:cs typeface="Arial"/>
              </a:rPr>
              <a:t>δεν θα ήξερε αν θέλω να πάω στο </a:t>
            </a:r>
            <a:r>
              <a:rPr lang="en-GB" sz="1800" dirty="0" smtClean="0">
                <a:latin typeface="Arial"/>
                <a:cs typeface="Arial"/>
              </a:rPr>
              <a:t>Desktop, Dir1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Dir2. </a:t>
            </a:r>
            <a:r>
              <a:rPr lang="el-GR" sz="1800" dirty="0" smtClean="0">
                <a:latin typeface="Arial"/>
                <a:cs typeface="Arial"/>
              </a:rPr>
              <a:t>Θα παραπονιώταν με ένα ήχο. Αν ξαναπατήσω το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αμέσως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θα μου δείξει τις 3 επιλογές που υπάρχουν, δηλαδή τα </a:t>
            </a:r>
            <a:r>
              <a:rPr lang="en-GB" sz="1800" dirty="0" smtClean="0">
                <a:latin typeface="Arial"/>
                <a:cs typeface="Arial"/>
              </a:rPr>
              <a:t>Desktop, Dir1, Dir2.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783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3853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δούμε ποιές εντολές εκτελέσαμε πιο πριν πληκτρολογώντας την εντολή </a:t>
            </a:r>
            <a:r>
              <a:rPr lang="en-GB" sz="1800" dirty="0" smtClean="0">
                <a:latin typeface="Arial"/>
                <a:cs typeface="Arial"/>
              </a:rPr>
              <a:t>history.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πατώντας στο πληκτρολόγιο το βέλος προς τα επάνω, εμφανίζεται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η προηγούμενη εντολή. Αν θέλω να πάω 3 εντολές προς τα πίσω, πατάω το βέλος προς τα επάνω 3 φορές. Αν μετά θέλω να πάω 2 εντολές προς τα εμπρός, πατάω το βέλος προς τα κάτω 2 φορές.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βέλη είναι πολύ χρήσιμα όταν εκτελούμε μια πολύ μεγάλη και περίπλοκη εντολή και πρέπει μετά από λίγο να την ξαναπληκτρολογήσουμε. Έτσι, και γλιτώνουμε χρόνο και αποφεύγουμε λάθη κατά την πληκτρολόγηση.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22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330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Κατά την σύνταξη μιας εντολής μπορώ να χρησιμοποιήσω </a:t>
            </a:r>
            <a:r>
              <a:rPr lang="en-GB" sz="1800" dirty="0" smtClean="0">
                <a:latin typeface="Arial"/>
                <a:cs typeface="Arial"/>
              </a:rPr>
              <a:t>wild cards</a:t>
            </a:r>
            <a:r>
              <a:rPr lang="el-GR" sz="1800" dirty="0" smtClean="0">
                <a:latin typeface="Arial"/>
                <a:cs typeface="Arial"/>
              </a:rPr>
              <a:t>, δηλαδή σύμβολα που μπορούν να σημαίνουν οποιοδήποτε χαρακτήρα ή χαρακτήρες. Το σύμβολο για το </a:t>
            </a:r>
            <a:r>
              <a:rPr lang="en-GB" sz="1800" dirty="0" smtClean="0">
                <a:latin typeface="Arial"/>
                <a:cs typeface="Arial"/>
              </a:rPr>
              <a:t>wild card </a:t>
            </a:r>
            <a:r>
              <a:rPr lang="el-GR" sz="1800" dirty="0" smtClean="0">
                <a:latin typeface="Arial"/>
                <a:cs typeface="Arial"/>
              </a:rPr>
              <a:t>είναι ο αστερίσκος </a:t>
            </a:r>
            <a:r>
              <a:rPr lang="en-GB" sz="1800" dirty="0" smtClean="0">
                <a:latin typeface="Arial"/>
                <a:cs typeface="Arial"/>
              </a:rPr>
              <a:t>*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σε ένα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15</a:t>
            </a:r>
            <a:r>
              <a:rPr lang="el-GR" sz="1800" dirty="0" smtClean="0">
                <a:latin typeface="Arial"/>
                <a:cs typeface="Arial"/>
              </a:rPr>
              <a:t> αρχεία, τα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έως </a:t>
            </a:r>
            <a:r>
              <a:rPr lang="en-GB" sz="1800" dirty="0" smtClean="0">
                <a:latin typeface="Arial"/>
                <a:cs typeface="Arial"/>
              </a:rPr>
              <a:t>file15</a:t>
            </a:r>
            <a:r>
              <a:rPr lang="el-GR" sz="1800" dirty="0" smtClean="0">
                <a:latin typeface="Arial"/>
                <a:cs typeface="Arial"/>
              </a:rPr>
              <a:t> και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Θέλω να σβήσω τα αρχεία </a:t>
            </a:r>
            <a:r>
              <a:rPr lang="en-GB" sz="1800" dirty="0" smtClean="0">
                <a:latin typeface="Arial"/>
                <a:cs typeface="Arial"/>
              </a:rPr>
              <a:t>file1 – file15, </a:t>
            </a:r>
            <a:r>
              <a:rPr lang="el-GR" sz="1800" dirty="0" smtClean="0">
                <a:latin typeface="Arial"/>
                <a:cs typeface="Arial"/>
              </a:rPr>
              <a:t>αλλά όχι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Αντί να εκτελέσω την εντολή για το κάθε ένα αρχείο ξεχωριστά, μπορώ να του πω να σβήσει όλα εκείνα τα αρχεία που ξεκινούν με τους χαρακτήρες </a:t>
            </a:r>
            <a:r>
              <a:rPr lang="en-GB" sz="1800" dirty="0" smtClean="0">
                <a:latin typeface="Arial"/>
                <a:cs typeface="Arial"/>
              </a:rPr>
              <a:t>“file”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file*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59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Οδηγίες χρήσης μιας εντολής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μας δίνει πληροφορίες για μια εντολή.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και μετά την εντολή.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man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οδηγίες είναι δομημένες σε διάφορες ενότητες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NAME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SYNOPSIS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DESCRIPTION: </a:t>
            </a:r>
            <a:r>
              <a:rPr lang="el-GR" sz="1800" dirty="0" smtClean="0">
                <a:latin typeface="Arial"/>
                <a:cs typeface="Arial"/>
              </a:rPr>
              <a:t>Εκεί υπάρχουν και τα διαθέσιμα </a:t>
            </a:r>
            <a:r>
              <a:rPr lang="en-GB" sz="1800" dirty="0" smtClean="0">
                <a:latin typeface="Arial"/>
                <a:cs typeface="Arial"/>
              </a:rPr>
              <a:t>options </a:t>
            </a:r>
            <a:r>
              <a:rPr lang="el-GR" sz="1800" dirty="0" smtClean="0">
                <a:latin typeface="Arial"/>
                <a:cs typeface="Arial"/>
              </a:rPr>
              <a:t>για την εντολή που τις δίνουν επιπλέον ειδικές λειτουργίες.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SEE ALSO: </a:t>
            </a:r>
            <a:r>
              <a:rPr lang="el-GR" sz="1800" dirty="0" smtClean="0">
                <a:latin typeface="Arial"/>
                <a:cs typeface="Arial"/>
              </a:rPr>
              <a:t>άλλες διαθέσιμες εντολές που σχετίζονται με την παρούσα.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Τ</a:t>
            </a:r>
            <a:r>
              <a:rPr lang="el-GR" sz="1800" dirty="0" smtClean="0">
                <a:latin typeface="Arial"/>
                <a:cs typeface="Arial"/>
              </a:rPr>
              <a:t>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έχει μια πληθώρα πληροφοριών για την εντολή που συνήθως κουράζουν τον αναγνώστη. Μια καλή πηγή πληροφοριών για εντολές συνήθως συναντάται σε προσωπικές ιστοσελίδες στο διαδίκτυο (να ναι καλά το </a:t>
            </a:r>
            <a:r>
              <a:rPr lang="en-GB" sz="1800" dirty="0" smtClean="0">
                <a:latin typeface="Arial"/>
                <a:cs typeface="Arial"/>
              </a:rPr>
              <a:t>Google search!!!)</a:t>
            </a:r>
            <a:r>
              <a:rPr lang="el-GR" sz="1800" dirty="0" smtClean="0">
                <a:latin typeface="Arial"/>
                <a:cs typeface="Arial"/>
              </a:rPr>
              <a:t>. Το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συνήθως είναι καλή πηγή για να μας θυμίσει τι κάνουν κάποιες ειδικές παράμετροι μιας εντολής.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379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για πλοήγηση μέσα στο σύστημα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Ο ενεργός κατάλογος είναι αυτός στον οποίο βρισκόμαστε. Μπορούμε να μετακινηθούμε.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από το </a:t>
            </a:r>
            <a:r>
              <a:rPr lang="en-GB" sz="1800" u="sng" dirty="0" smtClean="0">
                <a:latin typeface="Arial"/>
                <a:cs typeface="Arial"/>
              </a:rPr>
              <a:t>list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Παρουσίαση αρχείων</a:t>
            </a:r>
            <a:r>
              <a:rPr lang="en-GB" sz="1800" dirty="0" smtClean="0">
                <a:latin typeface="Arial"/>
                <a:cs typeface="Arial"/>
              </a:rPr>
              <a:t>/</a:t>
            </a:r>
            <a:r>
              <a:rPr lang="el-GR" sz="1800" dirty="0" smtClean="0">
                <a:latin typeface="Arial"/>
                <a:cs typeface="Arial"/>
              </a:rPr>
              <a:t>καταλόγων εντός του ενεργού καταλόγου</a:t>
            </a:r>
          </a:p>
          <a:p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change directory</a:t>
            </a:r>
            <a:r>
              <a:rPr lang="el-GR" sz="1800" dirty="0" smtClean="0">
                <a:latin typeface="Arial"/>
                <a:cs typeface="Arial"/>
              </a:rPr>
              <a:t>. Αλλαγή </a:t>
            </a:r>
            <a:r>
              <a:rPr lang="el-GR" sz="1800" dirty="0">
                <a:latin typeface="Arial"/>
                <a:cs typeface="Arial"/>
              </a:rPr>
              <a:t>του ενεργού </a:t>
            </a:r>
            <a:r>
              <a:rPr lang="el-GR" sz="1800" dirty="0" smtClean="0">
                <a:latin typeface="Arial"/>
                <a:cs typeface="Arial"/>
              </a:rPr>
              <a:t>καταλόγου.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u="sng" dirty="0" smtClean="0">
                <a:latin typeface="Arial"/>
                <a:cs typeface="Arial"/>
              </a:rPr>
              <a:t>print working directory</a:t>
            </a:r>
            <a:r>
              <a:rPr lang="el-GR" sz="1800" dirty="0" smtClean="0">
                <a:latin typeface="Arial"/>
                <a:cs typeface="Arial"/>
              </a:rPr>
              <a:t>. Δείχνει </a:t>
            </a:r>
            <a:r>
              <a:rPr lang="el-GR" sz="1800" dirty="0">
                <a:latin typeface="Arial"/>
                <a:cs typeface="Arial"/>
              </a:rPr>
              <a:t>π</a:t>
            </a:r>
            <a:r>
              <a:rPr lang="el-GR" sz="1800" dirty="0" smtClean="0">
                <a:latin typeface="Arial"/>
                <a:cs typeface="Arial"/>
              </a:rPr>
              <a:t>ου βρισκόμαστε.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615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1151274"/>
            <a:ext cx="441224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directory PC1.</a:t>
            </a:r>
          </a:p>
          <a:p>
            <a:r>
              <a:rPr lang="el-GR" dirty="0" smtClean="0">
                <a:latin typeface="Arial"/>
                <a:cs typeface="Arial"/>
              </a:rPr>
              <a:t>Η πλήρης διεύθυνσή του είναι </a:t>
            </a:r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υποκαταλόγους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smtClean="0">
                <a:latin typeface="Arial"/>
                <a:cs typeface="Arial"/>
              </a:rPr>
              <a:t>file1.</a:t>
            </a:r>
            <a:r>
              <a:rPr lang="el-GR" dirty="0" smtClean="0">
                <a:latin typeface="Arial"/>
                <a:cs typeface="Arial"/>
              </a:rPr>
              <a:t> Μέσα στο </a:t>
            </a:r>
            <a:r>
              <a:rPr lang="en-GB" dirty="0" smtClean="0">
                <a:latin typeface="Arial"/>
                <a:cs typeface="Arial"/>
              </a:rPr>
              <a:t>dir2 </a:t>
            </a:r>
            <a:r>
              <a:rPr lang="el-GR" dirty="0" smtClean="0">
                <a:latin typeface="Arial"/>
                <a:cs typeface="Arial"/>
              </a:rPr>
              <a:t>έχω υποκατάλογο </a:t>
            </a:r>
            <a:r>
              <a:rPr lang="en-GB" dirty="0" smtClean="0">
                <a:latin typeface="Arial"/>
                <a:cs typeface="Arial"/>
              </a:rPr>
              <a:t>dir3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Εφόσον ο ενεργός κατάλογος είναι 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εκεί βρίσκομαι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, αν εκτελέσω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θα μου δώσει την διεύθυνση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Δεν θα δω το </a:t>
            </a:r>
            <a:r>
              <a:rPr lang="en-GB" dirty="0" smtClean="0">
                <a:latin typeface="Arial"/>
                <a:cs typeface="Arial"/>
              </a:rPr>
              <a:t>file1 &amp; dir3.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850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781941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/home/PC1/dir2/dir3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s</a:t>
            </a:r>
            <a:r>
              <a:rPr lang="en-GB" dirty="0" smtClean="0">
                <a:latin typeface="Arial"/>
                <a:cs typeface="Arial"/>
              </a:rPr>
              <a:t> –l</a:t>
            </a:r>
          </a:p>
          <a:p>
            <a:r>
              <a:rPr lang="en-GB" dirty="0" smtClean="0">
                <a:latin typeface="Arial"/>
                <a:cs typeface="Arial"/>
              </a:rPr>
              <a:t>To –l </a:t>
            </a:r>
            <a:r>
              <a:rPr lang="el-GR" dirty="0" smtClean="0">
                <a:latin typeface="Arial"/>
                <a:cs typeface="Arial"/>
              </a:rPr>
              <a:t>αλλάζει την μορφοποίηση των αποτελεσμάτων.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GB" dirty="0" smtClean="0">
                <a:latin typeface="Arial"/>
                <a:cs typeface="Arial"/>
              </a:rPr>
              <a:t>s –a</a:t>
            </a:r>
          </a:p>
          <a:p>
            <a:r>
              <a:rPr lang="el-GR" dirty="0" smtClean="0">
                <a:latin typeface="Arial"/>
                <a:cs typeface="Arial"/>
              </a:rPr>
              <a:t>μας δείχνει ακόμα και κρυφά αρχεία/</a:t>
            </a:r>
            <a:r>
              <a:rPr lang="en-GB" dirty="0" smtClean="0">
                <a:latin typeface="Arial"/>
                <a:cs typeface="Arial"/>
              </a:rPr>
              <a:t>directories (</a:t>
            </a:r>
            <a:r>
              <a:rPr lang="el-GR" dirty="0" smtClean="0">
                <a:latin typeface="Arial"/>
                <a:cs typeface="Arial"/>
              </a:rPr>
              <a:t>το όνομά τους αρχίζει με την τελεία .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933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r>
              <a:rPr lang="en-GB" sz="2800" dirty="0" smtClean="0">
                <a:latin typeface="Arial"/>
                <a:cs typeface="Arial"/>
              </a:rPr>
              <a:t>- cd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4281709"/>
            <a:ext cx="3907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root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directory 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 </a:t>
            </a:r>
            <a:r>
              <a:rPr lang="el-GR" dirty="0" smtClean="0">
                <a:latin typeface="Arial"/>
                <a:cs typeface="Arial"/>
              </a:rPr>
              <a:t>Πώς θα πάω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42477" y="107752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44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93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36953" y="3360844"/>
            <a:ext cx="39070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Πρώτα πάω στο </a:t>
            </a:r>
            <a:r>
              <a:rPr lang="en-GB" dirty="0" smtClean="0">
                <a:latin typeface="Arial"/>
                <a:cs typeface="Arial"/>
              </a:rPr>
              <a:t>home. 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home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./home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home.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83061" y="265226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3856827">
            <a:off x="2680180" y="350267"/>
            <a:ext cx="355592" cy="3452917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68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04" y="270227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6332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701685" y="159904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8197" y="2124983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8197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61041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81363" y="21249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0135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7786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80630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00952" y="21219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9587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9909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50231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6743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9176" y="26509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9498" y="264785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8681" y="107311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8197" y="31768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6250" y="3714083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30860" y="37140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1182" y="37140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9954" y="371101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9406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9728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8500" y="424001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9159" y="5291888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30860" y="47659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40719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61041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9265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9587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8127" y="3509598"/>
            <a:ext cx="36420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Μετά πάω στο </a:t>
            </a:r>
            <a:r>
              <a:rPr lang="en-GB" dirty="0" smtClean="0">
                <a:latin typeface="Arial"/>
                <a:cs typeface="Arial"/>
              </a:rPr>
              <a:t>PC3.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PC3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</a:t>
            </a:r>
            <a:r>
              <a:rPr lang="en-GB" dirty="0" smtClean="0">
                <a:latin typeface="Arial"/>
                <a:cs typeface="Arial"/>
              </a:rPr>
              <a:t>PC3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9803" y="5291888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81363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01685" y="5291888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9909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50231" y="58178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102241" y="476595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7444" y="1073113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8127" y="1177071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64140" y="424001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8047590">
            <a:off x="2412995" y="2393632"/>
            <a:ext cx="355592" cy="264090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012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1922" y="3470213"/>
            <a:ext cx="36420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Μετά πάω στο </a:t>
            </a:r>
            <a:r>
              <a:rPr lang="en-GB" dirty="0" smtClean="0">
                <a:latin typeface="Arial"/>
                <a:cs typeface="Arial"/>
              </a:rPr>
              <a:t>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cd dir1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  <a:endParaRPr lang="el-GR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cd ./</a:t>
            </a:r>
            <a:r>
              <a:rPr lang="en-GB" dirty="0" smtClean="0">
                <a:latin typeface="Arial"/>
                <a:cs typeface="Arial"/>
              </a:rPr>
              <a:t>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τα </a:t>
            </a:r>
            <a:r>
              <a:rPr lang="en-GB" dirty="0" smtClean="0">
                <a:latin typeface="Arial"/>
                <a:cs typeface="Arial"/>
              </a:rPr>
              <a:t>sub-directories &amp; files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Ποιά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Εκτελώ </a:t>
            </a:r>
            <a:r>
              <a:rPr lang="en-GB" dirty="0" err="1" smtClean="0"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για να δω το πλήρες μονοπάτι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l-GR" dirty="0" smtClean="0">
                <a:latin typeface="Arial"/>
                <a:cs typeface="Arial"/>
              </a:rPr>
              <a:t>στο οποίο βρίσκομαι τώρα. Ποιό είναι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3039164" y="582223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498842">
            <a:off x="3434500" y="4643432"/>
            <a:ext cx="355592" cy="1328366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833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root, </a:t>
            </a:r>
            <a:r>
              <a:rPr lang="el-GR" dirty="0" smtClean="0">
                <a:latin typeface="Arial"/>
                <a:cs typeface="Arial"/>
              </a:rPr>
              <a:t>πως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4257936" y="107752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Down Arrow 13"/>
          <p:cNvSpPr/>
          <p:nvPr/>
        </p:nvSpPr>
        <p:spPr>
          <a:xfrm rot="735459">
            <a:off x="3589040" y="1430757"/>
            <a:ext cx="174862" cy="44608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431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0847" y="4077868"/>
            <a:ext cx="28071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./home/PC3/dir1</a:t>
            </a:r>
          </a:p>
          <a:p>
            <a:r>
              <a:rPr lang="el-GR" dirty="0" smtClean="0">
                <a:latin typeface="Arial"/>
                <a:cs typeface="Arial"/>
              </a:rPr>
              <a:t>Το ./ σημαίνει από εδώ που βρίσκομαι.</a:t>
            </a:r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3039164" y="585936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Down Arrow 13"/>
          <p:cNvSpPr/>
          <p:nvPr/>
        </p:nvSpPr>
        <p:spPr>
          <a:xfrm rot="735459">
            <a:off x="3589040" y="1430757"/>
            <a:ext cx="174862" cy="44608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3365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home, </a:t>
            </a:r>
            <a:r>
              <a:rPr lang="el-GR" dirty="0" smtClean="0">
                <a:latin typeface="Arial"/>
                <a:cs typeface="Arial"/>
              </a:rPr>
              <a:t>πώς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80419">
            <a:off x="2091968" y="2761799"/>
            <a:ext cx="355592" cy="3422852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945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0" y="3410955"/>
            <a:ext cx="3907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./PC3/dir1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δουλέψει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παρακάτω εντολή αν βρίσκομαι στο </a:t>
            </a:r>
            <a:r>
              <a:rPr lang="en-GB" dirty="0" smtClean="0">
                <a:latin typeface="Arial"/>
                <a:cs typeface="Arial"/>
              </a:rPr>
              <a:t>home; </a:t>
            </a:r>
            <a:r>
              <a:rPr lang="el-GR" dirty="0" smtClean="0">
                <a:latin typeface="Arial"/>
                <a:cs typeface="Arial"/>
              </a:rPr>
              <a:t>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latin typeface="Arial"/>
                <a:cs typeface="Arial"/>
              </a:rPr>
              <a:t>cd 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70615">
            <a:off x="2099224" y="2761307"/>
            <a:ext cx="355592" cy="343536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288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βήμα-βήμα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3087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βήμα-βήμα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i="1" dirty="0" smtClean="0">
                <a:latin typeface="Arial"/>
                <a:cs typeface="Arial"/>
              </a:rPr>
              <a:t>Πάω ένα επίπεδο επάνω</a:t>
            </a:r>
            <a:endParaRPr lang="en-GB" i="1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home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PC3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dir1</a:t>
            </a:r>
            <a:endParaRPr lang="el-GR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020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/</a:t>
            </a:r>
            <a:r>
              <a:rPr lang="en-GB" dirty="0" err="1" smtClean="0">
                <a:latin typeface="Arial"/>
                <a:cs typeface="Arial"/>
              </a:rPr>
              <a:t>usr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θέλω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../home/PC3/dir1</a:t>
            </a:r>
          </a:p>
          <a:p>
            <a:pPr marL="742950" lvl="1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/</a:t>
            </a:r>
            <a:r>
              <a:rPr lang="en-GB" dirty="0">
                <a:latin typeface="Arial"/>
                <a:cs typeface="Arial"/>
              </a:rPr>
              <a:t>home/PC3/dir1</a:t>
            </a:r>
          </a:p>
          <a:p>
            <a:pPr marL="742950" lvl="1" indent="-285750">
              <a:buFont typeface="Arial"/>
              <a:buChar char="•"/>
            </a:pPr>
            <a:endParaRPr lang="el-GR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320128" y="26553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49786">
            <a:off x="4337408" y="2743010"/>
            <a:ext cx="355592" cy="3521500"/>
          </a:xfrm>
          <a:prstGeom prst="downArrow">
            <a:avLst>
              <a:gd name="adj1" fmla="val 17177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22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7769" y="1055743"/>
            <a:ext cx="4572000" cy="5078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657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6: </a:t>
            </a:r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921264"/>
            <a:ext cx="364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4-Point Star 53"/>
          <p:cNvSpPr/>
          <p:nvPr/>
        </p:nvSpPr>
        <p:spPr>
          <a:xfrm>
            <a:off x="579763" y="582070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173202" y="6452325"/>
            <a:ext cx="2301957" cy="23089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73202" y="6452325"/>
            <a:ext cx="0" cy="230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502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1" y="3382840"/>
            <a:ext cx="364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πάω με μία μόνο εντολή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cd ../../PC3/dir1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Ή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χρησιμοποιώντας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cd /home/PC3/dir1</a:t>
            </a:r>
            <a:endParaRPr lang="en-US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επιστρέψω στο προηγούμενο </a:t>
            </a:r>
            <a:r>
              <a:rPr lang="en-GB" dirty="0" smtClean="0">
                <a:latin typeface="Arial"/>
                <a:cs typeface="Arial"/>
              </a:rPr>
              <a:t>directory,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GB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d -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4" name="4-Point Star 53"/>
          <p:cNvSpPr/>
          <p:nvPr/>
        </p:nvSpPr>
        <p:spPr>
          <a:xfrm>
            <a:off x="579763" y="582070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173202" y="6452325"/>
            <a:ext cx="2301957" cy="23089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73202" y="6452325"/>
            <a:ext cx="0" cy="230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0030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err="1" smtClean="0">
                <a:latin typeface="Arial"/>
                <a:cs typeface="Arial"/>
              </a:rPr>
              <a:t>mkdir</a:t>
            </a:r>
            <a:r>
              <a:rPr lang="en-GB" sz="1800" dirty="0" smtClean="0">
                <a:latin typeface="Arial"/>
                <a:cs typeface="Arial"/>
              </a:rPr>
              <a:t> testdir1 </a:t>
            </a:r>
            <a:r>
              <a:rPr lang="el-GR" sz="1800" dirty="0" smtClean="0">
                <a:latin typeface="Arial"/>
                <a:cs typeface="Arial"/>
              </a:rPr>
              <a:t>- από το </a:t>
            </a:r>
            <a:r>
              <a:rPr lang="en-GB" sz="1800" u="sng" dirty="0" smtClean="0">
                <a:latin typeface="Arial"/>
                <a:cs typeface="Arial"/>
              </a:rPr>
              <a:t>make directory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Δημιουργεί ένα κατάλογο</a:t>
            </a:r>
            <a:r>
              <a:rPr lang="en-GB" sz="1800" dirty="0" smtClean="0">
                <a:latin typeface="Arial"/>
                <a:cs typeface="Arial"/>
              </a:rPr>
              <a:t> (subdirectory)</a:t>
            </a:r>
            <a:r>
              <a:rPr lang="el-GR" sz="1800" dirty="0" smtClean="0">
                <a:latin typeface="Arial"/>
                <a:cs typeface="Arial"/>
              </a:rPr>
              <a:t> με όνομα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μέσα στον κατάλογο όπου βρισκόμαστε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endParaRPr lang="en-GB" sz="1800" u="sng" dirty="0" smtClean="0">
              <a:latin typeface="Arial"/>
              <a:cs typeface="Arial"/>
            </a:endParaRPr>
          </a:p>
          <a:p>
            <a:r>
              <a:rPr lang="en-GB" sz="1800" dirty="0" err="1">
                <a:latin typeface="Arial"/>
                <a:cs typeface="Arial"/>
              </a:rPr>
              <a:t>r</a:t>
            </a:r>
            <a:r>
              <a:rPr lang="en-GB" sz="1800" dirty="0" err="1" smtClean="0">
                <a:latin typeface="Arial"/>
                <a:cs typeface="Arial"/>
              </a:rPr>
              <a:t>m</a:t>
            </a:r>
            <a:r>
              <a:rPr lang="en-GB" sz="1800" dirty="0" smtClean="0">
                <a:latin typeface="Arial"/>
                <a:cs typeface="Arial"/>
              </a:rPr>
              <a:t> – r testdir1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remove. </a:t>
            </a:r>
            <a:r>
              <a:rPr lang="el-GR" sz="1800" dirty="0" smtClean="0">
                <a:latin typeface="Arial"/>
                <a:cs typeface="Arial"/>
              </a:rPr>
              <a:t>Σβήνει τον κατάλογο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του.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testfile1</a:t>
            </a:r>
            <a:r>
              <a:rPr lang="el-GR" sz="1800" dirty="0" smtClean="0">
                <a:latin typeface="Arial"/>
                <a:cs typeface="Arial"/>
              </a:rPr>
              <a:t> - Σβήνει το 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testfile1 testfile2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copy. </a:t>
            </a:r>
            <a:r>
              <a:rPr lang="el-GR" sz="1800" dirty="0" smtClean="0">
                <a:latin typeface="Arial"/>
                <a:cs typeface="Arial"/>
              </a:rPr>
              <a:t>Αντιγράφει ένα αρχείο </a:t>
            </a:r>
            <a:r>
              <a:rPr lang="en-GB" sz="1800" dirty="0" err="1" smtClean="0">
                <a:latin typeface="Arial"/>
                <a:cs typeface="Arial"/>
              </a:rPr>
              <a:t>testfile</a:t>
            </a:r>
            <a:r>
              <a:rPr lang="el-GR" sz="1800" dirty="0" smtClean="0">
                <a:latin typeface="Arial"/>
                <a:cs typeface="Arial"/>
              </a:rPr>
              <a:t>1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το ονομάζει </a:t>
            </a:r>
            <a:r>
              <a:rPr lang="en-GB" sz="1800" dirty="0" smtClean="0">
                <a:latin typeface="Arial"/>
                <a:cs typeface="Arial"/>
              </a:rPr>
              <a:t>testfile2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–r testdir1 testdir2 – </a:t>
            </a:r>
            <a:r>
              <a:rPr lang="el-GR" sz="1800" dirty="0" smtClean="0">
                <a:latin typeface="Arial"/>
                <a:cs typeface="Arial"/>
              </a:rPr>
              <a:t>Αντιγράφει τον κατάλογο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 στον κατάλογο </a:t>
            </a:r>
            <a:r>
              <a:rPr lang="en-GB" sz="1800" dirty="0" smtClean="0">
                <a:latin typeface="Arial"/>
                <a:cs typeface="Arial"/>
              </a:rPr>
              <a:t>testdir2</a:t>
            </a:r>
            <a:r>
              <a:rPr lang="en-GB" sz="1800" dirty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smtClean="0">
                <a:latin typeface="Arial"/>
                <a:cs typeface="Arial"/>
              </a:rPr>
              <a:t>mv testfile1 testfile3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move.</a:t>
            </a:r>
            <a:r>
              <a:rPr lang="el-GR" sz="1800" u="sng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Μετονομάζει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n-GB" sz="1800" dirty="0" smtClean="0">
                <a:latin typeface="Arial"/>
                <a:cs typeface="Arial"/>
              </a:rPr>
              <a:t>testfile3</a:t>
            </a:r>
          </a:p>
        </p:txBody>
      </p:sp>
    </p:spTree>
    <p:extLst>
      <p:ext uri="{BB962C8B-B14F-4D97-AF65-F5344CB8AC3E}">
        <p14:creationId xmlns:p14="http://schemas.microsoft.com/office/powerpoint/2010/main" val="3856297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/home/PC1/dir2/dir3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.</a:t>
            </a:r>
            <a:r>
              <a:rPr lang="en-GB" dirty="0" smtClean="0">
                <a:latin typeface="Arial"/>
                <a:cs typeface="Arial"/>
              </a:rPr>
              <a:t>/dir2/dir3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θα μου δείξει η εντολή?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191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μέσα στον ίδιο κατάλογο</a:t>
            </a:r>
            <a:r>
              <a:rPr lang="en-GB" dirty="0" smtClean="0">
                <a:latin typeface="Arial"/>
                <a:cs typeface="Arial"/>
              </a:rPr>
              <a:t> (dir1)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file1 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82506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1207708" y="475825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346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αλλά μέσα στον κατάλογο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2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cp</a:t>
            </a:r>
            <a:r>
              <a:rPr lang="en-US" dirty="0" smtClean="0">
                <a:latin typeface="Arial"/>
                <a:cs typeface="Arial"/>
              </a:rPr>
              <a:t> file1 /home/PC1/dir2/file2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file1 ../dir2/file2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82506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2328230" y="4549284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3425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230" y="274638"/>
            <a:ext cx="4155858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Παράδειγμα - </a:t>
            </a:r>
            <a:r>
              <a:rPr lang="en-GB" sz="2800" dirty="0" err="1" smtClean="0">
                <a:latin typeface="Arial"/>
                <a:cs typeface="Arial"/>
              </a:rPr>
              <a:t>cp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169" y="1067085"/>
            <a:ext cx="441224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PC1. </a:t>
            </a:r>
            <a:r>
              <a:rPr lang="el-GR" dirty="0" smtClean="0">
                <a:latin typeface="Arial"/>
                <a:cs typeface="Arial"/>
              </a:rPr>
              <a:t>Θέλω να αντιγράψω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από 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, αλλά μέσα στον κατάλογο</a:t>
            </a:r>
            <a:r>
              <a:rPr lang="en-GB" dirty="0" smtClean="0">
                <a:latin typeface="Arial"/>
                <a:cs typeface="Arial"/>
              </a:rPr>
              <a:t> (dir</a:t>
            </a:r>
            <a:r>
              <a:rPr lang="en-GB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c</a:t>
            </a:r>
            <a:r>
              <a:rPr lang="en-GB" dirty="0" err="1" smtClean="0">
                <a:latin typeface="Arial"/>
                <a:cs typeface="Arial"/>
              </a:rPr>
              <a:t>p</a:t>
            </a:r>
            <a:r>
              <a:rPr lang="en-GB" dirty="0" smtClean="0">
                <a:latin typeface="Arial"/>
                <a:cs typeface="Arial"/>
              </a:rPr>
              <a:t> file1 file2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δεν θα δουλέψει, γιατί το </a:t>
            </a:r>
            <a:r>
              <a:rPr lang="en-GB" dirty="0" err="1" smtClean="0">
                <a:latin typeface="Arial"/>
                <a:cs typeface="Arial"/>
              </a:rPr>
              <a:t>cp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δεν μπορεί να δει το </a:t>
            </a:r>
            <a:r>
              <a:rPr lang="en-GB" dirty="0" smtClean="0">
                <a:latin typeface="Arial"/>
                <a:cs typeface="Arial"/>
              </a:rPr>
              <a:t>file1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cp</a:t>
            </a:r>
            <a:r>
              <a:rPr lang="en-US" dirty="0" smtClean="0">
                <a:latin typeface="Arial"/>
                <a:cs typeface="Arial"/>
              </a:rPr>
              <a:t> /home/PC1/dir1/file1 /home/PC1/dir2/dir3/file2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</a:t>
            </a:r>
            <a:r>
              <a:rPr lang="en-GB" dirty="0" smtClean="0">
                <a:latin typeface="Arial"/>
                <a:cs typeface="Arial"/>
              </a:rPr>
              <a:t>p ./dir1/file1 ./dir2/dir3/file2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28230" y="17151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2290426" y="612708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2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98828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1929" y="214069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1682" y="319256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3242" y="31925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3564" y="31925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61788" y="371849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2110" y="371849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58490" y="371696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803383" y="161475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1188" y="2443936"/>
            <a:ext cx="493680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γράφει το όνομα μου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 – </a:t>
            </a:r>
            <a:r>
              <a:rPr lang="el-GR" dirty="0" smtClean="0">
                <a:latin typeface="Arial"/>
                <a:cs typeface="Arial"/>
              </a:rPr>
              <a:t>σημαίνει </a:t>
            </a:r>
            <a:r>
              <a:rPr lang="en-GB" dirty="0" smtClean="0">
                <a:latin typeface="Arial"/>
                <a:cs typeface="Arial"/>
              </a:rPr>
              <a:t>concatenate)</a:t>
            </a:r>
          </a:p>
        </p:txBody>
      </p:sp>
    </p:spTree>
    <p:extLst>
      <p:ext uri="{BB962C8B-B14F-4D97-AF65-F5344CB8AC3E}">
        <p14:creationId xmlns:p14="http://schemas.microsoft.com/office/powerpoint/2010/main" val="36816221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895954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PC1.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Πώς θα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γράφει το όνομά μου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cat)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cat &gt; file1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Control D</a:t>
            </a:r>
            <a:r>
              <a:rPr lang="el-GR" dirty="0" smtClean="0">
                <a:latin typeface="Arial"/>
                <a:cs typeface="Arial"/>
              </a:rPr>
              <a:t> (πατάω ταυτόχρονα τα 2 πλήκτρα)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Το βελάκι &gt; σημαίνει ότι τα περιεχόμενα που θα πληκτρολογήσουμε θα πάνε μέσα στο αρχείο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Επειδή χρησιμοποιώ το  &gt; αυτό σημαίνει ότι οποιδήποτε περιεχόμενο υπήρχε πριν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θα διαγραφεί και θα μείνει μόνο το όνομα που γράψαμε.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907870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7403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6234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895954"/>
            <a:ext cx="4412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Το βελάκι &gt; σημαίνει ότι τα περιεχόμενα που θα πληκτρολογήσουμε θα πάνε μέσα στο αρχείο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Επειδή χρησιμοποιώ το  &gt; αυτό σημαίνει ότι οποιδήποτε περιεχόμενο υπήρχε πριν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θα διαγραφεί και θα μείνει μόνο το όνομα που γράψαμε.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Αν χρησιμοποιήσω τα 2 βελάκια μαζί &gt;&gt; τότε το παλιό περιεχόμενο παραμένει ενώ το νέο περιεχόμενο γράφεται κάτω από το παλιό.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907870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7403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7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Εμφανίζεται ένα άδειο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πατώντας το πλήκτρο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με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Μπαίνω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με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: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πατώ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</a:p>
        </p:txBody>
      </p:sp>
    </p:spTree>
    <p:extLst>
      <p:ext uri="{BB962C8B-B14F-4D97-AF65-F5344CB8AC3E}">
        <p14:creationId xmlns:p14="http://schemas.microsoft.com/office/powerpoint/2010/main" val="17409882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6159" y="968424"/>
            <a:ext cx="47378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Έχω 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blablabla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Αν εκτελέσω την παρακάτω εντολή τι θα έχει ως περιεχόμενο το </a:t>
            </a:r>
            <a:r>
              <a:rPr lang="en-GB" sz="1600" dirty="0" smtClean="0">
                <a:latin typeface="Arial"/>
                <a:cs typeface="Arial"/>
              </a:rPr>
              <a:t>file1?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at &gt; file1</a:t>
            </a:r>
          </a:p>
          <a:p>
            <a:r>
              <a:rPr lang="en-GB" sz="1600" dirty="0" err="1" smtClean="0">
                <a:latin typeface="Arial"/>
                <a:cs typeface="Arial"/>
              </a:rPr>
              <a:t>xxxx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Control D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Αν στη συνέχεια εκτελέσω την παρακάτω εντολή τι θα έχει ως περιεχόμενο πλέον το </a:t>
            </a:r>
            <a:r>
              <a:rPr lang="en-GB" sz="1600" dirty="0" smtClean="0">
                <a:latin typeface="Arial"/>
                <a:cs typeface="Arial"/>
              </a:rPr>
              <a:t>file1?</a:t>
            </a:r>
            <a:endParaRPr lang="el-GR" sz="1600" dirty="0" smtClean="0">
              <a:latin typeface="Arial"/>
              <a:cs typeface="Arial"/>
            </a:endParaRP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cat &gt;</a:t>
            </a:r>
            <a:r>
              <a:rPr lang="el-GR" sz="1600" dirty="0" smtClean="0">
                <a:latin typeface="Arial"/>
                <a:cs typeface="Arial"/>
              </a:rPr>
              <a:t>&gt;</a:t>
            </a:r>
            <a:r>
              <a:rPr lang="en-GB" sz="1600" dirty="0" smtClean="0">
                <a:latin typeface="Arial"/>
                <a:cs typeface="Arial"/>
              </a:rPr>
              <a:t> file1</a:t>
            </a:r>
          </a:p>
          <a:p>
            <a:r>
              <a:rPr lang="en-GB" sz="1600" dirty="0" err="1" smtClean="0">
                <a:latin typeface="Arial"/>
                <a:cs typeface="Arial"/>
              </a:rPr>
              <a:t>yyyy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n-GB" sz="1600" dirty="0" smtClean="0">
                <a:latin typeface="Arial"/>
                <a:cs typeface="Arial"/>
              </a:rPr>
              <a:t>Control D</a:t>
            </a:r>
          </a:p>
          <a:p>
            <a:endParaRPr lang="en-GB" sz="1600" dirty="0" smtClean="0">
              <a:latin typeface="Arial"/>
              <a:cs typeface="Arial"/>
            </a:endParaRPr>
          </a:p>
          <a:p>
            <a:endParaRPr lang="en-GB" sz="1600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215229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9466" y="6295326"/>
            <a:ext cx="110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blablabla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3240028" y="533628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6210534" y="5279214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0244" y="62630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xxxx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6944" y="6037733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Arial"/>
                <a:cs typeface="Arial"/>
              </a:rPr>
              <a:t>x</a:t>
            </a:r>
            <a:r>
              <a:rPr lang="en-GB" dirty="0" err="1" smtClean="0">
                <a:latin typeface="Arial"/>
                <a:cs typeface="Arial"/>
              </a:rPr>
              <a:t>xxx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47478" y="6065891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076715" y="6037733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5186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Ένωση αρχείων 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6159" y="968424"/>
            <a:ext cx="47378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Έχω 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xxxx</a:t>
            </a:r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Και το </a:t>
            </a:r>
            <a:r>
              <a:rPr lang="en-GB" sz="1600" dirty="0" smtClean="0">
                <a:latin typeface="Arial"/>
                <a:cs typeface="Arial"/>
              </a:rPr>
              <a:t>file 2 </a:t>
            </a:r>
            <a:r>
              <a:rPr lang="el-GR" sz="1600" dirty="0" smtClean="0">
                <a:latin typeface="Arial"/>
                <a:cs typeface="Arial"/>
              </a:rPr>
              <a:t>που μέσα του γράψαμε </a:t>
            </a:r>
            <a:r>
              <a:rPr lang="en-GB" sz="1600" dirty="0" err="1" smtClean="0">
                <a:latin typeface="Arial"/>
                <a:cs typeface="Arial"/>
              </a:rPr>
              <a:t>yyyy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Θέλω να ενώσω το περιεχόμενό τους σε ένα τρίτο αρχείο </a:t>
            </a:r>
            <a:r>
              <a:rPr lang="en-GB" sz="1600" dirty="0" smtClean="0">
                <a:latin typeface="Arial"/>
                <a:cs typeface="Arial"/>
              </a:rPr>
              <a:t>file3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at file1 file2 &gt; file3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Με την εντολή </a:t>
            </a:r>
            <a:r>
              <a:rPr lang="en-GB" sz="1600" dirty="0" smtClean="0">
                <a:latin typeface="Arial"/>
                <a:cs typeface="Arial"/>
              </a:rPr>
              <a:t>cat </a:t>
            </a:r>
            <a:r>
              <a:rPr lang="el-GR" sz="1600" dirty="0" smtClean="0">
                <a:latin typeface="Arial"/>
                <a:cs typeface="Arial"/>
              </a:rPr>
              <a:t>μπορώ να ενώσω τα περιεχόμενα από περισσότερους των 2 αρχείων.</a:t>
            </a:r>
          </a:p>
          <a:p>
            <a:r>
              <a:rPr lang="el-GR" sz="1600" dirty="0" smtClean="0">
                <a:latin typeface="Arial"/>
                <a:cs typeface="Arial"/>
              </a:rPr>
              <a:t>Η ένωση θα γίνει με βάση την σειρά με την οποία αναφέρω στην εντολή τα αρχεία προς ένωση.</a:t>
            </a:r>
            <a:endParaRPr lang="en-GB" sz="1600" dirty="0" smtClean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  <a:p>
            <a:endParaRPr lang="en-GB" sz="1600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05682" y="373659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5" name="Snip Single Corner Rectangle 24"/>
          <p:cNvSpPr/>
          <p:nvPr/>
        </p:nvSpPr>
        <p:spPr>
          <a:xfrm>
            <a:off x="599466" y="5345011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1520" y="6295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xxxx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2827344" y="5355579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5847690" y="5329860"/>
            <a:ext cx="1719562" cy="1385444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0666" y="626306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9490" y="6037733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Arial"/>
                <a:cs typeface="Arial"/>
              </a:rPr>
              <a:t>x</a:t>
            </a:r>
            <a:r>
              <a:rPr lang="en-GB" dirty="0" err="1" smtClean="0">
                <a:latin typeface="Arial"/>
                <a:cs typeface="Arial"/>
              </a:rPr>
              <a:t>xxx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latin typeface="Arial"/>
                <a:cs typeface="Arial"/>
              </a:rPr>
              <a:t>yyyy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687953" y="6037733"/>
            <a:ext cx="1049657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6" name="Snip Single Corner Rectangle 25"/>
          <p:cNvSpPr/>
          <p:nvPr/>
        </p:nvSpPr>
        <p:spPr>
          <a:xfrm>
            <a:off x="1245797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" name="Plus 3"/>
          <p:cNvSpPr/>
          <p:nvPr/>
        </p:nvSpPr>
        <p:spPr>
          <a:xfrm>
            <a:off x="2334913" y="6007799"/>
            <a:ext cx="492431" cy="45420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44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ead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-1 file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293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79785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Εντοπισμός/εκτύπωση συγκεκριμένης γραμμής σε ένα αρχείο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br>
              <a:rPr lang="en-GB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συνδυασμός εντολών </a:t>
            </a:r>
            <a:r>
              <a:rPr lang="en-GB" sz="2800" dirty="0" smtClean="0">
                <a:latin typeface="Arial"/>
                <a:cs typeface="Arial"/>
              </a:rPr>
              <a:t>head </a:t>
            </a:r>
            <a:r>
              <a:rPr lang="el-GR" sz="2800" dirty="0" smtClean="0">
                <a:latin typeface="Arial"/>
                <a:cs typeface="Arial"/>
              </a:rPr>
              <a:t>&amp; </a:t>
            </a:r>
            <a:r>
              <a:rPr lang="en-GB" sz="2800" dirty="0" smtClean="0">
                <a:latin typeface="Arial"/>
                <a:cs typeface="Arial"/>
              </a:rPr>
              <a:t>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246" y="1607554"/>
            <a:ext cx="8780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Στο </a:t>
            </a:r>
            <a:r>
              <a:rPr lang="en-GB" sz="1600" dirty="0" smtClean="0">
                <a:latin typeface="Arial"/>
                <a:cs typeface="Arial"/>
              </a:rPr>
              <a:t>file1 </a:t>
            </a:r>
            <a:r>
              <a:rPr lang="el-GR" sz="1600" dirty="0" smtClean="0">
                <a:latin typeface="Arial"/>
                <a:cs typeface="Arial"/>
              </a:rPr>
              <a:t>έχω 100 γραμμές και θέλω να δω μόνο την </a:t>
            </a:r>
            <a:r>
              <a:rPr lang="en-GB" sz="1600" dirty="0">
                <a:latin typeface="Arial"/>
                <a:cs typeface="Arial"/>
              </a:rPr>
              <a:t>4</a:t>
            </a:r>
            <a:r>
              <a:rPr lang="el-GR" sz="1600" baseline="30000" dirty="0" smtClean="0">
                <a:latin typeface="Arial"/>
                <a:cs typeface="Arial"/>
              </a:rPr>
              <a:t>η</a:t>
            </a:r>
            <a:r>
              <a:rPr lang="el-GR" sz="1600" dirty="0" smtClean="0">
                <a:latin typeface="Arial"/>
                <a:cs typeface="Arial"/>
              </a:rPr>
              <a:t>.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head –n 4 file1 | tail –n 1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πρώτο κομμάτι της εντολής κρατάει τις 4 πρώτες γραμμές.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pipe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(|)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καναλιζάρει τις 4 αυτές γραμμές στην δεύτερη εντολή, την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tail.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δεύτερη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tail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παίρνει ως εισερχόμενα τις 4 γραμμές από την προηγούμενη εντολή και κρατάει μόνο την τελευταία από αυτές.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Άσκηση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την 3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&amp; 4</a:t>
            </a:r>
            <a:r>
              <a:rPr lang="el-GR" sz="16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415340" y="465234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Line1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Line2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Line3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Line4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Line5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…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135204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me 18"/>
          <p:cNvSpPr/>
          <p:nvPr/>
        </p:nvSpPr>
        <p:spPr>
          <a:xfrm>
            <a:off x="4195023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2571" y="5089451"/>
            <a:ext cx="843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Line1</a:t>
            </a:r>
          </a:p>
          <a:p>
            <a:r>
              <a:rPr lang="en-GB" dirty="0">
                <a:latin typeface="Arial"/>
                <a:cs typeface="Arial"/>
              </a:rPr>
              <a:t>Line2</a:t>
            </a:r>
          </a:p>
          <a:p>
            <a:r>
              <a:rPr lang="en-GB" dirty="0">
                <a:latin typeface="Arial"/>
                <a:cs typeface="Arial"/>
              </a:rPr>
              <a:t>Line3</a:t>
            </a:r>
          </a:p>
          <a:p>
            <a:r>
              <a:rPr lang="en-GB" dirty="0">
                <a:latin typeface="Arial"/>
                <a:cs typeface="Arial"/>
              </a:rPr>
              <a:t>Line4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5746722" y="5510413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ame 20"/>
          <p:cNvSpPr/>
          <p:nvPr/>
        </p:nvSpPr>
        <p:spPr>
          <a:xfrm>
            <a:off x="6806541" y="4703954"/>
            <a:ext cx="1234780" cy="193368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4089" y="5413691"/>
            <a:ext cx="843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Line4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6771" y="5089451"/>
            <a:ext cx="1211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01225" y="5115426"/>
            <a:ext cx="99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tail –n 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9357" y="428543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916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74929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7131211" y="4724195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Δημιουργεία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31211" y="282667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8697250" y="295319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935964" y="230073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7239931" y="376914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8400166" y="3784083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048452" y="41982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7239931" y="487154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32020" y="4724195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432020" y="282667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4-Point Star 23"/>
          <p:cNvSpPr/>
          <p:nvPr/>
        </p:nvSpPr>
        <p:spPr>
          <a:xfrm>
            <a:off x="4998059" y="295319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236773" y="230073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nip Single Corner Rectangle 27"/>
          <p:cNvSpPr/>
          <p:nvPr/>
        </p:nvSpPr>
        <p:spPr>
          <a:xfrm>
            <a:off x="3539101" y="379763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9" name="Snip Single Corner Rectangle 28"/>
          <p:cNvSpPr/>
          <p:nvPr/>
        </p:nvSpPr>
        <p:spPr>
          <a:xfrm>
            <a:off x="4700975" y="379763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349261" y="41982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3539101" y="2959828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28012" y="28776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3" name="4-Point Star 32"/>
          <p:cNvSpPr/>
          <p:nvPr/>
        </p:nvSpPr>
        <p:spPr>
          <a:xfrm>
            <a:off x="1792821" y="30041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031535" y="23517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nip Single Corner Rectangle 34"/>
          <p:cNvSpPr/>
          <p:nvPr/>
        </p:nvSpPr>
        <p:spPr>
          <a:xfrm>
            <a:off x="333863" y="384859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6" name="Snip Single Corner Rectangle 35"/>
          <p:cNvSpPr/>
          <p:nvPr/>
        </p:nvSpPr>
        <p:spPr>
          <a:xfrm>
            <a:off x="1495737" y="384859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7" name="Snip Single Corner Rectangle 36"/>
          <p:cNvSpPr/>
          <p:nvPr/>
        </p:nvSpPr>
        <p:spPr>
          <a:xfrm>
            <a:off x="333863" y="3010793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6097" y="3319056"/>
            <a:ext cx="13361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mkdir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8040" y="3215506"/>
            <a:ext cx="185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mv file1 ./</a:t>
            </a:r>
            <a:r>
              <a:rPr lang="en-GB" dirty="0" err="1">
                <a:solidFill>
                  <a:srgbClr val="FF0000"/>
                </a:solidFill>
              </a:rPr>
              <a:t>filesdir</a:t>
            </a:r>
            <a:r>
              <a:rPr lang="en-GB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26235" y="3660588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5770282" y="3624977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703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3455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/home/PC1/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072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81973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7121573" y="432477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21573" y="242725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8687612" y="255377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926326" y="190132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8418464" y="341558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8390528" y="522865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038814" y="379884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7204671" y="340926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98443" y="43513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98443" y="245381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4-Point Star 23"/>
          <p:cNvSpPr/>
          <p:nvPr/>
        </p:nvSpPr>
        <p:spPr>
          <a:xfrm>
            <a:off x="5164482" y="258033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03196" y="19278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nip Single Corner Rectangle 25"/>
          <p:cNvSpPr/>
          <p:nvPr/>
        </p:nvSpPr>
        <p:spPr>
          <a:xfrm>
            <a:off x="3723352" y="5286940"/>
            <a:ext cx="679844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4867398" y="525521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515684" y="38254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nip Single Corner Rectangle 28"/>
          <p:cNvSpPr/>
          <p:nvPr/>
        </p:nvSpPr>
        <p:spPr>
          <a:xfrm>
            <a:off x="3681541" y="343582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2091" y="43513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32091" y="2453818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2" name="4-Point Star 31"/>
          <p:cNvSpPr/>
          <p:nvPr/>
        </p:nvSpPr>
        <p:spPr>
          <a:xfrm>
            <a:off x="1698130" y="258033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936844" y="1927883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nip Single Corner Rectangle 33"/>
          <p:cNvSpPr/>
          <p:nvPr/>
        </p:nvSpPr>
        <p:spPr>
          <a:xfrm>
            <a:off x="228163" y="5247792"/>
            <a:ext cx="708681" cy="388809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r>
              <a:rPr lang="en-GB" sz="1200" dirty="0">
                <a:latin typeface="Arial"/>
                <a:cs typeface="Arial"/>
              </a:rPr>
              <a:t>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5" name="Snip Single Corner Rectangle 34"/>
          <p:cNvSpPr/>
          <p:nvPr/>
        </p:nvSpPr>
        <p:spPr>
          <a:xfrm>
            <a:off x="1401046" y="525521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49332" y="38254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228163" y="444534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58317" y="3941864"/>
            <a:ext cx="2339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mv ./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2351161" y="4257333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164482" y="3969140"/>
            <a:ext cx="2373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mv ./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5871882" y="4351339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1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να έχουν αποθηκευθεί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577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340884" y="536583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40884" y="3468313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906923" y="3594832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45637" y="3113366"/>
            <a:ext cx="0" cy="354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637775" y="445664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2609839" y="626971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58125" y="483989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423982" y="445032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19306" y="4860644"/>
            <a:ext cx="1313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775416" y="5265726"/>
            <a:ext cx="1001059" cy="1880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17584" y="351753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4-Point Star 25"/>
          <p:cNvSpPr/>
          <p:nvPr/>
        </p:nvSpPr>
        <p:spPr>
          <a:xfrm>
            <a:off x="6683623" y="36440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22337" y="3113366"/>
            <a:ext cx="0" cy="404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Snip Single Corner Rectangle 27"/>
          <p:cNvSpPr/>
          <p:nvPr/>
        </p:nvSpPr>
        <p:spPr>
          <a:xfrm>
            <a:off x="6414475" y="4505864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1" name="Snip Single Corner Rectangle 30"/>
          <p:cNvSpPr/>
          <p:nvPr/>
        </p:nvSpPr>
        <p:spPr>
          <a:xfrm>
            <a:off x="5200682" y="44995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132" y="805042"/>
            <a:ext cx="87156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</a:t>
            </a:r>
            <a:r>
              <a:rPr lang="el-GR" dirty="0">
                <a:latin typeface="Arial"/>
                <a:cs typeface="Arial"/>
              </a:rPr>
              <a:t>συνέχεια θέλουμε να δούμε αν συνεχίζει να υπάρχει ο υποκατάλογος </a:t>
            </a:r>
            <a:r>
              <a:rPr lang="en-GB" dirty="0" err="1">
                <a:latin typeface="Arial"/>
                <a:cs typeface="Arial"/>
              </a:rPr>
              <a:t>filesdir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μέσα στον </a:t>
            </a:r>
            <a:r>
              <a:rPr lang="en-GB" dirty="0">
                <a:latin typeface="Arial"/>
                <a:cs typeface="Arial"/>
              </a:rPr>
              <a:t>Desktop. </a:t>
            </a:r>
            <a:r>
              <a:rPr lang="el-GR" dirty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>
                <a:latin typeface="Arial"/>
                <a:cs typeface="Arial"/>
              </a:rPr>
              <a:t>Desktop?</a:t>
            </a:r>
          </a:p>
        </p:txBody>
      </p:sp>
    </p:spTree>
    <p:extLst>
      <p:ext uri="{BB962C8B-B14F-4D97-AF65-F5344CB8AC3E}">
        <p14:creationId xmlns:p14="http://schemas.microsoft.com/office/powerpoint/2010/main" val="7136100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 –l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5803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αρχείο, τι προσβάσεις υπάρχουν για 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n-GB" dirty="0">
                <a:latin typeface="Arial"/>
                <a:cs typeface="Arial"/>
              </a:rPr>
              <a:t>?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w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-x</a:t>
            </a: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7843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091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n-GB" sz="2400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σύστημα?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>
                <a:latin typeface="Arial"/>
                <a:cs typeface="Arial"/>
              </a:rPr>
              <a:t>file1r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?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94633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(word count)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</a:t>
            </a:r>
            <a:r>
              <a:rPr lang="en-GB" dirty="0" smtClean="0">
                <a:latin typeface="Arial"/>
                <a:cs typeface="Arial"/>
              </a:rPr>
              <a:t> (lines)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</a:t>
            </a:r>
            <a:r>
              <a:rPr lang="en-GB" dirty="0" smtClean="0">
                <a:latin typeface="Arial"/>
                <a:cs typeface="Arial"/>
              </a:rPr>
              <a:t> (words)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file1r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</a:t>
            </a:r>
            <a:r>
              <a:rPr lang="en-GB" dirty="0" smtClean="0">
                <a:latin typeface="Arial"/>
                <a:cs typeface="Arial"/>
              </a:rPr>
              <a:t> (characters)</a:t>
            </a:r>
            <a:r>
              <a:rPr lang="el-GR" dirty="0" smtClean="0">
                <a:latin typeface="Arial"/>
                <a:cs typeface="Arial"/>
              </a:rPr>
              <a:t>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>
                <a:latin typeface="Arial"/>
                <a:cs typeface="Arial"/>
              </a:rPr>
              <a:t>file1r</a:t>
            </a:r>
            <a:r>
              <a:rPr lang="el-GR" dirty="0">
                <a:latin typeface="Arial"/>
                <a:cs typeface="Arial"/>
              </a:rPr>
              <a:t> 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file1r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4128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/>
                <a:cs typeface="Arial"/>
              </a:rPr>
              <a:t>d</a:t>
            </a:r>
            <a:r>
              <a:rPr lang="en-GB" sz="2800" dirty="0" smtClean="0">
                <a:latin typeface="Arial"/>
                <a:cs typeface="Arial"/>
              </a:rPr>
              <a:t>u: </a:t>
            </a:r>
            <a:r>
              <a:rPr lang="el-GR" sz="2800" dirty="0" smtClean="0">
                <a:latin typeface="Arial"/>
                <a:cs typeface="Arial"/>
              </a:rPr>
              <a:t>Υπολογισμός μεγέθους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du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disk usage</a:t>
            </a:r>
            <a:r>
              <a:rPr lang="el-GR" sz="1800" dirty="0" smtClean="0">
                <a:latin typeface="Arial"/>
                <a:cs typeface="Arial"/>
              </a:rPr>
              <a:t> μπορούμε να μετρήσουμε το μέγεθος αρχείων ή καταλόγων μαζί με τους υποκατάλογούς τους.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γίνει η μέτρηση σε </a:t>
            </a:r>
            <a:r>
              <a:rPr lang="en-GB" sz="1800" dirty="0" smtClean="0">
                <a:latin typeface="Arial"/>
                <a:cs typeface="Arial"/>
              </a:rPr>
              <a:t>megabytes </a:t>
            </a:r>
            <a:r>
              <a:rPr lang="el-GR" sz="1800" dirty="0" smtClean="0">
                <a:latin typeface="Arial"/>
                <a:cs typeface="Arial"/>
              </a:rPr>
              <a:t>χρησιμοποιούμε την παράμετρο –</a:t>
            </a:r>
            <a:r>
              <a:rPr lang="en-GB" sz="1800" dirty="0" smtClean="0">
                <a:latin typeface="Arial"/>
                <a:cs typeface="Arial"/>
              </a:rPr>
              <a:t>m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παρακάτω εντολή μετρούμε πόσο χώρο (σε </a:t>
            </a:r>
            <a:r>
              <a:rPr lang="en-GB" sz="1800" dirty="0" smtClean="0">
                <a:latin typeface="Arial"/>
                <a:cs typeface="Arial"/>
              </a:rPr>
              <a:t>megabytes</a:t>
            </a:r>
            <a:r>
              <a:rPr lang="el-GR" sz="1800" dirty="0" smtClean="0">
                <a:latin typeface="Arial"/>
                <a:cs typeface="Arial"/>
              </a:rPr>
              <a:t>) καταλαμβάνει ο κατάλογος </a:t>
            </a:r>
            <a:r>
              <a:rPr lang="en-GB" sz="1800" dirty="0" smtClean="0">
                <a:latin typeface="Arial"/>
                <a:cs typeface="Arial"/>
              </a:rPr>
              <a:t>Desktop </a:t>
            </a:r>
            <a:r>
              <a:rPr lang="el-GR" sz="1800" dirty="0" smtClean="0">
                <a:latin typeface="Arial"/>
                <a:cs typeface="Arial"/>
              </a:rPr>
              <a:t>μαζί με τους υποκαταλόγους του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–m Desktop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001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file1 &gt; file1_sorted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718326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00574" y="3576397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2617902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2664" y="2853826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771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 </a:t>
            </a:r>
            <a:r>
              <a:rPr lang="el-GR" dirty="0" smtClean="0">
                <a:latin typeface="Arial"/>
                <a:cs typeface="Arial"/>
              </a:rPr>
              <a:t>Πρέπει να εκτελέσουμε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3920320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00574" y="4778391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4950772" y="3930182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2008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–n &amp; sort -r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3"/>
            <a:ext cx="8771153" cy="8841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sort </a:t>
            </a:r>
            <a:r>
              <a:rPr lang="el-GR" sz="1800" dirty="0" smtClean="0">
                <a:latin typeface="Arial"/>
                <a:cs typeface="Arial"/>
              </a:rPr>
              <a:t>κατά σύμβαση ταξινομεί τα νούμερα ως χαρακτήρες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βάση τον πίνακα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to UTF</a:t>
            </a:r>
            <a:r>
              <a:rPr lang="el-GR" sz="1800" dirty="0" smtClean="0">
                <a:latin typeface="Arial"/>
                <a:cs typeface="Arial"/>
              </a:rPr>
              <a:t>. Αν θέλουμε να ταξινομηθούν ως αριθμοί, πρέπει να χρησιμοποιήσουμε την παράμετρο –</a:t>
            </a:r>
            <a:r>
              <a:rPr lang="en-GB" sz="1800" dirty="0" smtClean="0">
                <a:latin typeface="Arial"/>
                <a:cs typeface="Arial"/>
              </a:rPr>
              <a:t>n. </a:t>
            </a:r>
            <a:r>
              <a:rPr lang="el-GR" sz="1800" dirty="0" smtClean="0">
                <a:latin typeface="Arial"/>
                <a:cs typeface="Arial"/>
              </a:rPr>
              <a:t>Αν θέλουμε την αντίστροφη ταξινόμηση, χρησιμοποιούμε και την παράμετρο  </a:t>
            </a:r>
            <a:r>
              <a:rPr lang="en-GB" sz="1800" dirty="0" smtClean="0">
                <a:latin typeface="Arial"/>
                <a:cs typeface="Arial"/>
              </a:rPr>
              <a:t>-r</a:t>
            </a: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180710" y="2048392"/>
            <a:ext cx="1135209" cy="1184998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19160" y="2539540"/>
            <a:ext cx="822351" cy="2101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924316" y="1838987"/>
            <a:ext cx="1760119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7297" y="2106831"/>
            <a:ext cx="1283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207515" y="3749978"/>
            <a:ext cx="1252215" cy="131517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45965" y="4241126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4951121" y="3540574"/>
            <a:ext cx="1733314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9919" y="3808417"/>
            <a:ext cx="10060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5326" y="2106830"/>
            <a:ext cx="1081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59730" y="3871794"/>
            <a:ext cx="14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830" y="1654320"/>
            <a:ext cx="6991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/>
                <a:cs typeface="Arial"/>
              </a:rPr>
              <a:t>file1</a:t>
            </a:r>
            <a:endParaRPr lang="en-GB" sz="16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42121" y="3391309"/>
            <a:ext cx="624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2207515" y="5496742"/>
            <a:ext cx="1252215" cy="131517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sz="16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745965" y="598789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4951121" y="5287338"/>
            <a:ext cx="1733314" cy="152458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29919" y="5555181"/>
            <a:ext cx="10060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59730" y="5618558"/>
            <a:ext cx="149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–nr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75142" y="5127410"/>
            <a:ext cx="624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5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Τροποίηση του προηγούμενου αρχείου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r>
              <a:rPr lang="el-GR" sz="1800" dirty="0" smtClean="0">
                <a:latin typeface="Arial"/>
                <a:cs typeface="Arial"/>
              </a:rPr>
              <a:t> 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σε κάποια γραμμή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0364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–k : 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ταξινόμηση συγκεκριμένης στήλης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2"/>
            <a:ext cx="8771153" cy="2310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k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γίνει η ταξινόμηση από μια συγκεκριμένη στήλη και μετά, ή για συγκεκριμένη στήλη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ή για συγκεκριμένες στήλες, η κάθε μια με τον δικό της τρόπο. Πρέπει επίσης να ορίσουμε τον διαχωριστή για την κάθε στήλη.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ορίσω την ταξινόμηση σε συγκεκριμένες στήλες, 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ρώτα την 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ως αριθμούς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και μετά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την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διαχωριστή το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\t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–t $‘\t’ –k2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,2 –k1,1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767292" y="3727135"/>
            <a:ext cx="2245024" cy="289833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Frame 17"/>
          <p:cNvSpPr/>
          <p:nvPr/>
        </p:nvSpPr>
        <p:spPr>
          <a:xfrm>
            <a:off x="5394109" y="3461306"/>
            <a:ext cx="2712562" cy="327301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263342" y="5068147"/>
            <a:ext cx="1843290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1770" y="3885417"/>
            <a:ext cx="2070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11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42176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9330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srgbClr val="000000"/>
                </a:solidFill>
                <a:latin typeface="Arial"/>
                <a:cs typeface="Arial"/>
              </a:rPr>
              <a:t>ort –k : 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ταξινόμηση συγκεκριμένης στήλης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26" y="879482"/>
            <a:ext cx="8771153" cy="2310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k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γίνει η ταξινόμηση από μια συγκεκριμένη στήλη και μετά, ή για συγκεκριμένη στήλη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ή για συγκεκριμένες στήλες, η κάθε μια με τον δικό της τρόπο. Πρέπει επίσης να ορίσουμε τον διαχωριστή για την κάθε στήλη.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ορίσω την ταξινόμηση σε συγκεκριμένες στήλες, 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ρώτα την 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ως αριθμούς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800" b="1" u="sng" dirty="0" smtClean="0">
                <a:solidFill>
                  <a:srgbClr val="000000"/>
                </a:solidFill>
                <a:latin typeface="Arial"/>
                <a:cs typeface="Arial"/>
              </a:rPr>
              <a:t>αντίστροφα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και μετά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την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διαχωριστή το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\t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ort –t $’\t’ –k2nr,2 –k1,1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767292" y="3727135"/>
            <a:ext cx="2245024" cy="289833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Frame 17"/>
          <p:cNvSpPr/>
          <p:nvPr/>
        </p:nvSpPr>
        <p:spPr>
          <a:xfrm>
            <a:off x="5394109" y="3461306"/>
            <a:ext cx="2712562" cy="328777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263342" y="5068147"/>
            <a:ext cx="1843290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1770" y="3885417"/>
            <a:ext cx="2070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3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Chrom1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0.9</a:t>
            </a:r>
          </a:p>
          <a:p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Chrom2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0.8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73018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επαναλαμβανόμενες γραμμές μέσα σε ένα αρχείο. Πρέπει όμως να έχει προηγηθεί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του αρχείου.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9055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Διαγράφηκε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25205" y="278631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45069" y="364439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2480" y="2692230"/>
            <a:ext cx="2228900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0828" y="2928154"/>
            <a:ext cx="11342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923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42784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Διαγράφηκε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32052" y="2151379"/>
            <a:ext cx="1561431" cy="19497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51916" y="3009450"/>
            <a:ext cx="90711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4879327" y="2057290"/>
            <a:ext cx="1982685" cy="224133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675" y="2435752"/>
            <a:ext cx="11342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 </a:t>
            </a:r>
            <a:r>
              <a:rPr lang="en-GB" dirty="0" err="1" smtClean="0">
                <a:latin typeface="Arial"/>
                <a:cs typeface="Arial"/>
              </a:rPr>
              <a:t>maria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 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3 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4 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5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479" y="5515172"/>
            <a:ext cx="8589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08362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διαγράψουμε όποιες επαναλαμβανόμενες γραμμές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εντολή ως εξής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7665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</a:t>
            </a:r>
            <a:r>
              <a:rPr lang="el-GR" sz="1800" b="1" u="sng" dirty="0" smtClean="0">
                <a:latin typeface="Arial"/>
                <a:cs typeface="Arial"/>
              </a:rPr>
              <a:t>πρώτη στήλη</a:t>
            </a:r>
            <a:r>
              <a:rPr lang="el-GR" sz="1800" dirty="0" smtClean="0">
                <a:latin typeface="Arial"/>
                <a:cs typeface="Arial"/>
              </a:rPr>
              <a:t>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4490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129" y="1660152"/>
            <a:ext cx="3031957" cy="445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68880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978327" y="2105527"/>
            <a:ext cx="226207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7200" y="1470527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4568880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61745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8686" y="1088107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67687" y="1088107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71129" y="5046676"/>
            <a:ext cx="3031957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834932" y="5492051"/>
            <a:ext cx="226207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686" y="4177465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0920" y="4197952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684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08440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To –c </a:t>
            </a:r>
            <a:r>
              <a:rPr lang="el-GR" sz="1800" dirty="0">
                <a:latin typeface="Arial"/>
                <a:cs typeface="Arial"/>
              </a:rPr>
              <a:t>σημαίνει </a:t>
            </a:r>
            <a:r>
              <a:rPr lang="en-GB" sz="1800" dirty="0">
                <a:latin typeface="Arial"/>
                <a:cs typeface="Arial"/>
              </a:rPr>
              <a:t>: character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Π.χ., για να πάρετε τον 5 χαρακτήρα της κάθε 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εκτελείτε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cut –c5 file1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</a:t>
            </a:r>
            <a:r>
              <a:rPr lang="el-GR" sz="1800" dirty="0">
                <a:latin typeface="Arial"/>
                <a:cs typeface="Arial"/>
              </a:rPr>
              <a:t>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-10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</a:t>
            </a:r>
            <a:r>
              <a:rPr lang="el-GR" sz="1800" dirty="0">
                <a:latin typeface="Arial"/>
                <a:cs typeface="Arial"/>
              </a:rPr>
              <a:t>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c5-10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τον </a:t>
            </a:r>
            <a:r>
              <a:rPr lang="el-GR" sz="1800" dirty="0" smtClean="0">
                <a:latin typeface="Arial"/>
                <a:cs typeface="Arial"/>
              </a:rPr>
              <a:t>5</a:t>
            </a:r>
            <a:r>
              <a:rPr lang="en-GB" sz="1800" dirty="0" smtClean="0">
                <a:latin typeface="Arial"/>
                <a:cs typeface="Arial"/>
              </a:rPr>
              <a:t>, 8, 10, 11, 12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χαρακτήρα της κάθε </a:t>
            </a:r>
            <a:r>
              <a:rPr lang="el-GR" sz="1800" dirty="0" smtClean="0">
                <a:latin typeface="Arial"/>
                <a:cs typeface="Arial"/>
              </a:rPr>
              <a:t>γραμμής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c5,8,10-12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Π.χ., για να πάρετε </a:t>
            </a:r>
            <a:r>
              <a:rPr lang="el-GR" sz="1800" dirty="0" smtClean="0">
                <a:latin typeface="Arial"/>
                <a:cs typeface="Arial"/>
              </a:rPr>
              <a:t>από τον </a:t>
            </a:r>
            <a:r>
              <a:rPr lang="en-GB" sz="1800" dirty="0" smtClean="0">
                <a:latin typeface="Arial"/>
                <a:cs typeface="Arial"/>
              </a:rPr>
              <a:t>10</a:t>
            </a:r>
            <a:r>
              <a:rPr lang="el-GR" sz="1800" dirty="0" smtClean="0">
                <a:latin typeface="Arial"/>
                <a:cs typeface="Arial"/>
              </a:rPr>
              <a:t> χαρακτήρα μέχρι το τέλος </a:t>
            </a:r>
            <a:r>
              <a:rPr lang="el-GR" sz="1800" dirty="0">
                <a:latin typeface="Arial"/>
                <a:cs typeface="Arial"/>
              </a:rPr>
              <a:t>της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c10-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Άσκηση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Έχετε ένα ιικό γονιδίωμα 10.000 νουκλεοτιδίων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αρχείο </a:t>
            </a:r>
            <a:r>
              <a:rPr lang="en-GB" sz="1800" dirty="0" smtClean="0">
                <a:latin typeface="Arial"/>
                <a:cs typeface="Arial"/>
              </a:rPr>
              <a:t>file1 (</a:t>
            </a:r>
            <a:r>
              <a:rPr lang="el-GR" sz="1800" dirty="0" smtClean="0">
                <a:latin typeface="Arial"/>
                <a:cs typeface="Arial"/>
              </a:rPr>
              <a:t>σε μία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το γονίδιο που σας ενδιαφέρει βρίσκεται στην θέση 1.000 – 2.800. Με ποιά εντολή θα κόψετε την ακολουθία του γονιδίου που σας ενδιαφέρει να μελετήσετε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r>
              <a:rPr lang="el-GR" sz="1800" dirty="0" smtClean="0">
                <a:latin typeface="Arial"/>
                <a:cs typeface="Arial"/>
              </a:rPr>
              <a:t>  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29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</a:t>
            </a:r>
            <a:r>
              <a:rPr lang="el-GR" sz="2800" dirty="0">
                <a:latin typeface="Arial"/>
                <a:cs typeface="Arial"/>
              </a:rPr>
              <a:t>αρχείου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δείτε την αρίθμηση της κάθε σειράς πάτε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 πληκτρολογήστε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set number. </a:t>
            </a:r>
            <a:r>
              <a:rPr lang="el-GR" sz="1800" dirty="0" smtClean="0">
                <a:latin typeface="Arial"/>
                <a:cs typeface="Arial"/>
              </a:rPr>
              <a:t>Αν θέλετε να σταματήσετε αυτή την απεικόνιση, πάτε πάλι στο </a:t>
            </a:r>
            <a:r>
              <a:rPr lang="en-GB" sz="1800" dirty="0">
                <a:latin typeface="Arial"/>
                <a:cs typeface="Arial"/>
              </a:rPr>
              <a:t>LAST LINE MODE </a:t>
            </a:r>
            <a:r>
              <a:rPr lang="el-GR" sz="1800" dirty="0">
                <a:latin typeface="Arial"/>
                <a:cs typeface="Arial"/>
              </a:rPr>
              <a:t>και πληκτρολογήστε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set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number!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 ταυτόχρονα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πληκτρολογείτε μόνο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το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G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64631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cut: </a:t>
            </a:r>
            <a:r>
              <a:rPr lang="el-GR" sz="2800" dirty="0" smtClean="0">
                <a:latin typeface="Arial"/>
                <a:cs typeface="Arial"/>
              </a:rPr>
              <a:t>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Μπορείτε να επιλέξετε δεδομέν</a:t>
            </a:r>
            <a:r>
              <a:rPr lang="el-GR" sz="1800" dirty="0">
                <a:latin typeface="Arial"/>
                <a:cs typeface="Arial"/>
              </a:rPr>
              <a:t>α</a:t>
            </a:r>
            <a:r>
              <a:rPr lang="el-GR" sz="1800" dirty="0" smtClean="0">
                <a:latin typeface="Arial"/>
                <a:cs typeface="Arial"/>
              </a:rPr>
              <a:t> από συγκεκριμμένες θέσεις σε μια γραμμή, με την εντολή </a:t>
            </a:r>
            <a:r>
              <a:rPr lang="en-GB" sz="1800" dirty="0" smtClean="0">
                <a:latin typeface="Arial"/>
                <a:cs typeface="Arial"/>
              </a:rPr>
              <a:t>cut.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To –c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: character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χρησιμοποιείται για στήλες, ενώ το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ορίζει το πώς χωρίζονται οι στήλες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που διαβάζεται.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Κατά σύμβαση, οι στήλες χωρίζονται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tab,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εκτός και εάν ορίσετε κάποιο άλλο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-d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800" dirty="0">
                <a:latin typeface="Arial"/>
                <a:cs typeface="Arial"/>
              </a:rPr>
              <a:t>να </a:t>
            </a:r>
            <a:r>
              <a:rPr lang="el-GR" sz="1800" dirty="0" smtClean="0">
                <a:latin typeface="Arial"/>
                <a:cs typeface="Arial"/>
              </a:rPr>
              <a:t>πάρετε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την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η στήλη κάθε </a:t>
            </a:r>
            <a:r>
              <a:rPr lang="el-GR" sz="1800" dirty="0">
                <a:latin typeface="Arial"/>
                <a:cs typeface="Arial"/>
              </a:rPr>
              <a:t>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εκτελείτε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θεωρείται ότι οι στήλες χωρίζονται μεταξύ τους με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cut –f1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ποιά εντολή θα πάρετε την 1, 4, 5 στήλη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στον παραπάνω </a:t>
            </a:r>
            <a:r>
              <a:rPr lang="en-GB" sz="1800" dirty="0" smtClean="0">
                <a:latin typeface="Arial"/>
                <a:cs typeface="Arial"/>
              </a:rPr>
              <a:t>file1;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Π.χ. για </a:t>
            </a:r>
            <a:r>
              <a:rPr lang="el-GR" sz="1800" dirty="0">
                <a:latin typeface="Arial"/>
                <a:cs typeface="Arial"/>
              </a:rPr>
              <a:t>να πάρετε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την </a:t>
            </a:r>
            <a:r>
              <a:rPr lang="en-GB" sz="1800" dirty="0">
                <a:latin typeface="Arial"/>
                <a:cs typeface="Arial"/>
              </a:rPr>
              <a:t>1</a:t>
            </a:r>
            <a:r>
              <a:rPr lang="el-GR" sz="1800" dirty="0">
                <a:latin typeface="Arial"/>
                <a:cs typeface="Arial"/>
              </a:rPr>
              <a:t>η στήλη κάθε γραμμής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από το αρχείο </a:t>
            </a:r>
            <a:r>
              <a:rPr lang="en-GB" sz="1800" dirty="0">
                <a:latin typeface="Arial"/>
                <a:cs typeface="Arial"/>
              </a:rPr>
              <a:t>file1</a:t>
            </a:r>
            <a:r>
              <a:rPr lang="el-GR" sz="1800" dirty="0">
                <a:latin typeface="Arial"/>
                <a:cs typeface="Arial"/>
              </a:rPr>
              <a:t>, εκτελείτε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Σε αυτό το παράδειγμα </a:t>
            </a:r>
            <a:r>
              <a:rPr lang="el-GR" sz="1800" dirty="0">
                <a:latin typeface="Arial"/>
                <a:cs typeface="Arial"/>
              </a:rPr>
              <a:t>οι στήλες χωρίζονται μεταξύ τους με </a:t>
            </a:r>
            <a:r>
              <a:rPr lang="el-GR" sz="1800" dirty="0" smtClean="0">
                <a:latin typeface="Arial"/>
                <a:cs typeface="Arial"/>
              </a:rPr>
              <a:t>κενό και όχι  </a:t>
            </a:r>
            <a:r>
              <a:rPr lang="en-GB" sz="1800" dirty="0" smtClean="0">
                <a:latin typeface="Arial"/>
                <a:cs typeface="Arial"/>
              </a:rPr>
              <a:t>tab):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cut –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f1 –d ‘ ‘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ποιά εντολή θα πάρετε την 1, 4,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στήλη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αν 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delimeter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είναι το ‘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’;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6705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653252" y="5096956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610215" y="5096956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483280" y="5778912"/>
            <a:ext cx="2834907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7986401" y="515062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1933738" y="569853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604774"/>
            <a:ext cx="1185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81088" y="4617638"/>
            <a:ext cx="1018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31632" y="5404311"/>
            <a:ext cx="4454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pasted_file.txt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6667" y="4646577"/>
            <a:ext cx="1608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pasted_file.txt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01456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19037266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</p:spTree>
    <p:extLst>
      <p:ext uri="{BB962C8B-B14F-4D97-AF65-F5344CB8AC3E}">
        <p14:creationId xmlns:p14="http://schemas.microsoft.com/office/powerpoint/2010/main" val="37525421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742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seq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δημιουργούμε μια ακολουθία αριθμών από το </a:t>
            </a:r>
            <a:r>
              <a:rPr lang="en-GB" sz="1800" dirty="0" smtClean="0">
                <a:latin typeface="Arial"/>
                <a:cs typeface="Arial"/>
              </a:rPr>
              <a:t>x</a:t>
            </a:r>
            <a:r>
              <a:rPr lang="el-GR" sz="1800" dirty="0" smtClean="0">
                <a:latin typeface="Arial"/>
                <a:cs typeface="Arial"/>
              </a:rPr>
              <a:t> έως το </a:t>
            </a:r>
            <a:r>
              <a:rPr lang="en-GB" sz="1800" dirty="0" smtClean="0">
                <a:latin typeface="Arial"/>
                <a:cs typeface="Arial"/>
              </a:rPr>
              <a:t>y </a:t>
            </a:r>
            <a:r>
              <a:rPr lang="el-GR" sz="1800" dirty="0" smtClean="0">
                <a:latin typeface="Arial"/>
                <a:cs typeface="Arial"/>
              </a:rPr>
              <a:t>με προσαύξηση κατά </a:t>
            </a:r>
            <a:r>
              <a:rPr lang="en-GB" sz="1800" dirty="0" smtClean="0">
                <a:latin typeface="Arial"/>
                <a:cs typeface="Arial"/>
              </a:rPr>
              <a:t>z.</a:t>
            </a:r>
            <a:r>
              <a:rPr lang="el-GR" sz="1800" dirty="0" smtClean="0">
                <a:latin typeface="Arial"/>
                <a:cs typeface="Arial"/>
              </a:rPr>
              <a:t> Αν δεν ορίσουμε την τιμή της προσαύξησης, τότε χρησιμοποιείται η τιμή 1.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ορίσουμε τι διαχωρίζει το ένα νούμερο από το άλλο με την παράμετρο –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l-GR" sz="1800" dirty="0">
                <a:latin typeface="Arial"/>
                <a:cs typeface="Arial"/>
              </a:rPr>
              <a:t>Αν δεν ορίσουμε </a:t>
            </a:r>
            <a:r>
              <a:rPr lang="el-GR" sz="1800" dirty="0" smtClean="0">
                <a:latin typeface="Arial"/>
                <a:cs typeface="Arial"/>
              </a:rPr>
              <a:t>το διαχωριστή, </a:t>
            </a:r>
            <a:r>
              <a:rPr lang="el-GR" sz="1800" dirty="0">
                <a:latin typeface="Arial"/>
                <a:cs typeface="Arial"/>
              </a:rPr>
              <a:t>τότε </a:t>
            </a:r>
            <a:r>
              <a:rPr lang="el-GR" sz="1800" dirty="0" smtClean="0">
                <a:latin typeface="Arial"/>
                <a:cs typeface="Arial"/>
              </a:rPr>
              <a:t>χρησιμοποιείται το </a:t>
            </a:r>
            <a:r>
              <a:rPr lang="en-GB" sz="1800" dirty="0" smtClean="0">
                <a:latin typeface="Arial"/>
                <a:cs typeface="Arial"/>
              </a:rPr>
              <a:t>\n (</a:t>
            </a:r>
            <a:r>
              <a:rPr lang="el-GR" sz="1800" dirty="0" smtClean="0">
                <a:latin typeface="Arial"/>
                <a:cs typeface="Arial"/>
              </a:rPr>
              <a:t>νέα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παράμετρο –</a:t>
            </a:r>
            <a:r>
              <a:rPr lang="en-GB" sz="1800" dirty="0" smtClean="0">
                <a:latin typeface="Arial"/>
                <a:cs typeface="Arial"/>
              </a:rPr>
              <a:t>w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όλα τα νούμερα να έχουν τον ίδιο αριθμό ψηφίων, με την χρήση μηδενικών όποτε χρειαστεί μπροστά από ένα νούμερο.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Παράδειγμα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τον ένα δίπλα από τον άλλο που να διαχωρίζονται με 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r>
              <a:rPr lang="el-GR" sz="1800" dirty="0" smtClean="0">
                <a:latin typeface="Arial"/>
                <a:cs typeface="Arial"/>
              </a:rPr>
              <a:t> από το 1 μέχρι το 101, όπου ο κάθε αριθμός θα αυξάνει κατά 10.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Επίσης, όλα τα νούμερα θα πρέπει να έχουν τον ίδιο αριθμό ψηφίων. Εκτελείτε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–s “:”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-w 1 10 101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Άσκηση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Με ποιά εντολή θα δημιουργήσετε μια ακολουθία αριθμών </a:t>
            </a:r>
            <a:r>
              <a:rPr lang="el-GR" sz="1800" dirty="0">
                <a:latin typeface="Arial"/>
                <a:cs typeface="Arial"/>
              </a:rPr>
              <a:t>τον ένα </a:t>
            </a:r>
            <a:r>
              <a:rPr lang="el-GR" sz="1800" dirty="0" smtClean="0">
                <a:latin typeface="Arial"/>
                <a:cs typeface="Arial"/>
              </a:rPr>
              <a:t>κάτω από τον άλλο, από το 101 έως το 1 με μείωση κατά 10, όπου τα νούμερα δεν θα έχουν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9005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2201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Έχετε ένα αρχείο</a:t>
            </a:r>
            <a:r>
              <a:rPr lang="en-GB" sz="1800" dirty="0" smtClean="0">
                <a:latin typeface="Arial"/>
                <a:cs typeface="Arial"/>
              </a:rPr>
              <a:t> file1</a:t>
            </a:r>
            <a:r>
              <a:rPr lang="el-GR" sz="1800" dirty="0" smtClean="0">
                <a:latin typeface="Arial"/>
                <a:cs typeface="Arial"/>
              </a:rPr>
              <a:t> με τα ονόματα γονιδίων, ένα μοναδικό γονίδιο σε κάθε γραμμή.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Δεν γνωρίζετε πόσα είναι τα γονίδια.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ένα νέο αρχείο </a:t>
            </a:r>
            <a:r>
              <a:rPr lang="en-GB" sz="1800" dirty="0" smtClean="0">
                <a:latin typeface="Arial"/>
                <a:cs typeface="Arial"/>
              </a:rPr>
              <a:t>file2 </a:t>
            </a:r>
            <a:r>
              <a:rPr lang="el-GR" sz="1800" dirty="0" smtClean="0">
                <a:latin typeface="Arial"/>
                <a:cs typeface="Arial"/>
              </a:rPr>
              <a:t>και να προσθέσετε τον αύξοντα αριθμό στην αρχή της κάθε γραμμής.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αύξοντες αριθμοί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Ποιές εντολές θα εκτελέσετε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18631" y="4825999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Gene500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93696" y="561080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879945" y="4797296"/>
            <a:ext cx="241889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	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	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	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		Gene500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0652" y="4440807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56228" y="4427964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834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42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Αρχικά πρέπει να μάθουμε τον αριθμό των γονιδίων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–l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Έστω ότι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έχει 500 γονίδια.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δημιουργήσουμε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l-GR" sz="1800" dirty="0" smtClean="0">
                <a:latin typeface="Arial"/>
                <a:cs typeface="Arial"/>
              </a:rPr>
              <a:t> που έχει τους αύξοντες αριθμούς, με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–w 1 500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ενώσουμε τα δύο αρχεία,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n-GB" sz="1800" dirty="0" smtClean="0">
                <a:latin typeface="Arial"/>
                <a:cs typeface="Arial"/>
              </a:rPr>
              <a:t> &amp; file1 </a:t>
            </a:r>
            <a:r>
              <a:rPr lang="el-GR" sz="1800" dirty="0" smtClean="0">
                <a:latin typeface="Arial"/>
                <a:cs typeface="Arial"/>
              </a:rPr>
              <a:t>γραμμή προς γραμμή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νέο αρχείο </a:t>
            </a:r>
            <a:r>
              <a:rPr lang="en-GB" sz="1800" dirty="0" smtClean="0">
                <a:latin typeface="Arial"/>
                <a:cs typeface="Arial"/>
              </a:rPr>
              <a:t>file2: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aste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 &gt; file2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3580062" y="5065058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Gene500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555127" y="58498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441376" y="5036355"/>
            <a:ext cx="241889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	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	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	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		Gene500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815789" y="5065058"/>
            <a:ext cx="105185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</a:t>
            </a:r>
          </a:p>
        </p:txBody>
      </p:sp>
      <p:sp>
        <p:nvSpPr>
          <p:cNvPr id="10" name="Plus 9"/>
          <p:cNvSpPr/>
          <p:nvPr/>
        </p:nvSpPr>
        <p:spPr>
          <a:xfrm>
            <a:off x="2406316" y="577515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789" y="4667023"/>
            <a:ext cx="87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9245" y="4667023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3998" y="467420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37407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comm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Σύγκριση 2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comm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συγκρίνουμε 2 αρχεία, στα οποία όμως έχει γίνει πρώτα </a:t>
            </a:r>
            <a:r>
              <a:rPr lang="en-GB" sz="1800" dirty="0" smtClean="0">
                <a:latin typeface="Arial"/>
                <a:cs typeface="Arial"/>
              </a:rPr>
              <a:t>sort.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αποτέλεσμα είναι είναι η εμφάνιση 3 στηλών (χωρίζονται με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tab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Στην στήλη 1 εμφανίζονται οι γραμμές που είναι μοναδικές στο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αρχείο.</a:t>
            </a: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Στην στήλη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2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εμφανίζονται οι γραμμές που είναι μοναδικές στο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Στην στήλη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3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εμφανίζονται οι γραμμές που είναι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κοινές στα 2 αρχεία.</a:t>
            </a: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τις παραμέτρους -1 -2 -3, ή με συνδυασμούς τους καταστέλουμε την εμφάνιση της αντίστοιχης στήλης ή του συνδυασμού.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μπορούμε εύκολα να συγκρίνουμε 2 λίστες από ονόματα, γονίδια κτλ.</a:t>
            </a: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με την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είναι 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diff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8955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comm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Σύγκριση 2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4335"/>
            <a:ext cx="8229600" cy="9454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Έχουμε τα παρακάτω 2 αρχεία </a:t>
            </a:r>
            <a:r>
              <a:rPr lang="en-GB" sz="1800" dirty="0" smtClean="0">
                <a:latin typeface="Arial"/>
                <a:cs typeface="Arial"/>
              </a:rPr>
              <a:t>file1 &amp; file2</a:t>
            </a:r>
            <a:r>
              <a:rPr lang="el-GR" sz="1800" dirty="0" smtClean="0">
                <a:latin typeface="Arial"/>
                <a:cs typeface="Arial"/>
              </a:rPr>
              <a:t>. Η σύγκριση με την παρακάτω εντολή θα δώσει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file2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831812" y="2049778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078944" y="2049778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76754" y="270483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298100" y="2049778"/>
            <a:ext cx="303967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Gene1		</a:t>
            </a:r>
          </a:p>
          <a:p>
            <a:r>
              <a:rPr lang="en-GB" dirty="0" smtClean="0">
                <a:latin typeface="Arial"/>
                <a:cs typeface="Arial"/>
              </a:rPr>
              <a:t>				Gene2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		Gene3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Gene4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Gene5</a:t>
            </a:r>
          </a:p>
        </p:txBody>
      </p:sp>
      <p:sp>
        <p:nvSpPr>
          <p:cNvPr id="9" name="Rectangle 8"/>
          <p:cNvSpPr/>
          <p:nvPr/>
        </p:nvSpPr>
        <p:spPr>
          <a:xfrm>
            <a:off x="965939" y="1694557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5450" y="166229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file2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708402"/>
            <a:ext cx="8229600" cy="9454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Έχουμε τα παρακάτω 2 αρχεία </a:t>
            </a:r>
            <a:r>
              <a:rPr lang="en-GB" sz="1800" dirty="0" smtClean="0">
                <a:latin typeface="Arial"/>
                <a:cs typeface="Arial"/>
              </a:rPr>
              <a:t>file1 &amp; file2</a:t>
            </a:r>
            <a:r>
              <a:rPr lang="el-GR" sz="1800" dirty="0" smtClean="0">
                <a:latin typeface="Arial"/>
                <a:cs typeface="Arial"/>
              </a:rPr>
              <a:t>. Η σύγκριση με την παρακάτω εντολή θα δώσει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-12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 file2</a:t>
            </a:r>
          </a:p>
          <a:p>
            <a:pPr marL="0" indent="0">
              <a:buFont typeface="Arial"/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874145" y="4657513"/>
            <a:ext cx="989263" cy="13538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2121277" y="4657512"/>
            <a:ext cx="989263" cy="135382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319087" y="531256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340434" y="4657512"/>
            <a:ext cx="1106456" cy="135382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8299" y="6316892"/>
            <a:ext cx="7277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τα γονίδια που συναντώνται μόνο στο </a:t>
            </a:r>
            <a:r>
              <a:rPr lang="en-GB" dirty="0" smtClean="0">
                <a:latin typeface="Arial"/>
                <a:cs typeface="Arial"/>
              </a:rPr>
              <a:t>file2;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107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BioGrid_interactions.txt</a:t>
            </a:r>
            <a:r>
              <a:rPr lang="el-GR" sz="1800" dirty="0" smtClean="0">
                <a:latin typeface="Arial"/>
                <a:cs typeface="Arial"/>
              </a:rPr>
              <a:t>) που περιέχει πρωτεϊνικές και γενετικές αλληλεπιδράσεις από τον πολύ καλά μελετημένο οργανισμό μοντέλο 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n-GB" sz="1800" dirty="0" err="1" smtClean="0">
                <a:latin typeface="Arial"/>
                <a:cs typeface="Arial"/>
              </a:rPr>
              <a:t>cerevisiae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ζυμομύκητας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μία στήλη αναγράφεται το όνομα του ενός γονιδίου/πρωτεΐνης και στην δεύτερη στήλη το όνομα του άλλου </a:t>
            </a:r>
            <a:r>
              <a:rPr lang="el-GR" sz="1800" dirty="0">
                <a:latin typeface="Arial"/>
                <a:cs typeface="Arial"/>
              </a:rPr>
              <a:t>γονιδίου/πρωτεΐνης</a:t>
            </a:r>
            <a:r>
              <a:rPr lang="el-GR" sz="1800" dirty="0" smtClean="0">
                <a:latin typeface="Arial"/>
                <a:cs typeface="Arial"/>
              </a:rPr>
              <a:t>. Ένα γονίδιο/πρωτεΐνη είναι δυνατόν να έχει περισσότερες από μια αλληλεπιδράσεις. Στην τρίτη στήλη αναγράφεται η πειραματική μέθοδος εντοπισμού.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τέταρτη στήλη το είδος της αλληλεπίδραση (γενετική/φυσική). Είναι δυνατόν μια αλληλεπίδραση να έχει εντοπιστεί με περισσότερες από μια μεθόδους.</a:t>
            </a: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282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1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υπάρχουν </a:t>
            </a:r>
            <a:r>
              <a:rPr lang="en-GB" sz="1900" dirty="0" smtClean="0">
                <a:latin typeface="Arial"/>
                <a:cs typeface="Arial"/>
              </a:rPr>
              <a:t>tab.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 του </a:t>
            </a:r>
            <a:r>
              <a:rPr lang="en-GB" sz="1900" dirty="0" smtClean="0">
                <a:latin typeface="Arial"/>
                <a:cs typeface="Arial"/>
              </a:rPr>
              <a:t>terminal.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038245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59" y="3422948"/>
            <a:ext cx="8229600" cy="2365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ποιές εντολές μπορείτε να βρείτε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υπάρχουν συνολικά στο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μοναδικές αλληλεπιδράσεις (ασχέτως πειραματικής μεθόδου) υπάρχουν συνολικά στο αρχείο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μοναδικά γονίδια/πρωτεΐνες υπάρχουν στο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διαφορετικές πειραματικές μέθοδοι εντοπισμού αναγράφονται στο αρχείο.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770079" y="1129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304594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μας επιτρέπει να δούμε/αποσπάσουμε μια γραμμή από ένα αρχείο που περιέχει μια συγκεκριμένη λέξη ή σειρά χαρακτήρων.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Θεωρείται από τις πιο χρήσιμες εντολές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Unix.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έχουμε ένα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όνομα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με 6 γραμμές και 3 στήλες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αύξων αριθμό, όνομα, πόλη).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δούμε στο τερματικό ποιές γραμμές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δημιουργήστε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4232336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504743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1" y="4309674"/>
            <a:ext cx="2228900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4634347"/>
            <a:ext cx="158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giorgos</a:t>
            </a:r>
            <a:r>
              <a:rPr lang="en-US" dirty="0" smtClean="0"/>
              <a:t>	</a:t>
            </a:r>
            <a:r>
              <a:rPr lang="en-US" dirty="0" err="1" smtClean="0"/>
              <a:t>volos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5396" y="388649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3920072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558" y="6376661"/>
            <a:ext cx="8397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πάνε τα αποτελέσματα του παραπάνω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err="1" smtClean="0">
                <a:latin typeface="Arial"/>
                <a:cs typeface="Arial"/>
              </a:rPr>
              <a:t>file_out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38083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4 &amp; 5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2320163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3135262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0" y="2397501"/>
            <a:ext cx="2941467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2722174"/>
            <a:ext cx="219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4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xanthi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5396" y="197431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200789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734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w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71689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τροποποιήστε 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τροποποιημένο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774853" y="2718342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643" y="3533441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419382" y="2795680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993" y="3120353"/>
            <a:ext cx="31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	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l-GR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49" y="237249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7454" y="240607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074" y="5156577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όμως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w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λέμε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εντοπίσει τις γραμμές όπου το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ως ολόκληρη λέξη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οπότε τώρα θα εντοπιστεί μόνο η γραμμή 3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</p:spTree>
    <p:extLst>
      <p:ext uri="{BB962C8B-B14F-4D97-AF65-F5344CB8AC3E}">
        <p14:creationId xmlns:p14="http://schemas.microsoft.com/office/powerpoint/2010/main" val="139038202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 αριθμός της γραμμής που εντοπίστηκε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επιπλέον θα εμφανιστούν και τα νούμερα των γραμμών.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-n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n-GB" dirty="0" smtClean="0">
                <a:latin typeface="Arial"/>
                <a:cs typeface="Arial"/>
              </a:rPr>
              <a:t>:giorgos2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85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για περισσότερα του ενός αρχεία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718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έχουμε δύο αρχεία,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&amp; file2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θέλουμε να δούμε και στα δύο ποιές γραμμές έχουν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 file2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Όσα αρχεία θέλουμε να ψάξουμε τα γράφουμε στη σειρά, το ένα μετά το άλλο.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33073" y="4519770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9000" y="5336043"/>
            <a:ext cx="278498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5940172" y="4513821"/>
            <a:ext cx="3053494" cy="202046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715" y="4838494"/>
            <a:ext cx="2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ile1: 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ile1: 6 </a:t>
            </a:r>
            <a:r>
              <a:rPr lang="en-US" dirty="0" err="1" smtClean="0"/>
              <a:t>giorgos</a:t>
            </a:r>
            <a:r>
              <a:rPr lang="en-US" dirty="0" smtClean="0"/>
              <a:t>	 </a:t>
            </a:r>
            <a:r>
              <a:rPr lang="en-US" dirty="0" err="1" smtClean="0"/>
              <a:t>volos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ile2: 7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athina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269" y="415108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5971" y="417094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2" name="Folded Corner 11"/>
          <p:cNvSpPr/>
          <p:nvPr/>
        </p:nvSpPr>
        <p:spPr>
          <a:xfrm>
            <a:off x="2845594" y="4506665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nna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patra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4432" y="4160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890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g</a:t>
            </a:r>
            <a:r>
              <a:rPr lang="en-GB" sz="2800" dirty="0" err="1" smtClean="0">
                <a:latin typeface="Arial"/>
                <a:cs typeface="Arial"/>
              </a:rPr>
              <a:t>rep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9635" y="155422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2 αρχεία που μας ενδιαφέρουν (</a:t>
            </a:r>
            <a:r>
              <a:rPr lang="en-GB" dirty="0" smtClean="0">
                <a:latin typeface="Arial"/>
                <a:cs typeface="Arial"/>
              </a:rPr>
              <a:t>file1, file2</a:t>
            </a:r>
            <a:r>
              <a:rPr lang="el-GR" dirty="0" smtClean="0">
                <a:latin typeface="Arial"/>
                <a:cs typeface="Arial"/>
              </a:rPr>
              <a:t>) βρίσκονται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εντολή θα δώσουμε για να δούμε στο </a:t>
            </a:r>
            <a:r>
              <a:rPr lang="en-GB" dirty="0" smtClean="0">
                <a:latin typeface="Arial"/>
                <a:cs typeface="Arial"/>
              </a:rPr>
              <a:t>terminal</a:t>
            </a:r>
            <a:r>
              <a:rPr lang="el-GR" dirty="0" smtClean="0">
                <a:latin typeface="Arial"/>
                <a:cs typeface="Arial"/>
              </a:rPr>
              <a:t> τις γραμμές που περιέχουν το όνομα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στα δύο αυτά αρχεία?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'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'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παράμετρος –</a:t>
            </a:r>
            <a:r>
              <a:rPr lang="en-GB" dirty="0" smtClean="0">
                <a:latin typeface="Arial"/>
                <a:cs typeface="Arial"/>
              </a:rPr>
              <a:t>r </a:t>
            </a:r>
            <a:r>
              <a:rPr lang="el-GR" dirty="0" smtClean="0">
                <a:latin typeface="Arial"/>
                <a:cs typeface="Arial"/>
              </a:rPr>
              <a:t>μας επιτρέπει να ψάξουμε όλα τα αρχεία ενός καταλόγου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των υποκαταλόγων του.</a:t>
            </a:r>
          </a:p>
          <a:p>
            <a:r>
              <a:rPr lang="el-GR" dirty="0" smtClean="0">
                <a:latin typeface="Arial"/>
                <a:cs typeface="Arial"/>
              </a:rPr>
              <a:t>Έτσι, αν θέλαμε να ψάξουμε όλα τα αρχεία του καταλόγου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l-GR" dirty="0" smtClean="0">
                <a:latin typeface="Arial"/>
                <a:cs typeface="Arial"/>
              </a:rPr>
              <a:t> από το </a:t>
            </a:r>
            <a:r>
              <a:rPr lang="en-GB" dirty="0" smtClean="0">
                <a:latin typeface="Arial"/>
                <a:cs typeface="Arial"/>
              </a:rPr>
              <a:t>Desktop,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399173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380619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0701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c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συνολικός αριθμός των γραμμών στις οποίες εντοπίστηκε η λέξη/χαρακτήρες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γραμμές,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θα εμφανιστεί το νούμερο 2.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366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εντοπίζονται οι γραμμές που ΔΕΝ περιέχουν την λέξη/χαρακτήρες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 άρα η παρακάτω εντολή θα μας δώσει τις γραμμές 1, 2, 4, 5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ΔΕΝ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6383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δεν παίζει ρόλο εάν οι 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είναι σε κεφαλαία ή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οι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 στην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γραμμή.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παρακάτω εντολή θα μας δώσει μόνο την 3η γραμμή.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παρακάτω εντολή θα μας δώσει 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6η γραμμή.</a:t>
            </a: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rep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3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16268</Words>
  <Application>Microsoft Macintosh PowerPoint</Application>
  <PresentationFormat>On-screen Show (4:3)</PresentationFormat>
  <Paragraphs>2542</Paragraphs>
  <Slides>170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170</vt:i4>
      </vt:variant>
    </vt:vector>
  </HeadingPairs>
  <TitlesOfParts>
    <vt:vector size="171" baseType="lpstr">
      <vt:lpstr>Office Theme</vt:lpstr>
      <vt:lpstr>PowerPoint Presentation</vt:lpstr>
      <vt:lpstr>Εισαγωγή στο Linux/Unix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αρχείου μέσω του COMMAND MODE</vt:lpstr>
      <vt:lpstr>vi editor Άσκηση 4:</vt:lpstr>
      <vt:lpstr>vi editor Άσκηση 5:</vt:lpstr>
      <vt:lpstr>vi editor Άσκηση 6:</vt:lpstr>
      <vt:lpstr>Πώς είναι οργανωμένο το σύστημα</vt:lpstr>
      <vt:lpstr>Δομή αρχείων/καταλόγων στο Linux </vt:lpstr>
      <vt:lpstr>Δομή αρχείων/καταλόγων στο Linux </vt:lpstr>
      <vt:lpstr>Δομή αρχείων/καταλόγων στο Linux </vt:lpstr>
      <vt:lpstr>Home directory</vt:lpstr>
      <vt:lpstr>Δομή αρχείων/καταλόγων στο Linux </vt:lpstr>
      <vt:lpstr>Βασικές εντολές</vt:lpstr>
      <vt:lpstr>Σύνταξη εντολών (i)</vt:lpstr>
      <vt:lpstr>Σύνταξη εντολών (ii)</vt:lpstr>
      <vt:lpstr>Σύνταξη εντολών (iii)</vt:lpstr>
      <vt:lpstr>Σύνταξη εντολών (iv)</vt:lpstr>
      <vt:lpstr>Σύνταξη εντολών (v)</vt:lpstr>
      <vt:lpstr>Σύνταξη εντολών (vi)</vt:lpstr>
      <vt:lpstr>Οδηγίες χρήσης μιας εντολής</vt:lpstr>
      <vt:lpstr>Βασικές εντολές για πλοήγηση μέσα στο σύστημα</vt:lpstr>
      <vt:lpstr>Βασικές εντολές πλοήγησης</vt:lpstr>
      <vt:lpstr>Βασικές εντολές πλοήγησης - ls</vt:lpstr>
      <vt:lpstr>Πλοήγηση στο Linux - cd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Πλοήγηση στο Linux </vt:lpstr>
      <vt:lpstr>Άσκηση 6: Δομή αρχείων/καταλόγων στο Linux </vt:lpstr>
      <vt:lpstr>Πλοήγηση στο Linux </vt:lpstr>
      <vt:lpstr>Βασικές εντολές διαχείρισης αρχείων/καταλόγων</vt:lpstr>
      <vt:lpstr>Παράδειγμα - ls</vt:lpstr>
      <vt:lpstr>Παράδειγμα - cp</vt:lpstr>
      <vt:lpstr>Παράδειγμα - cp</vt:lpstr>
      <vt:lpstr>Παράδειγμα - cp</vt:lpstr>
      <vt:lpstr>Δημιουργία αρχείου με την εντολή cat</vt:lpstr>
      <vt:lpstr>Δημιουργία αρχείου με την εντολή cat</vt:lpstr>
      <vt:lpstr>Δημιουργία αρχείου με την εντολή cat</vt:lpstr>
      <vt:lpstr>Δημιουργία αρχείου με την εντολή cat</vt:lpstr>
      <vt:lpstr>Ένωση αρχείων με την εντολή cat</vt:lpstr>
      <vt:lpstr>Οι εντολές more, head, tail</vt:lpstr>
      <vt:lpstr>Εντοπισμός/εκτύπωση συγκεκριμένης γραμμής σε ένα αρχείο: συνδυασμός εντολών head &amp; tail</vt:lpstr>
      <vt:lpstr>Δημιουργεία καταλόγου με το mkdir – Μετακίνηση αρχείων με το mv</vt:lpstr>
      <vt:lpstr>Δημιουργεία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Μετονομασία/μετακίνηση αρχείων με το mv</vt:lpstr>
      <vt:lpstr>Διαγραφή καταλόγου με το rm -r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(word count)</vt:lpstr>
      <vt:lpstr>du: Υπολογισμός μεγέθους αρχείων/καταλόγων</vt:lpstr>
      <vt:lpstr>Η εντολή sort</vt:lpstr>
      <vt:lpstr>Η εντολή sort</vt:lpstr>
      <vt:lpstr>sort –n &amp; sort -r</vt:lpstr>
      <vt:lpstr>sort –k : ταξινόμηση συγκεκριμένης στήλης</vt:lpstr>
      <vt:lpstr>sort –k : ταξινόμηση συγκεκριμένης στήλης</vt:lpstr>
      <vt:lpstr>Η εντολή uniq</vt:lpstr>
      <vt:lpstr>Η εντολή uniq</vt:lpstr>
      <vt:lpstr>Η εντολή uniq</vt:lpstr>
      <vt:lpstr>Η χρήση των pipes |</vt:lpstr>
      <vt:lpstr>Awk: Επιλογή στήλης από ένα αρχείο</vt:lpstr>
      <vt:lpstr>Awk: Επιλογή στήλης από ένα αρχείο</vt:lpstr>
      <vt:lpstr>Awk: Επιλογή στήλης από ένα αρχείο</vt:lpstr>
      <vt:lpstr>cut: Επιλογή στήλης από ένα αρχείο</vt:lpstr>
      <vt:lpstr>cut: Επιλογή στήλης από ένα αρχείο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  <vt:lpstr>seq: Δημιουργία ακολουθίας αριθμών</vt:lpstr>
      <vt:lpstr>Συνδυαστική άσκηση</vt:lpstr>
      <vt:lpstr>Συνδυαστική άσκηση – Λύση</vt:lpstr>
      <vt:lpstr>comm: Σύγκριση 2 αρχείων</vt:lpstr>
      <vt:lpstr>comm: Σύγκριση 2 αρχείων</vt:lpstr>
      <vt:lpstr>Συνδυαστική Άσκηση</vt:lpstr>
      <vt:lpstr>Συνδυαστική Άσκηση</vt:lpstr>
      <vt:lpstr>Η εντολή grep</vt:lpstr>
      <vt:lpstr>Η εντολή grep</vt:lpstr>
      <vt:lpstr>Η εντολή grep -w</vt:lpstr>
      <vt:lpstr>Η εντολή grep -n</vt:lpstr>
      <vt:lpstr>Η εντολή grep: για περισσότερα του ενός αρχεία</vt:lpstr>
      <vt:lpstr>grep -r</vt:lpstr>
      <vt:lpstr>grep -c</vt:lpstr>
      <vt:lpstr>grep -v</vt:lpstr>
      <vt:lpstr>grep -i</vt:lpstr>
      <vt:lpstr>grep -f</vt:lpstr>
      <vt:lpstr>grep -l</vt:lpstr>
      <vt:lpstr>grep –color=auto</vt:lpstr>
      <vt:lpstr>Egrep: Αναζήτηση με περισσότερα από ένα μοτίβα </vt:lpstr>
      <vt:lpstr>Egrep: Αναζήτηση με περισσότερα από ένα μοτίβα </vt:lpstr>
      <vt:lpstr>Egrep: Αναζήτηση πιο γενικών μοτίβων με regular expressions </vt:lpstr>
      <vt:lpstr>Egrep: μοτίβα που βρίσκονται στην αρχή μιας σειράς</vt:lpstr>
      <vt:lpstr>Egrep: μοτίβα που βρίσκονται στο τέλος μιας σειράς</vt:lpstr>
      <vt:lpstr>Egrep: μοτίβα που βρίσκονται στο τέλος μιας σειράς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</vt:lpstr>
      <vt:lpstr>Egrep:</vt:lpstr>
      <vt:lpstr>Egrep:</vt:lpstr>
      <vt:lpstr>Συνδυαστική Άσκηση</vt:lpstr>
      <vt:lpstr>Συνδυαστική Άσκηση</vt:lpstr>
      <vt:lpstr>Χειρισμός κειμένου</vt:lpstr>
      <vt:lpstr> tr: αντικατάσταση χαρακτήρων</vt:lpstr>
      <vt:lpstr>tr: αντικατάσταση χαρακτήρων</vt:lpstr>
      <vt:lpstr>Κωδικοποίηση ASCII</vt:lpstr>
      <vt:lpstr>Unicode standard 7.0</vt:lpstr>
      <vt:lpstr>^M: Carriage return στο τέλος μιας γραμμής</vt:lpstr>
      <vt:lpstr>sed: stream editor - Εισαγωγή</vt:lpstr>
      <vt:lpstr>sed: stream editor – Παράδειγμα 1</vt:lpstr>
      <vt:lpstr>sed: stream editor – Παράδειγμα 1</vt:lpstr>
      <vt:lpstr>sed: stream editor – Παράδειγμα 2</vt:lpstr>
      <vt:lpstr>sed: stream editor – Παράδειγμα 3</vt:lpstr>
      <vt:lpstr>sed: stream editor – Παράδειγμα 4 =</vt:lpstr>
      <vt:lpstr>Awk</vt:lpstr>
      <vt:lpstr>Βασική σύνταξη του awk</vt:lpstr>
      <vt:lpstr>Βασική σύνταξη του awk</vt:lpstr>
      <vt:lpstr>Βασική σύνταξη του awk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Μεταβλητές (variables)</vt:lpstr>
      <vt:lpstr>Πράξεις</vt:lpstr>
      <vt:lpstr>Πράξεις</vt:lpstr>
      <vt:lpstr>Πράξεις</vt:lpstr>
      <vt:lpstr>Χειρισμός συμβολοσειρών</vt:lpstr>
      <vt:lpstr>Χειρισμός συμβολοσειρών</vt:lpstr>
      <vt:lpstr>Χειρισμός συμβολοσειρών</vt:lpstr>
      <vt:lpstr>Συστοιχίες – Πίνακες (arrays)</vt:lpstr>
      <vt:lpstr>Συστοιχίες – Πίνακες (arrays)</vt:lpstr>
      <vt:lpstr>Χειρισμός συμβολοσειρών - split</vt:lpstr>
      <vt:lpstr>Χειρισμός συμβολοσειρών - split</vt:lpstr>
      <vt:lpstr>Άσκηση 1</vt:lpstr>
      <vt:lpstr>Άσκηση 1 - Λύση</vt:lpstr>
      <vt:lpstr>Άσκηση 2</vt:lpstr>
      <vt:lpstr>Άσκηση 2 - Λύση</vt:lpstr>
      <vt:lpstr>Εισαγωγή στο awk</vt:lpstr>
      <vt:lpstr>Awk - if</vt:lpstr>
      <vt:lpstr>Awk - if</vt:lpstr>
      <vt:lpstr>Awk – if –  AND - OR</vt:lpstr>
      <vt:lpstr>Άσκηση</vt:lpstr>
      <vt:lpstr>Τοποθεσία αρχείων</vt:lpstr>
      <vt:lpstr>Τα αρχεία</vt:lpstr>
      <vt:lpstr>Ασκήσεις</vt:lpstr>
      <vt:lpstr>Ασκήσεις</vt:lpstr>
      <vt:lpstr>Ασκήσεις</vt:lpstr>
      <vt:lpstr>Λύσεις</vt:lpstr>
      <vt:lpstr>Λύσεις</vt:lpstr>
      <vt:lpstr>Λύσεις</vt:lpstr>
      <vt:lpstr>Λύσεις</vt:lpstr>
      <vt:lpstr>Λύσεις</vt:lpstr>
      <vt:lpstr>Λύσεις</vt:lpstr>
    </vt:vector>
  </TitlesOfParts>
  <Company>University of Thessaly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Grigorios Amoutzias</dc:creator>
  <cp:lastModifiedBy>Grigorios Amoutzias</cp:lastModifiedBy>
  <cp:revision>3</cp:revision>
  <dcterms:created xsi:type="dcterms:W3CDTF">2023-02-22T11:09:27Z</dcterms:created>
  <dcterms:modified xsi:type="dcterms:W3CDTF">2023-02-22T11:20:52Z</dcterms:modified>
</cp:coreProperties>
</file>