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56"/>
  </p:notesMasterIdLst>
  <p:sldIdLst>
    <p:sldId id="263" r:id="rId3"/>
    <p:sldId id="262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310" r:id="rId15"/>
    <p:sldId id="278" r:id="rId16"/>
    <p:sldId id="311" r:id="rId17"/>
    <p:sldId id="280" r:id="rId18"/>
    <p:sldId id="281" r:id="rId19"/>
    <p:sldId id="282" r:id="rId20"/>
    <p:sldId id="283" r:id="rId21"/>
    <p:sldId id="396" r:id="rId22"/>
    <p:sldId id="284" r:id="rId23"/>
    <p:sldId id="290" r:id="rId24"/>
    <p:sldId id="291" r:id="rId25"/>
    <p:sldId id="393" r:id="rId26"/>
    <p:sldId id="286" r:id="rId27"/>
    <p:sldId id="395" r:id="rId28"/>
    <p:sldId id="285" r:id="rId29"/>
    <p:sldId id="404" r:id="rId30"/>
    <p:sldId id="305" r:id="rId31"/>
    <p:sldId id="400" r:id="rId32"/>
    <p:sldId id="401" r:id="rId33"/>
    <p:sldId id="306" r:id="rId34"/>
    <p:sldId id="292" r:id="rId35"/>
    <p:sldId id="407" r:id="rId36"/>
    <p:sldId id="408" r:id="rId37"/>
    <p:sldId id="293" r:id="rId38"/>
    <p:sldId id="424" r:id="rId39"/>
    <p:sldId id="425" r:id="rId40"/>
    <p:sldId id="426" r:id="rId41"/>
    <p:sldId id="297" r:id="rId42"/>
    <p:sldId id="418" r:id="rId43"/>
    <p:sldId id="294" r:id="rId44"/>
    <p:sldId id="295" r:id="rId45"/>
    <p:sldId id="296" r:id="rId46"/>
    <p:sldId id="420" r:id="rId47"/>
    <p:sldId id="300" r:id="rId48"/>
    <p:sldId id="301" r:id="rId49"/>
    <p:sldId id="308" r:id="rId50"/>
    <p:sldId id="303" r:id="rId51"/>
    <p:sldId id="304" r:id="rId52"/>
    <p:sldId id="257" r:id="rId53"/>
    <p:sldId id="422" r:id="rId54"/>
    <p:sldId id="423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570" autoAdjust="0"/>
    <p:restoredTop sz="93420" autoAdjust="0"/>
  </p:normalViewPr>
  <p:slideViewPr>
    <p:cSldViewPr snapToGrid="0">
      <p:cViewPr varScale="1">
        <p:scale>
          <a:sx n="106" d="100"/>
          <a:sy n="106" d="100"/>
        </p:scale>
        <p:origin x="30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-253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microsoft.com/office/2016/11/relationships/changesInfo" Target="changesInfos/changesInfo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wnstantinos MATHIOPOULOS" userId="39e1a59a-baa8-4bb6-aabc-860017f977f2" providerId="ADAL" clId="{D5FF01E2-2447-4FDE-8874-5AC69310FF53}"/>
    <pc:docChg chg="delSld">
      <pc:chgData name="kwnstantinos MATHIOPOULOS" userId="39e1a59a-baa8-4bb6-aabc-860017f977f2" providerId="ADAL" clId="{D5FF01E2-2447-4FDE-8874-5AC69310FF53}" dt="2023-11-13T17:23:42.702" v="0" actId="47"/>
      <pc:docMkLst>
        <pc:docMk/>
      </pc:docMkLst>
      <pc:sldChg chg="del">
        <pc:chgData name="kwnstantinos MATHIOPOULOS" userId="39e1a59a-baa8-4bb6-aabc-860017f977f2" providerId="ADAL" clId="{D5FF01E2-2447-4FDE-8874-5AC69310FF53}" dt="2023-11-13T17:23:42.702" v="0" actId="47"/>
        <pc:sldMkLst>
          <pc:docMk/>
          <pc:sldMk cId="842381125" sldId="26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EEC2DF-5CDF-46FE-8A2D-F62855CED255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35343-E8FE-4244-828C-474C98D05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939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4767538/#R50" TargetMode="External"/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ncbi.nlm.nih.gov/pmc/articles/PMC4767538/#R51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FD3C3E2-AF13-4C78-B1AF-0945A8546C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55AFEE-DF58-4DE7-9538-56A345253A97}" type="slidenum">
              <a:rPr lang="el-GR" altLang="el-GR"/>
              <a:pPr/>
              <a:t>35</a:t>
            </a:fld>
            <a:endParaRPr lang="el-GR" altLang="el-GR"/>
          </a:p>
        </p:txBody>
      </p:sp>
      <p:sp>
        <p:nvSpPr>
          <p:cNvPr id="289794" name="1 - Θέση εικόνας διαφάνειας">
            <a:extLst>
              <a:ext uri="{FF2B5EF4-FFF2-40B4-BE49-F238E27FC236}">
                <a16:creationId xmlns:a16="http://schemas.microsoft.com/office/drawing/2014/main" id="{E87BC9E6-AA77-4426-8C6A-8E3724184A0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289795" name="2 - Θέση σημειώσεων">
            <a:extLst>
              <a:ext uri="{FF2B5EF4-FFF2-40B4-BE49-F238E27FC236}">
                <a16:creationId xmlns:a16="http://schemas.microsoft.com/office/drawing/2014/main" id="{B4FCAD40-4596-4BAE-8ABB-6042BE9DFC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l-GR" altLang="el-GR"/>
          </a:p>
        </p:txBody>
      </p:sp>
      <p:sp>
        <p:nvSpPr>
          <p:cNvPr id="4" name="3 - Θέση αριθμού διαφάνειας">
            <a:extLst>
              <a:ext uri="{FF2B5EF4-FFF2-40B4-BE49-F238E27FC236}">
                <a16:creationId xmlns:a16="http://schemas.microsoft.com/office/drawing/2014/main" id="{8BD1F0E5-D5C1-4A16-A4E8-0FAE9F3AE73F}"/>
              </a:ext>
            </a:extLst>
          </p:cNvPr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B1F9EA33-C215-4040-BAE5-3BADA5DC6869}" type="slidenum">
              <a:rPr lang="el-GR" altLang="el-GR" sz="1200">
                <a:latin typeface="Calibri" panose="020F0502020204030204" pitchFamily="34" charset="0"/>
                <a:cs typeface="Arial" panose="020B0604020202020204" pitchFamily="34" charset="0"/>
              </a:rPr>
              <a:pPr algn="r"/>
              <a:t>35</a:t>
            </a:fld>
            <a:endParaRPr lang="el-GR" altLang="el-GR" sz="12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BA36D59-CC5F-4D15-B320-560072812F72}" type="slidenum">
              <a:rPr lang="en-US"/>
              <a:pPr/>
              <a:t>47</a:t>
            </a:fld>
            <a:endParaRPr lang="en-US"/>
          </a:p>
        </p:txBody>
      </p:sp>
      <p:sp>
        <p:nvSpPr>
          <p:cNvPr id="675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3738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62397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Strategies for functional validation of novel resistance-associated candidate genes or allelic variants</a:t>
            </a:r>
            <a:r>
              <a:rPr lang="el-GR" b="1" dirty="0"/>
              <a:t>. </a:t>
            </a:r>
            <a:r>
              <a:rPr lang="en-US" dirty="0"/>
              <a:t>Validation of a resistance candidate is often performed using multiple </a:t>
            </a:r>
            <a:r>
              <a:rPr lang="en-US" i="1" dirty="0"/>
              <a:t>in vitro</a:t>
            </a:r>
            <a:r>
              <a:rPr lang="en-US" dirty="0"/>
              <a:t> and </a:t>
            </a:r>
            <a:r>
              <a:rPr lang="en-US" i="1" dirty="0"/>
              <a:t>in vivo</a:t>
            </a:r>
            <a:r>
              <a:rPr lang="en-US" dirty="0"/>
              <a:t> strategies, however the choice of organism may depend upon cost, timescale, and the availability of insect culturing facilities. Two transformation systems that have the potential for high-throughput screening of candidates are Gal4-UAS and CRISPR-Cas9 [</a:t>
            </a:r>
            <a:r>
              <a:rPr lang="en-US" dirty="0">
                <a:hlinkClick r:id="rId3"/>
              </a:rPr>
              <a:t>50</a:t>
            </a:r>
            <a:r>
              <a:rPr lang="en-US" dirty="0"/>
              <a:t>, </a:t>
            </a:r>
            <a:r>
              <a:rPr lang="en-US" dirty="0">
                <a:hlinkClick r:id="rId4"/>
              </a:rPr>
              <a:t>51</a:t>
            </a:r>
            <a:r>
              <a:rPr lang="en-US" dirty="0"/>
              <a:t>]. Gal4-UAS allows for conditional transgene expression, as your gene of interest is under the transcriptional control of Gal4 binding sites. The Gal4 yeast </a:t>
            </a:r>
            <a:r>
              <a:rPr lang="en-US" dirty="0" err="1"/>
              <a:t>transactivator</a:t>
            </a:r>
            <a:r>
              <a:rPr lang="en-US" dirty="0"/>
              <a:t> is encoded by a separate transgene containing user-selected regulatory sequences. Your gene of interest is expressed only when these two transgenes are joined in a single organism through genetic crosses. Alternatively, the CRISPR-Cas9 transformation system can be used if the desired outcome is a site-specific mutation or transgene insertion. When provided either in vivo or in vitro, the Cas9 nuclease creates double-stranded breaks in genomic DNA sequences complementary to a single guide RNA. These breaks are most commonly repaired through non-homologous end joining, which results in short insertions and deletions. If a plasmid DNA donor containing regions of homology is provided, homology-directed repair can result in insertion of donor sequence.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35343-E8FE-4244-828C-474C98D05489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662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D55C0FD-7FB9-4C9B-8C04-B892F4390425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59F362D-BBE1-4E82-B908-D4B822E608A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91346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5C0FD-7FB9-4C9B-8C04-B892F4390425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F362D-BBE1-4E82-B908-D4B822E60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504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5C0FD-7FB9-4C9B-8C04-B892F4390425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F362D-BBE1-4E82-B908-D4B822E60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888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C6EDA59-A3F4-40A6-992A-D593E3801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D40FD25B-037C-44C6-A54B-B1EE04B213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EEBDA40-93AD-4CF8-AA63-E6D9CABA4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22CACF1-8AB9-418A-B56A-67976C6CF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5A1C47D-66FC-4A11-89E4-A9201AC3F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A8834-6190-4EC3-95FE-259C25F0E52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6942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0AE2011-9F31-4C33-8865-CA2622E13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BB3FC9B-0A72-4420-8254-647CFDBCC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A73AF52-5FCF-4098-9A5C-6191224CF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50AC786-A793-4C15-898C-35177451F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5C5274B-7CA8-476C-ACB2-00B3BC0F2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FECC1-56C7-4F27-B53D-18206220CA3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43576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8F53C5B-8386-4641-A973-1956B3E6F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8DDC2BCE-84BE-4EE7-8EFF-CFA36F31CC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06A9F1F-DD69-4C80-B1BA-B7FEC4E98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3A137AC-F900-4883-853D-A0E6C9303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90B2FB6-132B-451B-ADD8-C249B7781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A44FD-6ED8-4F9F-8077-72301E4E9EF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70595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C1015C4-CA3E-41FF-9345-E73892337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158B1D1-70BB-4546-9173-BD293F949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AFFA1193-3DD4-4AA9-B094-BFA844AE94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5E0DE385-C036-4662-96FF-8D1E34F39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4D08C246-6BBD-4D80-9B54-093BB6097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F44EDA6E-4E4E-4FB5-86C6-121121630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0260-1D7E-4B25-BD08-A1A51704E40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54599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4E56D1D-7AF9-43B7-9CE4-315FD81FB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5E88544C-4A74-4D92-9D97-315D7C65C2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F56D759A-D9D8-41FE-A2B7-5BDA69593D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46C6D665-336A-4FEF-8696-EA020C0D75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4274DF72-F855-4850-8629-4BCE697601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DF67E34C-64AD-4AB4-A24D-8D4317957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A401ED68-B61B-444C-A32C-35F977A60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015025EC-948E-488F-BA91-6EE1AD5CA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31512-77E6-42E4-995E-A57D8EB9F09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634843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A3FFBDA-E1FE-4370-9425-8C4796246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12D89B5E-A0DF-4DAC-B7C0-12285887B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FC3BC330-071E-4C3B-8EAA-1E871F83D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CACE4EF6-8CB6-4B95-BB7F-CA6ECC783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8537F-11CE-412D-97D1-45FBA3195D7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15026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6FEEAF9C-A6FD-4B3C-96B8-F0A6177D3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0950B821-4A54-4B87-B1EA-99FA89F4B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4B2EC5AB-4FB5-48D0-AC6A-7A1E52186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FECC1-56C7-4F27-B53D-18206220CA3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317248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E4E51A2-7BF1-44D7-B2EC-A85C02ED7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2DA6E07-65FB-4552-94D3-895770214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48BE2F85-39CD-4E52-96FA-9678C95D45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C565D9E3-E755-415B-BEDD-B1D43B228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B2C8D2F-90FD-46A8-AB27-BA9D3D8C2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3183AC82-DDB2-4841-B0FF-BE27B573E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DD14-21EE-405B-80ED-307D24EA950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70591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5C0FD-7FB9-4C9B-8C04-B892F4390425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F362D-BBE1-4E82-B908-D4B822E60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905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86FD4EF-D854-4C9A-8211-07D5B4237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57F9C5D1-07A7-46A5-8999-9C3DD0C634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DFF9459B-36DE-4A2F-8B8B-7E8D31E7AE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AC92E4A-460A-4741-A607-928BBD97A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A2341A3B-95EF-43FF-B577-DE41A8923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3AAEBB26-2E8D-4D63-841E-AF1536174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A7B37-9B10-4C62-A522-26A8DEAECC9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53902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697C49C-4117-4C28-BC9E-23D75678D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B831B2DD-D6E8-422C-806D-E9428191A5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9414A24-B035-4070-9EB8-065C3B4B3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416B810-59DC-4C97-92A6-3CD657C23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DFEF85E-856C-4DB3-B855-1D0CB8386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42235-B983-47CC-8070-D1960C52A2D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014480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A445EEBC-A727-4565-B1EC-EB2F7E6C58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F1D49297-FAA3-4787-A600-01E6DD233D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1352146-5202-4C36-8186-958F29A4D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2DD14B9-5C45-40E8-9636-BBA74CC23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79FCC72-8C42-4792-AE2D-864093C14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2CFCC-CBD7-4BFB-AF8C-83FCB1B5C6B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930439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4912A2B7-DB8D-4A64-8862-0EBB6C17F309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75322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Τίτλος και Πίνακ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ίνακα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2035DF49-3BE6-4AB5-AE16-D288D740EFF8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3453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D55C0FD-7FB9-4C9B-8C04-B892F4390425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59F362D-BBE1-4E82-B908-D4B822E608A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5949006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5C0FD-7FB9-4C9B-8C04-B892F4390425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F362D-BBE1-4E82-B908-D4B822E60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6110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5C0FD-7FB9-4C9B-8C04-B892F4390425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F362D-BBE1-4E82-B908-D4B822E60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7582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5C0FD-7FB9-4C9B-8C04-B892F4390425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F362D-BBE1-4E82-B908-D4B822E60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103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5C0FD-7FB9-4C9B-8C04-B892F4390425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F362D-BBE1-4E82-B908-D4B822E60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876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7D55C0FD-7FB9-4C9B-8C04-B892F4390425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A59F362D-BBE1-4E82-B908-D4B822E608A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837572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7D55C0FD-7FB9-4C9B-8C04-B892F4390425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A59F362D-BBE1-4E82-B908-D4B822E60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070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D55C0FD-7FB9-4C9B-8C04-B892F4390425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59F362D-BBE1-4E82-B908-D4B822E608A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41766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A154ABCC-7A64-4FEF-84E0-19653AB18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69621A29-E1F5-4F89-98E6-0FDFF51EF1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0DA0194-8325-49AE-8D2C-87E79B43F1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C7BEA74-064D-404F-B903-7F4B6CEFAA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E427D32-7FAD-4FF2-A747-49A7E7CCCE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FECC1-56C7-4F27-B53D-18206220CA3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27975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oleObject" Target="../embeddings/oleObject4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58677" y="1318050"/>
            <a:ext cx="9239693" cy="3381542"/>
          </a:xfrm>
        </p:spPr>
        <p:txBody>
          <a:bodyPr>
            <a:normAutofit/>
          </a:bodyPr>
          <a:lstStyle/>
          <a:p>
            <a:pPr algn="ctr"/>
            <a:r>
              <a:rPr lang="el-GR" b="1" cap="none" dirty="0">
                <a:latin typeface="+mn-lt"/>
              </a:rPr>
              <a:t>Η χρήση των μοριακών δεικτών στη διερεύνηση της ανθεκτικότητας στα εντομοκτόνα</a:t>
            </a:r>
            <a:endParaRPr lang="en-US" b="1" cap="non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92543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6" name="Picture 2" descr="ch6f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52400"/>
            <a:ext cx="5410200" cy="4548188"/>
          </a:xfrm>
          <a:prstGeom prst="rect">
            <a:avLst/>
          </a:prstGeom>
          <a:noFill/>
        </p:spPr>
      </p:pic>
      <p:sp>
        <p:nvSpPr>
          <p:cNvPr id="169987" name="Rectangle 3"/>
          <p:cNvSpPr>
            <a:spLocks noChangeArrowheads="1"/>
          </p:cNvSpPr>
          <p:nvPr/>
        </p:nvSpPr>
        <p:spPr bwMode="auto">
          <a:xfrm>
            <a:off x="1524000" y="5046664"/>
            <a:ext cx="9144000" cy="165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l-GR" sz="1600" b="1">
                <a:solidFill>
                  <a:schemeClr val="tx1">
                    <a:lumMod val="85000"/>
                    <a:lumOff val="15000"/>
                  </a:schemeClr>
                </a:solidFill>
              </a:rPr>
              <a:t>Restriction site polymorphisms can easily be typed by PCR as an alternative to laborious RFLP assays.</a:t>
            </a:r>
            <a:r>
              <a:rPr lang="el-GR" sz="1600">
                <a:solidFill>
                  <a:schemeClr val="tx1">
                    <a:lumMod val="85000"/>
                    <a:lumOff val="15000"/>
                  </a:schemeClr>
                </a:solidFill>
              </a:rPr>
              <a:t> Alleles 1 and 2 are distinguished by a polymorphism which alters the nucleotide sequence of a specific restriction site for restriction nuclease R: allele 1 possesses the site, but allele 2 has an altered nucleotide(s) X, X' and so lacks it. PCR primers can be designed simply from sequences flanking the restriction site to produce a short product. Digestion of the PCR product with enzyme R and size-fractionation can result in simple typing for the two alleles. </a:t>
            </a:r>
          </a:p>
        </p:txBody>
      </p:sp>
      <p:sp>
        <p:nvSpPr>
          <p:cNvPr id="16998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752601" y="609600"/>
            <a:ext cx="2543175" cy="1595438"/>
          </a:xfrm>
        </p:spPr>
        <p:txBody>
          <a:bodyPr/>
          <a:lstStyle/>
          <a:p>
            <a:r>
              <a:rPr lang="en-US">
                <a:latin typeface="+mn-lt"/>
              </a:rPr>
              <a:t>PCR-RFLP</a:t>
            </a:r>
            <a:endParaRPr lang="el-GR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36842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Picture 2" descr="new02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527050"/>
            <a:ext cx="9144000" cy="5803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74579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4" name="Picture 2" descr="new02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884239"/>
            <a:ext cx="9144000" cy="50895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96001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2" name="Rectangle 4"/>
          <p:cNvSpPr>
            <a:spLocks noGrp="1" noChangeArrowheads="1"/>
          </p:cNvSpPr>
          <p:nvPr>
            <p:ph type="title"/>
          </p:nvPr>
        </p:nvSpPr>
        <p:spPr>
          <a:xfrm>
            <a:off x="2209799" y="2735381"/>
            <a:ext cx="9156895" cy="1470855"/>
          </a:xfrm>
        </p:spPr>
        <p:txBody>
          <a:bodyPr>
            <a:normAutofit/>
          </a:bodyPr>
          <a:lstStyle/>
          <a:p>
            <a:r>
              <a:rPr lang="en-US" sz="6000" b="1" cap="none" dirty="0">
                <a:latin typeface="+mn-lt"/>
              </a:rPr>
              <a:t>3. Allele-specific PCR</a:t>
            </a:r>
            <a:endParaRPr lang="el-GR" sz="6000" b="1" cap="non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526113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8" name="Picture 2" descr="ch6f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0988" y="76200"/>
            <a:ext cx="5307012" cy="6705600"/>
          </a:xfrm>
          <a:prstGeom prst="rect">
            <a:avLst/>
          </a:prstGeom>
          <a:noFill/>
        </p:spPr>
      </p:pic>
      <p:sp>
        <p:nvSpPr>
          <p:cNvPr id="178179" name="Rectangle 3"/>
          <p:cNvSpPr>
            <a:spLocks noChangeArrowheads="1"/>
          </p:cNvSpPr>
          <p:nvPr/>
        </p:nvSpPr>
        <p:spPr bwMode="auto">
          <a:xfrm>
            <a:off x="6934200" y="1484314"/>
            <a:ext cx="3733800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rPr>
              <a:t>Correct base-pairing at the 3′ end of PCR primers is the basis of allele-specific PCR.</a:t>
            </a:r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rPr>
              <a:t> The allele-specific oligonucleotide primers ASP1 and ASP2 are designed to be identical to the sequence of the two alleles over a region preceding the position of the variant nucleotide, </a:t>
            </a:r>
            <a:r>
              <a:rPr lang="en-US" sz="1600" i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rPr>
              <a:t>up to and terminating in the variant nucleotide itself</a:t>
            </a:r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rPr>
              <a:t>. ASP1 will bind perfectly to the complementary strand of the allele 1 sequence, permitting amplification with the conserved primer. However, the 3′-terminal C of the ASP2 primer mismatches with the T of the allele 1 sequence, making amplification impossible. Similarly ASP2 can bind perfectly to allele 2 and initiate</a:t>
            </a:r>
            <a:r>
              <a:rPr lang="el-GR" sz="1600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rPr>
              <a:t>amplification, unlike ASP1</a:t>
            </a:r>
            <a:r>
              <a:rPr lang="el-GR" sz="1600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rPr>
              <a:t>. </a:t>
            </a:r>
          </a:p>
        </p:txBody>
      </p:sp>
      <p:sp>
        <p:nvSpPr>
          <p:cNvPr id="178180" name="Rectangle 4"/>
          <p:cNvSpPr>
            <a:spLocks noChangeArrowheads="1"/>
          </p:cNvSpPr>
          <p:nvPr/>
        </p:nvSpPr>
        <p:spPr bwMode="auto">
          <a:xfrm>
            <a:off x="1524000" y="488950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br>
              <a:rPr lang="el-GR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rPr>
            </a:br>
            <a:endParaRPr lang="el-GR">
              <a:solidFill>
                <a:schemeClr val="tx1">
                  <a:lumMod val="85000"/>
                  <a:lumOff val="1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17818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6934199" y="112713"/>
            <a:ext cx="4570445" cy="13716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orbel" panose="020B0503020204020204" pitchFamily="34" charset="0"/>
              </a:rPr>
              <a:t>ASO primers / ARMS* test</a:t>
            </a:r>
            <a:endParaRPr lang="el-GR" dirty="0">
              <a:latin typeface="Corbel" panose="020B0503020204020204" pitchFamily="34" charset="0"/>
            </a:endParaRPr>
          </a:p>
        </p:txBody>
      </p:sp>
      <p:sp>
        <p:nvSpPr>
          <p:cNvPr id="178182" name="Text Box 6"/>
          <p:cNvSpPr txBox="1">
            <a:spLocks noChangeArrowheads="1"/>
          </p:cNvSpPr>
          <p:nvPr/>
        </p:nvSpPr>
        <p:spPr bwMode="auto">
          <a:xfrm>
            <a:off x="6959601" y="6538914"/>
            <a:ext cx="35290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rPr>
              <a:t>*Amplification Refractory Mutation System</a:t>
            </a:r>
            <a:endParaRPr lang="el-GR" sz="1200">
              <a:solidFill>
                <a:schemeClr val="tx1">
                  <a:lumMod val="85000"/>
                  <a:lumOff val="15000"/>
                </a:schemeClr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895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2" name="Rectangle 4"/>
          <p:cNvSpPr>
            <a:spLocks noGrp="1" noChangeArrowheads="1"/>
          </p:cNvSpPr>
          <p:nvPr>
            <p:ph type="title"/>
          </p:nvPr>
        </p:nvSpPr>
        <p:spPr>
          <a:xfrm>
            <a:off x="1998783" y="2025748"/>
            <a:ext cx="9156895" cy="3137094"/>
          </a:xfrm>
        </p:spPr>
        <p:txBody>
          <a:bodyPr>
            <a:normAutofit fontScale="90000"/>
          </a:bodyPr>
          <a:lstStyle/>
          <a:p>
            <a:r>
              <a:rPr lang="en-US" sz="6000" b="1" cap="none" dirty="0">
                <a:latin typeface="+mn-lt"/>
              </a:rPr>
              <a:t>4. </a:t>
            </a:r>
            <a:r>
              <a:rPr lang="el-GR" sz="6000" b="1" cap="none" dirty="0">
                <a:latin typeface="+mn-lt"/>
              </a:rPr>
              <a:t>Εφαρμογές της </a:t>
            </a:r>
            <a:r>
              <a:rPr lang="en-US" sz="6000" b="1" cap="none" dirty="0">
                <a:latin typeface="+mn-lt"/>
              </a:rPr>
              <a:t>PCR</a:t>
            </a:r>
            <a:r>
              <a:rPr lang="el-GR" sz="6000" b="1" cap="none" dirty="0">
                <a:latin typeface="+mn-lt"/>
              </a:rPr>
              <a:t>: Η ανθεκτικότητα του δάκου στα </a:t>
            </a:r>
            <a:r>
              <a:rPr lang="el-GR" sz="6000" b="1" cap="none" dirty="0" err="1">
                <a:latin typeface="+mn-lt"/>
              </a:rPr>
              <a:t>οργανοφωσφορικά</a:t>
            </a:r>
            <a:r>
              <a:rPr lang="el-GR" sz="6000" b="1" cap="none" dirty="0">
                <a:latin typeface="+mn-lt"/>
              </a:rPr>
              <a:t> εντομοκτόνα</a:t>
            </a:r>
          </a:p>
        </p:txBody>
      </p:sp>
    </p:spTree>
    <p:extLst>
      <p:ext uri="{BB962C8B-B14F-4D97-AF65-F5344CB8AC3E}">
        <p14:creationId xmlns:p14="http://schemas.microsoft.com/office/powerpoint/2010/main" val="27623618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ChangeArrowheads="1"/>
          </p:cNvSpPr>
          <p:nvPr/>
        </p:nvSpPr>
        <p:spPr bwMode="auto">
          <a:xfrm>
            <a:off x="2209800" y="619126"/>
            <a:ext cx="777240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l-GR" sz="4400">
                <a:solidFill>
                  <a:schemeClr val="tx1">
                    <a:lumMod val="85000"/>
                    <a:lumOff val="15000"/>
                  </a:schemeClr>
                </a:solidFill>
              </a:rPr>
              <a:t>Περιοχές καλλιέργειας της ελιάς</a:t>
            </a:r>
            <a:endParaRPr lang="en-GB" sz="44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38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"/>
            <a:ext cx="9144000" cy="465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97984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2531771"/>
              </p:ext>
            </p:extLst>
          </p:nvPr>
        </p:nvGraphicFramePr>
        <p:xfrm>
          <a:off x="5334000" y="4419600"/>
          <a:ext cx="5334000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3821876" imgH="1761598" progId="Photoshop.Image.6">
                  <p:embed/>
                </p:oleObj>
              </mc:Choice>
              <mc:Fallback>
                <p:oleObj name="Image" r:id="rId3" imgW="3821876" imgH="1761598" progId="Photoshop.Image.6">
                  <p:embed/>
                  <p:pic>
                    <p:nvPicPr>
                      <p:cNvPr id="297984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419600"/>
                        <a:ext cx="5334000" cy="243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245" name="Rectangle 5"/>
          <p:cNvSpPr>
            <a:spLocks noChangeArrowheads="1"/>
          </p:cNvSpPr>
          <p:nvPr/>
        </p:nvSpPr>
        <p:spPr bwMode="auto">
          <a:xfrm>
            <a:off x="2286000" y="4724400"/>
            <a:ext cx="2667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l-GR" sz="3200" b="1">
                <a:solidFill>
                  <a:schemeClr val="tx1">
                    <a:lumMod val="85000"/>
                    <a:lumOff val="15000"/>
                  </a:schemeClr>
                </a:solidFill>
              </a:rPr>
              <a:t>Περιοχές καλλιέργειας της ελιάς</a:t>
            </a:r>
          </a:p>
        </p:txBody>
      </p:sp>
    </p:spTree>
    <p:extLst>
      <p:ext uri="{BB962C8B-B14F-4D97-AF65-F5344CB8AC3E}">
        <p14:creationId xmlns:p14="http://schemas.microsoft.com/office/powerpoint/2010/main" val="18087792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ChangeArrowheads="1"/>
          </p:cNvSpPr>
          <p:nvPr/>
        </p:nvSpPr>
        <p:spPr bwMode="auto">
          <a:xfrm>
            <a:off x="1905000" y="1676400"/>
            <a:ext cx="8382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l-GR" sz="240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l-GR" sz="2400" b="1">
                <a:solidFill>
                  <a:schemeClr val="tx1">
                    <a:lumMod val="85000"/>
                    <a:lumOff val="15000"/>
                  </a:schemeClr>
                </a:solidFill>
              </a:rPr>
              <a:t>98% της παγκόσμιας παραγωγής ελαιοκάρπου βρίσκεται στη   Μεσόγειο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l-GR" sz="2400" b="1">
                <a:solidFill>
                  <a:schemeClr val="tx1">
                    <a:lumMod val="85000"/>
                    <a:lumOff val="15000"/>
                  </a:schemeClr>
                </a:solidFill>
              </a:rPr>
              <a:t> Πάνω από 1 δις καλλιεργούμενα δέντρα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l-GR" sz="2400" b="1">
                <a:solidFill>
                  <a:schemeClr val="tx1">
                    <a:lumMod val="85000"/>
                    <a:lumOff val="15000"/>
                  </a:schemeClr>
                </a:solidFill>
              </a:rPr>
              <a:t> Πάνω από 15 εκ εκτάρια καλλιεργούνται παγκοσμίως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l-GR" sz="2400" b="1">
                <a:solidFill>
                  <a:schemeClr val="tx1">
                    <a:lumMod val="85000"/>
                    <a:lumOff val="15000"/>
                  </a:schemeClr>
                </a:solidFill>
              </a:rPr>
              <a:t> 2,240 εκ παραγωγοί στην Ευρωπαϊκή Ένωση (780 χιλ στην  Ελλάδα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l-GR" sz="2400" b="1">
                <a:solidFill>
                  <a:schemeClr val="tx1">
                    <a:lumMod val="85000"/>
                    <a:lumOff val="15000"/>
                  </a:schemeClr>
                </a:solidFill>
              </a:rPr>
              <a:t> 1,9 εκ τόνοι η παραγωγή της Ευρωπαϊκής Ένωσης (14,7% στην Ελλάδα)</a:t>
            </a:r>
          </a:p>
        </p:txBody>
      </p:sp>
      <p:sp>
        <p:nvSpPr>
          <p:cNvPr id="139267" name="Rectangle 3"/>
          <p:cNvSpPr>
            <a:spLocks noChangeArrowheads="1"/>
          </p:cNvSpPr>
          <p:nvPr/>
        </p:nvSpPr>
        <p:spPr bwMode="auto">
          <a:xfrm>
            <a:off x="2438400" y="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l-GR" sz="3600" b="1">
                <a:solidFill>
                  <a:schemeClr val="tx1">
                    <a:lumMod val="85000"/>
                    <a:lumOff val="15000"/>
                  </a:schemeClr>
                </a:solidFill>
              </a:rPr>
              <a:t>Οικονομική σημασία</a:t>
            </a:r>
          </a:p>
        </p:txBody>
      </p:sp>
    </p:spTree>
    <p:extLst>
      <p:ext uri="{BB962C8B-B14F-4D97-AF65-F5344CB8AC3E}">
        <p14:creationId xmlns:p14="http://schemas.microsoft.com/office/powerpoint/2010/main" val="18853111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685801"/>
            <a:ext cx="7924800" cy="55530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998907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52413"/>
            <a:ext cx="8483082" cy="1143000"/>
          </a:xfrm>
        </p:spPr>
        <p:txBody>
          <a:bodyPr>
            <a:noAutofit/>
          </a:bodyPr>
          <a:lstStyle/>
          <a:p>
            <a:r>
              <a:rPr lang="el-GR" sz="4000" b="1" cap="none" dirty="0">
                <a:latin typeface="+mn-lt"/>
              </a:rPr>
              <a:t>Τρόποι αντιμετώπισης του δάκου</a:t>
            </a:r>
          </a:p>
        </p:txBody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452564"/>
            <a:ext cx="7772400" cy="3800475"/>
          </a:xfrm>
        </p:spPr>
        <p:txBody>
          <a:bodyPr>
            <a:normAutofit/>
          </a:bodyPr>
          <a:lstStyle/>
          <a:p>
            <a:r>
              <a:rPr lang="el-GR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Εντομοκτόνα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OPs</a:t>
            </a:r>
          </a:p>
          <a:p>
            <a:pPr lvl="1"/>
            <a:r>
              <a:rPr lang="el-GR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Πυρεθρίνες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/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Spinosad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l-GR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Παγίδες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Yellow sticky panel trap</a:t>
            </a:r>
          </a:p>
          <a:p>
            <a:pPr lvl="1"/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McPhail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type</a:t>
            </a:r>
          </a:p>
        </p:txBody>
      </p:sp>
      <p:sp>
        <p:nvSpPr>
          <p:cNvPr id="272388" name="Text Box 4"/>
          <p:cNvSpPr txBox="1">
            <a:spLocks noChangeArrowheads="1"/>
          </p:cNvSpPr>
          <p:nvPr/>
        </p:nvSpPr>
        <p:spPr bwMode="auto">
          <a:xfrm>
            <a:off x="2224089" y="5343525"/>
            <a:ext cx="53435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3200" b="1">
                <a:solidFill>
                  <a:schemeClr val="tx1">
                    <a:lumMod val="85000"/>
                    <a:lumOff val="15000"/>
                  </a:schemeClr>
                </a:solidFill>
              </a:rPr>
              <a:t> Sterile Insect Technique</a:t>
            </a:r>
            <a:endParaRPr lang="el-GR" sz="3200" b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272389" name="Group 5"/>
          <p:cNvGrpSpPr>
            <a:grpSpLocks/>
          </p:cNvGrpSpPr>
          <p:nvPr/>
        </p:nvGrpSpPr>
        <p:grpSpPr bwMode="auto">
          <a:xfrm>
            <a:off x="7224714" y="1914526"/>
            <a:ext cx="2992437" cy="2328863"/>
            <a:chOff x="3591" y="1206"/>
            <a:chExt cx="1885" cy="1467"/>
          </a:xfrm>
          <a:solidFill>
            <a:schemeClr val="accent2"/>
          </a:solidFill>
        </p:grpSpPr>
        <p:pic>
          <p:nvPicPr>
            <p:cNvPr id="272390" name="Picture 6" descr="Dscn2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74" y="1206"/>
              <a:ext cx="1402" cy="1051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</p:pic>
        <p:sp>
          <p:nvSpPr>
            <p:cNvPr id="272391" name="Line 7"/>
            <p:cNvSpPr>
              <a:spLocks noChangeShapeType="1"/>
            </p:cNvSpPr>
            <p:nvPr/>
          </p:nvSpPr>
          <p:spPr bwMode="auto">
            <a:xfrm flipV="1">
              <a:off x="3591" y="2331"/>
              <a:ext cx="486" cy="342"/>
            </a:xfrm>
            <a:prstGeom prst="line">
              <a:avLst/>
            </a:prstGeom>
            <a:grpFill/>
            <a:ln w="22225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l-GR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272392" name="Group 8"/>
          <p:cNvGrpSpPr>
            <a:grpSpLocks/>
          </p:cNvGrpSpPr>
          <p:nvPr/>
        </p:nvGrpSpPr>
        <p:grpSpPr bwMode="auto">
          <a:xfrm>
            <a:off x="6291263" y="4518026"/>
            <a:ext cx="3859212" cy="1508125"/>
            <a:chOff x="3003" y="2846"/>
            <a:chExt cx="2431" cy="950"/>
          </a:xfrm>
          <a:solidFill>
            <a:schemeClr val="accent2"/>
          </a:solidFill>
        </p:grpSpPr>
        <p:pic>
          <p:nvPicPr>
            <p:cNvPr id="272393" name="Picture 9" descr="olivenews3-9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79" y="2846"/>
              <a:ext cx="1155" cy="950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</p:pic>
        <p:sp>
          <p:nvSpPr>
            <p:cNvPr id="272394" name="Line 10"/>
            <p:cNvSpPr>
              <a:spLocks noChangeShapeType="1"/>
            </p:cNvSpPr>
            <p:nvPr/>
          </p:nvSpPr>
          <p:spPr bwMode="auto">
            <a:xfrm>
              <a:off x="3003" y="3120"/>
              <a:ext cx="1116" cy="153"/>
            </a:xfrm>
            <a:prstGeom prst="line">
              <a:avLst/>
            </a:prstGeom>
            <a:grpFill/>
            <a:ln w="22225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l-GR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263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2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2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386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814725"/>
            <a:ext cx="10178322" cy="3502862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PCR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PCR-RFLP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Allele-specific PCR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400" dirty="0"/>
              <a:t>Εφαρμογές στο πρόβλημα της ανθεκτικότητας στα εντομοκτόνα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400" dirty="0"/>
              <a:t>Ανακάλυψη νέων γονιδίων ανθεκτικότητας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400" dirty="0"/>
              <a:t>Ανθεκτικότητα στο </a:t>
            </a:r>
            <a:r>
              <a:rPr lang="en-US" sz="2400" dirty="0" err="1"/>
              <a:t>spinosad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167982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482" name="Object 2">
            <a:extLst>
              <a:ext uri="{FF2B5EF4-FFF2-40B4-BE49-F238E27FC236}">
                <a16:creationId xmlns:a16="http://schemas.microsoft.com/office/drawing/2014/main" id="{5843BFB8-2C66-482C-A9C7-3B367C9D6D7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84576" y="1057275"/>
          <a:ext cx="5249863" cy="546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Φωτογραφία του Photo Editor" r:id="rId2" imgW="17314286" imgH="18009524" progId="MSPhotoEd.3">
                  <p:embed/>
                </p:oleObj>
              </mc:Choice>
              <mc:Fallback>
                <p:oleObj name="Φωτογραφία του Photo Editor" r:id="rId2" imgW="17314286" imgH="18009524" progId="MSPhotoEd.3">
                  <p:embed/>
                  <p:pic>
                    <p:nvPicPr>
                      <p:cNvPr id="276482" name="Object 2">
                        <a:extLst>
                          <a:ext uri="{FF2B5EF4-FFF2-40B4-BE49-F238E27FC236}">
                            <a16:creationId xmlns:a16="http://schemas.microsoft.com/office/drawing/2014/main" id="{5843BFB8-2C66-482C-A9C7-3B367C9D6D7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4576" y="1057275"/>
                        <a:ext cx="5249863" cy="546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483" name="Text Box 3">
            <a:extLst>
              <a:ext uri="{FF2B5EF4-FFF2-40B4-BE49-F238E27FC236}">
                <a16:creationId xmlns:a16="http://schemas.microsoft.com/office/drawing/2014/main" id="{01898B40-B34D-4FFA-88D5-AD7B60AC0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6214" y="2838450"/>
            <a:ext cx="669925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l-GR" sz="1300">
                <a:latin typeface="Times New Roman" panose="02020603050405020304" pitchFamily="18" charset="0"/>
              </a:rPr>
              <a:t>TURKEY</a:t>
            </a:r>
            <a:endParaRPr lang="el-GR" altLang="el-GR" sz="1300">
              <a:latin typeface="Times New Roman" panose="02020603050405020304" pitchFamily="18" charset="0"/>
            </a:endParaRPr>
          </a:p>
        </p:txBody>
      </p:sp>
      <p:sp>
        <p:nvSpPr>
          <p:cNvPr id="276484" name="Text Box 4">
            <a:extLst>
              <a:ext uri="{FF2B5EF4-FFF2-40B4-BE49-F238E27FC236}">
                <a16:creationId xmlns:a16="http://schemas.microsoft.com/office/drawing/2014/main" id="{39ADE8B5-4B4A-4ED5-A70D-0E26E611B2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9089" y="203201"/>
            <a:ext cx="830631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el-GR" sz="3200" b="1" dirty="0">
                <a:solidFill>
                  <a:schemeClr val="accent3">
                    <a:lumMod val="50000"/>
                  </a:schemeClr>
                </a:solidFill>
              </a:rPr>
              <a:t>Συλλογές </a:t>
            </a:r>
            <a:r>
              <a:rPr lang="el-GR" altLang="el-GR" sz="3200" b="1" dirty="0" err="1">
                <a:solidFill>
                  <a:schemeClr val="accent3">
                    <a:lumMod val="50000"/>
                  </a:schemeClr>
                </a:solidFill>
              </a:rPr>
              <a:t>βιοδοκιμών</a:t>
            </a:r>
            <a:r>
              <a:rPr lang="el-GR" altLang="el-GR" sz="3200" b="1" dirty="0">
                <a:solidFill>
                  <a:schemeClr val="accent3">
                    <a:lumMod val="50000"/>
                  </a:schemeClr>
                </a:solidFill>
              </a:rPr>
              <a:t> από Ελλάδα και Κύπρο</a:t>
            </a:r>
          </a:p>
        </p:txBody>
      </p:sp>
      <p:sp>
        <p:nvSpPr>
          <p:cNvPr id="276485" name="Oval 5">
            <a:extLst>
              <a:ext uri="{FF2B5EF4-FFF2-40B4-BE49-F238E27FC236}">
                <a16:creationId xmlns:a16="http://schemas.microsoft.com/office/drawing/2014/main" id="{F979D2F2-DF87-42F9-99D9-1767BEAEFB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3138" y="3167063"/>
            <a:ext cx="88900" cy="88900"/>
          </a:xfrm>
          <a:prstGeom prst="ellipse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76486" name="Oval 6">
            <a:extLst>
              <a:ext uri="{FF2B5EF4-FFF2-40B4-BE49-F238E27FC236}">
                <a16:creationId xmlns:a16="http://schemas.microsoft.com/office/drawing/2014/main" id="{EA5C600A-9A5C-4857-88D1-2A16D83A20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0288" y="1666875"/>
            <a:ext cx="88900" cy="88900"/>
          </a:xfrm>
          <a:prstGeom prst="ellipse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76487" name="Oval 7">
            <a:extLst>
              <a:ext uri="{FF2B5EF4-FFF2-40B4-BE49-F238E27FC236}">
                <a16:creationId xmlns:a16="http://schemas.microsoft.com/office/drawing/2014/main" id="{3A93DE52-5E2C-4C9C-8E95-E4A7D72E53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3588" y="3211513"/>
            <a:ext cx="88900" cy="88900"/>
          </a:xfrm>
          <a:prstGeom prst="ellipse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76488" name="Oval 8">
            <a:extLst>
              <a:ext uri="{FF2B5EF4-FFF2-40B4-BE49-F238E27FC236}">
                <a16:creationId xmlns:a16="http://schemas.microsoft.com/office/drawing/2014/main" id="{748FBC3B-661B-4DD4-96B7-691ED0D054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3100" y="2968625"/>
            <a:ext cx="88900" cy="88900"/>
          </a:xfrm>
          <a:prstGeom prst="ellipse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76489" name="Oval 9">
            <a:extLst>
              <a:ext uri="{FF2B5EF4-FFF2-40B4-BE49-F238E27FC236}">
                <a16:creationId xmlns:a16="http://schemas.microsoft.com/office/drawing/2014/main" id="{626873B7-B284-4BD3-8705-5D7E6DBAA9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1113" y="2949575"/>
            <a:ext cx="88900" cy="88900"/>
          </a:xfrm>
          <a:prstGeom prst="ellipse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76490" name="Oval 10">
            <a:extLst>
              <a:ext uri="{FF2B5EF4-FFF2-40B4-BE49-F238E27FC236}">
                <a16:creationId xmlns:a16="http://schemas.microsoft.com/office/drawing/2014/main" id="{593CBCEF-A77F-4040-A1A5-D7068EB4A2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0664" y="2597151"/>
            <a:ext cx="66675" cy="61913"/>
          </a:xfrm>
          <a:prstGeom prst="ellipse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76491" name="Oval 11">
            <a:extLst>
              <a:ext uri="{FF2B5EF4-FFF2-40B4-BE49-F238E27FC236}">
                <a16:creationId xmlns:a16="http://schemas.microsoft.com/office/drawing/2014/main" id="{4B4727AB-26F9-4213-A5AC-CA5D3ADE7C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0575" y="2825750"/>
            <a:ext cx="88900" cy="88900"/>
          </a:xfrm>
          <a:prstGeom prst="ellipse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76492" name="Oval 12">
            <a:extLst>
              <a:ext uri="{FF2B5EF4-FFF2-40B4-BE49-F238E27FC236}">
                <a16:creationId xmlns:a16="http://schemas.microsoft.com/office/drawing/2014/main" id="{1AF6199D-7400-4979-B092-ED6B9511F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1613" y="3392488"/>
            <a:ext cx="88900" cy="88900"/>
          </a:xfrm>
          <a:prstGeom prst="ellipse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76493" name="Oval 13">
            <a:extLst>
              <a:ext uri="{FF2B5EF4-FFF2-40B4-BE49-F238E27FC236}">
                <a16:creationId xmlns:a16="http://schemas.microsoft.com/office/drawing/2014/main" id="{C4275871-2C0F-4DC0-850D-78FAEE190C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625" y="3697288"/>
            <a:ext cx="88900" cy="88900"/>
          </a:xfrm>
          <a:prstGeom prst="ellipse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76494" name="Oval 14">
            <a:extLst>
              <a:ext uri="{FF2B5EF4-FFF2-40B4-BE49-F238E27FC236}">
                <a16:creationId xmlns:a16="http://schemas.microsoft.com/office/drawing/2014/main" id="{CD6A3756-2FEC-4D8D-A00C-4B2B07221B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0125" y="3578225"/>
            <a:ext cx="88900" cy="88900"/>
          </a:xfrm>
          <a:prstGeom prst="ellipse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76495" name="Oval 15">
            <a:extLst>
              <a:ext uri="{FF2B5EF4-FFF2-40B4-BE49-F238E27FC236}">
                <a16:creationId xmlns:a16="http://schemas.microsoft.com/office/drawing/2014/main" id="{559B6D59-3172-4FF3-BAA9-18ABCD477D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6925" y="4530725"/>
            <a:ext cx="88900" cy="88900"/>
          </a:xfrm>
          <a:prstGeom prst="ellipse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76496" name="Oval 16">
            <a:extLst>
              <a:ext uri="{FF2B5EF4-FFF2-40B4-BE49-F238E27FC236}">
                <a16:creationId xmlns:a16="http://schemas.microsoft.com/office/drawing/2014/main" id="{2FAB1121-22D6-4468-AF29-5EDB9F8D1D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6975" y="4711700"/>
            <a:ext cx="88900" cy="88900"/>
          </a:xfrm>
          <a:prstGeom prst="ellipse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76497" name="Oval 17">
            <a:extLst>
              <a:ext uri="{FF2B5EF4-FFF2-40B4-BE49-F238E27FC236}">
                <a16:creationId xmlns:a16="http://schemas.microsoft.com/office/drawing/2014/main" id="{A130C75F-3B89-441A-8FB0-219CD110C0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8900" y="4621213"/>
            <a:ext cx="88900" cy="88900"/>
          </a:xfrm>
          <a:prstGeom prst="ellipse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76498" name="Oval 18">
            <a:extLst>
              <a:ext uri="{FF2B5EF4-FFF2-40B4-BE49-F238E27FC236}">
                <a16:creationId xmlns:a16="http://schemas.microsoft.com/office/drawing/2014/main" id="{97179A6C-9016-4ACE-9203-A106FA0B4D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0850" y="4721225"/>
            <a:ext cx="88900" cy="88900"/>
          </a:xfrm>
          <a:prstGeom prst="ellipse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76499" name="Oval 19">
            <a:extLst>
              <a:ext uri="{FF2B5EF4-FFF2-40B4-BE49-F238E27FC236}">
                <a16:creationId xmlns:a16="http://schemas.microsoft.com/office/drawing/2014/main" id="{F6F2FD09-A29C-4971-96FF-FEE5195674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2775" y="4664075"/>
            <a:ext cx="88900" cy="88900"/>
          </a:xfrm>
          <a:prstGeom prst="ellipse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76500" name="Oval 20">
            <a:extLst>
              <a:ext uri="{FF2B5EF4-FFF2-40B4-BE49-F238E27FC236}">
                <a16:creationId xmlns:a16="http://schemas.microsoft.com/office/drawing/2014/main" id="{BAB64C99-B404-4B6C-AAD6-3A52F48EF5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2363" y="5726113"/>
            <a:ext cx="88900" cy="88900"/>
          </a:xfrm>
          <a:prstGeom prst="ellipse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76501" name="Oval 21">
            <a:extLst>
              <a:ext uri="{FF2B5EF4-FFF2-40B4-BE49-F238E27FC236}">
                <a16:creationId xmlns:a16="http://schemas.microsoft.com/office/drawing/2014/main" id="{522AB6D9-EF47-40FC-8A30-32F3248BD0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3825" y="5726113"/>
            <a:ext cx="88900" cy="88900"/>
          </a:xfrm>
          <a:prstGeom prst="ellipse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76502" name="Oval 22">
            <a:extLst>
              <a:ext uri="{FF2B5EF4-FFF2-40B4-BE49-F238E27FC236}">
                <a16:creationId xmlns:a16="http://schemas.microsoft.com/office/drawing/2014/main" id="{CC768816-920F-4AD8-AD4E-77C00B2180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2388" y="6007100"/>
            <a:ext cx="88900" cy="88900"/>
          </a:xfrm>
          <a:prstGeom prst="ellipse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76503" name="Oval 23">
            <a:extLst>
              <a:ext uri="{FF2B5EF4-FFF2-40B4-BE49-F238E27FC236}">
                <a16:creationId xmlns:a16="http://schemas.microsoft.com/office/drawing/2014/main" id="{49486A8A-1C82-4AE3-8707-2BE78225F6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3838" y="5949950"/>
            <a:ext cx="88900" cy="88900"/>
          </a:xfrm>
          <a:prstGeom prst="ellipse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76504" name="Oval 24">
            <a:extLst>
              <a:ext uri="{FF2B5EF4-FFF2-40B4-BE49-F238E27FC236}">
                <a16:creationId xmlns:a16="http://schemas.microsoft.com/office/drawing/2014/main" id="{92C8C52D-AFE6-4526-9B47-CCBF7FEFF0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8038" y="5997575"/>
            <a:ext cx="88900" cy="88900"/>
          </a:xfrm>
          <a:prstGeom prst="ellipse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76505" name="Oval 25">
            <a:extLst>
              <a:ext uri="{FF2B5EF4-FFF2-40B4-BE49-F238E27FC236}">
                <a16:creationId xmlns:a16="http://schemas.microsoft.com/office/drawing/2014/main" id="{A18AACA9-B02C-41EE-8460-9016632A48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9475" y="3363913"/>
            <a:ext cx="88900" cy="88900"/>
          </a:xfrm>
          <a:prstGeom prst="ellipse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76506" name="Oval 26">
            <a:extLst>
              <a:ext uri="{FF2B5EF4-FFF2-40B4-BE49-F238E27FC236}">
                <a16:creationId xmlns:a16="http://schemas.microsoft.com/office/drawing/2014/main" id="{9D801EB0-5BA4-47A8-B15B-1D843FC5FF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8488" y="2582863"/>
            <a:ext cx="88900" cy="88900"/>
          </a:xfrm>
          <a:prstGeom prst="ellipse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76507" name="Oval 27">
            <a:extLst>
              <a:ext uri="{FF2B5EF4-FFF2-40B4-BE49-F238E27FC236}">
                <a16:creationId xmlns:a16="http://schemas.microsoft.com/office/drawing/2014/main" id="{1E873376-A48C-4279-A9B6-94242BE1DB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8700" y="2016125"/>
            <a:ext cx="88900" cy="88900"/>
          </a:xfrm>
          <a:prstGeom prst="ellipse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76508" name="Oval 28">
            <a:extLst>
              <a:ext uri="{FF2B5EF4-FFF2-40B4-BE49-F238E27FC236}">
                <a16:creationId xmlns:a16="http://schemas.microsoft.com/office/drawing/2014/main" id="{35C7366F-4B01-4846-BE1C-F8522701E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4501" y="2601913"/>
            <a:ext cx="66675" cy="61912"/>
          </a:xfrm>
          <a:prstGeom prst="ellipse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76509" name="Oval 29">
            <a:extLst>
              <a:ext uri="{FF2B5EF4-FFF2-40B4-BE49-F238E27FC236}">
                <a16:creationId xmlns:a16="http://schemas.microsoft.com/office/drawing/2014/main" id="{193DF6DC-A361-4F2C-842C-AEF1BC7196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914" y="2511426"/>
            <a:ext cx="66675" cy="61913"/>
          </a:xfrm>
          <a:prstGeom prst="ellipse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76510" name="Oval 30">
            <a:extLst>
              <a:ext uri="{FF2B5EF4-FFF2-40B4-BE49-F238E27FC236}">
                <a16:creationId xmlns:a16="http://schemas.microsoft.com/office/drawing/2014/main" id="{C0359AA0-4AA1-4F83-86DB-D058A1AE48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8939" y="2530476"/>
            <a:ext cx="66675" cy="61913"/>
          </a:xfrm>
          <a:prstGeom prst="ellipse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799" y="330201"/>
            <a:ext cx="8501743" cy="887413"/>
          </a:xfrm>
        </p:spPr>
        <p:txBody>
          <a:bodyPr>
            <a:noAutofit/>
          </a:bodyPr>
          <a:lstStyle/>
          <a:p>
            <a:r>
              <a:rPr lang="el-GR" sz="2400" b="1" cap="none" dirty="0">
                <a:latin typeface="+mn-lt"/>
              </a:rPr>
              <a:t>Εκτίμηση της ανθεκτικότητας φυσικών πληθυσμών δάκου στο </a:t>
            </a:r>
            <a:r>
              <a:rPr lang="en-US" sz="2400" b="1" cap="none" dirty="0" err="1">
                <a:latin typeface="+mn-lt"/>
              </a:rPr>
              <a:t>dimethoate</a:t>
            </a:r>
            <a:r>
              <a:rPr lang="el-GR" sz="2400" b="1" cap="none" dirty="0">
                <a:latin typeface="+mn-lt"/>
              </a:rPr>
              <a:t> με </a:t>
            </a:r>
            <a:r>
              <a:rPr lang="el-GR" sz="2400" b="1" cap="none" dirty="0" err="1">
                <a:latin typeface="+mn-lt"/>
              </a:rPr>
              <a:t>βιοδοκιμές</a:t>
            </a:r>
            <a:endParaRPr lang="el-GR" sz="4800" cap="none" dirty="0">
              <a:latin typeface="+mn-lt"/>
            </a:endParaRPr>
          </a:p>
        </p:txBody>
      </p:sp>
      <p:pic>
        <p:nvPicPr>
          <p:cNvPr id="160" name="Εικόνα 15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095" y="1305733"/>
            <a:ext cx="11568765" cy="545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1788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889250" y="0"/>
            <a:ext cx="6440488" cy="6858000"/>
            <a:chOff x="3504" y="2160"/>
            <a:chExt cx="1966" cy="2059"/>
          </a:xfrm>
        </p:grpSpPr>
        <p:pic>
          <p:nvPicPr>
            <p:cNvPr id="262147" name="Picture 3" descr="cleft copy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04" y="2160"/>
              <a:ext cx="1966" cy="2059"/>
            </a:xfrm>
            <a:prstGeom prst="rect">
              <a:avLst/>
            </a:prstGeom>
            <a:noFill/>
          </p:spPr>
        </p:pic>
        <p:sp>
          <p:nvSpPr>
            <p:cNvPr id="262148" name="Arc 4"/>
            <p:cNvSpPr>
              <a:spLocks/>
            </p:cNvSpPr>
            <p:nvPr/>
          </p:nvSpPr>
          <p:spPr bwMode="auto">
            <a:xfrm rot="16292238">
              <a:off x="3900" y="3474"/>
              <a:ext cx="116" cy="14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62149" name="Arc 5"/>
            <p:cNvSpPr>
              <a:spLocks/>
            </p:cNvSpPr>
            <p:nvPr/>
          </p:nvSpPr>
          <p:spPr bwMode="auto">
            <a:xfrm rot="10707762" flipV="1">
              <a:off x="4944" y="3756"/>
              <a:ext cx="64" cy="15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24783327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7008813" y="1241426"/>
            <a:ext cx="3628086" cy="17621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b="1" cap="none" dirty="0">
                <a:latin typeface="+mn-lt"/>
              </a:rPr>
              <a:t>Mode of action of </a:t>
            </a:r>
            <a:r>
              <a:rPr lang="en-US" sz="2800" b="1" cap="none" dirty="0" err="1">
                <a:latin typeface="+mn-lt"/>
              </a:rPr>
              <a:t>organophosphoric</a:t>
            </a:r>
            <a:r>
              <a:rPr lang="en-US" sz="2800" b="1" cap="none" dirty="0">
                <a:latin typeface="+mn-lt"/>
              </a:rPr>
              <a:t> insecticides</a:t>
            </a:r>
            <a:endParaRPr lang="el-GR" sz="2800" b="1" cap="none" dirty="0">
              <a:latin typeface="+mn-lt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001838" y="15876"/>
            <a:ext cx="4722812" cy="6842125"/>
            <a:chOff x="301" y="10"/>
            <a:chExt cx="2975" cy="4310"/>
          </a:xfrm>
        </p:grpSpPr>
        <p:pic>
          <p:nvPicPr>
            <p:cNvPr id="52228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0" y="10"/>
              <a:ext cx="2956" cy="2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229" name="Text Box 5"/>
            <p:cNvSpPr txBox="1">
              <a:spLocks noChangeArrowheads="1"/>
            </p:cNvSpPr>
            <p:nvPr/>
          </p:nvSpPr>
          <p:spPr bwMode="auto">
            <a:xfrm>
              <a:off x="1178" y="2274"/>
              <a:ext cx="52" cy="9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000" b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</a:t>
              </a:r>
              <a:endParaRPr lang="el-GR" sz="1000" b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2230" name="Text Box 6"/>
            <p:cNvSpPr txBox="1">
              <a:spLocks noChangeArrowheads="1"/>
            </p:cNvSpPr>
            <p:nvPr/>
          </p:nvSpPr>
          <p:spPr bwMode="auto">
            <a:xfrm>
              <a:off x="1233" y="3456"/>
              <a:ext cx="52" cy="9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000" b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</a:t>
              </a:r>
              <a:endParaRPr lang="el-GR" sz="1000" b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2231" name="Rectangle 7"/>
            <p:cNvSpPr>
              <a:spLocks noChangeArrowheads="1"/>
            </p:cNvSpPr>
            <p:nvPr/>
          </p:nvSpPr>
          <p:spPr bwMode="auto">
            <a:xfrm>
              <a:off x="1737" y="2370"/>
              <a:ext cx="11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l-GR" sz="1000" b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2232" name="Picture 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0" y="2096"/>
              <a:ext cx="2956" cy="2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233" name="Line 9"/>
            <p:cNvSpPr>
              <a:spLocks noChangeShapeType="1"/>
            </p:cNvSpPr>
            <p:nvPr/>
          </p:nvSpPr>
          <p:spPr bwMode="auto">
            <a:xfrm>
              <a:off x="1466" y="2440"/>
              <a:ext cx="175" cy="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2234" name="Text Box 10"/>
            <p:cNvSpPr txBox="1">
              <a:spLocks noChangeArrowheads="1"/>
            </p:cNvSpPr>
            <p:nvPr/>
          </p:nvSpPr>
          <p:spPr bwMode="auto">
            <a:xfrm>
              <a:off x="301" y="2297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b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(β)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751259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410" name="Picture 2">
            <a:extLst>
              <a:ext uri="{FF2B5EF4-FFF2-40B4-BE49-F238E27FC236}">
                <a16:creationId xmlns:a16="http://schemas.microsoft.com/office/drawing/2014/main" id="{B987213B-BD4F-4AEE-8F95-CD47B9179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351" y="573089"/>
            <a:ext cx="7604125" cy="5710237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CCFF6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3411" name="Text Box 3">
            <a:extLst>
              <a:ext uri="{FF2B5EF4-FFF2-40B4-BE49-F238E27FC236}">
                <a16:creationId xmlns:a16="http://schemas.microsoft.com/office/drawing/2014/main" id="{4A515456-1FE3-4F7D-AE9A-6A3494E0E0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0038" y="6583364"/>
            <a:ext cx="46720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l-GR" sz="1200" b="1">
                <a:solidFill>
                  <a:schemeClr val="accent3">
                    <a:lumMod val="50000"/>
                  </a:schemeClr>
                </a:solidFill>
              </a:rPr>
              <a:t>Vontas, Hejazi, Hawkes, Cosmidis, Loukas, Hemingway (2002)</a:t>
            </a:r>
            <a:endParaRPr lang="el-GR" altLang="el-GR" sz="1200" b="1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1650" y="238126"/>
            <a:ext cx="3594100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4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78450" y="2152651"/>
            <a:ext cx="528955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4436" name="Text Box 4"/>
          <p:cNvSpPr txBox="1">
            <a:spLocks noChangeArrowheads="1"/>
          </p:cNvSpPr>
          <p:nvPr/>
        </p:nvSpPr>
        <p:spPr bwMode="auto">
          <a:xfrm>
            <a:off x="1612901" y="6540500"/>
            <a:ext cx="46720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200" b="1">
                <a:solidFill>
                  <a:schemeClr val="tx1">
                    <a:lumMod val="85000"/>
                    <a:lumOff val="15000"/>
                  </a:schemeClr>
                </a:solidFill>
              </a:rPr>
              <a:t>Vontas, Hejazi, Hawkes, Cosmidis, Loukas, Hemingway (2002)</a:t>
            </a:r>
            <a:endParaRPr lang="el-GR" sz="1200" b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595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458" name="Picture 2">
            <a:extLst>
              <a:ext uri="{FF2B5EF4-FFF2-40B4-BE49-F238E27FC236}">
                <a16:creationId xmlns:a16="http://schemas.microsoft.com/office/drawing/2014/main" id="{F176461C-B372-47D3-B6A5-C343CF99E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913" y="1076325"/>
            <a:ext cx="5186362" cy="442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5459" name="Text Box 3">
            <a:extLst>
              <a:ext uri="{FF2B5EF4-FFF2-40B4-BE49-F238E27FC236}">
                <a16:creationId xmlns:a16="http://schemas.microsoft.com/office/drawing/2014/main" id="{685B7944-EEE2-4A0B-ABED-876C1DF314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5875" y="6378576"/>
            <a:ext cx="360502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l-GR" sz="1400" b="1">
                <a:solidFill>
                  <a:schemeClr val="accent3">
                    <a:lumMod val="50000"/>
                  </a:schemeClr>
                </a:solidFill>
              </a:rPr>
              <a:t>Hawkes, Janes, Hemingway, Vontas (2005)</a:t>
            </a:r>
            <a:endParaRPr lang="el-GR" altLang="el-GR" sz="1400" b="1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ChangeArrowheads="1"/>
          </p:cNvSpPr>
          <p:nvPr/>
        </p:nvSpPr>
        <p:spPr bwMode="auto">
          <a:xfrm>
            <a:off x="2209800" y="140677"/>
            <a:ext cx="7772400" cy="2019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l-GR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Συχνότητα μεταλλάξεων ανθεκτικότητας σε διαφορετικά επίπεδα ανθεκτικότητας</a:t>
            </a:r>
          </a:p>
        </p:txBody>
      </p:sp>
      <p:sp>
        <p:nvSpPr>
          <p:cNvPr id="282627" name="Rectangle 3"/>
          <p:cNvSpPr>
            <a:spLocks noChangeArrowheads="1"/>
          </p:cNvSpPr>
          <p:nvPr/>
        </p:nvSpPr>
        <p:spPr bwMode="auto">
          <a:xfrm>
            <a:off x="6256377" y="2187694"/>
            <a:ext cx="2070100" cy="603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 anchor="ctr"/>
          <a:lstStyle/>
          <a:p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    R allele</a:t>
            </a:r>
          </a:p>
        </p:txBody>
      </p:sp>
      <p:sp>
        <p:nvSpPr>
          <p:cNvPr id="282628" name="Rectangle 4"/>
          <p:cNvSpPr>
            <a:spLocks noChangeArrowheads="1"/>
          </p:cNvSpPr>
          <p:nvPr/>
        </p:nvSpPr>
        <p:spPr bwMode="auto">
          <a:xfrm>
            <a:off x="4033838" y="2977659"/>
            <a:ext cx="2070100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800" b="1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I214V</a:t>
            </a:r>
            <a:endParaRPr lang="en-US" sz="2800" b="1" baseline="-25000">
              <a:solidFill>
                <a:schemeClr val="tx1">
                  <a:lumMod val="85000"/>
                  <a:lumOff val="15000"/>
                </a:schemeClr>
              </a:solidFill>
              <a:cs typeface="Arial" charset="0"/>
            </a:endParaRPr>
          </a:p>
          <a:p>
            <a:pPr algn="ctr"/>
            <a:endParaRPr lang="el-GR" sz="2800">
              <a:solidFill>
                <a:schemeClr val="tx1">
                  <a:lumMod val="85000"/>
                  <a:lumOff val="15000"/>
                </a:schemeClr>
              </a:solidFill>
              <a:latin typeface="Times New Roman" charset="0"/>
            </a:endParaRPr>
          </a:p>
        </p:txBody>
      </p:sp>
      <p:sp>
        <p:nvSpPr>
          <p:cNvPr id="282629" name="Rectangle 5"/>
          <p:cNvSpPr>
            <a:spLocks noChangeArrowheads="1"/>
          </p:cNvSpPr>
          <p:nvPr/>
        </p:nvSpPr>
        <p:spPr bwMode="auto">
          <a:xfrm>
            <a:off x="6103938" y="2977659"/>
            <a:ext cx="2068512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800" b="1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G488S</a:t>
            </a:r>
            <a:endParaRPr lang="en-US" sz="2800" b="1" baseline="-25000">
              <a:solidFill>
                <a:schemeClr val="tx1">
                  <a:lumMod val="85000"/>
                  <a:lumOff val="15000"/>
                </a:schemeClr>
              </a:solidFill>
              <a:cs typeface="Arial" charset="0"/>
            </a:endParaRPr>
          </a:p>
          <a:p>
            <a:pPr algn="ctr"/>
            <a:endParaRPr lang="el-GR" sz="2800">
              <a:solidFill>
                <a:schemeClr val="tx1">
                  <a:lumMod val="85000"/>
                  <a:lumOff val="15000"/>
                </a:schemeClr>
              </a:solidFill>
              <a:latin typeface="Times New Roman" charset="0"/>
            </a:endParaRPr>
          </a:p>
        </p:txBody>
      </p:sp>
      <p:sp>
        <p:nvSpPr>
          <p:cNvPr id="282630" name="Rectangle 6"/>
          <p:cNvSpPr>
            <a:spLocks noChangeArrowheads="1"/>
          </p:cNvSpPr>
          <p:nvPr/>
        </p:nvSpPr>
        <p:spPr bwMode="auto">
          <a:xfrm>
            <a:off x="8172450" y="2877646"/>
            <a:ext cx="20701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l-GR" sz="2800" b="1">
                <a:solidFill>
                  <a:schemeClr val="tx1">
                    <a:lumMod val="85000"/>
                    <a:lumOff val="15000"/>
                  </a:schemeClr>
                </a:solidFill>
              </a:rPr>
              <a:t>Δ</a:t>
            </a:r>
            <a:r>
              <a:rPr lang="en-US" sz="2800" b="1">
                <a:solidFill>
                  <a:schemeClr val="tx1">
                    <a:lumMod val="85000"/>
                    <a:lumOff val="15000"/>
                  </a:schemeClr>
                </a:solidFill>
              </a:rPr>
              <a:t>642-644</a:t>
            </a:r>
            <a:endParaRPr lang="en-US" sz="2400" b="1" baseline="-250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el-GR" sz="2400" b="1" baseline="-25000">
              <a:solidFill>
                <a:schemeClr val="tx1">
                  <a:lumMod val="85000"/>
                  <a:lumOff val="15000"/>
                </a:schemeClr>
              </a:solidFill>
              <a:latin typeface="Times New Roman" charset="0"/>
            </a:endParaRPr>
          </a:p>
        </p:txBody>
      </p:sp>
      <p:sp>
        <p:nvSpPr>
          <p:cNvPr id="282631" name="Rectangle 7"/>
          <p:cNvSpPr>
            <a:spLocks noChangeArrowheads="1"/>
          </p:cNvSpPr>
          <p:nvPr/>
        </p:nvSpPr>
        <p:spPr bwMode="auto">
          <a:xfrm>
            <a:off x="1963738" y="3998421"/>
            <a:ext cx="20701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400" b="1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           4-9</a:t>
            </a:r>
            <a:endParaRPr lang="el-GR" sz="2400">
              <a:solidFill>
                <a:schemeClr val="tx1">
                  <a:lumMod val="85000"/>
                  <a:lumOff val="15000"/>
                </a:schemeClr>
              </a:solidFill>
              <a:latin typeface="Times New Roman" charset="0"/>
              <a:cs typeface="Times New Roman" charset="0"/>
            </a:endParaRPr>
          </a:p>
          <a:p>
            <a:pPr eaLnBrk="0" hangingPunct="0"/>
            <a:endParaRPr lang="el-GR" sz="2400">
              <a:solidFill>
                <a:schemeClr val="tx1">
                  <a:lumMod val="85000"/>
                  <a:lumOff val="15000"/>
                </a:schemeClr>
              </a:solidFill>
              <a:latin typeface="Times New Roman" charset="0"/>
            </a:endParaRPr>
          </a:p>
        </p:txBody>
      </p:sp>
      <p:sp>
        <p:nvSpPr>
          <p:cNvPr id="282632" name="Rectangle 8"/>
          <p:cNvSpPr>
            <a:spLocks noChangeArrowheads="1"/>
          </p:cNvSpPr>
          <p:nvPr/>
        </p:nvSpPr>
        <p:spPr bwMode="auto">
          <a:xfrm>
            <a:off x="4033838" y="3998421"/>
            <a:ext cx="20701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800" b="1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0.895</a:t>
            </a:r>
            <a:endParaRPr lang="el-GR" sz="2800">
              <a:solidFill>
                <a:schemeClr val="tx1">
                  <a:lumMod val="85000"/>
                  <a:lumOff val="15000"/>
                </a:schemeClr>
              </a:solidFill>
              <a:latin typeface="Times New Roman" charset="0"/>
              <a:cs typeface="Times New Roman" charset="0"/>
            </a:endParaRPr>
          </a:p>
          <a:p>
            <a:pPr algn="ctr" eaLnBrk="0" hangingPunct="0"/>
            <a:endParaRPr lang="el-GR" sz="2800">
              <a:solidFill>
                <a:schemeClr val="tx1">
                  <a:lumMod val="85000"/>
                  <a:lumOff val="15000"/>
                </a:schemeClr>
              </a:solidFill>
              <a:latin typeface="Times New Roman" charset="0"/>
            </a:endParaRPr>
          </a:p>
        </p:txBody>
      </p:sp>
      <p:sp>
        <p:nvSpPr>
          <p:cNvPr id="282633" name="Rectangle 9"/>
          <p:cNvSpPr>
            <a:spLocks noChangeArrowheads="1"/>
          </p:cNvSpPr>
          <p:nvPr/>
        </p:nvSpPr>
        <p:spPr bwMode="auto">
          <a:xfrm>
            <a:off x="6103938" y="3998421"/>
            <a:ext cx="20685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800" b="1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0.908</a:t>
            </a:r>
            <a:endParaRPr lang="el-GR" sz="2800">
              <a:solidFill>
                <a:schemeClr val="tx1">
                  <a:lumMod val="85000"/>
                  <a:lumOff val="15000"/>
                </a:schemeClr>
              </a:solidFill>
              <a:latin typeface="Times New Roman" charset="0"/>
              <a:cs typeface="Times New Roman" charset="0"/>
            </a:endParaRPr>
          </a:p>
          <a:p>
            <a:pPr algn="ctr" eaLnBrk="0" hangingPunct="0"/>
            <a:endParaRPr lang="el-GR" sz="2800">
              <a:solidFill>
                <a:schemeClr val="tx1">
                  <a:lumMod val="85000"/>
                  <a:lumOff val="15000"/>
                </a:schemeClr>
              </a:solidFill>
              <a:latin typeface="Times New Roman" charset="0"/>
            </a:endParaRPr>
          </a:p>
        </p:txBody>
      </p:sp>
      <p:sp>
        <p:nvSpPr>
          <p:cNvPr id="282634" name="Rectangle 10"/>
          <p:cNvSpPr>
            <a:spLocks noChangeArrowheads="1"/>
          </p:cNvSpPr>
          <p:nvPr/>
        </p:nvSpPr>
        <p:spPr bwMode="auto">
          <a:xfrm>
            <a:off x="8172450" y="3998421"/>
            <a:ext cx="20701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800" b="1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0.006</a:t>
            </a:r>
            <a:endParaRPr lang="el-GR" sz="2800">
              <a:solidFill>
                <a:schemeClr val="tx1">
                  <a:lumMod val="85000"/>
                  <a:lumOff val="15000"/>
                </a:schemeClr>
              </a:solidFill>
              <a:latin typeface="Times New Roman" charset="0"/>
              <a:cs typeface="Times New Roman" charset="0"/>
            </a:endParaRPr>
          </a:p>
          <a:p>
            <a:pPr algn="ctr" eaLnBrk="0" hangingPunct="0"/>
            <a:endParaRPr lang="el-GR" sz="2800">
              <a:solidFill>
                <a:schemeClr val="tx1">
                  <a:lumMod val="85000"/>
                  <a:lumOff val="15000"/>
                </a:schemeClr>
              </a:solidFill>
              <a:latin typeface="Times New Roman" charset="0"/>
            </a:endParaRPr>
          </a:p>
        </p:txBody>
      </p:sp>
      <p:sp>
        <p:nvSpPr>
          <p:cNvPr id="282635" name="Rectangle 11"/>
          <p:cNvSpPr>
            <a:spLocks noChangeArrowheads="1"/>
          </p:cNvSpPr>
          <p:nvPr/>
        </p:nvSpPr>
        <p:spPr bwMode="auto">
          <a:xfrm>
            <a:off x="1963738" y="4760421"/>
            <a:ext cx="20701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         19-37</a:t>
            </a:r>
            <a:endParaRPr lang="el-GR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charset="0"/>
              <a:cs typeface="Times New Roman" charset="0"/>
            </a:endParaRPr>
          </a:p>
          <a:p>
            <a:pPr eaLnBrk="0" hangingPunct="0"/>
            <a:endParaRPr lang="el-GR" sz="2800" dirty="0">
              <a:solidFill>
                <a:schemeClr val="tx1">
                  <a:lumMod val="85000"/>
                  <a:lumOff val="15000"/>
                </a:schemeClr>
              </a:solidFill>
              <a:latin typeface="Times New Roman" charset="0"/>
            </a:endParaRPr>
          </a:p>
        </p:txBody>
      </p:sp>
      <p:sp>
        <p:nvSpPr>
          <p:cNvPr id="282636" name="Rectangle 12"/>
          <p:cNvSpPr>
            <a:spLocks noChangeArrowheads="1"/>
          </p:cNvSpPr>
          <p:nvPr/>
        </p:nvSpPr>
        <p:spPr bwMode="auto">
          <a:xfrm>
            <a:off x="4033838" y="4760421"/>
            <a:ext cx="20701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800" b="1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0.928</a:t>
            </a:r>
            <a:endParaRPr lang="el-GR" sz="2800">
              <a:solidFill>
                <a:schemeClr val="tx1">
                  <a:lumMod val="85000"/>
                  <a:lumOff val="15000"/>
                </a:schemeClr>
              </a:solidFill>
              <a:latin typeface="Times New Roman" charset="0"/>
              <a:cs typeface="Times New Roman" charset="0"/>
            </a:endParaRPr>
          </a:p>
          <a:p>
            <a:pPr algn="ctr" eaLnBrk="0" hangingPunct="0"/>
            <a:endParaRPr lang="el-GR" sz="2800">
              <a:solidFill>
                <a:schemeClr val="tx1">
                  <a:lumMod val="85000"/>
                  <a:lumOff val="15000"/>
                </a:schemeClr>
              </a:solidFill>
              <a:latin typeface="Times New Roman" charset="0"/>
            </a:endParaRPr>
          </a:p>
        </p:txBody>
      </p:sp>
      <p:sp>
        <p:nvSpPr>
          <p:cNvPr id="282637" name="Rectangle 13"/>
          <p:cNvSpPr>
            <a:spLocks noChangeArrowheads="1"/>
          </p:cNvSpPr>
          <p:nvPr/>
        </p:nvSpPr>
        <p:spPr bwMode="auto">
          <a:xfrm>
            <a:off x="6103938" y="4760421"/>
            <a:ext cx="20685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800" b="1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0.914</a:t>
            </a:r>
            <a:endParaRPr lang="el-GR" sz="2800">
              <a:solidFill>
                <a:schemeClr val="tx1">
                  <a:lumMod val="85000"/>
                  <a:lumOff val="15000"/>
                </a:schemeClr>
              </a:solidFill>
              <a:latin typeface="Times New Roman" charset="0"/>
              <a:cs typeface="Times New Roman" charset="0"/>
            </a:endParaRPr>
          </a:p>
          <a:p>
            <a:pPr algn="ctr" eaLnBrk="0" hangingPunct="0"/>
            <a:endParaRPr lang="el-GR" sz="2800">
              <a:solidFill>
                <a:schemeClr val="tx1">
                  <a:lumMod val="85000"/>
                  <a:lumOff val="15000"/>
                </a:schemeClr>
              </a:solidFill>
              <a:latin typeface="Times New Roman" charset="0"/>
            </a:endParaRPr>
          </a:p>
        </p:txBody>
      </p:sp>
      <p:sp>
        <p:nvSpPr>
          <p:cNvPr id="282638" name="Rectangle 14"/>
          <p:cNvSpPr>
            <a:spLocks noChangeArrowheads="1"/>
          </p:cNvSpPr>
          <p:nvPr/>
        </p:nvSpPr>
        <p:spPr bwMode="auto">
          <a:xfrm>
            <a:off x="8172450" y="4760421"/>
            <a:ext cx="20701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800" b="1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0.036</a:t>
            </a:r>
            <a:endParaRPr lang="el-GR" sz="2800">
              <a:solidFill>
                <a:schemeClr val="tx1">
                  <a:lumMod val="85000"/>
                  <a:lumOff val="15000"/>
                </a:schemeClr>
              </a:solidFill>
              <a:latin typeface="Times New Roman" charset="0"/>
              <a:cs typeface="Times New Roman" charset="0"/>
            </a:endParaRPr>
          </a:p>
          <a:p>
            <a:pPr algn="ctr" eaLnBrk="0" hangingPunct="0"/>
            <a:endParaRPr lang="el-GR" sz="2800">
              <a:solidFill>
                <a:schemeClr val="tx1">
                  <a:lumMod val="85000"/>
                  <a:lumOff val="15000"/>
                </a:schemeClr>
              </a:solidFill>
              <a:latin typeface="Times New Roman" charset="0"/>
            </a:endParaRPr>
          </a:p>
        </p:txBody>
      </p:sp>
      <p:sp>
        <p:nvSpPr>
          <p:cNvPr id="282639" name="Rectangle 15"/>
          <p:cNvSpPr>
            <a:spLocks noChangeArrowheads="1"/>
          </p:cNvSpPr>
          <p:nvPr/>
        </p:nvSpPr>
        <p:spPr bwMode="auto">
          <a:xfrm>
            <a:off x="1963738" y="5522421"/>
            <a:ext cx="20701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        75-150</a:t>
            </a:r>
            <a:endParaRPr lang="el-GR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charset="0"/>
              <a:cs typeface="Times New Roman" charset="0"/>
            </a:endParaRPr>
          </a:p>
          <a:p>
            <a:pPr eaLnBrk="0" hangingPunct="0"/>
            <a:endParaRPr lang="el-GR" sz="2800" dirty="0">
              <a:solidFill>
                <a:schemeClr val="tx1">
                  <a:lumMod val="85000"/>
                  <a:lumOff val="15000"/>
                </a:schemeClr>
              </a:solidFill>
              <a:latin typeface="Times New Roman" charset="0"/>
            </a:endParaRPr>
          </a:p>
        </p:txBody>
      </p:sp>
      <p:sp>
        <p:nvSpPr>
          <p:cNvPr id="282640" name="Rectangle 16"/>
          <p:cNvSpPr>
            <a:spLocks noChangeArrowheads="1"/>
          </p:cNvSpPr>
          <p:nvPr/>
        </p:nvSpPr>
        <p:spPr bwMode="auto">
          <a:xfrm>
            <a:off x="4033838" y="5522421"/>
            <a:ext cx="20701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0.853</a:t>
            </a:r>
            <a:endParaRPr lang="el-GR" sz="2800" dirty="0">
              <a:solidFill>
                <a:schemeClr val="tx1">
                  <a:lumMod val="85000"/>
                  <a:lumOff val="15000"/>
                </a:schemeClr>
              </a:solidFill>
              <a:latin typeface="Times New Roman" charset="0"/>
              <a:cs typeface="Times New Roman" charset="0"/>
            </a:endParaRPr>
          </a:p>
          <a:p>
            <a:pPr algn="ctr" eaLnBrk="0" hangingPunct="0"/>
            <a:endParaRPr lang="el-GR" sz="2800" dirty="0">
              <a:solidFill>
                <a:schemeClr val="tx1">
                  <a:lumMod val="85000"/>
                  <a:lumOff val="15000"/>
                </a:schemeClr>
              </a:solidFill>
              <a:latin typeface="Times New Roman" charset="0"/>
            </a:endParaRPr>
          </a:p>
        </p:txBody>
      </p:sp>
      <p:sp>
        <p:nvSpPr>
          <p:cNvPr id="282641" name="Rectangle 17"/>
          <p:cNvSpPr>
            <a:spLocks noChangeArrowheads="1"/>
          </p:cNvSpPr>
          <p:nvPr/>
        </p:nvSpPr>
        <p:spPr bwMode="auto">
          <a:xfrm>
            <a:off x="6103938" y="5522421"/>
            <a:ext cx="20685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800" b="1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0.853</a:t>
            </a:r>
            <a:endParaRPr lang="el-GR" sz="2800">
              <a:solidFill>
                <a:schemeClr val="tx1">
                  <a:lumMod val="85000"/>
                  <a:lumOff val="15000"/>
                </a:schemeClr>
              </a:solidFill>
              <a:latin typeface="Times New Roman" charset="0"/>
              <a:cs typeface="Times New Roman" charset="0"/>
            </a:endParaRPr>
          </a:p>
          <a:p>
            <a:pPr algn="ctr" eaLnBrk="0" hangingPunct="0"/>
            <a:endParaRPr lang="el-GR" sz="2800">
              <a:solidFill>
                <a:schemeClr val="tx1">
                  <a:lumMod val="85000"/>
                  <a:lumOff val="15000"/>
                </a:schemeClr>
              </a:solidFill>
              <a:latin typeface="Times New Roman" charset="0"/>
            </a:endParaRPr>
          </a:p>
        </p:txBody>
      </p:sp>
      <p:sp>
        <p:nvSpPr>
          <p:cNvPr id="282642" name="Rectangle 18"/>
          <p:cNvSpPr>
            <a:spLocks noChangeArrowheads="1"/>
          </p:cNvSpPr>
          <p:nvPr/>
        </p:nvSpPr>
        <p:spPr bwMode="auto">
          <a:xfrm>
            <a:off x="8172450" y="5522421"/>
            <a:ext cx="20701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800" b="1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0.085</a:t>
            </a:r>
            <a:endParaRPr lang="el-GR" sz="2800">
              <a:solidFill>
                <a:schemeClr val="tx1">
                  <a:lumMod val="85000"/>
                  <a:lumOff val="15000"/>
                </a:schemeClr>
              </a:solidFill>
              <a:latin typeface="Times New Roman" charset="0"/>
              <a:cs typeface="Times New Roman" charset="0"/>
            </a:endParaRPr>
          </a:p>
          <a:p>
            <a:pPr algn="ctr" eaLnBrk="0" hangingPunct="0"/>
            <a:endParaRPr lang="el-GR" sz="2800">
              <a:solidFill>
                <a:schemeClr val="tx1">
                  <a:lumMod val="85000"/>
                  <a:lumOff val="15000"/>
                </a:schemeClr>
              </a:solidFill>
              <a:latin typeface="Times New Roman" charset="0"/>
            </a:endParaRPr>
          </a:p>
        </p:txBody>
      </p:sp>
      <p:sp>
        <p:nvSpPr>
          <p:cNvPr id="282643" name="Line 19"/>
          <p:cNvSpPr>
            <a:spLocks noChangeShapeType="1"/>
          </p:cNvSpPr>
          <p:nvPr/>
        </p:nvSpPr>
        <p:spPr bwMode="auto">
          <a:xfrm>
            <a:off x="2790091" y="3693621"/>
            <a:ext cx="7666893" cy="0"/>
          </a:xfrm>
          <a:prstGeom prst="line">
            <a:avLst/>
          </a:prstGeom>
          <a:noFill/>
          <a:ln w="25400">
            <a:solidFill>
              <a:srgbClr val="FF99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2644" name="Line 20"/>
          <p:cNvSpPr>
            <a:spLocks noChangeShapeType="1"/>
          </p:cNvSpPr>
          <p:nvPr/>
        </p:nvSpPr>
        <p:spPr bwMode="auto">
          <a:xfrm>
            <a:off x="4167188" y="2796684"/>
            <a:ext cx="0" cy="3586163"/>
          </a:xfrm>
          <a:prstGeom prst="line">
            <a:avLst/>
          </a:prstGeom>
          <a:noFill/>
          <a:ln w="25400">
            <a:solidFill>
              <a:srgbClr val="FF99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2645" name="Text Box 21"/>
          <p:cNvSpPr txBox="1">
            <a:spLocks noChangeArrowheads="1"/>
          </p:cNvSpPr>
          <p:nvPr/>
        </p:nvSpPr>
        <p:spPr bwMode="auto">
          <a:xfrm rot="16200000">
            <a:off x="987306" y="4828101"/>
            <a:ext cx="22382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ng per insect</a:t>
            </a:r>
            <a:endParaRPr lang="el-GR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Δεξί άγκιστρο 1">
            <a:extLst>
              <a:ext uri="{FF2B5EF4-FFF2-40B4-BE49-F238E27FC236}">
                <a16:creationId xmlns:a16="http://schemas.microsoft.com/office/drawing/2014/main" id="{3AF315A9-1886-4FEF-8096-93FCF6D66742}"/>
              </a:ext>
            </a:extLst>
          </p:cNvPr>
          <p:cNvSpPr/>
          <p:nvPr/>
        </p:nvSpPr>
        <p:spPr>
          <a:xfrm rot="16200000">
            <a:off x="7103443" y="246200"/>
            <a:ext cx="318021" cy="5263652"/>
          </a:xfrm>
          <a:prstGeom prst="rightBrace">
            <a:avLst>
              <a:gd name="adj1" fmla="val 4344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Δεξί άγκιστρο 23">
            <a:extLst>
              <a:ext uri="{FF2B5EF4-FFF2-40B4-BE49-F238E27FC236}">
                <a16:creationId xmlns:a16="http://schemas.microsoft.com/office/drawing/2014/main" id="{676AACF5-2BD2-48FB-B66B-68172A0AFFFB}"/>
              </a:ext>
            </a:extLst>
          </p:cNvPr>
          <p:cNvSpPr/>
          <p:nvPr/>
        </p:nvSpPr>
        <p:spPr>
          <a:xfrm rot="10800000">
            <a:off x="2377941" y="4196861"/>
            <a:ext cx="318021" cy="1687687"/>
          </a:xfrm>
          <a:prstGeom prst="rightBrace">
            <a:avLst>
              <a:gd name="adj1" fmla="val 4344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7099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>
            <a:extLst>
              <a:ext uri="{FF2B5EF4-FFF2-40B4-BE49-F238E27FC236}">
                <a16:creationId xmlns:a16="http://schemas.microsoft.com/office/drawing/2014/main" id="{1B4DAB6E-F2BE-42C5-90E2-DA8AD5D465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5173" y="963877"/>
            <a:ext cx="3381257" cy="493024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n-US" altLang="el-GR" sz="3200" b="1" dirty="0" err="1">
                <a:solidFill>
                  <a:schemeClr val="accent1"/>
                </a:solidFill>
                <a:latin typeface="Abadi" panose="020B0604020202020204" pitchFamily="34" charset="0"/>
                <a:ea typeface="+mj-ea"/>
                <a:cs typeface="+mj-cs"/>
              </a:rPr>
              <a:t>Συμ</a:t>
            </a:r>
            <a:r>
              <a:rPr lang="en-US" altLang="el-GR" sz="3200" b="1" dirty="0">
                <a:solidFill>
                  <a:schemeClr val="accent1"/>
                </a:solidFill>
                <a:latin typeface="Abadi" panose="020B0604020202020204" pitchFamily="34" charset="0"/>
                <a:ea typeface="+mj-ea"/>
                <a:cs typeface="+mj-cs"/>
              </a:rPr>
              <a:t>περάσματα-2</a:t>
            </a:r>
          </a:p>
        </p:txBody>
      </p:sp>
      <p:sp>
        <p:nvSpPr>
          <p:cNvPr id="284675" name="Rectangle 3">
            <a:extLst>
              <a:ext uri="{FF2B5EF4-FFF2-40B4-BE49-F238E27FC236}">
                <a16:creationId xmlns:a16="http://schemas.microsoft.com/office/drawing/2014/main" id="{A7230CB4-9D7A-4034-8D9C-4AA61050A0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6024" y="963877"/>
            <a:ext cx="4783327" cy="493024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95400" indent="-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-22860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l-GR" sz="1900" b="1" dirty="0" err="1">
                <a:latin typeface="+mn-lt"/>
              </a:rPr>
              <a:t>Μι</a:t>
            </a:r>
            <a:r>
              <a:rPr lang="en-US" altLang="el-GR" sz="1900" b="1" dirty="0">
                <a:latin typeface="+mn-lt"/>
              </a:rPr>
              <a:t>α νέα μετάλλαξη στο καρβοξυτελικό άκρο της AChE συνεισφέρει στα υψηλά επίπεδα ανθεκτικότητας στα ΟΡ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 rotWithShape="1">
          <a:blip r:embed="rId2"/>
          <a:srcRect l="12569" t="25118" r="12924" b="9308"/>
          <a:stretch/>
        </p:blipFill>
        <p:spPr>
          <a:xfrm>
            <a:off x="1484025" y="884420"/>
            <a:ext cx="9908499" cy="490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731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9" name="Rectangle 5"/>
          <p:cNvSpPr>
            <a:spLocks noGrp="1" noChangeArrowheads="1"/>
          </p:cNvSpPr>
          <p:nvPr>
            <p:ph type="title"/>
          </p:nvPr>
        </p:nvSpPr>
        <p:spPr>
          <a:xfrm>
            <a:off x="2648339" y="2416758"/>
            <a:ext cx="5469294" cy="1589088"/>
          </a:xfrm>
          <a:noFill/>
          <a:ln/>
        </p:spPr>
        <p:txBody>
          <a:bodyPr>
            <a:normAutofit/>
          </a:bodyPr>
          <a:lstStyle/>
          <a:p>
            <a:r>
              <a:rPr lang="en-US" sz="7200" b="1" cap="none" dirty="0">
                <a:latin typeface="Corbel" panose="020B0503020204020204" pitchFamily="34" charset="0"/>
              </a:rPr>
              <a:t>1. PCR</a:t>
            </a:r>
            <a:endParaRPr lang="el-GR" sz="7200" b="1" cap="none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3896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>
            <a:extLst>
              <a:ext uri="{FF2B5EF4-FFF2-40B4-BE49-F238E27FC236}">
                <a16:creationId xmlns:a16="http://schemas.microsoft.com/office/drawing/2014/main" id="{095DE445-A525-4AF1-9ECF-9C7C2BA74F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985838"/>
            <a:ext cx="9144000" cy="5429250"/>
          </a:xfrm>
          <a:prstGeom prst="rect">
            <a:avLst/>
          </a:prstGeom>
          <a:solidFill>
            <a:srgbClr val="F6F49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80579" name="Text Box 3">
            <a:extLst>
              <a:ext uri="{FF2B5EF4-FFF2-40B4-BE49-F238E27FC236}">
                <a16:creationId xmlns:a16="http://schemas.microsoft.com/office/drawing/2014/main" id="{9705A32C-DFAE-42FC-A604-0B3B7C833D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1" y="136525"/>
            <a:ext cx="846654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el-GR" sz="2800" b="1">
                <a:solidFill>
                  <a:schemeClr val="accent3">
                    <a:lumMod val="50000"/>
                  </a:schemeClr>
                </a:solidFill>
              </a:rPr>
              <a:t>Νέες μεταλλάξεις στο εξόνιο 10 του γονιδίου</a:t>
            </a:r>
            <a:r>
              <a:rPr lang="en-US" altLang="el-GR" sz="2800" b="1">
                <a:solidFill>
                  <a:schemeClr val="accent3">
                    <a:lumMod val="50000"/>
                  </a:schemeClr>
                </a:solidFill>
              </a:rPr>
              <a:t> Bo Ace</a:t>
            </a:r>
            <a:endParaRPr lang="el-GR" altLang="el-GR" sz="2800" b="1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280580" name="Group 4">
            <a:extLst>
              <a:ext uri="{FF2B5EF4-FFF2-40B4-BE49-F238E27FC236}">
                <a16:creationId xmlns:a16="http://schemas.microsoft.com/office/drawing/2014/main" id="{4926632F-6435-40E1-A37A-E24035D080C0}"/>
              </a:ext>
            </a:extLst>
          </p:cNvPr>
          <p:cNvGrpSpPr>
            <a:grpSpLocks/>
          </p:cNvGrpSpPr>
          <p:nvPr/>
        </p:nvGrpSpPr>
        <p:grpSpPr bwMode="auto">
          <a:xfrm>
            <a:off x="2347913" y="4562476"/>
            <a:ext cx="6705600" cy="1763713"/>
            <a:chOff x="816" y="2568"/>
            <a:chExt cx="4224" cy="1111"/>
          </a:xfrm>
        </p:grpSpPr>
        <p:graphicFrame>
          <p:nvGraphicFramePr>
            <p:cNvPr id="280581" name="Object 5">
              <a:extLst>
                <a:ext uri="{FF2B5EF4-FFF2-40B4-BE49-F238E27FC236}">
                  <a16:creationId xmlns:a16="http://schemas.microsoft.com/office/drawing/2014/main" id="{A401E66A-0282-4D1C-B7F0-DEE52975DCF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16" y="2568"/>
            <a:ext cx="4224" cy="11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Εικόνα bitmap" r:id="rId2" imgW="7104762" imgH="1638529" progId="Paint.Picture">
                    <p:embed/>
                  </p:oleObj>
                </mc:Choice>
                <mc:Fallback>
                  <p:oleObj name="Εικόνα bitmap" r:id="rId2" imgW="7104762" imgH="1638529" progId="Paint.Picture">
                    <p:embed/>
                    <p:pic>
                      <p:nvPicPr>
                        <p:cNvPr id="280581" name="Object 5">
                          <a:extLst>
                            <a:ext uri="{FF2B5EF4-FFF2-40B4-BE49-F238E27FC236}">
                              <a16:creationId xmlns:a16="http://schemas.microsoft.com/office/drawing/2014/main" id="{A401E66A-0282-4D1C-B7F0-DEE52975DCF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6" y="2568"/>
                          <a:ext cx="4224" cy="111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587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0582" name="AutoShape 6">
              <a:extLst>
                <a:ext uri="{FF2B5EF4-FFF2-40B4-BE49-F238E27FC236}">
                  <a16:creationId xmlns:a16="http://schemas.microsoft.com/office/drawing/2014/main" id="{1C0F0D66-343B-45AC-B658-042B6B703C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1" y="2644"/>
              <a:ext cx="408" cy="160"/>
            </a:xfrm>
            <a:prstGeom prst="roundRect">
              <a:avLst>
                <a:gd name="adj" fmla="val 16667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280583" name="Group 7">
            <a:extLst>
              <a:ext uri="{FF2B5EF4-FFF2-40B4-BE49-F238E27FC236}">
                <a16:creationId xmlns:a16="http://schemas.microsoft.com/office/drawing/2014/main" id="{FCBEA828-F842-4EE1-8B8D-58A1302BF10B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1281114"/>
            <a:ext cx="9144000" cy="3000375"/>
            <a:chOff x="156" y="276"/>
            <a:chExt cx="5520" cy="1728"/>
          </a:xfrm>
        </p:grpSpPr>
        <p:graphicFrame>
          <p:nvGraphicFramePr>
            <p:cNvPr id="280584" name="Object 8">
              <a:extLst>
                <a:ext uri="{FF2B5EF4-FFF2-40B4-BE49-F238E27FC236}">
                  <a16:creationId xmlns:a16="http://schemas.microsoft.com/office/drawing/2014/main" id="{E44E93F7-21C0-4FCC-BBB0-A883AFA76A8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56" y="276"/>
            <a:ext cx="5520" cy="17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Εικόνα bitmap" r:id="rId4" imgW="7733333" imgH="2486372" progId="Paint.Picture">
                    <p:embed/>
                  </p:oleObj>
                </mc:Choice>
                <mc:Fallback>
                  <p:oleObj name="Εικόνα bitmap" r:id="rId4" imgW="7733333" imgH="2486372" progId="Paint.Picture">
                    <p:embed/>
                    <p:pic>
                      <p:nvPicPr>
                        <p:cNvPr id="280584" name="Object 8">
                          <a:extLst>
                            <a:ext uri="{FF2B5EF4-FFF2-40B4-BE49-F238E27FC236}">
                              <a16:creationId xmlns:a16="http://schemas.microsoft.com/office/drawing/2014/main" id="{E44E93F7-21C0-4FCC-BBB0-A883AFA76A8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6" y="276"/>
                          <a:ext cx="5520" cy="17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587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0585" name="AutoShape 9">
              <a:extLst>
                <a:ext uri="{FF2B5EF4-FFF2-40B4-BE49-F238E27FC236}">
                  <a16:creationId xmlns:a16="http://schemas.microsoft.com/office/drawing/2014/main" id="{1F6FF314-03B6-4FEC-9F1B-322FEAAC5D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324"/>
              <a:ext cx="856" cy="128"/>
            </a:xfrm>
            <a:prstGeom prst="roundRect">
              <a:avLst>
                <a:gd name="adj" fmla="val 16667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80586" name="AutoShape 10">
              <a:extLst>
                <a:ext uri="{FF2B5EF4-FFF2-40B4-BE49-F238E27FC236}">
                  <a16:creationId xmlns:a16="http://schemas.microsoft.com/office/drawing/2014/main" id="{0C019E99-E526-479E-A02E-1084B866298A}"/>
                </a:ext>
              </a:extLst>
            </p:cNvPr>
            <p:cNvSpPr>
              <a:spLocks/>
            </p:cNvSpPr>
            <p:nvPr/>
          </p:nvSpPr>
          <p:spPr bwMode="auto">
            <a:xfrm rot="-5391606">
              <a:off x="4280" y="691"/>
              <a:ext cx="71" cy="765"/>
            </a:xfrm>
            <a:prstGeom prst="leftBrace">
              <a:avLst>
                <a:gd name="adj1" fmla="val 89789"/>
                <a:gd name="adj2" fmla="val 50000"/>
              </a:avLst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80587" name="Line 11">
              <a:extLst>
                <a:ext uri="{FF2B5EF4-FFF2-40B4-BE49-F238E27FC236}">
                  <a16:creationId xmlns:a16="http://schemas.microsoft.com/office/drawing/2014/main" id="{B646CCF7-2960-4724-AC62-057A81C479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14" y="1128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80588" name="Line 12">
              <a:extLst>
                <a:ext uri="{FF2B5EF4-FFF2-40B4-BE49-F238E27FC236}">
                  <a16:creationId xmlns:a16="http://schemas.microsoft.com/office/drawing/2014/main" id="{FCCA6DC8-24AB-491B-B254-6F73B2AC83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34" y="1050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sp>
        <p:nvSpPr>
          <p:cNvPr id="280589" name="Text Box 13">
            <a:extLst>
              <a:ext uri="{FF2B5EF4-FFF2-40B4-BE49-F238E27FC236}">
                <a16:creationId xmlns:a16="http://schemas.microsoft.com/office/drawing/2014/main" id="{39765D8C-2C5C-49FE-AACB-D6AA89332E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6045" y="1016000"/>
            <a:ext cx="24045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l-GR" sz="2400" b="1">
                <a:solidFill>
                  <a:schemeClr val="accent3">
                    <a:lumMod val="50000"/>
                  </a:schemeClr>
                </a:solidFill>
              </a:rPr>
              <a:t>A</a:t>
            </a:r>
            <a:endParaRPr lang="el-GR" altLang="el-GR" sz="2400" b="1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80590" name="Text Box 14">
            <a:extLst>
              <a:ext uri="{FF2B5EF4-FFF2-40B4-BE49-F238E27FC236}">
                <a16:creationId xmlns:a16="http://schemas.microsoft.com/office/drawing/2014/main" id="{7520F44B-5BC2-42DC-89E1-987E82BFC5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6298" y="4625975"/>
            <a:ext cx="22281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l-GR" sz="2400" b="1">
                <a:solidFill>
                  <a:schemeClr val="accent3">
                    <a:lumMod val="50000"/>
                  </a:schemeClr>
                </a:solidFill>
              </a:rPr>
              <a:t>B</a:t>
            </a:r>
            <a:endParaRPr lang="el-GR" altLang="el-GR" sz="2400" b="1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Text Box 2">
            <a:extLst>
              <a:ext uri="{FF2B5EF4-FFF2-40B4-BE49-F238E27FC236}">
                <a16:creationId xmlns:a16="http://schemas.microsoft.com/office/drawing/2014/main" id="{5F28A626-A352-4AEC-B3BD-3EF35E0FFA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5050" y="2876550"/>
            <a:ext cx="1149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l-GR" sz="2400" b="1">
                <a:solidFill>
                  <a:schemeClr val="accent3">
                    <a:lumMod val="50000"/>
                  </a:schemeClr>
                </a:solidFill>
              </a:rPr>
              <a:t>100 bp</a:t>
            </a:r>
            <a:endParaRPr lang="el-GR" altLang="el-GR" sz="2400" b="1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81603" name="Text Box 3">
            <a:extLst>
              <a:ext uri="{FF2B5EF4-FFF2-40B4-BE49-F238E27FC236}">
                <a16:creationId xmlns:a16="http://schemas.microsoft.com/office/drawing/2014/main" id="{86D28EDD-3CBC-4A02-BC6F-CC08B97CF6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8875" y="3775075"/>
            <a:ext cx="979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l-GR" sz="2400" b="1">
                <a:solidFill>
                  <a:schemeClr val="accent3">
                    <a:lumMod val="50000"/>
                  </a:schemeClr>
                </a:solidFill>
              </a:rPr>
              <a:t>80 bp</a:t>
            </a:r>
            <a:endParaRPr lang="el-GR" altLang="el-GR" sz="2400" b="1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81604" name="Text Box 4">
            <a:extLst>
              <a:ext uri="{FF2B5EF4-FFF2-40B4-BE49-F238E27FC236}">
                <a16:creationId xmlns:a16="http://schemas.microsoft.com/office/drawing/2014/main" id="{4B484552-1583-4177-B097-543A73C6EE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9900" y="2138364"/>
            <a:ext cx="4571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l-GR" sz="2400" b="1">
                <a:solidFill>
                  <a:schemeClr val="accent3">
                    <a:lumMod val="50000"/>
                  </a:schemeClr>
                </a:solidFill>
              </a:rPr>
              <a:t>M</a:t>
            </a:r>
            <a:endParaRPr lang="el-GR" altLang="el-GR" sz="2400" b="1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81605" name="Picture 5">
            <a:extLst>
              <a:ext uri="{FF2B5EF4-FFF2-40B4-BE49-F238E27FC236}">
                <a16:creationId xmlns:a16="http://schemas.microsoft.com/office/drawing/2014/main" id="{7AEB3B0B-D6BC-4602-BACD-7CDBC4DE0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26" y="2676526"/>
            <a:ext cx="6189663" cy="153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1484026" y="1852565"/>
            <a:ext cx="480218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l-GR" sz="4400" b="1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Allele-specific PCR</a:t>
            </a:r>
            <a:endParaRPr kumimoji="0" lang="en-US" altLang="el-GR" sz="3600" b="0" i="0" u="none" strike="noStrike" cap="none" normalizeH="0" baseline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Corbel" panose="020B05030202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978702" y="2963788"/>
            <a:ext cx="7650319" cy="2972318"/>
            <a:chOff x="0" y="0"/>
            <a:chExt cx="41308" cy="15589"/>
          </a:xfrm>
        </p:grpSpPr>
        <p:grpSp>
          <p:nvGrpSpPr>
            <p:cNvPr id="4" name="Group 41"/>
            <p:cNvGrpSpPr>
              <a:grpSpLocks/>
            </p:cNvGrpSpPr>
            <p:nvPr/>
          </p:nvGrpSpPr>
          <p:grpSpPr bwMode="auto">
            <a:xfrm>
              <a:off x="0" y="0"/>
              <a:ext cx="41308" cy="15589"/>
              <a:chOff x="0" y="0"/>
              <a:chExt cx="41308" cy="15589"/>
            </a:xfrm>
          </p:grpSpPr>
          <p:pic>
            <p:nvPicPr>
              <p:cNvPr id="42" name="Picture 4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44" y="0"/>
                <a:ext cx="32064" cy="155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Straight Arrow Connector 43"/>
              <p:cNvSpPr>
                <a:spLocks noChangeShapeType="1"/>
              </p:cNvSpPr>
              <p:nvPr/>
            </p:nvSpPr>
            <p:spPr bwMode="auto">
              <a:xfrm flipV="1">
                <a:off x="5548" y="14393"/>
                <a:ext cx="3200" cy="0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arrow" w="med" len="med"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8" name="Text Box 44"/>
              <p:cNvSpPr txBox="1">
                <a:spLocks noChangeArrowheads="1"/>
              </p:cNvSpPr>
              <p:nvPr/>
            </p:nvSpPr>
            <p:spPr bwMode="auto">
              <a:xfrm>
                <a:off x="0" y="12948"/>
                <a:ext cx="6489" cy="20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l-GR" sz="2000" b="0" i="0" u="none" strike="noStrike" cap="none" normalizeH="0" baseline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100 </a:t>
                </a:r>
                <a:r>
                  <a:rPr kumimoji="0" lang="en-US" altLang="el-GR" sz="2000" b="0" i="0" u="none" strike="noStrike" cap="none" normalizeH="0" baseline="0" dirty="0" err="1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bp</a:t>
                </a:r>
                <a:endParaRPr kumimoji="0" lang="en-US" altLang="el-GR" sz="3600" b="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5" name="Straight Arrow Connector 46"/>
            <p:cNvSpPr>
              <a:spLocks noChangeShapeType="1"/>
            </p:cNvSpPr>
            <p:nvPr/>
          </p:nvSpPr>
          <p:spPr bwMode="auto">
            <a:xfrm flipV="1">
              <a:off x="5548" y="5757"/>
              <a:ext cx="3200" cy="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6" name="Text Box 47"/>
            <p:cNvSpPr txBox="1">
              <a:spLocks noChangeArrowheads="1"/>
            </p:cNvSpPr>
            <p:nvPr/>
          </p:nvSpPr>
          <p:spPr bwMode="auto">
            <a:xfrm>
              <a:off x="0" y="4316"/>
              <a:ext cx="6489" cy="2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l-GR" sz="2000" b="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100 </a:t>
              </a:r>
              <a:r>
                <a:rPr kumimoji="0" lang="en-US" altLang="el-GR" sz="2000" b="0" i="0" u="none" strike="noStrike" cap="none" normalizeH="0" baseline="0" dirty="0" err="1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bp</a:t>
              </a:r>
              <a:endParaRPr kumimoji="0" lang="en-US" altLang="el-GR" sz="3600" b="0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484026" y="246588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l-G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l-G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n-US" alt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5323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2626" y="229455"/>
            <a:ext cx="6264275" cy="3042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TextBox"/>
          <p:cNvSpPr txBox="1"/>
          <p:nvPr/>
        </p:nvSpPr>
        <p:spPr>
          <a:xfrm>
            <a:off x="8331200" y="1168400"/>
            <a:ext cx="2222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Distribution of I214V and G488S (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Nardi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et al., 2006)</a:t>
            </a:r>
            <a:endParaRPr lang="el-GR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</p:txBody>
      </p:sp>
      <p:grpSp>
        <p:nvGrpSpPr>
          <p:cNvPr id="2" name="6 - Ομάδα"/>
          <p:cNvGrpSpPr/>
          <p:nvPr/>
        </p:nvGrpSpPr>
        <p:grpSpPr>
          <a:xfrm>
            <a:off x="1588408" y="3556001"/>
            <a:ext cx="9079593" cy="2971799"/>
            <a:chOff x="64407" y="3556000"/>
            <a:chExt cx="9079593" cy="2971799"/>
          </a:xfrm>
        </p:grpSpPr>
        <p:pic>
          <p:nvPicPr>
            <p:cNvPr id="80898" name="49 - Εικόνα" descr="eik23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07" y="3556000"/>
              <a:ext cx="7036367" cy="2971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5 - TextBox"/>
            <p:cNvSpPr txBox="1"/>
            <p:nvPr/>
          </p:nvSpPr>
          <p:spPr>
            <a:xfrm>
              <a:off x="7086600" y="4495800"/>
              <a:ext cx="2057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itchFamily="34" charset="0"/>
                </a:rPr>
                <a:t>Distribution of </a:t>
              </a:r>
              <a:r>
                <a:rPr lang="el-GR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itchFamily="34" charset="0"/>
                </a:rPr>
                <a:t>Δ</a:t>
              </a:r>
              <a:r>
                <a: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itchFamily="34" charset="0"/>
                </a:rPr>
                <a:t>3Q (Kakani et al., 2013)</a:t>
              </a:r>
              <a:endParaRPr lang="el-GR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6450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7746" name="Object 2">
            <a:extLst>
              <a:ext uri="{FF2B5EF4-FFF2-40B4-BE49-F238E27FC236}">
                <a16:creationId xmlns:a16="http://schemas.microsoft.com/office/drawing/2014/main" id="{7114738C-798A-46BB-9EAE-1865ECE6450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05000" y="1143000"/>
          <a:ext cx="8458200" cy="545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11187302" imgH="7212698" progId="Photoshop.Image.6">
                  <p:embed/>
                </p:oleObj>
              </mc:Choice>
              <mc:Fallback>
                <p:oleObj name="Image" r:id="rId2" imgW="11187302" imgH="7212698" progId="Photoshop.Image.6">
                  <p:embed/>
                  <p:pic>
                    <p:nvPicPr>
                      <p:cNvPr id="287746" name="Object 2">
                        <a:extLst>
                          <a:ext uri="{FF2B5EF4-FFF2-40B4-BE49-F238E27FC236}">
                            <a16:creationId xmlns:a16="http://schemas.microsoft.com/office/drawing/2014/main" id="{7114738C-798A-46BB-9EAE-1865ECE6450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143000"/>
                        <a:ext cx="8458200" cy="545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7747" name="Text Box 3">
            <a:extLst>
              <a:ext uri="{FF2B5EF4-FFF2-40B4-BE49-F238E27FC236}">
                <a16:creationId xmlns:a16="http://schemas.microsoft.com/office/drawing/2014/main" id="{AA1B7289-3216-47AD-A256-16295A4C31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4663" y="309563"/>
            <a:ext cx="87868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altLang="el-GR" sz="2800" b="1">
                <a:solidFill>
                  <a:schemeClr val="accent3">
                    <a:lumMod val="50000"/>
                  </a:schemeClr>
                </a:solidFill>
              </a:rPr>
              <a:t>Μηχανισμός αγκυροβόλησης της </a:t>
            </a:r>
            <a:r>
              <a:rPr lang="en-US" altLang="el-GR" sz="2800" b="1">
                <a:solidFill>
                  <a:schemeClr val="accent3">
                    <a:lumMod val="50000"/>
                  </a:schemeClr>
                </a:solidFill>
              </a:rPr>
              <a:t>AChE </a:t>
            </a:r>
            <a:r>
              <a:rPr lang="el-GR" altLang="el-GR" sz="2800" b="1">
                <a:solidFill>
                  <a:schemeClr val="accent3">
                    <a:lumMod val="50000"/>
                  </a:schemeClr>
                </a:solidFill>
              </a:rPr>
              <a:t>μέσω </a:t>
            </a:r>
            <a:r>
              <a:rPr lang="en-US" altLang="el-GR" sz="2800" b="1">
                <a:solidFill>
                  <a:schemeClr val="accent3">
                    <a:lumMod val="50000"/>
                  </a:schemeClr>
                </a:solidFill>
              </a:rPr>
              <a:t>GPI</a:t>
            </a:r>
            <a:endParaRPr lang="el-GR" altLang="el-GR" sz="2800" b="1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770" name="6 - Ομάδα">
            <a:extLst>
              <a:ext uri="{FF2B5EF4-FFF2-40B4-BE49-F238E27FC236}">
                <a16:creationId xmlns:a16="http://schemas.microsoft.com/office/drawing/2014/main" id="{0E52AE78-8752-45BD-BB35-7B6E2E1E9037}"/>
              </a:ext>
            </a:extLst>
          </p:cNvPr>
          <p:cNvGrpSpPr>
            <a:grpSpLocks/>
          </p:cNvGrpSpPr>
          <p:nvPr/>
        </p:nvGrpSpPr>
        <p:grpSpPr bwMode="auto">
          <a:xfrm>
            <a:off x="2381250" y="71439"/>
            <a:ext cx="6929438" cy="3311525"/>
            <a:chOff x="571500" y="642938"/>
            <a:chExt cx="7605218" cy="3834760"/>
          </a:xfrm>
        </p:grpSpPr>
        <p:pic>
          <p:nvPicPr>
            <p:cNvPr id="288771" name="Picture 2">
              <a:extLst>
                <a:ext uri="{FF2B5EF4-FFF2-40B4-BE49-F238E27FC236}">
                  <a16:creationId xmlns:a16="http://schemas.microsoft.com/office/drawing/2014/main" id="{7BFECAD8-21E8-46C7-8AD5-D563B0CCA2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228"/>
            <a:stretch>
              <a:fillRect/>
            </a:stretch>
          </p:blipFill>
          <p:spPr bwMode="auto">
            <a:xfrm>
              <a:off x="571500" y="642938"/>
              <a:ext cx="7605218" cy="3834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8772" name="2 - TextBox">
              <a:extLst>
                <a:ext uri="{FF2B5EF4-FFF2-40B4-BE49-F238E27FC236}">
                  <a16:creationId xmlns:a16="http://schemas.microsoft.com/office/drawing/2014/main" id="{A020B426-C12F-4E8C-9D9A-5AFD937889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02783" y="702234"/>
              <a:ext cx="785876" cy="42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l-GR">
                  <a:solidFill>
                    <a:schemeClr val="bg1"/>
                  </a:solidFill>
                  <a:cs typeface="Arial" panose="020B0604020202020204" pitchFamily="34" charset="0"/>
                </a:rPr>
                <a:t>ACh</a:t>
              </a:r>
              <a:endParaRPr lang="el-GR" altLang="el-GR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88773" name="3 - TextBox">
              <a:extLst>
                <a:ext uri="{FF2B5EF4-FFF2-40B4-BE49-F238E27FC236}">
                  <a16:creationId xmlns:a16="http://schemas.microsoft.com/office/drawing/2014/main" id="{81630CB1-D6C4-4534-86A9-AE7B9B6D09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64481" y="702234"/>
              <a:ext cx="1129542" cy="42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l-GR">
                  <a:solidFill>
                    <a:schemeClr val="bg1"/>
                  </a:solidFill>
                  <a:cs typeface="Arial" panose="020B0604020202020204" pitchFamily="34" charset="0"/>
                </a:rPr>
                <a:t>AChE</a:t>
              </a:r>
              <a:endParaRPr lang="el-GR" altLang="el-GR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88774" name="4 - TextBox">
              <a:extLst>
                <a:ext uri="{FF2B5EF4-FFF2-40B4-BE49-F238E27FC236}">
                  <a16:creationId xmlns:a16="http://schemas.microsoft.com/office/drawing/2014/main" id="{1DB69FEF-41CE-4B77-A6CC-8A0D692390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16610" y="702234"/>
              <a:ext cx="1285979" cy="42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l-GR">
                  <a:solidFill>
                    <a:schemeClr val="bg1"/>
                  </a:solidFill>
                  <a:cs typeface="Arial" panose="020B0604020202020204" pitchFamily="34" charset="0"/>
                </a:rPr>
                <a:t>AChE  wt  </a:t>
              </a:r>
              <a:endParaRPr lang="el-GR" altLang="el-GR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" name="10 - Ομάδα">
            <a:extLst>
              <a:ext uri="{FF2B5EF4-FFF2-40B4-BE49-F238E27FC236}">
                <a16:creationId xmlns:a16="http://schemas.microsoft.com/office/drawing/2014/main" id="{08EC4E5F-21CA-4F25-8E4C-88AA7B3F542C}"/>
              </a:ext>
            </a:extLst>
          </p:cNvPr>
          <p:cNvGrpSpPr>
            <a:grpSpLocks/>
          </p:cNvGrpSpPr>
          <p:nvPr/>
        </p:nvGrpSpPr>
        <p:grpSpPr bwMode="auto">
          <a:xfrm>
            <a:off x="2309814" y="3546476"/>
            <a:ext cx="2357437" cy="3311525"/>
            <a:chOff x="1357313" y="571500"/>
            <a:chExt cx="2743200" cy="4143384"/>
          </a:xfrm>
        </p:grpSpPr>
        <p:pic>
          <p:nvPicPr>
            <p:cNvPr id="288776" name="Picture 2">
              <a:extLst>
                <a:ext uri="{FF2B5EF4-FFF2-40B4-BE49-F238E27FC236}">
                  <a16:creationId xmlns:a16="http://schemas.microsoft.com/office/drawing/2014/main" id="{1BC7E58F-ED98-40DD-8D9E-8BC931536C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074"/>
            <a:stretch>
              <a:fillRect/>
            </a:stretch>
          </p:blipFill>
          <p:spPr bwMode="auto">
            <a:xfrm>
              <a:off x="1357313" y="571500"/>
              <a:ext cx="2743200" cy="4143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8777" name="4 - TextBox">
              <a:extLst>
                <a:ext uri="{FF2B5EF4-FFF2-40B4-BE49-F238E27FC236}">
                  <a16:creationId xmlns:a16="http://schemas.microsoft.com/office/drawing/2014/main" id="{D16D1F3B-A054-413F-9917-C2041E8F79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0218" y="642939"/>
              <a:ext cx="1601531" cy="462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l-GR">
                  <a:solidFill>
                    <a:schemeClr val="bg1"/>
                  </a:solidFill>
                  <a:cs typeface="Arial" panose="020B0604020202020204" pitchFamily="34" charset="0"/>
                </a:rPr>
                <a:t>AChE  3Q  </a:t>
              </a:r>
              <a:endParaRPr lang="el-GR" altLang="el-GR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" name="14 - Ομάδα">
            <a:extLst>
              <a:ext uri="{FF2B5EF4-FFF2-40B4-BE49-F238E27FC236}">
                <a16:creationId xmlns:a16="http://schemas.microsoft.com/office/drawing/2014/main" id="{2766BEBB-27EE-4BD3-B2EF-18B358B29F2A}"/>
              </a:ext>
            </a:extLst>
          </p:cNvPr>
          <p:cNvGrpSpPr>
            <a:grpSpLocks/>
          </p:cNvGrpSpPr>
          <p:nvPr/>
        </p:nvGrpSpPr>
        <p:grpSpPr bwMode="auto">
          <a:xfrm>
            <a:off x="5095875" y="3546476"/>
            <a:ext cx="2357438" cy="3311525"/>
            <a:chOff x="5200649" y="571500"/>
            <a:chExt cx="2757488" cy="4143384"/>
          </a:xfrm>
        </p:grpSpPr>
        <p:pic>
          <p:nvPicPr>
            <p:cNvPr id="288779" name="Picture 3">
              <a:extLst>
                <a:ext uri="{FF2B5EF4-FFF2-40B4-BE49-F238E27FC236}">
                  <a16:creationId xmlns:a16="http://schemas.microsoft.com/office/drawing/2014/main" id="{2E0D439B-EDC7-4A98-BA8F-EE584F18DA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074"/>
            <a:stretch>
              <a:fillRect/>
            </a:stretch>
          </p:blipFill>
          <p:spPr bwMode="auto">
            <a:xfrm>
              <a:off x="5200649" y="571500"/>
              <a:ext cx="2757488" cy="4143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8780" name="3 - TextBox">
              <a:extLst>
                <a:ext uri="{FF2B5EF4-FFF2-40B4-BE49-F238E27FC236}">
                  <a16:creationId xmlns:a16="http://schemas.microsoft.com/office/drawing/2014/main" id="{3C504E70-5499-4D65-8486-5801DCD1E6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57913" y="642939"/>
              <a:ext cx="1598978" cy="462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l-GR">
                  <a:solidFill>
                    <a:schemeClr val="bg1"/>
                  </a:solidFill>
                  <a:cs typeface="Arial" panose="020B0604020202020204" pitchFamily="34" charset="0"/>
                </a:rPr>
                <a:t>AChE  5Q  </a:t>
              </a:r>
              <a:endParaRPr lang="el-GR" altLang="el-GR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pic>
        <p:nvPicPr>
          <p:cNvPr id="288781" name="Picture 2">
            <a:extLst>
              <a:ext uri="{FF2B5EF4-FFF2-40B4-BE49-F238E27FC236}">
                <a16:creationId xmlns:a16="http://schemas.microsoft.com/office/drawing/2014/main" id="{248BE185-EFF6-40FD-9CFE-BE35567F9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/>
          <a:stretch>
            <a:fillRect/>
          </a:stretch>
        </p:blipFill>
        <p:spPr bwMode="auto">
          <a:xfrm>
            <a:off x="7924800" y="5248276"/>
            <a:ext cx="27432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209800" y="2182055"/>
            <a:ext cx="8481646" cy="3318412"/>
          </a:xfrm>
        </p:spPr>
        <p:txBody>
          <a:bodyPr>
            <a:normAutofit/>
          </a:bodyPr>
          <a:lstStyle/>
          <a:p>
            <a:r>
              <a:rPr lang="el-GR" sz="6000" cap="none" dirty="0">
                <a:latin typeface="Calibri" pitchFamily="34" charset="0"/>
                <a:cs typeface="Calibri" pitchFamily="34" charset="0"/>
              </a:rPr>
              <a:t>5. Ανακάλυψη νέων στόχων και μηχανισμών</a:t>
            </a:r>
            <a:br>
              <a:rPr lang="en-US" sz="6000" cap="none" dirty="0">
                <a:latin typeface="Calibri" pitchFamily="34" charset="0"/>
                <a:cs typeface="Calibri" pitchFamily="34" charset="0"/>
              </a:rPr>
            </a:br>
            <a:br>
              <a:rPr lang="en-US" sz="6000" cap="none" dirty="0">
                <a:latin typeface="Calibri" pitchFamily="34" charset="0"/>
                <a:cs typeface="Calibri" pitchFamily="34" charset="0"/>
              </a:rPr>
            </a:br>
            <a:r>
              <a:rPr lang="el-GR" sz="4400" cap="none" dirty="0">
                <a:latin typeface="Calibri" pitchFamily="34" charset="0"/>
                <a:cs typeface="Calibri" pitchFamily="34" charset="0"/>
              </a:rPr>
              <a:t>(ανθεκτικότητα στο </a:t>
            </a:r>
            <a:r>
              <a:rPr lang="en-US" sz="4400" cap="none" dirty="0">
                <a:latin typeface="Calibri" pitchFamily="34" charset="0"/>
                <a:cs typeface="Calibri" pitchFamily="34" charset="0"/>
              </a:rPr>
              <a:t>Spinosad)</a:t>
            </a:r>
            <a:endParaRPr lang="el-GR" sz="6000" cap="none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6499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id="{DD0AEE21-CF4B-4395-A100-EFB0EB995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8DBD9A-1B56-4D4B-856B-89CC682C6B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E079F42-5C7A-44DD-9E9F-A34795A48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9091" y="0"/>
            <a:ext cx="114729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09777E15-6D68-4808-AD20-82EA7377F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3285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CE79CAD8-9F7F-4756-BD12-8463CA4C6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9923A21-5790-4667-B5C7-ADA793B49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4448" y="643466"/>
            <a:ext cx="9600802" cy="557106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Εικόνα 3" descr="Εικόνα που περιέχει κείμενο, δέντρο, υπαίθριος&#10;&#10;Περιγραφή που δημιουργήθηκε αυτόματα">
            <a:extLst>
              <a:ext uri="{FF2B5EF4-FFF2-40B4-BE49-F238E27FC236}">
                <a16:creationId xmlns:a16="http://schemas.microsoft.com/office/drawing/2014/main" id="{9C73E8E6-7A4A-440B-BF5F-E153E4348A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252" y="941753"/>
            <a:ext cx="4468380" cy="3110498"/>
          </a:xfrm>
          <a:prstGeom prst="rect">
            <a:avLst/>
          </a:prstGeom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228DBA56-6430-45A8-BF6E-11309C186C82}"/>
              </a:ext>
            </a:extLst>
          </p:cNvPr>
          <p:cNvSpPr/>
          <p:nvPr/>
        </p:nvSpPr>
        <p:spPr>
          <a:xfrm>
            <a:off x="2438026" y="4346587"/>
            <a:ext cx="33868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i="1" dirty="0"/>
              <a:t>Saccharopolyspora spinosa</a:t>
            </a:r>
          </a:p>
          <a:p>
            <a:endParaRPr lang="en-GB" dirty="0"/>
          </a:p>
          <a:p>
            <a:r>
              <a:rPr lang="en-GB" dirty="0"/>
              <a:t>The genus </a:t>
            </a:r>
            <a:r>
              <a:rPr lang="en-GB" i="1" dirty="0"/>
              <a:t>Saccharopolyspora</a:t>
            </a:r>
            <a:r>
              <a:rPr lang="en-GB" dirty="0"/>
              <a:t> was discovered in 1985 in isolates from crushed sugarcane. 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47C641BF-31FE-41E1-8C32-BF8571302E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9690" y="1675187"/>
            <a:ext cx="4579255" cy="2134813"/>
          </a:xfrm>
          <a:prstGeom prst="rect">
            <a:avLst/>
          </a:prstGeom>
        </p:spPr>
      </p:pic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7376AFCF-475C-4A42-837A-D3CA4CB21987}"/>
              </a:ext>
            </a:extLst>
          </p:cNvPr>
          <p:cNvSpPr/>
          <p:nvPr/>
        </p:nvSpPr>
        <p:spPr>
          <a:xfrm>
            <a:off x="7892515" y="4346587"/>
            <a:ext cx="18336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i="1" dirty="0"/>
              <a:t>Spinosad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11264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>
            <a:extLst>
              <a:ext uri="{FF2B5EF4-FFF2-40B4-BE49-F238E27FC236}">
                <a16:creationId xmlns:a16="http://schemas.microsoft.com/office/drawing/2014/main" id="{F1694136-0553-455D-A725-19D12054A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8DD469-D1ED-454C-B2F5-CE035903BC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5A0BCE3-5897-45E4-A5B5-42F88EF03C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22">
            <a:extLst>
              <a:ext uri="{FF2B5EF4-FFF2-40B4-BE49-F238E27FC236}">
                <a16:creationId xmlns:a16="http://schemas.microsoft.com/office/drawing/2014/main" id="{850910D7-C866-49DA-A742-C0685FE3D2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4695443" cy="6858000"/>
          </a:xfrm>
          <a:custGeom>
            <a:avLst/>
            <a:gdLst>
              <a:gd name="connsiteX0" fmla="*/ 0 w 4992864"/>
              <a:gd name="connsiteY0" fmla="*/ 0 h 6858000"/>
              <a:gd name="connsiteX1" fmla="*/ 4813476 w 4992864"/>
              <a:gd name="connsiteY1" fmla="*/ 0 h 6858000"/>
              <a:gd name="connsiteX2" fmla="*/ 4818239 w 4992864"/>
              <a:gd name="connsiteY2" fmla="*/ 66675 h 6858000"/>
              <a:gd name="connsiteX3" fmla="*/ 4826176 w 4992864"/>
              <a:gd name="connsiteY3" fmla="*/ 122237 h 6858000"/>
              <a:gd name="connsiteX4" fmla="*/ 4835701 w 4992864"/>
              <a:gd name="connsiteY4" fmla="*/ 174625 h 6858000"/>
              <a:gd name="connsiteX5" fmla="*/ 4851576 w 4992864"/>
              <a:gd name="connsiteY5" fmla="*/ 217487 h 6858000"/>
              <a:gd name="connsiteX6" fmla="*/ 4867451 w 4992864"/>
              <a:gd name="connsiteY6" fmla="*/ 260350 h 6858000"/>
              <a:gd name="connsiteX7" fmla="*/ 4886501 w 4992864"/>
              <a:gd name="connsiteY7" fmla="*/ 296862 h 6858000"/>
              <a:gd name="connsiteX8" fmla="*/ 4905551 w 4992864"/>
              <a:gd name="connsiteY8" fmla="*/ 334962 h 6858000"/>
              <a:gd name="connsiteX9" fmla="*/ 4923014 w 4992864"/>
              <a:gd name="connsiteY9" fmla="*/ 369887 h 6858000"/>
              <a:gd name="connsiteX10" fmla="*/ 4940476 w 4992864"/>
              <a:gd name="connsiteY10" fmla="*/ 409575 h 6858000"/>
              <a:gd name="connsiteX11" fmla="*/ 4956351 w 4992864"/>
              <a:gd name="connsiteY11" fmla="*/ 450850 h 6858000"/>
              <a:gd name="connsiteX12" fmla="*/ 4970639 w 4992864"/>
              <a:gd name="connsiteY12" fmla="*/ 496887 h 6858000"/>
              <a:gd name="connsiteX13" fmla="*/ 4981751 w 4992864"/>
              <a:gd name="connsiteY13" fmla="*/ 546100 h 6858000"/>
              <a:gd name="connsiteX14" fmla="*/ 4989689 w 4992864"/>
              <a:gd name="connsiteY14" fmla="*/ 606425 h 6858000"/>
              <a:gd name="connsiteX15" fmla="*/ 4992864 w 4992864"/>
              <a:gd name="connsiteY15" fmla="*/ 673100 h 6858000"/>
              <a:gd name="connsiteX16" fmla="*/ 4989689 w 4992864"/>
              <a:gd name="connsiteY16" fmla="*/ 744537 h 6858000"/>
              <a:gd name="connsiteX17" fmla="*/ 4981751 w 4992864"/>
              <a:gd name="connsiteY17" fmla="*/ 801687 h 6858000"/>
              <a:gd name="connsiteX18" fmla="*/ 4970639 w 4992864"/>
              <a:gd name="connsiteY18" fmla="*/ 854075 h 6858000"/>
              <a:gd name="connsiteX19" fmla="*/ 4956351 w 4992864"/>
              <a:gd name="connsiteY19" fmla="*/ 901700 h 6858000"/>
              <a:gd name="connsiteX20" fmla="*/ 4940476 w 4992864"/>
              <a:gd name="connsiteY20" fmla="*/ 942975 h 6858000"/>
              <a:gd name="connsiteX21" fmla="*/ 4921426 w 4992864"/>
              <a:gd name="connsiteY21" fmla="*/ 981075 h 6858000"/>
              <a:gd name="connsiteX22" fmla="*/ 4902376 w 4992864"/>
              <a:gd name="connsiteY22" fmla="*/ 1017587 h 6858000"/>
              <a:gd name="connsiteX23" fmla="*/ 4883326 w 4992864"/>
              <a:gd name="connsiteY23" fmla="*/ 1055687 h 6858000"/>
              <a:gd name="connsiteX24" fmla="*/ 4865864 w 4992864"/>
              <a:gd name="connsiteY24" fmla="*/ 1095375 h 6858000"/>
              <a:gd name="connsiteX25" fmla="*/ 4848401 w 4992864"/>
              <a:gd name="connsiteY25" fmla="*/ 1136650 h 6858000"/>
              <a:gd name="connsiteX26" fmla="*/ 4834114 w 4992864"/>
              <a:gd name="connsiteY26" fmla="*/ 1182687 h 6858000"/>
              <a:gd name="connsiteX27" fmla="*/ 4824589 w 4992864"/>
              <a:gd name="connsiteY27" fmla="*/ 1235075 h 6858000"/>
              <a:gd name="connsiteX28" fmla="*/ 4815064 w 4992864"/>
              <a:gd name="connsiteY28" fmla="*/ 1295400 h 6858000"/>
              <a:gd name="connsiteX29" fmla="*/ 4813476 w 4992864"/>
              <a:gd name="connsiteY29" fmla="*/ 1363662 h 6858000"/>
              <a:gd name="connsiteX30" fmla="*/ 4815064 w 4992864"/>
              <a:gd name="connsiteY30" fmla="*/ 1431925 h 6858000"/>
              <a:gd name="connsiteX31" fmla="*/ 4824589 w 4992864"/>
              <a:gd name="connsiteY31" fmla="*/ 1492250 h 6858000"/>
              <a:gd name="connsiteX32" fmla="*/ 4834114 w 4992864"/>
              <a:gd name="connsiteY32" fmla="*/ 1544637 h 6858000"/>
              <a:gd name="connsiteX33" fmla="*/ 4848401 w 4992864"/>
              <a:gd name="connsiteY33" fmla="*/ 1589087 h 6858000"/>
              <a:gd name="connsiteX34" fmla="*/ 4865864 w 4992864"/>
              <a:gd name="connsiteY34" fmla="*/ 1631950 h 6858000"/>
              <a:gd name="connsiteX35" fmla="*/ 4883326 w 4992864"/>
              <a:gd name="connsiteY35" fmla="*/ 1671637 h 6858000"/>
              <a:gd name="connsiteX36" fmla="*/ 4902376 w 4992864"/>
              <a:gd name="connsiteY36" fmla="*/ 1708150 h 6858000"/>
              <a:gd name="connsiteX37" fmla="*/ 4921426 w 4992864"/>
              <a:gd name="connsiteY37" fmla="*/ 1743075 h 6858000"/>
              <a:gd name="connsiteX38" fmla="*/ 4940476 w 4992864"/>
              <a:gd name="connsiteY38" fmla="*/ 1782762 h 6858000"/>
              <a:gd name="connsiteX39" fmla="*/ 4956351 w 4992864"/>
              <a:gd name="connsiteY39" fmla="*/ 1824037 h 6858000"/>
              <a:gd name="connsiteX40" fmla="*/ 4970639 w 4992864"/>
              <a:gd name="connsiteY40" fmla="*/ 1870075 h 6858000"/>
              <a:gd name="connsiteX41" fmla="*/ 4981751 w 4992864"/>
              <a:gd name="connsiteY41" fmla="*/ 1922462 h 6858000"/>
              <a:gd name="connsiteX42" fmla="*/ 4989689 w 4992864"/>
              <a:gd name="connsiteY42" fmla="*/ 1982787 h 6858000"/>
              <a:gd name="connsiteX43" fmla="*/ 4992864 w 4992864"/>
              <a:gd name="connsiteY43" fmla="*/ 2051050 h 6858000"/>
              <a:gd name="connsiteX44" fmla="*/ 4989689 w 4992864"/>
              <a:gd name="connsiteY44" fmla="*/ 2119312 h 6858000"/>
              <a:gd name="connsiteX45" fmla="*/ 4981751 w 4992864"/>
              <a:gd name="connsiteY45" fmla="*/ 2179637 h 6858000"/>
              <a:gd name="connsiteX46" fmla="*/ 4970639 w 4992864"/>
              <a:gd name="connsiteY46" fmla="*/ 2232025 h 6858000"/>
              <a:gd name="connsiteX47" fmla="*/ 4956351 w 4992864"/>
              <a:gd name="connsiteY47" fmla="*/ 2278062 h 6858000"/>
              <a:gd name="connsiteX48" fmla="*/ 4940476 w 4992864"/>
              <a:gd name="connsiteY48" fmla="*/ 2319337 h 6858000"/>
              <a:gd name="connsiteX49" fmla="*/ 4921426 w 4992864"/>
              <a:gd name="connsiteY49" fmla="*/ 2359025 h 6858000"/>
              <a:gd name="connsiteX50" fmla="*/ 4902376 w 4992864"/>
              <a:gd name="connsiteY50" fmla="*/ 2395537 h 6858000"/>
              <a:gd name="connsiteX51" fmla="*/ 4883326 w 4992864"/>
              <a:gd name="connsiteY51" fmla="*/ 2433637 h 6858000"/>
              <a:gd name="connsiteX52" fmla="*/ 4865864 w 4992864"/>
              <a:gd name="connsiteY52" fmla="*/ 2471737 h 6858000"/>
              <a:gd name="connsiteX53" fmla="*/ 4848401 w 4992864"/>
              <a:gd name="connsiteY53" fmla="*/ 2513012 h 6858000"/>
              <a:gd name="connsiteX54" fmla="*/ 4834114 w 4992864"/>
              <a:gd name="connsiteY54" fmla="*/ 2560637 h 6858000"/>
              <a:gd name="connsiteX55" fmla="*/ 4824589 w 4992864"/>
              <a:gd name="connsiteY55" fmla="*/ 2613025 h 6858000"/>
              <a:gd name="connsiteX56" fmla="*/ 4815064 w 4992864"/>
              <a:gd name="connsiteY56" fmla="*/ 2671762 h 6858000"/>
              <a:gd name="connsiteX57" fmla="*/ 4813476 w 4992864"/>
              <a:gd name="connsiteY57" fmla="*/ 2741612 h 6858000"/>
              <a:gd name="connsiteX58" fmla="*/ 4815064 w 4992864"/>
              <a:gd name="connsiteY58" fmla="*/ 2809875 h 6858000"/>
              <a:gd name="connsiteX59" fmla="*/ 4824589 w 4992864"/>
              <a:gd name="connsiteY59" fmla="*/ 2868612 h 6858000"/>
              <a:gd name="connsiteX60" fmla="*/ 4834114 w 4992864"/>
              <a:gd name="connsiteY60" fmla="*/ 2922587 h 6858000"/>
              <a:gd name="connsiteX61" fmla="*/ 4848401 w 4992864"/>
              <a:gd name="connsiteY61" fmla="*/ 2967037 h 6858000"/>
              <a:gd name="connsiteX62" fmla="*/ 4865864 w 4992864"/>
              <a:gd name="connsiteY62" fmla="*/ 3009900 h 6858000"/>
              <a:gd name="connsiteX63" fmla="*/ 4883326 w 4992864"/>
              <a:gd name="connsiteY63" fmla="*/ 3046412 h 6858000"/>
              <a:gd name="connsiteX64" fmla="*/ 4902376 w 4992864"/>
              <a:gd name="connsiteY64" fmla="*/ 3084512 h 6858000"/>
              <a:gd name="connsiteX65" fmla="*/ 4921426 w 4992864"/>
              <a:gd name="connsiteY65" fmla="*/ 3121025 h 6858000"/>
              <a:gd name="connsiteX66" fmla="*/ 4940476 w 4992864"/>
              <a:gd name="connsiteY66" fmla="*/ 3160712 h 6858000"/>
              <a:gd name="connsiteX67" fmla="*/ 4956351 w 4992864"/>
              <a:gd name="connsiteY67" fmla="*/ 3201987 h 6858000"/>
              <a:gd name="connsiteX68" fmla="*/ 4970639 w 4992864"/>
              <a:gd name="connsiteY68" fmla="*/ 3248025 h 6858000"/>
              <a:gd name="connsiteX69" fmla="*/ 4981751 w 4992864"/>
              <a:gd name="connsiteY69" fmla="*/ 3300412 h 6858000"/>
              <a:gd name="connsiteX70" fmla="*/ 4989689 w 4992864"/>
              <a:gd name="connsiteY70" fmla="*/ 3360737 h 6858000"/>
              <a:gd name="connsiteX71" fmla="*/ 4992864 w 4992864"/>
              <a:gd name="connsiteY71" fmla="*/ 3427412 h 6858000"/>
              <a:gd name="connsiteX72" fmla="*/ 4989689 w 4992864"/>
              <a:gd name="connsiteY72" fmla="*/ 3497262 h 6858000"/>
              <a:gd name="connsiteX73" fmla="*/ 4981751 w 4992864"/>
              <a:gd name="connsiteY73" fmla="*/ 3557587 h 6858000"/>
              <a:gd name="connsiteX74" fmla="*/ 4970639 w 4992864"/>
              <a:gd name="connsiteY74" fmla="*/ 3609975 h 6858000"/>
              <a:gd name="connsiteX75" fmla="*/ 4956351 w 4992864"/>
              <a:gd name="connsiteY75" fmla="*/ 3656012 h 6858000"/>
              <a:gd name="connsiteX76" fmla="*/ 4940476 w 4992864"/>
              <a:gd name="connsiteY76" fmla="*/ 3697287 h 6858000"/>
              <a:gd name="connsiteX77" fmla="*/ 4921426 w 4992864"/>
              <a:gd name="connsiteY77" fmla="*/ 3736975 h 6858000"/>
              <a:gd name="connsiteX78" fmla="*/ 4883326 w 4992864"/>
              <a:gd name="connsiteY78" fmla="*/ 3811587 h 6858000"/>
              <a:gd name="connsiteX79" fmla="*/ 4865864 w 4992864"/>
              <a:gd name="connsiteY79" fmla="*/ 3848100 h 6858000"/>
              <a:gd name="connsiteX80" fmla="*/ 4848401 w 4992864"/>
              <a:gd name="connsiteY80" fmla="*/ 3890962 h 6858000"/>
              <a:gd name="connsiteX81" fmla="*/ 4834114 w 4992864"/>
              <a:gd name="connsiteY81" fmla="*/ 3935412 h 6858000"/>
              <a:gd name="connsiteX82" fmla="*/ 4824589 w 4992864"/>
              <a:gd name="connsiteY82" fmla="*/ 3987800 h 6858000"/>
              <a:gd name="connsiteX83" fmla="*/ 4815064 w 4992864"/>
              <a:gd name="connsiteY83" fmla="*/ 4048125 h 6858000"/>
              <a:gd name="connsiteX84" fmla="*/ 4813476 w 4992864"/>
              <a:gd name="connsiteY84" fmla="*/ 4116387 h 6858000"/>
              <a:gd name="connsiteX85" fmla="*/ 4815064 w 4992864"/>
              <a:gd name="connsiteY85" fmla="*/ 4186237 h 6858000"/>
              <a:gd name="connsiteX86" fmla="*/ 4824589 w 4992864"/>
              <a:gd name="connsiteY86" fmla="*/ 4244975 h 6858000"/>
              <a:gd name="connsiteX87" fmla="*/ 4834114 w 4992864"/>
              <a:gd name="connsiteY87" fmla="*/ 4297362 h 6858000"/>
              <a:gd name="connsiteX88" fmla="*/ 4848401 w 4992864"/>
              <a:gd name="connsiteY88" fmla="*/ 4343400 h 6858000"/>
              <a:gd name="connsiteX89" fmla="*/ 4865864 w 4992864"/>
              <a:gd name="connsiteY89" fmla="*/ 4386262 h 6858000"/>
              <a:gd name="connsiteX90" fmla="*/ 4883326 w 4992864"/>
              <a:gd name="connsiteY90" fmla="*/ 4424362 h 6858000"/>
              <a:gd name="connsiteX91" fmla="*/ 4921426 w 4992864"/>
              <a:gd name="connsiteY91" fmla="*/ 4498975 h 6858000"/>
              <a:gd name="connsiteX92" fmla="*/ 4940476 w 4992864"/>
              <a:gd name="connsiteY92" fmla="*/ 4537075 h 6858000"/>
              <a:gd name="connsiteX93" fmla="*/ 4956351 w 4992864"/>
              <a:gd name="connsiteY93" fmla="*/ 4579937 h 6858000"/>
              <a:gd name="connsiteX94" fmla="*/ 4970639 w 4992864"/>
              <a:gd name="connsiteY94" fmla="*/ 4625975 h 6858000"/>
              <a:gd name="connsiteX95" fmla="*/ 4981751 w 4992864"/>
              <a:gd name="connsiteY95" fmla="*/ 4678362 h 6858000"/>
              <a:gd name="connsiteX96" fmla="*/ 4989689 w 4992864"/>
              <a:gd name="connsiteY96" fmla="*/ 4738687 h 6858000"/>
              <a:gd name="connsiteX97" fmla="*/ 4992864 w 4992864"/>
              <a:gd name="connsiteY97" fmla="*/ 4806950 h 6858000"/>
              <a:gd name="connsiteX98" fmla="*/ 4989689 w 4992864"/>
              <a:gd name="connsiteY98" fmla="*/ 4875212 h 6858000"/>
              <a:gd name="connsiteX99" fmla="*/ 4981751 w 4992864"/>
              <a:gd name="connsiteY99" fmla="*/ 4935537 h 6858000"/>
              <a:gd name="connsiteX100" fmla="*/ 4970639 w 4992864"/>
              <a:gd name="connsiteY100" fmla="*/ 4987925 h 6858000"/>
              <a:gd name="connsiteX101" fmla="*/ 4956351 w 4992864"/>
              <a:gd name="connsiteY101" fmla="*/ 5033962 h 6858000"/>
              <a:gd name="connsiteX102" fmla="*/ 4940476 w 4992864"/>
              <a:gd name="connsiteY102" fmla="*/ 5075237 h 6858000"/>
              <a:gd name="connsiteX103" fmla="*/ 4921426 w 4992864"/>
              <a:gd name="connsiteY103" fmla="*/ 5114925 h 6858000"/>
              <a:gd name="connsiteX104" fmla="*/ 4902376 w 4992864"/>
              <a:gd name="connsiteY104" fmla="*/ 5149850 h 6858000"/>
              <a:gd name="connsiteX105" fmla="*/ 4883326 w 4992864"/>
              <a:gd name="connsiteY105" fmla="*/ 5186362 h 6858000"/>
              <a:gd name="connsiteX106" fmla="*/ 4865864 w 4992864"/>
              <a:gd name="connsiteY106" fmla="*/ 5226050 h 6858000"/>
              <a:gd name="connsiteX107" fmla="*/ 4848401 w 4992864"/>
              <a:gd name="connsiteY107" fmla="*/ 5268912 h 6858000"/>
              <a:gd name="connsiteX108" fmla="*/ 4834114 w 4992864"/>
              <a:gd name="connsiteY108" fmla="*/ 5313362 h 6858000"/>
              <a:gd name="connsiteX109" fmla="*/ 4824589 w 4992864"/>
              <a:gd name="connsiteY109" fmla="*/ 5365750 h 6858000"/>
              <a:gd name="connsiteX110" fmla="*/ 4815064 w 4992864"/>
              <a:gd name="connsiteY110" fmla="*/ 5426075 h 6858000"/>
              <a:gd name="connsiteX111" fmla="*/ 4813476 w 4992864"/>
              <a:gd name="connsiteY111" fmla="*/ 5494337 h 6858000"/>
              <a:gd name="connsiteX112" fmla="*/ 4815064 w 4992864"/>
              <a:gd name="connsiteY112" fmla="*/ 5562600 h 6858000"/>
              <a:gd name="connsiteX113" fmla="*/ 4824589 w 4992864"/>
              <a:gd name="connsiteY113" fmla="*/ 5622925 h 6858000"/>
              <a:gd name="connsiteX114" fmla="*/ 4834114 w 4992864"/>
              <a:gd name="connsiteY114" fmla="*/ 5675312 h 6858000"/>
              <a:gd name="connsiteX115" fmla="*/ 4848401 w 4992864"/>
              <a:gd name="connsiteY115" fmla="*/ 5721350 h 6858000"/>
              <a:gd name="connsiteX116" fmla="*/ 4865864 w 4992864"/>
              <a:gd name="connsiteY116" fmla="*/ 5762625 h 6858000"/>
              <a:gd name="connsiteX117" fmla="*/ 4883326 w 4992864"/>
              <a:gd name="connsiteY117" fmla="*/ 5802312 h 6858000"/>
              <a:gd name="connsiteX118" fmla="*/ 4902376 w 4992864"/>
              <a:gd name="connsiteY118" fmla="*/ 5840412 h 6858000"/>
              <a:gd name="connsiteX119" fmla="*/ 4921426 w 4992864"/>
              <a:gd name="connsiteY119" fmla="*/ 5876925 h 6858000"/>
              <a:gd name="connsiteX120" fmla="*/ 4940476 w 4992864"/>
              <a:gd name="connsiteY120" fmla="*/ 5915025 h 6858000"/>
              <a:gd name="connsiteX121" fmla="*/ 4956351 w 4992864"/>
              <a:gd name="connsiteY121" fmla="*/ 5956300 h 6858000"/>
              <a:gd name="connsiteX122" fmla="*/ 4970639 w 4992864"/>
              <a:gd name="connsiteY122" fmla="*/ 6003925 h 6858000"/>
              <a:gd name="connsiteX123" fmla="*/ 4981751 w 4992864"/>
              <a:gd name="connsiteY123" fmla="*/ 6056312 h 6858000"/>
              <a:gd name="connsiteX124" fmla="*/ 4989689 w 4992864"/>
              <a:gd name="connsiteY124" fmla="*/ 6113462 h 6858000"/>
              <a:gd name="connsiteX125" fmla="*/ 4992864 w 4992864"/>
              <a:gd name="connsiteY125" fmla="*/ 6183312 h 6858000"/>
              <a:gd name="connsiteX126" fmla="*/ 4989689 w 4992864"/>
              <a:gd name="connsiteY126" fmla="*/ 6251575 h 6858000"/>
              <a:gd name="connsiteX127" fmla="*/ 4981751 w 4992864"/>
              <a:gd name="connsiteY127" fmla="*/ 6311900 h 6858000"/>
              <a:gd name="connsiteX128" fmla="*/ 4970639 w 4992864"/>
              <a:gd name="connsiteY128" fmla="*/ 6361112 h 6858000"/>
              <a:gd name="connsiteX129" fmla="*/ 4956351 w 4992864"/>
              <a:gd name="connsiteY129" fmla="*/ 6407150 h 6858000"/>
              <a:gd name="connsiteX130" fmla="*/ 4940476 w 4992864"/>
              <a:gd name="connsiteY130" fmla="*/ 6448425 h 6858000"/>
              <a:gd name="connsiteX131" fmla="*/ 4923014 w 4992864"/>
              <a:gd name="connsiteY131" fmla="*/ 6488112 h 6858000"/>
              <a:gd name="connsiteX132" fmla="*/ 4905551 w 4992864"/>
              <a:gd name="connsiteY132" fmla="*/ 6523037 h 6858000"/>
              <a:gd name="connsiteX133" fmla="*/ 4886501 w 4992864"/>
              <a:gd name="connsiteY133" fmla="*/ 6561137 h 6858000"/>
              <a:gd name="connsiteX134" fmla="*/ 4867451 w 4992864"/>
              <a:gd name="connsiteY134" fmla="*/ 6597650 h 6858000"/>
              <a:gd name="connsiteX135" fmla="*/ 4851576 w 4992864"/>
              <a:gd name="connsiteY135" fmla="*/ 6640512 h 6858000"/>
              <a:gd name="connsiteX136" fmla="*/ 4835701 w 4992864"/>
              <a:gd name="connsiteY136" fmla="*/ 6683375 h 6858000"/>
              <a:gd name="connsiteX137" fmla="*/ 4826176 w 4992864"/>
              <a:gd name="connsiteY137" fmla="*/ 6735762 h 6858000"/>
              <a:gd name="connsiteX138" fmla="*/ 4818239 w 4992864"/>
              <a:gd name="connsiteY138" fmla="*/ 6791325 h 6858000"/>
              <a:gd name="connsiteX139" fmla="*/ 4813476 w 4992864"/>
              <a:gd name="connsiteY139" fmla="*/ 6858000 h 6858000"/>
              <a:gd name="connsiteX140" fmla="*/ 0 w 499286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992864" h="6858000">
                <a:moveTo>
                  <a:pt x="0" y="0"/>
                </a:moveTo>
                <a:lnTo>
                  <a:pt x="4813476" y="0"/>
                </a:lnTo>
                <a:lnTo>
                  <a:pt x="4818239" y="66675"/>
                </a:lnTo>
                <a:lnTo>
                  <a:pt x="4826176" y="122237"/>
                </a:lnTo>
                <a:lnTo>
                  <a:pt x="4835701" y="174625"/>
                </a:lnTo>
                <a:lnTo>
                  <a:pt x="4851576" y="217487"/>
                </a:lnTo>
                <a:lnTo>
                  <a:pt x="4867451" y="260350"/>
                </a:lnTo>
                <a:lnTo>
                  <a:pt x="4886501" y="296862"/>
                </a:lnTo>
                <a:lnTo>
                  <a:pt x="4905551" y="334962"/>
                </a:lnTo>
                <a:lnTo>
                  <a:pt x="4923014" y="369887"/>
                </a:lnTo>
                <a:lnTo>
                  <a:pt x="4940476" y="409575"/>
                </a:lnTo>
                <a:lnTo>
                  <a:pt x="4956351" y="450850"/>
                </a:lnTo>
                <a:lnTo>
                  <a:pt x="4970639" y="496887"/>
                </a:lnTo>
                <a:lnTo>
                  <a:pt x="4981751" y="546100"/>
                </a:lnTo>
                <a:lnTo>
                  <a:pt x="4989689" y="606425"/>
                </a:lnTo>
                <a:lnTo>
                  <a:pt x="4992864" y="673100"/>
                </a:lnTo>
                <a:lnTo>
                  <a:pt x="4989689" y="744537"/>
                </a:lnTo>
                <a:lnTo>
                  <a:pt x="4981751" y="801687"/>
                </a:lnTo>
                <a:lnTo>
                  <a:pt x="4970639" y="854075"/>
                </a:lnTo>
                <a:lnTo>
                  <a:pt x="4956351" y="901700"/>
                </a:lnTo>
                <a:lnTo>
                  <a:pt x="4940476" y="942975"/>
                </a:lnTo>
                <a:lnTo>
                  <a:pt x="4921426" y="981075"/>
                </a:lnTo>
                <a:lnTo>
                  <a:pt x="4902376" y="1017587"/>
                </a:lnTo>
                <a:lnTo>
                  <a:pt x="4883326" y="1055687"/>
                </a:lnTo>
                <a:lnTo>
                  <a:pt x="4865864" y="1095375"/>
                </a:lnTo>
                <a:lnTo>
                  <a:pt x="4848401" y="1136650"/>
                </a:lnTo>
                <a:lnTo>
                  <a:pt x="4834114" y="1182687"/>
                </a:lnTo>
                <a:lnTo>
                  <a:pt x="4824589" y="1235075"/>
                </a:lnTo>
                <a:lnTo>
                  <a:pt x="4815064" y="1295400"/>
                </a:lnTo>
                <a:lnTo>
                  <a:pt x="4813476" y="1363662"/>
                </a:lnTo>
                <a:lnTo>
                  <a:pt x="4815064" y="1431925"/>
                </a:lnTo>
                <a:lnTo>
                  <a:pt x="4824589" y="1492250"/>
                </a:lnTo>
                <a:lnTo>
                  <a:pt x="4834114" y="1544637"/>
                </a:lnTo>
                <a:lnTo>
                  <a:pt x="4848401" y="1589087"/>
                </a:lnTo>
                <a:lnTo>
                  <a:pt x="4865864" y="1631950"/>
                </a:lnTo>
                <a:lnTo>
                  <a:pt x="4883326" y="1671637"/>
                </a:lnTo>
                <a:lnTo>
                  <a:pt x="4902376" y="1708150"/>
                </a:lnTo>
                <a:lnTo>
                  <a:pt x="4921426" y="1743075"/>
                </a:lnTo>
                <a:lnTo>
                  <a:pt x="4940476" y="1782762"/>
                </a:lnTo>
                <a:lnTo>
                  <a:pt x="4956351" y="1824037"/>
                </a:lnTo>
                <a:lnTo>
                  <a:pt x="4970639" y="1870075"/>
                </a:lnTo>
                <a:lnTo>
                  <a:pt x="4981751" y="1922462"/>
                </a:lnTo>
                <a:lnTo>
                  <a:pt x="4989689" y="1982787"/>
                </a:lnTo>
                <a:lnTo>
                  <a:pt x="4992864" y="2051050"/>
                </a:lnTo>
                <a:lnTo>
                  <a:pt x="4989689" y="2119312"/>
                </a:lnTo>
                <a:lnTo>
                  <a:pt x="4981751" y="2179637"/>
                </a:lnTo>
                <a:lnTo>
                  <a:pt x="4970639" y="2232025"/>
                </a:lnTo>
                <a:lnTo>
                  <a:pt x="4956351" y="2278062"/>
                </a:lnTo>
                <a:lnTo>
                  <a:pt x="4940476" y="2319337"/>
                </a:lnTo>
                <a:lnTo>
                  <a:pt x="4921426" y="2359025"/>
                </a:lnTo>
                <a:lnTo>
                  <a:pt x="4902376" y="2395537"/>
                </a:lnTo>
                <a:lnTo>
                  <a:pt x="4883326" y="2433637"/>
                </a:lnTo>
                <a:lnTo>
                  <a:pt x="4865864" y="2471737"/>
                </a:lnTo>
                <a:lnTo>
                  <a:pt x="4848401" y="2513012"/>
                </a:lnTo>
                <a:lnTo>
                  <a:pt x="4834114" y="2560637"/>
                </a:lnTo>
                <a:lnTo>
                  <a:pt x="4824589" y="2613025"/>
                </a:lnTo>
                <a:lnTo>
                  <a:pt x="4815064" y="2671762"/>
                </a:lnTo>
                <a:lnTo>
                  <a:pt x="4813476" y="2741612"/>
                </a:lnTo>
                <a:lnTo>
                  <a:pt x="4815064" y="2809875"/>
                </a:lnTo>
                <a:lnTo>
                  <a:pt x="4824589" y="2868612"/>
                </a:lnTo>
                <a:lnTo>
                  <a:pt x="4834114" y="2922587"/>
                </a:lnTo>
                <a:lnTo>
                  <a:pt x="4848401" y="2967037"/>
                </a:lnTo>
                <a:lnTo>
                  <a:pt x="4865864" y="3009900"/>
                </a:lnTo>
                <a:lnTo>
                  <a:pt x="4883326" y="3046412"/>
                </a:lnTo>
                <a:lnTo>
                  <a:pt x="4902376" y="3084512"/>
                </a:lnTo>
                <a:lnTo>
                  <a:pt x="4921426" y="3121025"/>
                </a:lnTo>
                <a:lnTo>
                  <a:pt x="4940476" y="3160712"/>
                </a:lnTo>
                <a:lnTo>
                  <a:pt x="4956351" y="3201987"/>
                </a:lnTo>
                <a:lnTo>
                  <a:pt x="4970639" y="3248025"/>
                </a:lnTo>
                <a:lnTo>
                  <a:pt x="4981751" y="3300412"/>
                </a:lnTo>
                <a:lnTo>
                  <a:pt x="4989689" y="3360737"/>
                </a:lnTo>
                <a:lnTo>
                  <a:pt x="4992864" y="3427412"/>
                </a:lnTo>
                <a:lnTo>
                  <a:pt x="4989689" y="3497262"/>
                </a:lnTo>
                <a:lnTo>
                  <a:pt x="4981751" y="3557587"/>
                </a:lnTo>
                <a:lnTo>
                  <a:pt x="4970639" y="3609975"/>
                </a:lnTo>
                <a:lnTo>
                  <a:pt x="4956351" y="3656012"/>
                </a:lnTo>
                <a:lnTo>
                  <a:pt x="4940476" y="3697287"/>
                </a:lnTo>
                <a:lnTo>
                  <a:pt x="4921426" y="3736975"/>
                </a:lnTo>
                <a:lnTo>
                  <a:pt x="4883326" y="3811587"/>
                </a:lnTo>
                <a:lnTo>
                  <a:pt x="4865864" y="3848100"/>
                </a:lnTo>
                <a:lnTo>
                  <a:pt x="4848401" y="3890962"/>
                </a:lnTo>
                <a:lnTo>
                  <a:pt x="4834114" y="3935412"/>
                </a:lnTo>
                <a:lnTo>
                  <a:pt x="4824589" y="3987800"/>
                </a:lnTo>
                <a:lnTo>
                  <a:pt x="4815064" y="4048125"/>
                </a:lnTo>
                <a:lnTo>
                  <a:pt x="4813476" y="4116387"/>
                </a:lnTo>
                <a:lnTo>
                  <a:pt x="4815064" y="4186237"/>
                </a:lnTo>
                <a:lnTo>
                  <a:pt x="4824589" y="4244975"/>
                </a:lnTo>
                <a:lnTo>
                  <a:pt x="4834114" y="4297362"/>
                </a:lnTo>
                <a:lnTo>
                  <a:pt x="4848401" y="4343400"/>
                </a:lnTo>
                <a:lnTo>
                  <a:pt x="4865864" y="4386262"/>
                </a:lnTo>
                <a:lnTo>
                  <a:pt x="4883326" y="4424362"/>
                </a:lnTo>
                <a:lnTo>
                  <a:pt x="4921426" y="4498975"/>
                </a:lnTo>
                <a:lnTo>
                  <a:pt x="4940476" y="4537075"/>
                </a:lnTo>
                <a:lnTo>
                  <a:pt x="4956351" y="4579937"/>
                </a:lnTo>
                <a:lnTo>
                  <a:pt x="4970639" y="4625975"/>
                </a:lnTo>
                <a:lnTo>
                  <a:pt x="4981751" y="4678362"/>
                </a:lnTo>
                <a:lnTo>
                  <a:pt x="4989689" y="4738687"/>
                </a:lnTo>
                <a:lnTo>
                  <a:pt x="4992864" y="4806950"/>
                </a:lnTo>
                <a:lnTo>
                  <a:pt x="4989689" y="4875212"/>
                </a:lnTo>
                <a:lnTo>
                  <a:pt x="4981751" y="4935537"/>
                </a:lnTo>
                <a:lnTo>
                  <a:pt x="4970639" y="4987925"/>
                </a:lnTo>
                <a:lnTo>
                  <a:pt x="4956351" y="5033962"/>
                </a:lnTo>
                <a:lnTo>
                  <a:pt x="4940476" y="5075237"/>
                </a:lnTo>
                <a:lnTo>
                  <a:pt x="4921426" y="5114925"/>
                </a:lnTo>
                <a:lnTo>
                  <a:pt x="4902376" y="5149850"/>
                </a:lnTo>
                <a:lnTo>
                  <a:pt x="4883326" y="5186362"/>
                </a:lnTo>
                <a:lnTo>
                  <a:pt x="4865864" y="5226050"/>
                </a:lnTo>
                <a:lnTo>
                  <a:pt x="4848401" y="5268912"/>
                </a:lnTo>
                <a:lnTo>
                  <a:pt x="4834114" y="5313362"/>
                </a:lnTo>
                <a:lnTo>
                  <a:pt x="4824589" y="5365750"/>
                </a:lnTo>
                <a:lnTo>
                  <a:pt x="4815064" y="5426075"/>
                </a:lnTo>
                <a:lnTo>
                  <a:pt x="4813476" y="5494337"/>
                </a:lnTo>
                <a:lnTo>
                  <a:pt x="4815064" y="5562600"/>
                </a:lnTo>
                <a:lnTo>
                  <a:pt x="4824589" y="5622925"/>
                </a:lnTo>
                <a:lnTo>
                  <a:pt x="4834114" y="5675312"/>
                </a:lnTo>
                <a:lnTo>
                  <a:pt x="4848401" y="5721350"/>
                </a:lnTo>
                <a:lnTo>
                  <a:pt x="4865864" y="5762625"/>
                </a:lnTo>
                <a:lnTo>
                  <a:pt x="4883326" y="5802312"/>
                </a:lnTo>
                <a:lnTo>
                  <a:pt x="4902376" y="5840412"/>
                </a:lnTo>
                <a:lnTo>
                  <a:pt x="4921426" y="5876925"/>
                </a:lnTo>
                <a:lnTo>
                  <a:pt x="4940476" y="5915025"/>
                </a:lnTo>
                <a:lnTo>
                  <a:pt x="4956351" y="5956300"/>
                </a:lnTo>
                <a:lnTo>
                  <a:pt x="4970639" y="6003925"/>
                </a:lnTo>
                <a:lnTo>
                  <a:pt x="4981751" y="6056312"/>
                </a:lnTo>
                <a:lnTo>
                  <a:pt x="4989689" y="6113462"/>
                </a:lnTo>
                <a:lnTo>
                  <a:pt x="4992864" y="6183312"/>
                </a:lnTo>
                <a:lnTo>
                  <a:pt x="4989689" y="6251575"/>
                </a:lnTo>
                <a:lnTo>
                  <a:pt x="4981751" y="6311900"/>
                </a:lnTo>
                <a:lnTo>
                  <a:pt x="4970639" y="6361112"/>
                </a:lnTo>
                <a:lnTo>
                  <a:pt x="4956351" y="6407150"/>
                </a:lnTo>
                <a:lnTo>
                  <a:pt x="4940476" y="6448425"/>
                </a:lnTo>
                <a:lnTo>
                  <a:pt x="4923014" y="6488112"/>
                </a:lnTo>
                <a:lnTo>
                  <a:pt x="4905551" y="6523037"/>
                </a:lnTo>
                <a:lnTo>
                  <a:pt x="4886501" y="6561137"/>
                </a:lnTo>
                <a:lnTo>
                  <a:pt x="4867451" y="6597650"/>
                </a:lnTo>
                <a:lnTo>
                  <a:pt x="4851576" y="6640512"/>
                </a:lnTo>
                <a:lnTo>
                  <a:pt x="4835701" y="6683375"/>
                </a:lnTo>
                <a:lnTo>
                  <a:pt x="4826176" y="6735762"/>
                </a:lnTo>
                <a:lnTo>
                  <a:pt x="4818239" y="6791325"/>
                </a:lnTo>
                <a:lnTo>
                  <a:pt x="48134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7AFC7176-98CC-4C31-BE24-E0F13FB4058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62968" y="643464"/>
            <a:ext cx="5574989" cy="5574989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39E110F-E5DA-4586-B8A5-8543485D2C88}"/>
              </a:ext>
            </a:extLst>
          </p:cNvPr>
          <p:cNvSpPr txBox="1"/>
          <p:nvPr/>
        </p:nvSpPr>
        <p:spPr>
          <a:xfrm>
            <a:off x="283464" y="912290"/>
            <a:ext cx="3953407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 err="1"/>
              <a:t>Αποικοδομείται</a:t>
            </a:r>
            <a:r>
              <a:rPr lang="el-GR" sz="2000" dirty="0"/>
              <a:t> γρήγορα στο περιβάλλον. Παρουσία φωτός έχει χρόνο </a:t>
            </a:r>
            <a:r>
              <a:rPr lang="el-GR" sz="2000" dirty="0" err="1"/>
              <a:t>ημιζωής</a:t>
            </a:r>
            <a:r>
              <a:rPr lang="el-GR" sz="2000" dirty="0"/>
              <a:t> 2-16 ημέρες.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/>
              <a:t>Κολλά</a:t>
            </a:r>
            <a:r>
              <a:rPr lang="en-US" sz="2000" dirty="0"/>
              <a:t> </a:t>
            </a:r>
            <a:r>
              <a:rPr lang="el-GR" sz="2000" dirty="0"/>
              <a:t>στο έδαφος και έχει πολύ χαμηλή δυνατότητα να κινείται μέσω του εδάφους προς τα υπόγεια ύδατα. 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/>
              <a:t>Είναι πρακτικά μη-τοξικό έως μέτρια τοξικό στα ψάρια, αλλά πολύ τοξικό στα στρείδια.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/>
              <a:t>Είναι μη τοξικό στα πτηνά, λίγο τοξικό στους γαιοσκώληκες και πρακτικά μη τοξικό στις μέλισσες. </a:t>
            </a:r>
          </a:p>
          <a:p>
            <a:endParaRPr lang="el-G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b="1" dirty="0"/>
              <a:t>Η χρήση του επιτρέπεται στη βιολογική γεωργία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8343476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1191" y="0"/>
            <a:ext cx="6100799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6099048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31629D65-EDA5-478E-85A9-0A0F4A1C6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498" y="655783"/>
            <a:ext cx="4284418" cy="14483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 sz="4400">
                <a:solidFill>
                  <a:schemeClr val="bg1"/>
                </a:solidFill>
              </a:rPr>
              <a:t>Ανθεκτικότητα στο spinosad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832F003-FCA6-4CFB-A2EA-308F3AA25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6212" y="434985"/>
            <a:ext cx="457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Εικόνα 11" descr="Εικόνα που περιέχει πίνακας&#10;&#10;Περιγραφή που δημιουργήθηκε αυτόματα">
            <a:extLst>
              <a:ext uri="{FF2B5EF4-FFF2-40B4-BE49-F238E27FC236}">
                <a16:creationId xmlns:a16="http://schemas.microsoft.com/office/drawing/2014/main" id="{FA4CE915-2FBC-499A-A878-D1940494DD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4915"/>
          <a:stretch/>
        </p:blipFill>
        <p:spPr>
          <a:xfrm>
            <a:off x="1155559" y="2265037"/>
            <a:ext cx="9889790" cy="394949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7CE093F-8FBF-48A7-A341-5BA42CF6FBC1}"/>
              </a:ext>
            </a:extLst>
          </p:cNvPr>
          <p:cNvSpPr txBox="1"/>
          <p:nvPr/>
        </p:nvSpPr>
        <p:spPr>
          <a:xfrm>
            <a:off x="8693487" y="1379977"/>
            <a:ext cx="2844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2000</a:t>
            </a:r>
            <a:r>
              <a:rPr lang="en-US" sz="24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⨯</a:t>
            </a:r>
            <a:r>
              <a:rPr lang="en-US" sz="2400" b="1" dirty="0">
                <a:solidFill>
                  <a:srgbClr val="FF0000"/>
                </a:solidFill>
              </a:rPr>
              <a:t> resistance!</a:t>
            </a:r>
            <a:endParaRPr lang="en-GB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14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ChangeArrowheads="1"/>
          </p:cNvSpPr>
          <p:nvPr/>
        </p:nvSpPr>
        <p:spPr bwMode="auto">
          <a:xfrm>
            <a:off x="2627882" y="426135"/>
            <a:ext cx="7045775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el-GR" sz="3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Εκκινητές</a:t>
            </a:r>
            <a:r>
              <a:rPr lang="el-GR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της DNA </a:t>
            </a:r>
            <a:r>
              <a:rPr lang="el-GR" sz="3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πολυμεράσης</a:t>
            </a:r>
            <a:endParaRPr lang="el-GR" sz="3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116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3388" y="1443038"/>
            <a:ext cx="8820150" cy="428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110035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889250" y="0"/>
            <a:ext cx="6440488" cy="6858000"/>
            <a:chOff x="3504" y="2160"/>
            <a:chExt cx="1966" cy="2059"/>
          </a:xfrm>
        </p:grpSpPr>
        <p:pic>
          <p:nvPicPr>
            <p:cNvPr id="262147" name="Picture 3" descr="cleft copy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04" y="2160"/>
              <a:ext cx="1966" cy="2059"/>
            </a:xfrm>
            <a:prstGeom prst="rect">
              <a:avLst/>
            </a:prstGeom>
            <a:noFill/>
          </p:spPr>
        </p:pic>
        <p:sp>
          <p:nvSpPr>
            <p:cNvPr id="262148" name="Arc 4"/>
            <p:cNvSpPr>
              <a:spLocks/>
            </p:cNvSpPr>
            <p:nvPr/>
          </p:nvSpPr>
          <p:spPr bwMode="auto">
            <a:xfrm rot="16292238">
              <a:off x="3900" y="3474"/>
              <a:ext cx="116" cy="14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62149" name="Arc 5"/>
            <p:cNvSpPr>
              <a:spLocks/>
            </p:cNvSpPr>
            <p:nvPr/>
          </p:nvSpPr>
          <p:spPr bwMode="auto">
            <a:xfrm rot="10707762" flipV="1">
              <a:off x="4944" y="3756"/>
              <a:ext cx="64" cy="15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21834775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5" name="Rectangle 3"/>
          <p:cNvSpPr>
            <a:spLocks noGrp="1" noChangeArrowheads="1"/>
          </p:cNvSpPr>
          <p:nvPr>
            <p:ph type="title"/>
          </p:nvPr>
        </p:nvSpPr>
        <p:spPr>
          <a:xfrm>
            <a:off x="8019286" y="481264"/>
            <a:ext cx="3702251" cy="39078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4200" b="1"/>
              <a:t>Ο υποδοχέας της ακετυλοχολίνης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9D545981-1F24-46A6-8AFC-3740CC5774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7534657" cy="6858000"/>
          </a:xfrm>
          <a:prstGeom prst="rect">
            <a:avLst/>
          </a:prstGeom>
          <a:solidFill>
            <a:srgbClr val="517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252F09FA-59B0-41E4-9F79-D0EB15CBA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70271" y="481264"/>
            <a:ext cx="2423160" cy="1857871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4FB98A08-FC4C-4C6C-8CAE-410223C6DD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3" y="2503727"/>
            <a:ext cx="4008798" cy="388335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419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84633" y="2701578"/>
            <a:ext cx="4008798" cy="3487653"/>
          </a:xfrm>
          <a:prstGeom prst="rect">
            <a:avLst/>
          </a:prstGeom>
        </p:spPr>
      </p:pic>
      <p:sp>
        <p:nvSpPr>
          <p:cNvPr id="144" name="Rectangle 143">
            <a:extLst>
              <a:ext uri="{FF2B5EF4-FFF2-40B4-BE49-F238E27FC236}">
                <a16:creationId xmlns:a16="http://schemas.microsoft.com/office/drawing/2014/main" id="{66D4C1A7-0A94-46CF-9056-E836CBFB70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481264"/>
            <a:ext cx="2412380" cy="285710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Non-commercial use only">
            <a:extLst>
              <a:ext uri="{FF2B5EF4-FFF2-40B4-BE49-F238E27FC236}">
                <a16:creationId xmlns:a16="http://schemas.microsoft.com/office/drawing/2014/main" id="{B31F257F-2291-4CF5-A509-8308E9740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6431" y="492987"/>
            <a:ext cx="1434258" cy="283266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6" name="Rectangle 145">
            <a:extLst>
              <a:ext uri="{FF2B5EF4-FFF2-40B4-BE49-F238E27FC236}">
                <a16:creationId xmlns:a16="http://schemas.microsoft.com/office/drawing/2014/main" id="{12022B2F-C34E-42AC-A514-49AF306FA9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5" y="3499239"/>
            <a:ext cx="2412380" cy="2887845"/>
          </a:xfrm>
          <a:prstGeom prst="rect">
            <a:avLst/>
          </a:prstGeom>
          <a:solidFill>
            <a:srgbClr val="00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84A66149-2431-4D78-A158-60F086A124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94447" y="4459986"/>
            <a:ext cx="3291840" cy="0"/>
          </a:xfrm>
          <a:prstGeom prst="line">
            <a:avLst/>
          </a:prstGeom>
          <a:ln w="19050">
            <a:solidFill>
              <a:srgbClr val="5178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298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128286" y="269632"/>
            <a:ext cx="10524452" cy="110092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l-GR" sz="4000" cap="none" dirty="0">
                <a:latin typeface="Calibri" pitchFamily="34" charset="0"/>
              </a:rPr>
              <a:t>Ανθεκτικότητα του δάκου της ελιάς στο </a:t>
            </a:r>
            <a:r>
              <a:rPr lang="en-US" sz="4000" cap="none" dirty="0">
                <a:latin typeface="Calibri" pitchFamily="34" charset="0"/>
              </a:rPr>
              <a:t>Spinosad</a:t>
            </a:r>
            <a:endParaRPr lang="el-GR" sz="4000" cap="none" dirty="0">
              <a:latin typeface="Calibri" pitchFamily="34" charset="0"/>
            </a:endParaRPr>
          </a:p>
        </p:txBody>
      </p:sp>
      <p:pic>
        <p:nvPicPr>
          <p:cNvPr id="5632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8286" y="1644724"/>
            <a:ext cx="10269476" cy="448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856644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EE079F42-5C7A-44DD-9E9F-A34795A48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9091" y="0"/>
            <a:ext cx="114729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3" name="Freeform 6">
            <a:extLst>
              <a:ext uri="{FF2B5EF4-FFF2-40B4-BE49-F238E27FC236}">
                <a16:creationId xmlns:a16="http://schemas.microsoft.com/office/drawing/2014/main" id="{09777E15-6D68-4808-AD20-82EA7377F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3285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" name="Freeform 6">
            <a:extLst>
              <a:ext uri="{FF2B5EF4-FFF2-40B4-BE49-F238E27FC236}">
                <a16:creationId xmlns:a16="http://schemas.microsoft.com/office/drawing/2014/main" id="{CE79CAD8-9F7F-4756-BD12-8463CA4C6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9923A21-5790-4667-B5C7-ADA793B49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4448" y="643466"/>
            <a:ext cx="9600802" cy="557106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346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306534" y="965199"/>
            <a:ext cx="8316626" cy="49276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839821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59064" y="1400176"/>
            <a:ext cx="7075487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1524000" y="381757"/>
            <a:ext cx="10095914" cy="7556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cap="none" dirty="0">
                <a:latin typeface="Calibri" pitchFamily="34" charset="0"/>
              </a:rPr>
              <a:t>The evolution of </a:t>
            </a:r>
            <a:r>
              <a:rPr lang="en-US" cap="none" dirty="0" err="1">
                <a:latin typeface="Calibri" pitchFamily="34" charset="0"/>
              </a:rPr>
              <a:t>spinosad</a:t>
            </a:r>
            <a:r>
              <a:rPr lang="en-US" cap="none" dirty="0">
                <a:latin typeface="Calibri" pitchFamily="34" charset="0"/>
              </a:rPr>
              <a:t> resistance</a:t>
            </a:r>
            <a:endParaRPr lang="el-GR" cap="none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1359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rgbClr val="3D56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1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7A05AA09-0FD4-487E-A4B8-78B71B2AD2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74" t="15010" r="7259" b="5487"/>
          <a:stretch/>
        </p:blipFill>
        <p:spPr>
          <a:xfrm>
            <a:off x="2205038" y="1356698"/>
            <a:ext cx="7781925" cy="414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85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556727" y="303237"/>
            <a:ext cx="9535746" cy="1143000"/>
          </a:xfrm>
        </p:spPr>
        <p:txBody>
          <a:bodyPr>
            <a:normAutofit/>
          </a:bodyPr>
          <a:lstStyle/>
          <a:p>
            <a:r>
              <a:rPr lang="en-US" b="1" i="1" cap="none" dirty="0">
                <a:latin typeface="Calibri" pitchFamily="34" charset="0"/>
                <a:cs typeface="Calibri" pitchFamily="34" charset="0"/>
              </a:rPr>
              <a:t>De novo </a:t>
            </a:r>
            <a:r>
              <a:rPr lang="en-US" b="1" cap="none" dirty="0" err="1">
                <a:latin typeface="Calibri" pitchFamily="34" charset="0"/>
                <a:cs typeface="Calibri" pitchFamily="34" charset="0"/>
              </a:rPr>
              <a:t>transcriptome</a:t>
            </a:r>
            <a:r>
              <a:rPr lang="en-US" b="1" cap="none" dirty="0">
                <a:latin typeface="Calibri" pitchFamily="34" charset="0"/>
                <a:cs typeface="Calibri" pitchFamily="34" charset="0"/>
              </a:rPr>
              <a:t> analysis</a:t>
            </a:r>
            <a:endParaRPr lang="el-GR" b="1" cap="non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070100" y="1611337"/>
            <a:ext cx="9423205" cy="34417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Tissue isolation (heads from Resistant and Sensitive flies)</a:t>
            </a:r>
            <a:endParaRPr lang="el-GR" sz="28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RNA isolation</a:t>
            </a:r>
          </a:p>
          <a:p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RNAseq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Comparisons of expression profiles</a:t>
            </a:r>
            <a:endParaRPr lang="el-GR" sz="28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Functional analysis of selected target loci</a:t>
            </a:r>
            <a:endParaRPr lang="el-GR" sz="28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3 - Βέλος προς τα κάτω"/>
          <p:cNvSpPr/>
          <p:nvPr/>
        </p:nvSpPr>
        <p:spPr>
          <a:xfrm>
            <a:off x="5956300" y="5080000"/>
            <a:ext cx="368300" cy="482600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2 - Θέση περιεχομένου"/>
          <p:cNvSpPr txBox="1">
            <a:spLocks/>
          </p:cNvSpPr>
          <p:nvPr/>
        </p:nvSpPr>
        <p:spPr bwMode="auto">
          <a:xfrm>
            <a:off x="2070100" y="5727700"/>
            <a:ext cx="81534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3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Discovery of new mechanisms of resistance</a:t>
            </a:r>
            <a:endParaRPr lang="el-GR" sz="3200" kern="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63388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8 - Ομάδα"/>
          <p:cNvGrpSpPr/>
          <p:nvPr/>
        </p:nvGrpSpPr>
        <p:grpSpPr>
          <a:xfrm>
            <a:off x="1848820" y="1197827"/>
            <a:ext cx="5720380" cy="5152173"/>
            <a:chOff x="83520" y="829527"/>
            <a:chExt cx="4147200" cy="3898490"/>
          </a:xfrm>
        </p:grpSpPr>
        <p:pic>
          <p:nvPicPr>
            <p:cNvPr id="32769" name="Picture 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3520" y="995145"/>
              <a:ext cx="4147200" cy="373287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32770" name="Text Box 2"/>
            <p:cNvSpPr txBox="1">
              <a:spLocks noChangeArrowheads="1"/>
            </p:cNvSpPr>
            <p:nvPr/>
          </p:nvSpPr>
          <p:spPr bwMode="auto">
            <a:xfrm>
              <a:off x="84020" y="829527"/>
              <a:ext cx="4132380" cy="20460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square" lIns="81639" tIns="42452" rIns="81639" bIns="42452">
              <a:spAutoFit/>
            </a:bodyPr>
            <a:lstStyle/>
            <a:p>
              <a:pPr algn="ctr">
                <a:spcBef>
                  <a:spcPts val="624"/>
                </a:spcBef>
                <a:tabLst>
                  <a:tab pos="0" algn="l"/>
                  <a:tab pos="414726" algn="l"/>
                  <a:tab pos="829452" algn="l"/>
                  <a:tab pos="1244178" algn="l"/>
                  <a:tab pos="1658904" algn="l"/>
                  <a:tab pos="2073631" algn="l"/>
                  <a:tab pos="2488357" algn="l"/>
                  <a:tab pos="2903083" algn="l"/>
                  <a:tab pos="3317809" algn="l"/>
                  <a:tab pos="3732535" algn="l"/>
                  <a:tab pos="4147261" algn="l"/>
                  <a:tab pos="4561987" algn="l"/>
                  <a:tab pos="4976713" algn="l"/>
                  <a:tab pos="5391440" algn="l"/>
                  <a:tab pos="5806166" algn="l"/>
                  <a:tab pos="6220892" algn="l"/>
                  <a:tab pos="6635618" algn="l"/>
                  <a:tab pos="7050344" algn="l"/>
                  <a:tab pos="7465070" algn="l"/>
                  <a:tab pos="7879796" algn="l"/>
                  <a:tab pos="8294522" algn="l"/>
                </a:tabLst>
              </a:pPr>
              <a:r>
                <a:rPr 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  <a:cs typeface="Calibri" pitchFamily="34" charset="0"/>
                </a:rPr>
                <a:t>SENSITIVE-RESISTANT</a:t>
              </a:r>
            </a:p>
          </p:txBody>
        </p:sp>
      </p:grp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7953760" y="5941858"/>
            <a:ext cx="2218940" cy="3614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square" lIns="81639" tIns="42452" rIns="81639" bIns="42452">
            <a:spAutoFit/>
          </a:bodyPr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Red: q-value &lt; 0.05</a:t>
            </a: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7521842" y="2229627"/>
            <a:ext cx="3146159" cy="12628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0820" rIns="81639" bIns="40820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sensitive vs. resistant</a:t>
            </a:r>
          </a:p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40 up</a:t>
            </a:r>
          </a:p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12 down</a:t>
            </a:r>
          </a:p>
        </p:txBody>
      </p:sp>
      <p:sp>
        <p:nvSpPr>
          <p:cNvPr id="10" name="9 - Τίτλος"/>
          <p:cNvSpPr>
            <a:spLocks noGrp="1"/>
          </p:cNvSpPr>
          <p:nvPr>
            <p:ph type="title"/>
          </p:nvPr>
        </p:nvSpPr>
        <p:spPr>
          <a:xfrm>
            <a:off x="1955799" y="25400"/>
            <a:ext cx="9692249" cy="1143000"/>
          </a:xfrm>
        </p:spPr>
        <p:txBody>
          <a:bodyPr>
            <a:normAutofit fontScale="90000"/>
          </a:bodyPr>
          <a:lstStyle/>
          <a:p>
            <a:r>
              <a:rPr lang="en-GB" b="1" cap="none" dirty="0">
                <a:latin typeface="Calibri" pitchFamily="34" charset="0"/>
                <a:cs typeface="Calibri" pitchFamily="34" charset="0"/>
              </a:rPr>
              <a:t>Differential expression: MA-plots</a:t>
            </a:r>
            <a:endParaRPr lang="el-GR" cap="none" dirty="0"/>
          </a:p>
        </p:txBody>
      </p:sp>
      <p:grpSp>
        <p:nvGrpSpPr>
          <p:cNvPr id="18" name="17 - Ομάδα"/>
          <p:cNvGrpSpPr/>
          <p:nvPr/>
        </p:nvGrpSpPr>
        <p:grpSpPr>
          <a:xfrm>
            <a:off x="4495800" y="2235200"/>
            <a:ext cx="368300" cy="965200"/>
            <a:chOff x="2971800" y="2235200"/>
            <a:chExt cx="368300" cy="965200"/>
          </a:xfrm>
        </p:grpSpPr>
        <p:sp>
          <p:nvSpPr>
            <p:cNvPr id="11" name="10 - Έλλειψη"/>
            <p:cNvSpPr/>
            <p:nvPr/>
          </p:nvSpPr>
          <p:spPr>
            <a:xfrm>
              <a:off x="3086100" y="3009900"/>
              <a:ext cx="254000" cy="190500"/>
            </a:xfrm>
            <a:prstGeom prst="ellipse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2" name="11 - TextBox"/>
            <p:cNvSpPr txBox="1"/>
            <p:nvPr/>
          </p:nvSpPr>
          <p:spPr>
            <a:xfrm>
              <a:off x="2971800" y="22352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itchFamily="34" charset="0"/>
                  <a:cs typeface="Calibri" pitchFamily="34" charset="0"/>
                </a:rPr>
                <a:t>1</a:t>
              </a:r>
              <a:endParaRPr lang="el-GR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15" name="14 - Ευθεία γραμμή σύνδεσης"/>
            <p:cNvCxnSpPr>
              <a:stCxn id="11" idx="0"/>
              <a:endCxn id="12" idx="2"/>
            </p:cNvCxnSpPr>
            <p:nvPr/>
          </p:nvCxnSpPr>
          <p:spPr>
            <a:xfrm rot="16200000" flipV="1">
              <a:off x="2965188" y="2761987"/>
              <a:ext cx="405368" cy="90457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18 - Ομάδα"/>
          <p:cNvGrpSpPr/>
          <p:nvPr/>
        </p:nvGrpSpPr>
        <p:grpSpPr>
          <a:xfrm>
            <a:off x="3263900" y="2946400"/>
            <a:ext cx="965200" cy="609600"/>
            <a:chOff x="1739900" y="2946400"/>
            <a:chExt cx="965200" cy="609600"/>
          </a:xfrm>
        </p:grpSpPr>
        <p:sp>
          <p:nvSpPr>
            <p:cNvPr id="8" name="7 - Έλλειψη"/>
            <p:cNvSpPr/>
            <p:nvPr/>
          </p:nvSpPr>
          <p:spPr>
            <a:xfrm>
              <a:off x="2451100" y="3365500"/>
              <a:ext cx="254000" cy="190500"/>
            </a:xfrm>
            <a:prstGeom prst="ellipse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3" name="12 - TextBox"/>
            <p:cNvSpPr txBox="1"/>
            <p:nvPr/>
          </p:nvSpPr>
          <p:spPr>
            <a:xfrm>
              <a:off x="1739900" y="29464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itchFamily="34" charset="0"/>
                  <a:cs typeface="Calibri" pitchFamily="34" charset="0"/>
                </a:rPr>
                <a:t>2</a:t>
              </a:r>
              <a:endParaRPr lang="el-GR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17" name="16 - Ευθεία γραμμή σύνδεσης"/>
            <p:cNvCxnSpPr>
              <a:stCxn id="8" idx="1"/>
            </p:cNvCxnSpPr>
            <p:nvPr/>
          </p:nvCxnSpPr>
          <p:spPr>
            <a:xfrm rot="16200000" flipV="1">
              <a:off x="2125550" y="3030650"/>
              <a:ext cx="180298" cy="545197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131659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696820" y="607468"/>
            <a:ext cx="2396706" cy="1492132"/>
          </a:xfrm>
        </p:spPr>
        <p:txBody>
          <a:bodyPr>
            <a:normAutofit/>
          </a:bodyPr>
          <a:lstStyle/>
          <a:p>
            <a:r>
              <a:rPr lang="el-GR" sz="2400" cap="none" dirty="0">
                <a:latin typeface="+mn-lt"/>
              </a:rPr>
              <a:t>Διαφορικά εκφραζόμενα γονίδια</a:t>
            </a: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 rotWithShape="1">
          <a:blip r:embed="rId2"/>
          <a:srcRect l="21436" t="18034" r="20334" b="9487"/>
          <a:stretch/>
        </p:blipFill>
        <p:spPr>
          <a:xfrm>
            <a:off x="0" y="0"/>
            <a:ext cx="97952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86746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περιεχομένου"/>
          <p:cNvSpPr>
            <a:spLocks noGrp="1"/>
          </p:cNvSpPr>
          <p:nvPr>
            <p:ph idx="1"/>
          </p:nvPr>
        </p:nvSpPr>
        <p:spPr>
          <a:xfrm>
            <a:off x="1934813" y="1054367"/>
            <a:ext cx="8282609" cy="4670563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Proteases/Serine proteases catalyze the hydrolysis of peptide bonds and are known to be involved in several physiological functions:</a:t>
            </a:r>
          </a:p>
          <a:p>
            <a:pPr lvl="1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Digestion of dietary protein</a:t>
            </a:r>
          </a:p>
          <a:p>
            <a:pPr lvl="1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Blood coagulation</a:t>
            </a:r>
          </a:p>
          <a:p>
            <a:pPr lvl="1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Immune response</a:t>
            </a:r>
          </a:p>
          <a:p>
            <a:pPr lvl="1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Hormone activation</a:t>
            </a:r>
          </a:p>
          <a:p>
            <a:pPr lvl="1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Development </a:t>
            </a:r>
          </a:p>
          <a:p>
            <a:pPr lvl="1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Regulation of signal transduction and cellular protein trafficking </a:t>
            </a:r>
          </a:p>
        </p:txBody>
      </p:sp>
    </p:spTree>
    <p:extLst>
      <p:ext uri="{BB962C8B-B14F-4D97-AF65-F5344CB8AC3E}">
        <p14:creationId xmlns:p14="http://schemas.microsoft.com/office/powerpoint/2010/main" val="2871386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ChangeArrowheads="1"/>
          </p:cNvSpPr>
          <p:nvPr/>
        </p:nvSpPr>
        <p:spPr bwMode="auto">
          <a:xfrm>
            <a:off x="3251623" y="210235"/>
            <a:ext cx="5625258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el-GR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Ο κύκλος της τεχνικής PCR</a:t>
            </a:r>
          </a:p>
        </p:txBody>
      </p:sp>
      <p:pic>
        <p:nvPicPr>
          <p:cNvPr id="1126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9150" y="1125539"/>
            <a:ext cx="5397500" cy="4943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4928886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περιεχομένου"/>
          <p:cNvSpPr>
            <a:spLocks noGrp="1"/>
          </p:cNvSpPr>
          <p:nvPr>
            <p:ph idx="1"/>
          </p:nvPr>
        </p:nvSpPr>
        <p:spPr>
          <a:xfrm>
            <a:off x="1868553" y="630302"/>
            <a:ext cx="8454887" cy="5505451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Up regulation of protease genes has been identified in: </a:t>
            </a:r>
          </a:p>
          <a:p>
            <a:pPr lvl="1">
              <a:spcBef>
                <a:spcPts val="1200"/>
              </a:spcBef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DDT resistant </a:t>
            </a:r>
            <a:r>
              <a:rPr lang="en-US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An. </a:t>
            </a:r>
            <a:r>
              <a:rPr lang="en-US" sz="2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gambiae</a:t>
            </a:r>
            <a:r>
              <a:rPr lang="en-US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and </a:t>
            </a:r>
            <a:r>
              <a:rPr lang="en-US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D. </a:t>
            </a:r>
            <a:r>
              <a:rPr lang="en-US" sz="24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melanogaster</a:t>
            </a:r>
            <a:endParaRPr lang="en-US" sz="2400" i="1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spcBef>
                <a:spcPts val="1200"/>
              </a:spcBef>
            </a:pP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Fenitrothion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resistance of house flies</a:t>
            </a:r>
          </a:p>
          <a:p>
            <a:pPr>
              <a:spcBef>
                <a:spcPts val="1200"/>
              </a:spcBef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Suggested that up-regulation of proteases may enable insects to rapidly degrade proteins for their re-synthesis into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detox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enzymes (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M. </a:t>
            </a:r>
            <a:r>
              <a:rPr 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domestica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fenitrothion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) </a:t>
            </a:r>
          </a:p>
          <a:p>
            <a:pPr>
              <a:spcBef>
                <a:spcPts val="1200"/>
              </a:spcBef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Two serine proteases from </a:t>
            </a:r>
            <a:r>
              <a:rPr 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Cx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pipiens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have been found to be up-regulated in a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deltamethrin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-resistant strain. </a:t>
            </a:r>
          </a:p>
        </p:txBody>
      </p:sp>
    </p:spTree>
    <p:extLst>
      <p:ext uri="{BB962C8B-B14F-4D97-AF65-F5344CB8AC3E}">
        <p14:creationId xmlns:p14="http://schemas.microsoft.com/office/powerpoint/2010/main" val="248021820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2754" t="13575" r="40616" b="21111"/>
          <a:stretch/>
        </p:blipFill>
        <p:spPr>
          <a:xfrm>
            <a:off x="-1" y="0"/>
            <a:ext cx="870438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86795" y="606490"/>
            <a:ext cx="327504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Στρατηγικές για τη λειτουργική επικύρωση νέων υποψήφιων γονιδίων που σχετίζονται με την ανθεκτικότητα </a:t>
            </a:r>
            <a:r>
              <a:rPr lang="el-GR" sz="2400" dirty="0" err="1"/>
              <a:t>αλληλόμορφων</a:t>
            </a:r>
            <a:r>
              <a:rPr lang="el-GR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063797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924762" y="563918"/>
            <a:ext cx="3089954" cy="5978614"/>
            <a:chOff x="7513372" y="803186"/>
            <a:chExt cx="4163968" cy="5978614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7851" y="885652"/>
            <a:ext cx="2422352" cy="4624603"/>
          </a:xfrm>
        </p:spPr>
        <p:txBody>
          <a:bodyPr>
            <a:normAutofit/>
          </a:bodyPr>
          <a:lstStyle/>
          <a:p>
            <a:r>
              <a:rPr lang="el-GR" sz="23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Προς τι η γνώση των μηχανισμών ανθεκτικότητας;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8032" y="885652"/>
            <a:ext cx="4893915" cy="4616849"/>
          </a:xfrm>
        </p:spPr>
        <p:txBody>
          <a:bodyPr anchor="ctr">
            <a:normAutofit/>
          </a:bodyPr>
          <a:lstStyle/>
          <a:p>
            <a:r>
              <a:rPr lang="el-GR" sz="1900">
                <a:latin typeface="Candara" panose="020E0502030303020204" pitchFamily="34" charset="0"/>
              </a:rPr>
              <a:t>Συχνά συμμετέχουν περισσότεροι του ενός μηχανισμοί ανθεκτικότητας</a:t>
            </a:r>
          </a:p>
          <a:p>
            <a:pPr lvl="1"/>
            <a:r>
              <a:rPr lang="el-GR" sz="1900">
                <a:latin typeface="Candara" panose="020E0502030303020204" pitchFamily="34" charset="0"/>
              </a:rPr>
              <a:t>Σύνθετες αναλύσεις </a:t>
            </a:r>
            <a:r>
              <a:rPr lang="el-GR" sz="1900">
                <a:latin typeface="Candara" panose="020E0502030303020204" pitchFamily="34" charset="0"/>
                <a:sym typeface="Symbol"/>
              </a:rPr>
              <a:t></a:t>
            </a:r>
            <a:r>
              <a:rPr lang="el-GR" sz="1900">
                <a:latin typeface="Candara" panose="020E0502030303020204" pitchFamily="34" charset="0"/>
              </a:rPr>
              <a:t> μικροσυστοιχίες</a:t>
            </a:r>
          </a:p>
          <a:p>
            <a:r>
              <a:rPr lang="el-GR" sz="1900">
                <a:latin typeface="Candara" panose="020E0502030303020204" pitchFamily="34" charset="0"/>
              </a:rPr>
              <a:t>Διασταυρούμενη ανθεκτικότητα: συμβαίνει όταν η ανθεκτικότητα ως προς ένα εντομοκτόνο σκεύασμα έχει σαν αποτέλεσμα την ανθεκτικότητα και ως προς ένα άλλο, ακόμα και όταν το έντομο δεν έχει εκτεθεί στο διαφορετικό αυτό προϊόν</a:t>
            </a:r>
          </a:p>
          <a:p>
            <a:pPr lvl="1"/>
            <a:r>
              <a:rPr lang="el-GR" sz="1900">
                <a:latin typeface="Candara" panose="020E0502030303020204" pitchFamily="34" charset="0"/>
              </a:rPr>
              <a:t>Αποτέλεσμα κοινού τρόπου δράσης</a:t>
            </a:r>
          </a:p>
          <a:p>
            <a:r>
              <a:rPr lang="el-GR" sz="1900">
                <a:latin typeface="Candara" panose="020E0502030303020204" pitchFamily="34" charset="0"/>
              </a:rPr>
              <a:t>Συχνή λύση είναι η επιλογή άλλου εντομοκτόνου με διαφορετικό τρόπο δράσης</a:t>
            </a:r>
          </a:p>
          <a:p>
            <a:r>
              <a:rPr lang="el-GR" sz="1900">
                <a:latin typeface="Candara" panose="020E0502030303020204" pitchFamily="34" charset="0"/>
              </a:rPr>
              <a:t>Δημιουργία νέων εντομοκτόνων</a:t>
            </a:r>
          </a:p>
        </p:txBody>
      </p:sp>
    </p:spTree>
    <p:extLst>
      <p:ext uri="{BB962C8B-B14F-4D97-AF65-F5344CB8AC3E}">
        <p14:creationId xmlns:p14="http://schemas.microsoft.com/office/powerpoint/2010/main" val="96917281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241883" y="-253670"/>
            <a:ext cx="137072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2192730" y="422146"/>
            <a:ext cx="484026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9056611" y="655140"/>
            <a:ext cx="515604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541482" y="1"/>
            <a:ext cx="2126518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1" name="Isosceles Triangle 8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506258" y="6115502"/>
            <a:ext cx="1120884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90466" name="Picture 2">
            <a:extLst>
              <a:ext uri="{FF2B5EF4-FFF2-40B4-BE49-F238E27FC236}">
                <a16:creationId xmlns:a16="http://schemas.microsoft.com/office/drawing/2014/main" id="{D48DE4D1-D695-475F-9B69-97B144DCA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06601" y="668656"/>
            <a:ext cx="8178799" cy="5520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" name="Isosceles Triangle 8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227061" y="6453144"/>
            <a:ext cx="611177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6584951" y="2254251"/>
            <a:ext cx="3800475" cy="2289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l-GR" sz="3600" b="1">
                <a:solidFill>
                  <a:schemeClr val="tx1">
                    <a:lumMod val="85000"/>
                    <a:lumOff val="15000"/>
                  </a:schemeClr>
                </a:solidFill>
              </a:rPr>
              <a:t>Η εκθετική αύξηση των αντιγράφων DNA κατά την PCR.</a:t>
            </a:r>
          </a:p>
        </p:txBody>
      </p:sp>
      <p:pic>
        <p:nvPicPr>
          <p:cNvPr id="113667" name="Picture 3"/>
          <p:cNvPicPr>
            <a:picLocks noChangeAspect="1" noChangeArrowheads="1"/>
          </p:cNvPicPr>
          <p:nvPr/>
        </p:nvPicPr>
        <p:blipFill>
          <a:blip r:embed="rId2" cstate="print"/>
          <a:srcRect b="44318"/>
          <a:stretch>
            <a:fillRect/>
          </a:stretch>
        </p:blipFill>
        <p:spPr bwMode="auto">
          <a:xfrm>
            <a:off x="1803400" y="74613"/>
            <a:ext cx="4495800" cy="675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05499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1" name="Picture 3"/>
          <p:cNvPicPr>
            <a:picLocks noChangeAspect="1" noChangeArrowheads="1"/>
          </p:cNvPicPr>
          <p:nvPr/>
        </p:nvPicPr>
        <p:blipFill>
          <a:blip r:embed="rId2" cstate="print"/>
          <a:srcRect t="55682"/>
          <a:stretch>
            <a:fillRect/>
          </a:stretch>
        </p:blipFill>
        <p:spPr bwMode="auto">
          <a:xfrm>
            <a:off x="1630363" y="573089"/>
            <a:ext cx="4768850" cy="56975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14692" name="Rectangle 4"/>
          <p:cNvSpPr>
            <a:spLocks noChangeArrowheads="1"/>
          </p:cNvSpPr>
          <p:nvPr/>
        </p:nvSpPr>
        <p:spPr bwMode="auto">
          <a:xfrm>
            <a:off x="6584951" y="2254251"/>
            <a:ext cx="3800475" cy="2289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l-GR" sz="3600" b="1">
                <a:solidFill>
                  <a:schemeClr val="tx1">
                    <a:lumMod val="85000"/>
                    <a:lumOff val="15000"/>
                  </a:schemeClr>
                </a:solidFill>
              </a:rPr>
              <a:t>Η εκθετική αύξηση των αντιγράφων DNA κατά την PCR.</a:t>
            </a:r>
          </a:p>
        </p:txBody>
      </p:sp>
    </p:spTree>
    <p:extLst>
      <p:ext uri="{BB962C8B-B14F-4D97-AF65-F5344CB8AC3E}">
        <p14:creationId xmlns:p14="http://schemas.microsoft.com/office/powerpoint/2010/main" val="1617402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ChangeArrowheads="1"/>
          </p:cNvSpPr>
          <p:nvPr/>
        </p:nvSpPr>
        <p:spPr bwMode="auto">
          <a:xfrm>
            <a:off x="6240463" y="1942337"/>
            <a:ext cx="4311650" cy="20621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l-GR" sz="3200" b="1">
                <a:solidFill>
                  <a:schemeClr val="tx1">
                    <a:lumMod val="85000"/>
                    <a:lumOff val="15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Πολλαπλασιασμός μορίων κατά την αλυσιδωτή αντίδραση πολυμεράσης.</a:t>
            </a:r>
          </a:p>
        </p:txBody>
      </p:sp>
      <p:pic>
        <p:nvPicPr>
          <p:cNvPr id="1157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3225" y="0"/>
            <a:ext cx="4445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38553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2" name="Rectangle 4"/>
          <p:cNvSpPr>
            <a:spLocks noGrp="1" noChangeArrowheads="1"/>
          </p:cNvSpPr>
          <p:nvPr>
            <p:ph type="title"/>
          </p:nvPr>
        </p:nvSpPr>
        <p:spPr>
          <a:xfrm>
            <a:off x="2209800" y="2032000"/>
            <a:ext cx="7772400" cy="1143000"/>
          </a:xfrm>
        </p:spPr>
        <p:txBody>
          <a:bodyPr/>
          <a:lstStyle/>
          <a:p>
            <a:r>
              <a:rPr lang="en-US" sz="6000" b="1" cap="none" dirty="0">
                <a:latin typeface="+mn-lt"/>
              </a:rPr>
              <a:t>2. PCR-RFLP</a:t>
            </a:r>
            <a:endParaRPr lang="el-GR" sz="6000" b="1" cap="non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02475308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1B2F36"/>
      </a:dk2>
      <a:lt2>
        <a:srgbClr val="F3F3F2"/>
      </a:lt2>
      <a:accent1>
        <a:srgbClr val="A38D51"/>
      </a:accent1>
      <a:accent2>
        <a:srgbClr val="5A3D40"/>
      </a:accent2>
      <a:accent3>
        <a:srgbClr val="5D988C"/>
      </a:accent3>
      <a:accent4>
        <a:srgbClr val="A85752"/>
      </a:accent4>
      <a:accent5>
        <a:srgbClr val="809A67"/>
      </a:accent5>
      <a:accent6>
        <a:srgbClr val="67645A"/>
      </a:accent6>
      <a:hlink>
        <a:srgbClr val="5D988C"/>
      </a:hlink>
      <a:folHlink>
        <a:srgbClr val="8467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9E77EDF1-0821-4215-BD6E-A2D49F02550D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1173</Words>
  <Application>Microsoft Office PowerPoint</Application>
  <PresentationFormat>Ευρεία οθόνη</PresentationFormat>
  <Paragraphs>145</Paragraphs>
  <Slides>53</Slides>
  <Notes>3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11</vt:i4>
      </vt:variant>
      <vt:variant>
        <vt:lpstr>Θέμα</vt:lpstr>
      </vt:variant>
      <vt:variant>
        <vt:i4>2</vt:i4>
      </vt:variant>
      <vt:variant>
        <vt:lpstr>Ενσωματωμένοι διακομιστές OLE</vt:lpstr>
      </vt:variant>
      <vt:variant>
        <vt:i4>3</vt:i4>
      </vt:variant>
      <vt:variant>
        <vt:lpstr>Τίτλοι διαφανειών</vt:lpstr>
      </vt:variant>
      <vt:variant>
        <vt:i4>53</vt:i4>
      </vt:variant>
    </vt:vector>
  </HeadingPairs>
  <TitlesOfParts>
    <vt:vector size="69" baseType="lpstr">
      <vt:lpstr>Abadi</vt:lpstr>
      <vt:lpstr>Arial</vt:lpstr>
      <vt:lpstr>Calibri</vt:lpstr>
      <vt:lpstr>Calibri Light</vt:lpstr>
      <vt:lpstr>Cambria Math</vt:lpstr>
      <vt:lpstr>Candara</vt:lpstr>
      <vt:lpstr>Corbel</vt:lpstr>
      <vt:lpstr>Gill Sans MT</vt:lpstr>
      <vt:lpstr>Impact</vt:lpstr>
      <vt:lpstr>Times</vt:lpstr>
      <vt:lpstr>Times New Roman</vt:lpstr>
      <vt:lpstr>Badge</vt:lpstr>
      <vt:lpstr>Θέμα του Office</vt:lpstr>
      <vt:lpstr>Image</vt:lpstr>
      <vt:lpstr>Φωτογραφία του Photo Editor</vt:lpstr>
      <vt:lpstr>Εικόνα bitmap</vt:lpstr>
      <vt:lpstr>Η χρήση των μοριακών δεικτών στη διερεύνηση της ανθεκτικότητας στα εντομοκτόνα</vt:lpstr>
      <vt:lpstr>Παρουσίαση του PowerPoint</vt:lpstr>
      <vt:lpstr>1. PCR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2. PCR-RFLP</vt:lpstr>
      <vt:lpstr>PCR-RFLP</vt:lpstr>
      <vt:lpstr>Παρουσίαση του PowerPoint</vt:lpstr>
      <vt:lpstr>Παρουσίαση του PowerPoint</vt:lpstr>
      <vt:lpstr>3. Allele-specific PCR</vt:lpstr>
      <vt:lpstr>ASO primers / ARMS* test</vt:lpstr>
      <vt:lpstr>4. Εφαρμογές της PCR: Η ανθεκτικότητα του δάκου στα οργανοφωσφορικά εντομοκτόνα</vt:lpstr>
      <vt:lpstr>Παρουσίαση του PowerPoint</vt:lpstr>
      <vt:lpstr>Παρουσίαση του PowerPoint</vt:lpstr>
      <vt:lpstr>Παρουσίαση του PowerPoint</vt:lpstr>
      <vt:lpstr>Τρόποι αντιμετώπισης του δάκου</vt:lpstr>
      <vt:lpstr>Παρουσίαση του PowerPoint</vt:lpstr>
      <vt:lpstr>Εκτίμηση της ανθεκτικότητας φυσικών πληθυσμών δάκου στο dimethoate με βιοδοκιμές</vt:lpstr>
      <vt:lpstr>Παρουσίαση του PowerPoint</vt:lpstr>
      <vt:lpstr>Mode of action of organophosphoric insecticides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5. Ανακάλυψη νέων στόχων και μηχανισμών  (ανθεκτικότητα στο Spinosad)</vt:lpstr>
      <vt:lpstr>Παρουσίαση του PowerPoint</vt:lpstr>
      <vt:lpstr>Παρουσίαση του PowerPoint</vt:lpstr>
      <vt:lpstr>Ανθεκτικότητα στο spinosad</vt:lpstr>
      <vt:lpstr>Παρουσίαση του PowerPoint</vt:lpstr>
      <vt:lpstr>Ο υποδοχέας της ακετυλοχολίνης</vt:lpstr>
      <vt:lpstr>Ανθεκτικότητα του δάκου της ελιάς στο Spinosad</vt:lpstr>
      <vt:lpstr>Παρουσίαση του PowerPoint</vt:lpstr>
      <vt:lpstr>The evolution of spinosad resistance</vt:lpstr>
      <vt:lpstr>Παρουσίαση του PowerPoint</vt:lpstr>
      <vt:lpstr>De novo transcriptome analysis</vt:lpstr>
      <vt:lpstr>Differential expression: MA-plots</vt:lpstr>
      <vt:lpstr>Διαφορικά εκφραζόμενα γονίδια</vt:lpstr>
      <vt:lpstr>Παρουσίαση του PowerPoint</vt:lpstr>
      <vt:lpstr>Παρουσίαση του PowerPoint</vt:lpstr>
      <vt:lpstr>Παρουσίαση του PowerPoint</vt:lpstr>
      <vt:lpstr>Προς τι η γνώση των μηχανισμών ανθεκτικότητας;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χρήση των μοριακών δεικτών στη διερεύνηση της ανθεκτικότητας στα εντομοκτόνα</dc:title>
  <dc:creator>Kostas Mathiopoulos</dc:creator>
  <cp:lastModifiedBy>kwnstantinos MATHIOPOULOS</cp:lastModifiedBy>
  <cp:revision>4</cp:revision>
  <dcterms:created xsi:type="dcterms:W3CDTF">2020-11-10T12:06:12Z</dcterms:created>
  <dcterms:modified xsi:type="dcterms:W3CDTF">2023-11-13T17:23:51Z</dcterms:modified>
</cp:coreProperties>
</file>