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ebp" ContentType="image/jpe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0" r:id="rId2"/>
  </p:sldMasterIdLst>
  <p:notesMasterIdLst>
    <p:notesMasterId r:id="rId71"/>
  </p:notesMasterIdLst>
  <p:handoutMasterIdLst>
    <p:handoutMasterId r:id="rId72"/>
  </p:handoutMasterIdLst>
  <p:sldIdLst>
    <p:sldId id="256" r:id="rId3"/>
    <p:sldId id="292" r:id="rId4"/>
    <p:sldId id="293" r:id="rId5"/>
    <p:sldId id="294" r:id="rId6"/>
    <p:sldId id="346" r:id="rId7"/>
    <p:sldId id="347" r:id="rId8"/>
    <p:sldId id="348" r:id="rId9"/>
    <p:sldId id="349" r:id="rId10"/>
    <p:sldId id="350" r:id="rId11"/>
    <p:sldId id="352" r:id="rId12"/>
    <p:sldId id="353" r:id="rId13"/>
    <p:sldId id="298" r:id="rId14"/>
    <p:sldId id="416" r:id="rId15"/>
    <p:sldId id="296" r:id="rId16"/>
    <p:sldId id="297" r:id="rId17"/>
    <p:sldId id="299" r:id="rId18"/>
    <p:sldId id="308" r:id="rId19"/>
    <p:sldId id="315" r:id="rId20"/>
    <p:sldId id="300" r:id="rId21"/>
    <p:sldId id="424" r:id="rId22"/>
    <p:sldId id="425" r:id="rId23"/>
    <p:sldId id="301" r:id="rId24"/>
    <p:sldId id="408" r:id="rId25"/>
    <p:sldId id="419" r:id="rId26"/>
    <p:sldId id="420" r:id="rId27"/>
    <p:sldId id="302" r:id="rId28"/>
    <p:sldId id="303" r:id="rId29"/>
    <p:sldId id="304" r:id="rId30"/>
    <p:sldId id="427" r:id="rId31"/>
    <p:sldId id="323" r:id="rId32"/>
    <p:sldId id="324" r:id="rId33"/>
    <p:sldId id="330" r:id="rId34"/>
    <p:sldId id="331" r:id="rId35"/>
    <p:sldId id="344" r:id="rId36"/>
    <p:sldId id="336" r:id="rId37"/>
    <p:sldId id="409" r:id="rId38"/>
    <p:sldId id="411" r:id="rId39"/>
    <p:sldId id="412" r:id="rId40"/>
    <p:sldId id="421" r:id="rId41"/>
    <p:sldId id="354" r:id="rId42"/>
    <p:sldId id="355" r:id="rId43"/>
    <p:sldId id="356" r:id="rId44"/>
    <p:sldId id="357" r:id="rId45"/>
    <p:sldId id="358" r:id="rId46"/>
    <p:sldId id="359" r:id="rId47"/>
    <p:sldId id="361" r:id="rId48"/>
    <p:sldId id="362" r:id="rId49"/>
    <p:sldId id="363" r:id="rId50"/>
    <p:sldId id="365" r:id="rId51"/>
    <p:sldId id="370" r:id="rId52"/>
    <p:sldId id="286" r:id="rId53"/>
    <p:sldId id="372" r:id="rId54"/>
    <p:sldId id="374" r:id="rId55"/>
    <p:sldId id="375" r:id="rId56"/>
    <p:sldId id="376" r:id="rId57"/>
    <p:sldId id="377" r:id="rId58"/>
    <p:sldId id="378" r:id="rId59"/>
    <p:sldId id="379" r:id="rId60"/>
    <p:sldId id="380" r:id="rId61"/>
    <p:sldId id="381" r:id="rId62"/>
    <p:sldId id="382" r:id="rId63"/>
    <p:sldId id="383" r:id="rId64"/>
    <p:sldId id="384" r:id="rId65"/>
    <p:sldId id="385" r:id="rId66"/>
    <p:sldId id="414" r:id="rId67"/>
    <p:sldId id="386" r:id="rId68"/>
    <p:sldId id="422" r:id="rId69"/>
    <p:sldId id="423" r:id="rId70"/>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CC00"/>
    <a:srgbClr val="CC3300"/>
    <a:srgbClr val="FF0000"/>
    <a:srgbClr val="CCFFFF"/>
    <a:srgbClr val="FFFFCC"/>
    <a:srgbClr val="FFFF00"/>
    <a:srgbClr val="FFD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3741" autoAdjust="0"/>
  </p:normalViewPr>
  <p:slideViewPr>
    <p:cSldViewPr snapToGrid="0">
      <p:cViewPr varScale="1">
        <p:scale>
          <a:sx n="107" d="100"/>
          <a:sy n="107" d="100"/>
        </p:scale>
        <p:origin x="17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wnstantinos MATHIOPOULOS" userId="39e1a59a-baa8-4bb6-aabc-860017f977f2" providerId="ADAL" clId="{AD15F9D6-C496-4BC2-8668-3C1329221AFA}"/>
    <pc:docChg chg="undo custSel addSld delSld modSld sldOrd">
      <pc:chgData name="kwnstantinos MATHIOPOULOS" userId="39e1a59a-baa8-4bb6-aabc-860017f977f2" providerId="ADAL" clId="{AD15F9D6-C496-4BC2-8668-3C1329221AFA}" dt="2022-11-06T19:12:52.044" v="228" actId="47"/>
      <pc:docMkLst>
        <pc:docMk/>
      </pc:docMkLst>
      <pc:sldChg chg="modSp mod">
        <pc:chgData name="kwnstantinos MATHIOPOULOS" userId="39e1a59a-baa8-4bb6-aabc-860017f977f2" providerId="ADAL" clId="{AD15F9D6-C496-4BC2-8668-3C1329221AFA}" dt="2022-11-06T19:07:42.797" v="170" actId="20577"/>
        <pc:sldMkLst>
          <pc:docMk/>
          <pc:sldMk cId="720930866" sldId="301"/>
        </pc:sldMkLst>
        <pc:spChg chg="mod">
          <ac:chgData name="kwnstantinos MATHIOPOULOS" userId="39e1a59a-baa8-4bb6-aabc-860017f977f2" providerId="ADAL" clId="{AD15F9D6-C496-4BC2-8668-3C1329221AFA}" dt="2022-11-06T19:07:42.797" v="170" actId="20577"/>
          <ac:spMkLst>
            <pc:docMk/>
            <pc:sldMk cId="720930866" sldId="301"/>
            <ac:spMk id="2" creationId="{00000000-0000-0000-0000-000000000000}"/>
          </ac:spMkLst>
        </pc:spChg>
      </pc:sldChg>
      <pc:sldChg chg="addSp delSp modSp mod ord">
        <pc:chgData name="kwnstantinos MATHIOPOULOS" userId="39e1a59a-baa8-4bb6-aabc-860017f977f2" providerId="ADAL" clId="{AD15F9D6-C496-4BC2-8668-3C1329221AFA}" dt="2022-11-06T19:04:00.390" v="73" actId="1076"/>
        <pc:sldMkLst>
          <pc:docMk/>
          <pc:sldMk cId="1576858324" sldId="302"/>
        </pc:sldMkLst>
        <pc:spChg chg="mod">
          <ac:chgData name="kwnstantinos MATHIOPOULOS" userId="39e1a59a-baa8-4bb6-aabc-860017f977f2" providerId="ADAL" clId="{AD15F9D6-C496-4BC2-8668-3C1329221AFA}" dt="2022-11-06T19:04:00.390" v="73" actId="1076"/>
          <ac:spMkLst>
            <pc:docMk/>
            <pc:sldMk cId="1576858324" sldId="302"/>
            <ac:spMk id="2" creationId="{00000000-0000-0000-0000-000000000000}"/>
          </ac:spMkLst>
        </pc:spChg>
        <pc:spChg chg="del">
          <ac:chgData name="kwnstantinos MATHIOPOULOS" userId="39e1a59a-baa8-4bb6-aabc-860017f977f2" providerId="ADAL" clId="{AD15F9D6-C496-4BC2-8668-3C1329221AFA}" dt="2022-11-06T19:03:18.427" v="67" actId="478"/>
          <ac:spMkLst>
            <pc:docMk/>
            <pc:sldMk cId="1576858324" sldId="302"/>
            <ac:spMk id="3" creationId="{00000000-0000-0000-0000-000000000000}"/>
          </ac:spMkLst>
        </pc:spChg>
        <pc:spChg chg="add del mod">
          <ac:chgData name="kwnstantinos MATHIOPOULOS" userId="39e1a59a-baa8-4bb6-aabc-860017f977f2" providerId="ADAL" clId="{AD15F9D6-C496-4BC2-8668-3C1329221AFA}" dt="2022-11-06T19:03:19.956" v="68" actId="478"/>
          <ac:spMkLst>
            <pc:docMk/>
            <pc:sldMk cId="1576858324" sldId="302"/>
            <ac:spMk id="5" creationId="{820F3A10-A0AE-41A0-F4B2-91F7EC572176}"/>
          </ac:spMkLst>
        </pc:spChg>
      </pc:sldChg>
      <pc:sldChg chg="del">
        <pc:chgData name="kwnstantinos MATHIOPOULOS" userId="39e1a59a-baa8-4bb6-aabc-860017f977f2" providerId="ADAL" clId="{AD15F9D6-C496-4BC2-8668-3C1329221AFA}" dt="2022-11-06T19:01:29.748" v="46" actId="47"/>
        <pc:sldMkLst>
          <pc:docMk/>
          <pc:sldMk cId="2482729986" sldId="406"/>
        </pc:sldMkLst>
      </pc:sldChg>
      <pc:sldChg chg="addSp delSp modSp add del mod">
        <pc:chgData name="kwnstantinos MATHIOPOULOS" userId="39e1a59a-baa8-4bb6-aabc-860017f977f2" providerId="ADAL" clId="{AD15F9D6-C496-4BC2-8668-3C1329221AFA}" dt="2022-11-06T19:02:54.514" v="65" actId="6549"/>
        <pc:sldMkLst>
          <pc:docMk/>
          <pc:sldMk cId="2922348627" sldId="419"/>
        </pc:sldMkLst>
        <pc:spChg chg="mod">
          <ac:chgData name="kwnstantinos MATHIOPOULOS" userId="39e1a59a-baa8-4bb6-aabc-860017f977f2" providerId="ADAL" clId="{AD15F9D6-C496-4BC2-8668-3C1329221AFA}" dt="2022-11-06T19:02:54.514" v="65" actId="6549"/>
          <ac:spMkLst>
            <pc:docMk/>
            <pc:sldMk cId="2922348627" sldId="419"/>
            <ac:spMk id="4" creationId="{0E78AFD1-1B30-4868-A6B2-5263402A60B6}"/>
          </ac:spMkLst>
        </pc:spChg>
        <pc:spChg chg="del">
          <ac:chgData name="kwnstantinos MATHIOPOULOS" userId="39e1a59a-baa8-4bb6-aabc-860017f977f2" providerId="ADAL" clId="{AD15F9D6-C496-4BC2-8668-3C1329221AFA}" dt="2022-11-06T19:02:00.280" v="50" actId="478"/>
          <ac:spMkLst>
            <pc:docMk/>
            <pc:sldMk cId="2922348627" sldId="419"/>
            <ac:spMk id="11" creationId="{0FE1E4F1-AF8D-49C5-8D08-7FAC064A6CAB}"/>
          </ac:spMkLst>
        </pc:spChg>
        <pc:picChg chg="add mod">
          <ac:chgData name="kwnstantinos MATHIOPOULOS" userId="39e1a59a-baa8-4bb6-aabc-860017f977f2" providerId="ADAL" clId="{AD15F9D6-C496-4BC2-8668-3C1329221AFA}" dt="2022-11-06T19:02:36.950" v="59" actId="14100"/>
          <ac:picMkLst>
            <pc:docMk/>
            <pc:sldMk cId="2922348627" sldId="419"/>
            <ac:picMk id="2" creationId="{7D408255-E3E8-5F28-D1F2-03EA09206518}"/>
          </ac:picMkLst>
        </pc:picChg>
        <pc:picChg chg="mod">
          <ac:chgData name="kwnstantinos MATHIOPOULOS" userId="39e1a59a-baa8-4bb6-aabc-860017f977f2" providerId="ADAL" clId="{AD15F9D6-C496-4BC2-8668-3C1329221AFA}" dt="2022-11-06T19:02:49.470" v="62" actId="1076"/>
          <ac:picMkLst>
            <pc:docMk/>
            <pc:sldMk cId="2922348627" sldId="419"/>
            <ac:picMk id="8" creationId="{1397E023-0CBB-4A2A-BC83-096A50B55772}"/>
          </ac:picMkLst>
        </pc:picChg>
        <pc:picChg chg="mod">
          <ac:chgData name="kwnstantinos MATHIOPOULOS" userId="39e1a59a-baa8-4bb6-aabc-860017f977f2" providerId="ADAL" clId="{AD15F9D6-C496-4BC2-8668-3C1329221AFA}" dt="2022-11-06T19:02:51.750" v="63" actId="1076"/>
          <ac:picMkLst>
            <pc:docMk/>
            <pc:sldMk cId="2922348627" sldId="419"/>
            <ac:picMk id="10" creationId="{A9CA2ECB-B67A-43E5-9A15-B8C67A9D1B77}"/>
          </ac:picMkLst>
        </pc:picChg>
      </pc:sldChg>
      <pc:sldChg chg="addSp delSp modSp new mod modMedia setBg modClrScheme addAnim delAnim chgLayout">
        <pc:chgData name="kwnstantinos MATHIOPOULOS" userId="39e1a59a-baa8-4bb6-aabc-860017f977f2" providerId="ADAL" clId="{AD15F9D6-C496-4BC2-8668-3C1329221AFA}" dt="2022-11-06T19:06:04.492" v="115" actId="6549"/>
        <pc:sldMkLst>
          <pc:docMk/>
          <pc:sldMk cId="91092926" sldId="424"/>
        </pc:sldMkLst>
        <pc:spChg chg="del mod ord">
          <ac:chgData name="kwnstantinos MATHIOPOULOS" userId="39e1a59a-baa8-4bb6-aabc-860017f977f2" providerId="ADAL" clId="{AD15F9D6-C496-4BC2-8668-3C1329221AFA}" dt="2022-11-06T19:04:53.915" v="76" actId="700"/>
          <ac:spMkLst>
            <pc:docMk/>
            <pc:sldMk cId="91092926" sldId="424"/>
            <ac:spMk id="2" creationId="{9798B6D4-73C0-015E-460E-592AFC740B9B}"/>
          </ac:spMkLst>
        </pc:spChg>
        <pc:spChg chg="del">
          <ac:chgData name="kwnstantinos MATHIOPOULOS" userId="39e1a59a-baa8-4bb6-aabc-860017f977f2" providerId="ADAL" clId="{AD15F9D6-C496-4BC2-8668-3C1329221AFA}" dt="2022-11-06T19:04:53.915" v="76" actId="700"/>
          <ac:spMkLst>
            <pc:docMk/>
            <pc:sldMk cId="91092926" sldId="424"/>
            <ac:spMk id="3" creationId="{3122C89D-4C2D-6406-0506-E69607635E0B}"/>
          </ac:spMkLst>
        </pc:spChg>
        <pc:spChg chg="del">
          <ac:chgData name="kwnstantinos MATHIOPOULOS" userId="39e1a59a-baa8-4bb6-aabc-860017f977f2" providerId="ADAL" clId="{AD15F9D6-C496-4BC2-8668-3C1329221AFA}" dt="2022-11-06T19:04:53.915" v="76" actId="700"/>
          <ac:spMkLst>
            <pc:docMk/>
            <pc:sldMk cId="91092926" sldId="424"/>
            <ac:spMk id="4" creationId="{14B69EE5-556D-47D4-C7D2-EECB8AB4E191}"/>
          </ac:spMkLst>
        </pc:spChg>
        <pc:spChg chg="add mod ord">
          <ac:chgData name="kwnstantinos MATHIOPOULOS" userId="39e1a59a-baa8-4bb6-aabc-860017f977f2" providerId="ADAL" clId="{AD15F9D6-C496-4BC2-8668-3C1329221AFA}" dt="2022-11-06T19:06:04.492" v="115" actId="6549"/>
          <ac:spMkLst>
            <pc:docMk/>
            <pc:sldMk cId="91092926" sldId="424"/>
            <ac:spMk id="5" creationId="{66E437AE-E1AC-0EE9-146D-442E9181B3F1}"/>
          </ac:spMkLst>
        </pc:spChg>
        <pc:spChg chg="add del">
          <ac:chgData name="kwnstantinos MATHIOPOULOS" userId="39e1a59a-baa8-4bb6-aabc-860017f977f2" providerId="ADAL" clId="{AD15F9D6-C496-4BC2-8668-3C1329221AFA}" dt="2022-11-06T19:05:37.082" v="102" actId="26606"/>
          <ac:spMkLst>
            <pc:docMk/>
            <pc:sldMk cId="91092926" sldId="424"/>
            <ac:spMk id="11" creationId="{C1DD1A8A-57D5-4A81-AD04-532B043C5611}"/>
          </ac:spMkLst>
        </pc:spChg>
        <pc:spChg chg="add del">
          <ac:chgData name="kwnstantinos MATHIOPOULOS" userId="39e1a59a-baa8-4bb6-aabc-860017f977f2" providerId="ADAL" clId="{AD15F9D6-C496-4BC2-8668-3C1329221AFA}" dt="2022-11-06T19:05:37.082" v="102" actId="26606"/>
          <ac:spMkLst>
            <pc:docMk/>
            <pc:sldMk cId="91092926" sldId="424"/>
            <ac:spMk id="13" creationId="{007891EC-4501-44ED-A8C8-B11B6DB767AB}"/>
          </ac:spMkLst>
        </pc:spChg>
        <pc:spChg chg="add del">
          <ac:chgData name="kwnstantinos MATHIOPOULOS" userId="39e1a59a-baa8-4bb6-aabc-860017f977f2" providerId="ADAL" clId="{AD15F9D6-C496-4BC2-8668-3C1329221AFA}" dt="2022-11-06T19:05:45.844" v="106" actId="26606"/>
          <ac:spMkLst>
            <pc:docMk/>
            <pc:sldMk cId="91092926" sldId="424"/>
            <ac:spMk id="15" creationId="{C1DD1A8A-57D5-4A81-AD04-532B043C5611}"/>
          </ac:spMkLst>
        </pc:spChg>
        <pc:spChg chg="add del">
          <ac:chgData name="kwnstantinos MATHIOPOULOS" userId="39e1a59a-baa8-4bb6-aabc-860017f977f2" providerId="ADAL" clId="{AD15F9D6-C496-4BC2-8668-3C1329221AFA}" dt="2022-11-06T19:05:45.844" v="106" actId="26606"/>
          <ac:spMkLst>
            <pc:docMk/>
            <pc:sldMk cId="91092926" sldId="424"/>
            <ac:spMk id="17" creationId="{007891EC-4501-44ED-A8C8-B11B6DB767AB}"/>
          </ac:spMkLst>
        </pc:spChg>
        <pc:spChg chg="add">
          <ac:chgData name="kwnstantinos MATHIOPOULOS" userId="39e1a59a-baa8-4bb6-aabc-860017f977f2" providerId="ADAL" clId="{AD15F9D6-C496-4BC2-8668-3C1329221AFA}" dt="2022-11-06T19:05:45.880" v="107" actId="26606"/>
          <ac:spMkLst>
            <pc:docMk/>
            <pc:sldMk cId="91092926" sldId="424"/>
            <ac:spMk id="19" creationId="{C1DD1A8A-57D5-4A81-AD04-532B043C5611}"/>
          </ac:spMkLst>
        </pc:spChg>
        <pc:spChg chg="add">
          <ac:chgData name="kwnstantinos MATHIOPOULOS" userId="39e1a59a-baa8-4bb6-aabc-860017f977f2" providerId="ADAL" clId="{AD15F9D6-C496-4BC2-8668-3C1329221AFA}" dt="2022-11-06T19:05:45.880" v="107" actId="26606"/>
          <ac:spMkLst>
            <pc:docMk/>
            <pc:sldMk cId="91092926" sldId="424"/>
            <ac:spMk id="21" creationId="{007891EC-4501-44ED-A8C8-B11B6DB767AB}"/>
          </ac:spMkLst>
        </pc:spChg>
        <pc:picChg chg="add del">
          <ac:chgData name="kwnstantinos MATHIOPOULOS" userId="39e1a59a-baa8-4bb6-aabc-860017f977f2" providerId="ADAL" clId="{AD15F9D6-C496-4BC2-8668-3C1329221AFA}" dt="2022-11-06T19:05:37.082" v="102" actId="26606"/>
          <ac:picMkLst>
            <pc:docMk/>
            <pc:sldMk cId="91092926" sldId="424"/>
            <ac:picMk id="7" creationId="{2A93CD20-070F-0CCD-2A4C-D0BDE509026E}"/>
          </ac:picMkLst>
        </pc:picChg>
        <pc:picChg chg="add del mod">
          <ac:chgData name="kwnstantinos MATHIOPOULOS" userId="39e1a59a-baa8-4bb6-aabc-860017f977f2" providerId="ADAL" clId="{AD15F9D6-C496-4BC2-8668-3C1329221AFA}" dt="2022-11-06T19:05:45.844" v="106" actId="26606"/>
          <ac:picMkLst>
            <pc:docMk/>
            <pc:sldMk cId="91092926" sldId="424"/>
            <ac:picMk id="16" creationId="{56B899BD-6A2E-DAB1-AA90-50C9C5856FF2}"/>
          </ac:picMkLst>
        </pc:picChg>
        <pc:picChg chg="add">
          <ac:chgData name="kwnstantinos MATHIOPOULOS" userId="39e1a59a-baa8-4bb6-aabc-860017f977f2" providerId="ADAL" clId="{AD15F9D6-C496-4BC2-8668-3C1329221AFA}" dt="2022-11-06T19:05:45.880" v="107" actId="26606"/>
          <ac:picMkLst>
            <pc:docMk/>
            <pc:sldMk cId="91092926" sldId="424"/>
            <ac:picMk id="20" creationId="{2A93CD20-070F-0CCD-2A4C-D0BDE509026E}"/>
          </ac:picMkLst>
        </pc:picChg>
      </pc:sldChg>
      <pc:sldChg chg="new del">
        <pc:chgData name="kwnstantinos MATHIOPOULOS" userId="39e1a59a-baa8-4bb6-aabc-860017f977f2" providerId="ADAL" clId="{AD15F9D6-C496-4BC2-8668-3C1329221AFA}" dt="2022-11-06T19:04:10.697" v="74" actId="47"/>
        <pc:sldMkLst>
          <pc:docMk/>
          <pc:sldMk cId="1631065712" sldId="424"/>
        </pc:sldMkLst>
      </pc:sldChg>
      <pc:sldChg chg="delSp del mod">
        <pc:chgData name="kwnstantinos MATHIOPOULOS" userId="39e1a59a-baa8-4bb6-aabc-860017f977f2" providerId="ADAL" clId="{AD15F9D6-C496-4BC2-8668-3C1329221AFA}" dt="2022-11-06T19:03:00.338" v="66" actId="47"/>
        <pc:sldMkLst>
          <pc:docMk/>
          <pc:sldMk cId="212544805" sldId="425"/>
        </pc:sldMkLst>
        <pc:picChg chg="del">
          <ac:chgData name="kwnstantinos MATHIOPOULOS" userId="39e1a59a-baa8-4bb6-aabc-860017f977f2" providerId="ADAL" clId="{AD15F9D6-C496-4BC2-8668-3C1329221AFA}" dt="2022-11-06T19:02:17.316" v="54" actId="21"/>
          <ac:picMkLst>
            <pc:docMk/>
            <pc:sldMk cId="212544805" sldId="425"/>
            <ac:picMk id="6" creationId="{A7F663F8-409F-4E88-AC5F-8FA9608028B9}"/>
          </ac:picMkLst>
        </pc:picChg>
      </pc:sldChg>
      <pc:sldChg chg="addSp delSp modSp new mod setBg addAnim delAnim setClrOvrMap">
        <pc:chgData name="kwnstantinos MATHIOPOULOS" userId="39e1a59a-baa8-4bb6-aabc-860017f977f2" providerId="ADAL" clId="{AD15F9D6-C496-4BC2-8668-3C1329221AFA}" dt="2022-11-06T19:07:29.630" v="167" actId="14100"/>
        <pc:sldMkLst>
          <pc:docMk/>
          <pc:sldMk cId="2331598617" sldId="425"/>
        </pc:sldMkLst>
        <pc:spChg chg="mod">
          <ac:chgData name="kwnstantinos MATHIOPOULOS" userId="39e1a59a-baa8-4bb6-aabc-860017f977f2" providerId="ADAL" clId="{AD15F9D6-C496-4BC2-8668-3C1329221AFA}" dt="2022-11-06T19:07:29.630" v="167" actId="14100"/>
          <ac:spMkLst>
            <pc:docMk/>
            <pc:sldMk cId="2331598617" sldId="425"/>
            <ac:spMk id="2" creationId="{E57CCEC0-88D2-DF6A-CD57-B1C1B90568D3}"/>
          </ac:spMkLst>
        </pc:spChg>
        <pc:spChg chg="add del">
          <ac:chgData name="kwnstantinos MATHIOPOULOS" userId="39e1a59a-baa8-4bb6-aabc-860017f977f2" providerId="ADAL" clId="{AD15F9D6-C496-4BC2-8668-3C1329221AFA}" dt="2022-11-06T19:06:47.935" v="136" actId="26606"/>
          <ac:spMkLst>
            <pc:docMk/>
            <pc:sldMk cId="2331598617" sldId="425"/>
            <ac:spMk id="8" creationId="{C1DD1A8A-57D5-4A81-AD04-532B043C5611}"/>
          </ac:spMkLst>
        </pc:spChg>
        <pc:spChg chg="add del">
          <ac:chgData name="kwnstantinos MATHIOPOULOS" userId="39e1a59a-baa8-4bb6-aabc-860017f977f2" providerId="ADAL" clId="{AD15F9D6-C496-4BC2-8668-3C1329221AFA}" dt="2022-11-06T19:06:47.935" v="136" actId="26606"/>
          <ac:spMkLst>
            <pc:docMk/>
            <pc:sldMk cId="2331598617" sldId="425"/>
            <ac:spMk id="10" creationId="{007891EC-4501-44ED-A8C8-B11B6DB767AB}"/>
          </ac:spMkLst>
        </pc:spChg>
        <pc:spChg chg="add del">
          <ac:chgData name="kwnstantinos MATHIOPOULOS" userId="39e1a59a-baa8-4bb6-aabc-860017f977f2" providerId="ADAL" clId="{AD15F9D6-C496-4BC2-8668-3C1329221AFA}" dt="2022-11-06T19:06:54.998" v="138" actId="26606"/>
          <ac:spMkLst>
            <pc:docMk/>
            <pc:sldMk cId="2331598617" sldId="425"/>
            <ac:spMk id="13" creationId="{6B3BAD04-E614-4C16-8360-019FCF0045AC}"/>
          </ac:spMkLst>
        </pc:spChg>
        <pc:spChg chg="add del">
          <ac:chgData name="kwnstantinos MATHIOPOULOS" userId="39e1a59a-baa8-4bb6-aabc-860017f977f2" providerId="ADAL" clId="{AD15F9D6-C496-4BC2-8668-3C1329221AFA}" dt="2022-11-06T19:07:12.418" v="143" actId="26606"/>
          <ac:spMkLst>
            <pc:docMk/>
            <pc:sldMk cId="2331598617" sldId="425"/>
            <ac:spMk id="15" creationId="{C1DD1A8A-57D5-4A81-AD04-532B043C5611}"/>
          </ac:spMkLst>
        </pc:spChg>
        <pc:spChg chg="add del">
          <ac:chgData name="kwnstantinos MATHIOPOULOS" userId="39e1a59a-baa8-4bb6-aabc-860017f977f2" providerId="ADAL" clId="{AD15F9D6-C496-4BC2-8668-3C1329221AFA}" dt="2022-11-06T19:07:12.418" v="143" actId="26606"/>
          <ac:spMkLst>
            <pc:docMk/>
            <pc:sldMk cId="2331598617" sldId="425"/>
            <ac:spMk id="17" creationId="{007891EC-4501-44ED-A8C8-B11B6DB767AB}"/>
          </ac:spMkLst>
        </pc:spChg>
        <pc:spChg chg="add del">
          <ac:chgData name="kwnstantinos MATHIOPOULOS" userId="39e1a59a-baa8-4bb6-aabc-860017f977f2" providerId="ADAL" clId="{AD15F9D6-C496-4BC2-8668-3C1329221AFA}" dt="2022-11-06T19:07:12.409" v="142" actId="26606"/>
          <ac:spMkLst>
            <pc:docMk/>
            <pc:sldMk cId="2331598617" sldId="425"/>
            <ac:spMk id="22" creationId="{E49CC64F-7275-4E33-961B-0C5CDC439875}"/>
          </ac:spMkLst>
        </pc:spChg>
        <pc:spChg chg="add">
          <ac:chgData name="kwnstantinos MATHIOPOULOS" userId="39e1a59a-baa8-4bb6-aabc-860017f977f2" providerId="ADAL" clId="{AD15F9D6-C496-4BC2-8668-3C1329221AFA}" dt="2022-11-06T19:07:12.418" v="143" actId="26606"/>
          <ac:spMkLst>
            <pc:docMk/>
            <pc:sldMk cId="2331598617" sldId="425"/>
            <ac:spMk id="24" creationId="{D74A4382-E3AD-430A-9A1F-DFA3E0E77A7D}"/>
          </ac:spMkLst>
        </pc:spChg>
        <pc:spChg chg="add">
          <ac:chgData name="kwnstantinos MATHIOPOULOS" userId="39e1a59a-baa8-4bb6-aabc-860017f977f2" providerId="ADAL" clId="{AD15F9D6-C496-4BC2-8668-3C1329221AFA}" dt="2022-11-06T19:07:12.418" v="143" actId="26606"/>
          <ac:spMkLst>
            <pc:docMk/>
            <pc:sldMk cId="2331598617" sldId="425"/>
            <ac:spMk id="25" creationId="{5A59F003-E00A-43F9-91DC-CC54E3B87466}"/>
          </ac:spMkLst>
        </pc:spChg>
        <pc:spChg chg="add">
          <ac:chgData name="kwnstantinos MATHIOPOULOS" userId="39e1a59a-baa8-4bb6-aabc-860017f977f2" providerId="ADAL" clId="{AD15F9D6-C496-4BC2-8668-3C1329221AFA}" dt="2022-11-06T19:07:12.418" v="143" actId="26606"/>
          <ac:spMkLst>
            <pc:docMk/>
            <pc:sldMk cId="2331598617" sldId="425"/>
            <ac:spMk id="26" creationId="{79F40191-0F44-4FD1-82CC-ACB507C14BE6}"/>
          </ac:spMkLst>
        </pc:spChg>
        <pc:picChg chg="add del">
          <ac:chgData name="kwnstantinos MATHIOPOULOS" userId="39e1a59a-baa8-4bb6-aabc-860017f977f2" providerId="ADAL" clId="{AD15F9D6-C496-4BC2-8668-3C1329221AFA}" dt="2022-11-06T19:06:47.935" v="136" actId="26606"/>
          <ac:picMkLst>
            <pc:docMk/>
            <pc:sldMk cId="2331598617" sldId="425"/>
            <ac:picMk id="4" creationId="{367665BD-8DC3-442C-3075-BFD6486333DB}"/>
          </ac:picMkLst>
        </pc:picChg>
        <pc:picChg chg="add del">
          <ac:chgData name="kwnstantinos MATHIOPOULOS" userId="39e1a59a-baa8-4bb6-aabc-860017f977f2" providerId="ADAL" clId="{AD15F9D6-C496-4BC2-8668-3C1329221AFA}" dt="2022-11-06T19:06:54.998" v="138" actId="26606"/>
          <ac:picMkLst>
            <pc:docMk/>
            <pc:sldMk cId="2331598617" sldId="425"/>
            <ac:picMk id="12" creationId="{10DB4F1D-6EBB-F982-75F1-F5FC6DB8659C}"/>
          </ac:picMkLst>
        </pc:picChg>
        <pc:picChg chg="add mod ord">
          <ac:chgData name="kwnstantinos MATHIOPOULOS" userId="39e1a59a-baa8-4bb6-aabc-860017f977f2" providerId="ADAL" clId="{AD15F9D6-C496-4BC2-8668-3C1329221AFA}" dt="2022-11-06T19:07:12.418" v="143" actId="26606"/>
          <ac:picMkLst>
            <pc:docMk/>
            <pc:sldMk cId="2331598617" sldId="425"/>
            <ac:picMk id="16" creationId="{367665BD-8DC3-442C-3075-BFD6486333DB}"/>
          </ac:picMkLst>
        </pc:picChg>
      </pc:sldChg>
      <pc:sldChg chg="del">
        <pc:chgData name="kwnstantinos MATHIOPOULOS" userId="39e1a59a-baa8-4bb6-aabc-860017f977f2" providerId="ADAL" clId="{AD15F9D6-C496-4BC2-8668-3C1329221AFA}" dt="2022-11-06T19:00:37.840" v="42" actId="47"/>
        <pc:sldMkLst>
          <pc:docMk/>
          <pc:sldMk cId="1380427860" sldId="426"/>
        </pc:sldMkLst>
      </pc:sldChg>
      <pc:sldChg chg="addSp delSp modSp new del mod">
        <pc:chgData name="kwnstantinos MATHIOPOULOS" userId="39e1a59a-baa8-4bb6-aabc-860017f977f2" providerId="ADAL" clId="{AD15F9D6-C496-4BC2-8668-3C1329221AFA}" dt="2022-11-06T19:12:52.044" v="228" actId="47"/>
        <pc:sldMkLst>
          <pc:docMk/>
          <pc:sldMk cId="2768665242" sldId="426"/>
        </pc:sldMkLst>
        <pc:spChg chg="add del">
          <ac:chgData name="kwnstantinos MATHIOPOULOS" userId="39e1a59a-baa8-4bb6-aabc-860017f977f2" providerId="ADAL" clId="{AD15F9D6-C496-4BC2-8668-3C1329221AFA}" dt="2022-11-06T19:11:07.549" v="196"/>
          <ac:spMkLst>
            <pc:docMk/>
            <pc:sldMk cId="2768665242" sldId="426"/>
            <ac:spMk id="2" creationId="{35C757AF-F39D-00CA-33D5-44993B822BC5}"/>
          </ac:spMkLst>
        </pc:spChg>
        <pc:spChg chg="mod">
          <ac:chgData name="kwnstantinos MATHIOPOULOS" userId="39e1a59a-baa8-4bb6-aabc-860017f977f2" providerId="ADAL" clId="{AD15F9D6-C496-4BC2-8668-3C1329221AFA}" dt="2022-11-06T19:08:19.177" v="193" actId="20577"/>
          <ac:spMkLst>
            <pc:docMk/>
            <pc:sldMk cId="2768665242" sldId="426"/>
            <ac:spMk id="3" creationId="{DF5D74DD-B383-4535-6B38-ED4F01D3A3D0}"/>
          </ac:spMkLst>
        </pc:spChg>
        <pc:picChg chg="add mod">
          <ac:chgData name="kwnstantinos MATHIOPOULOS" userId="39e1a59a-baa8-4bb6-aabc-860017f977f2" providerId="ADAL" clId="{AD15F9D6-C496-4BC2-8668-3C1329221AFA}" dt="2022-11-06T19:11:07.549" v="196"/>
          <ac:picMkLst>
            <pc:docMk/>
            <pc:sldMk cId="2768665242" sldId="426"/>
            <ac:picMk id="4" creationId="{419F9993-BA74-4102-809C-5FF3E6B3462A}"/>
          </ac:picMkLst>
        </pc:picChg>
        <pc:picChg chg="add del mod">
          <ac:chgData name="kwnstantinos MATHIOPOULOS" userId="39e1a59a-baa8-4bb6-aabc-860017f977f2" providerId="ADAL" clId="{AD15F9D6-C496-4BC2-8668-3C1329221AFA}" dt="2022-11-06T19:11:03.008" v="195"/>
          <ac:picMkLst>
            <pc:docMk/>
            <pc:sldMk cId="2768665242" sldId="426"/>
            <ac:picMk id="1026" creationId="{686D0DCC-74AE-30EC-8FA9-B3386EA8A59F}"/>
          </ac:picMkLst>
        </pc:picChg>
      </pc:sldChg>
      <pc:sldChg chg="addSp delSp modSp new mod setBg modClrScheme chgLayout">
        <pc:chgData name="kwnstantinos MATHIOPOULOS" userId="39e1a59a-baa8-4bb6-aabc-860017f977f2" providerId="ADAL" clId="{AD15F9D6-C496-4BC2-8668-3C1329221AFA}" dt="2022-11-06T19:12:37.762" v="227" actId="26606"/>
        <pc:sldMkLst>
          <pc:docMk/>
          <pc:sldMk cId="251090863" sldId="427"/>
        </pc:sldMkLst>
        <pc:spChg chg="del">
          <ac:chgData name="kwnstantinos MATHIOPOULOS" userId="39e1a59a-baa8-4bb6-aabc-860017f977f2" providerId="ADAL" clId="{AD15F9D6-C496-4BC2-8668-3C1329221AFA}" dt="2022-11-06T19:11:26.355" v="198" actId="700"/>
          <ac:spMkLst>
            <pc:docMk/>
            <pc:sldMk cId="251090863" sldId="427"/>
            <ac:spMk id="2" creationId="{362F4B86-8284-E5C8-6AFA-A148710DF799}"/>
          </ac:spMkLst>
        </pc:spChg>
        <pc:spChg chg="del mod ord">
          <ac:chgData name="kwnstantinos MATHIOPOULOS" userId="39e1a59a-baa8-4bb6-aabc-860017f977f2" providerId="ADAL" clId="{AD15F9D6-C496-4BC2-8668-3C1329221AFA}" dt="2022-11-06T19:11:26.355" v="198" actId="700"/>
          <ac:spMkLst>
            <pc:docMk/>
            <pc:sldMk cId="251090863" sldId="427"/>
            <ac:spMk id="3" creationId="{72B9D6F2-3AF1-13B2-14ED-BDDE6EE45DEF}"/>
          </ac:spMkLst>
        </pc:spChg>
        <pc:spChg chg="add mod ord">
          <ac:chgData name="kwnstantinos MATHIOPOULOS" userId="39e1a59a-baa8-4bb6-aabc-860017f977f2" providerId="ADAL" clId="{AD15F9D6-C496-4BC2-8668-3C1329221AFA}" dt="2022-11-06T19:12:37.762" v="227" actId="26606"/>
          <ac:spMkLst>
            <pc:docMk/>
            <pc:sldMk cId="251090863" sldId="427"/>
            <ac:spMk id="4" creationId="{00D65E51-092D-B88E-75CF-6EE282F7732F}"/>
          </ac:spMkLst>
        </pc:spChg>
        <pc:spChg chg="add del">
          <ac:chgData name="kwnstantinos MATHIOPOULOS" userId="39e1a59a-baa8-4bb6-aabc-860017f977f2" providerId="ADAL" clId="{AD15F9D6-C496-4BC2-8668-3C1329221AFA}" dt="2022-11-06T19:11:50.029" v="201" actId="26606"/>
          <ac:spMkLst>
            <pc:docMk/>
            <pc:sldMk cId="251090863" sldId="427"/>
            <ac:spMk id="10" creationId="{D4771268-CB57-404A-9271-370EB28F6090}"/>
          </ac:spMkLst>
        </pc:spChg>
        <pc:spChg chg="add del">
          <ac:chgData name="kwnstantinos MATHIOPOULOS" userId="39e1a59a-baa8-4bb6-aabc-860017f977f2" providerId="ADAL" clId="{AD15F9D6-C496-4BC2-8668-3C1329221AFA}" dt="2022-11-06T19:12:05.715" v="203" actId="26606"/>
          <ac:spMkLst>
            <pc:docMk/>
            <pc:sldMk cId="251090863" sldId="427"/>
            <ac:spMk id="12" creationId="{A4AC5506-6312-4701-8D3C-40187889A947}"/>
          </ac:spMkLst>
        </pc:spChg>
        <pc:spChg chg="add del">
          <ac:chgData name="kwnstantinos MATHIOPOULOS" userId="39e1a59a-baa8-4bb6-aabc-860017f977f2" providerId="ADAL" clId="{AD15F9D6-C496-4BC2-8668-3C1329221AFA}" dt="2022-11-06T19:12:37.762" v="227" actId="26606"/>
          <ac:spMkLst>
            <pc:docMk/>
            <pc:sldMk cId="251090863" sldId="427"/>
            <ac:spMk id="17" creationId="{86295E7F-EA66-480B-B001-C8BE7CD61903}"/>
          </ac:spMkLst>
        </pc:spChg>
        <pc:spChg chg="add">
          <ac:chgData name="kwnstantinos MATHIOPOULOS" userId="39e1a59a-baa8-4bb6-aabc-860017f977f2" providerId="ADAL" clId="{AD15F9D6-C496-4BC2-8668-3C1329221AFA}" dt="2022-11-06T19:12:37.762" v="227" actId="26606"/>
          <ac:spMkLst>
            <pc:docMk/>
            <pc:sldMk cId="251090863" sldId="427"/>
            <ac:spMk id="24" creationId="{D38A241E-0395-41E5-8607-BAA2799A4374}"/>
          </ac:spMkLst>
        </pc:spChg>
        <pc:picChg chg="add mod">
          <ac:chgData name="kwnstantinos MATHIOPOULOS" userId="39e1a59a-baa8-4bb6-aabc-860017f977f2" providerId="ADAL" clId="{AD15F9D6-C496-4BC2-8668-3C1329221AFA}" dt="2022-11-06T19:12:05.715" v="203" actId="26606"/>
          <ac:picMkLst>
            <pc:docMk/>
            <pc:sldMk cId="251090863" sldId="427"/>
            <ac:picMk id="5" creationId="{878AE7F2-7454-FF44-F64F-42203F540129}"/>
          </ac:picMkLst>
        </pc:picChg>
        <pc:cxnChg chg="add del">
          <ac:chgData name="kwnstantinos MATHIOPOULOS" userId="39e1a59a-baa8-4bb6-aabc-860017f977f2" providerId="ADAL" clId="{AD15F9D6-C496-4BC2-8668-3C1329221AFA}" dt="2022-11-06T19:12:37.762" v="227" actId="26606"/>
          <ac:cxnSpMkLst>
            <pc:docMk/>
            <pc:sldMk cId="251090863" sldId="427"/>
            <ac:cxnSpMk id="19" creationId="{E126E481-B945-4179-BD79-05E96E9B29E1}"/>
          </ac:cxnSpMkLst>
        </pc:cxnChg>
        <pc:cxnChg chg="add">
          <ac:chgData name="kwnstantinos MATHIOPOULOS" userId="39e1a59a-baa8-4bb6-aabc-860017f977f2" providerId="ADAL" clId="{AD15F9D6-C496-4BC2-8668-3C1329221AFA}" dt="2022-11-06T19:12:37.762" v="227" actId="26606"/>
          <ac:cxnSpMkLst>
            <pc:docMk/>
            <pc:sldMk cId="251090863" sldId="427"/>
            <ac:cxnSpMk id="26" creationId="{CE352288-84AD-4CA8-BCD5-76C29D34E1DB}"/>
          </ac:cxnSpMkLst>
        </pc:cxnChg>
      </pc:sldChg>
      <pc:sldChg chg="del">
        <pc:chgData name="kwnstantinos MATHIOPOULOS" userId="39e1a59a-baa8-4bb6-aabc-860017f977f2" providerId="ADAL" clId="{AD15F9D6-C496-4BC2-8668-3C1329221AFA}" dt="2022-11-06T19:00:40.922" v="43" actId="47"/>
        <pc:sldMkLst>
          <pc:docMk/>
          <pc:sldMk cId="785477712" sldId="427"/>
        </pc:sldMkLst>
      </pc:sldChg>
    </pc:docChg>
  </pc:docChgLst>
  <pc:docChgLst>
    <pc:chgData name="kwnstantinos MATHIOPOULOS" userId="39e1a59a-baa8-4bb6-aabc-860017f977f2" providerId="ADAL" clId="{26541165-673E-4D0A-A6EC-AF43DE084E30}"/>
    <pc:docChg chg="modSld">
      <pc:chgData name="kwnstantinos MATHIOPOULOS" userId="39e1a59a-baa8-4bb6-aabc-860017f977f2" providerId="ADAL" clId="{26541165-673E-4D0A-A6EC-AF43DE084E30}" dt="2023-11-13T15:31:31.258" v="0" actId="20577"/>
      <pc:docMkLst>
        <pc:docMk/>
      </pc:docMkLst>
      <pc:sldChg chg="modSp mod">
        <pc:chgData name="kwnstantinos MATHIOPOULOS" userId="39e1a59a-baa8-4bb6-aabc-860017f977f2" providerId="ADAL" clId="{26541165-673E-4D0A-A6EC-AF43DE084E30}" dt="2023-11-13T15:31:31.258" v="0" actId="20577"/>
        <pc:sldMkLst>
          <pc:docMk/>
          <pc:sldMk cId="0" sldId="331"/>
        </pc:sldMkLst>
        <pc:spChg chg="mod">
          <ac:chgData name="kwnstantinos MATHIOPOULOS" userId="39e1a59a-baa8-4bb6-aabc-860017f977f2" providerId="ADAL" clId="{26541165-673E-4D0A-A6EC-AF43DE084E30}" dt="2023-11-13T15:31:31.258" v="0" actId="20577"/>
          <ac:spMkLst>
            <pc:docMk/>
            <pc:sldMk cId="0" sldId="331"/>
            <ac:spMk id="20173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5E53A-543B-4EE6-803E-EEA4B0B4AB1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FA51C50-CC49-4C18-93C9-5D962A4B2CB1}">
      <dgm:prSet/>
      <dgm:spPr/>
      <dgm:t>
        <a:bodyPr/>
        <a:lstStyle/>
        <a:p>
          <a:r>
            <a:rPr lang="el-GR"/>
            <a:t>Λίγο μετά την εισαγωγή των συνθετικών οργανικών εντομοκτόνων το</a:t>
          </a:r>
          <a:r>
            <a:rPr lang="en-GB"/>
            <a:t> 1940, </a:t>
          </a:r>
          <a:r>
            <a:rPr lang="el-GR"/>
            <a:t>όπως το</a:t>
          </a:r>
          <a:r>
            <a:rPr lang="en-GB"/>
            <a:t> DDT,</a:t>
          </a:r>
          <a:r>
            <a:rPr lang="el-GR"/>
            <a:t> εμφανίστηκαν τα πρώτα δείγματα ανθεκτικότητας. </a:t>
          </a:r>
          <a:endParaRPr lang="en-US"/>
        </a:p>
      </dgm:t>
    </dgm:pt>
    <dgm:pt modelId="{B11914A4-A1C3-428B-8FB5-B2C6400A4FD0}" type="parTrans" cxnId="{83D2FB15-38D0-44EC-9775-86F9A19008A6}">
      <dgm:prSet/>
      <dgm:spPr/>
      <dgm:t>
        <a:bodyPr/>
        <a:lstStyle/>
        <a:p>
          <a:endParaRPr lang="en-US"/>
        </a:p>
      </dgm:t>
    </dgm:pt>
    <dgm:pt modelId="{CA100FB0-149E-4E69-BB60-257E71FC53B5}" type="sibTrans" cxnId="{83D2FB15-38D0-44EC-9775-86F9A19008A6}">
      <dgm:prSet/>
      <dgm:spPr/>
      <dgm:t>
        <a:bodyPr/>
        <a:lstStyle/>
        <a:p>
          <a:endParaRPr lang="en-US"/>
        </a:p>
      </dgm:t>
    </dgm:pt>
    <dgm:pt modelId="{15BEBB90-8987-4D39-9AD9-BBD234A57054}">
      <dgm:prSet/>
      <dgm:spPr/>
      <dgm:t>
        <a:bodyPr/>
        <a:lstStyle/>
        <a:p>
          <a:r>
            <a:rPr lang="el-GR"/>
            <a:t>Μέχρι το 1947 είχε καταγραφεί ανθεκτικότητα της οικιακής μύγας στο </a:t>
          </a:r>
          <a:r>
            <a:rPr lang="en-GB"/>
            <a:t>DDT. </a:t>
          </a:r>
          <a:endParaRPr lang="en-US"/>
        </a:p>
      </dgm:t>
    </dgm:pt>
    <dgm:pt modelId="{D9B0E818-14FB-463A-8AB7-4875D59FF089}" type="parTrans" cxnId="{B67EDFCE-C8F9-4553-8531-D7DE07E3A241}">
      <dgm:prSet/>
      <dgm:spPr/>
      <dgm:t>
        <a:bodyPr/>
        <a:lstStyle/>
        <a:p>
          <a:endParaRPr lang="en-US"/>
        </a:p>
      </dgm:t>
    </dgm:pt>
    <dgm:pt modelId="{623721D6-33C1-4141-8EF5-4E0D229B67C1}" type="sibTrans" cxnId="{B67EDFCE-C8F9-4553-8531-D7DE07E3A241}">
      <dgm:prSet/>
      <dgm:spPr/>
      <dgm:t>
        <a:bodyPr/>
        <a:lstStyle/>
        <a:p>
          <a:endParaRPr lang="en-US"/>
        </a:p>
      </dgm:t>
    </dgm:pt>
    <dgm:pt modelId="{DFA4FBC2-7007-4B47-82E4-67C3647F4123}">
      <dgm:prSet/>
      <dgm:spPr/>
      <dgm:t>
        <a:bodyPr/>
        <a:lstStyle/>
        <a:p>
          <a:r>
            <a:rPr lang="el-GR"/>
            <a:t>Στη συνέχεια, η εισαγωγή οποιουδήποτε εντομοκτόνου νέου σκευάσματος (</a:t>
          </a:r>
          <a:r>
            <a:rPr lang="en-GB"/>
            <a:t>cyclodienes, organophosphates, carbamates, formamidines, pyrethroids, </a:t>
          </a:r>
          <a:r>
            <a:rPr lang="en-GB" i="1"/>
            <a:t>Bacillus thuringiensis</a:t>
          </a:r>
          <a:r>
            <a:rPr lang="en-GB"/>
            <a:t>, spinosyns </a:t>
          </a:r>
          <a:r>
            <a:rPr lang="el-GR"/>
            <a:t>και </a:t>
          </a:r>
          <a:r>
            <a:rPr lang="en-GB"/>
            <a:t>neonicotinoids</a:t>
          </a:r>
          <a:r>
            <a:rPr lang="el-GR"/>
            <a:t>) συνοδευόταν από την εμφάνιση ανθεκτικότητας μέσα σε 2 έως 20 χρόνια σε έναν αριθμό βασικών εντόμων στόχων</a:t>
          </a:r>
          <a:r>
            <a:rPr lang="en-GB"/>
            <a:t>. </a:t>
          </a:r>
          <a:endParaRPr lang="en-US"/>
        </a:p>
      </dgm:t>
    </dgm:pt>
    <dgm:pt modelId="{B7DFB657-9296-49B3-8A49-1348499E97FC}" type="parTrans" cxnId="{AB422395-F1A9-4CB6-8557-390081209FC4}">
      <dgm:prSet/>
      <dgm:spPr/>
      <dgm:t>
        <a:bodyPr/>
        <a:lstStyle/>
        <a:p>
          <a:endParaRPr lang="en-US"/>
        </a:p>
      </dgm:t>
    </dgm:pt>
    <dgm:pt modelId="{AB2569BE-2172-40A7-A4C7-44C4E8AA834C}" type="sibTrans" cxnId="{AB422395-F1A9-4CB6-8557-390081209FC4}">
      <dgm:prSet/>
      <dgm:spPr/>
      <dgm:t>
        <a:bodyPr/>
        <a:lstStyle/>
        <a:p>
          <a:endParaRPr lang="en-US"/>
        </a:p>
      </dgm:t>
    </dgm:pt>
    <dgm:pt modelId="{7CDFB610-0557-4C9C-9391-38F27B0EF4B0}" type="pres">
      <dgm:prSet presAssocID="{5A55E53A-543B-4EE6-803E-EEA4B0B4AB1A}" presName="Name0" presStyleCnt="0">
        <dgm:presLayoutVars>
          <dgm:dir/>
          <dgm:animLvl val="lvl"/>
          <dgm:resizeHandles val="exact"/>
        </dgm:presLayoutVars>
      </dgm:prSet>
      <dgm:spPr/>
    </dgm:pt>
    <dgm:pt modelId="{568287A8-A2FB-4B04-9816-D0F018E045C0}" type="pres">
      <dgm:prSet presAssocID="{DFA4FBC2-7007-4B47-82E4-67C3647F4123}" presName="boxAndChildren" presStyleCnt="0"/>
      <dgm:spPr/>
    </dgm:pt>
    <dgm:pt modelId="{18DB74FD-5C04-4031-83EF-07118F31F0BF}" type="pres">
      <dgm:prSet presAssocID="{DFA4FBC2-7007-4B47-82E4-67C3647F4123}" presName="parentTextBox" presStyleLbl="node1" presStyleIdx="0" presStyleCnt="3"/>
      <dgm:spPr/>
    </dgm:pt>
    <dgm:pt modelId="{39D4F58D-1125-4EB9-AE13-64DBAD5022FA}" type="pres">
      <dgm:prSet presAssocID="{623721D6-33C1-4141-8EF5-4E0D229B67C1}" presName="sp" presStyleCnt="0"/>
      <dgm:spPr/>
    </dgm:pt>
    <dgm:pt modelId="{252E4557-35D1-44C1-9444-29EDE1CA7136}" type="pres">
      <dgm:prSet presAssocID="{15BEBB90-8987-4D39-9AD9-BBD234A57054}" presName="arrowAndChildren" presStyleCnt="0"/>
      <dgm:spPr/>
    </dgm:pt>
    <dgm:pt modelId="{17DA0970-8A58-48CD-8000-6528FF50BD77}" type="pres">
      <dgm:prSet presAssocID="{15BEBB90-8987-4D39-9AD9-BBD234A57054}" presName="parentTextArrow" presStyleLbl="node1" presStyleIdx="1" presStyleCnt="3"/>
      <dgm:spPr/>
    </dgm:pt>
    <dgm:pt modelId="{D284690C-0C34-4340-BC40-FB1B3B0435AC}" type="pres">
      <dgm:prSet presAssocID="{CA100FB0-149E-4E69-BB60-257E71FC53B5}" presName="sp" presStyleCnt="0"/>
      <dgm:spPr/>
    </dgm:pt>
    <dgm:pt modelId="{2659F897-41FB-439C-A9E8-87C209068A95}" type="pres">
      <dgm:prSet presAssocID="{EFA51C50-CC49-4C18-93C9-5D962A4B2CB1}" presName="arrowAndChildren" presStyleCnt="0"/>
      <dgm:spPr/>
    </dgm:pt>
    <dgm:pt modelId="{63206167-0CF1-4355-B944-18E6526C1A0B}" type="pres">
      <dgm:prSet presAssocID="{EFA51C50-CC49-4C18-93C9-5D962A4B2CB1}" presName="parentTextArrow" presStyleLbl="node1" presStyleIdx="2" presStyleCnt="3"/>
      <dgm:spPr/>
    </dgm:pt>
  </dgm:ptLst>
  <dgm:cxnLst>
    <dgm:cxn modelId="{83D2FB15-38D0-44EC-9775-86F9A19008A6}" srcId="{5A55E53A-543B-4EE6-803E-EEA4B0B4AB1A}" destId="{EFA51C50-CC49-4C18-93C9-5D962A4B2CB1}" srcOrd="0" destOrd="0" parTransId="{B11914A4-A1C3-428B-8FB5-B2C6400A4FD0}" sibTransId="{CA100FB0-149E-4E69-BB60-257E71FC53B5}"/>
    <dgm:cxn modelId="{1A92DE2E-FE44-4417-8567-6A725E9FE88F}" type="presOf" srcId="{5A55E53A-543B-4EE6-803E-EEA4B0B4AB1A}" destId="{7CDFB610-0557-4C9C-9391-38F27B0EF4B0}" srcOrd="0" destOrd="0" presId="urn:microsoft.com/office/officeart/2005/8/layout/process4"/>
    <dgm:cxn modelId="{D0FF8F45-0F43-4678-99B5-795F1C420AF0}" type="presOf" srcId="{15BEBB90-8987-4D39-9AD9-BBD234A57054}" destId="{17DA0970-8A58-48CD-8000-6528FF50BD77}" srcOrd="0" destOrd="0" presId="urn:microsoft.com/office/officeart/2005/8/layout/process4"/>
    <dgm:cxn modelId="{AB422395-F1A9-4CB6-8557-390081209FC4}" srcId="{5A55E53A-543B-4EE6-803E-EEA4B0B4AB1A}" destId="{DFA4FBC2-7007-4B47-82E4-67C3647F4123}" srcOrd="2" destOrd="0" parTransId="{B7DFB657-9296-49B3-8A49-1348499E97FC}" sibTransId="{AB2569BE-2172-40A7-A4C7-44C4E8AA834C}"/>
    <dgm:cxn modelId="{FD8E219C-831A-42EB-8E16-7F6F10531B1D}" type="presOf" srcId="{DFA4FBC2-7007-4B47-82E4-67C3647F4123}" destId="{18DB74FD-5C04-4031-83EF-07118F31F0BF}" srcOrd="0" destOrd="0" presId="urn:microsoft.com/office/officeart/2005/8/layout/process4"/>
    <dgm:cxn modelId="{4EA290A0-3CBB-4FA6-B97D-40DF1B2CD0A5}" type="presOf" srcId="{EFA51C50-CC49-4C18-93C9-5D962A4B2CB1}" destId="{63206167-0CF1-4355-B944-18E6526C1A0B}" srcOrd="0" destOrd="0" presId="urn:microsoft.com/office/officeart/2005/8/layout/process4"/>
    <dgm:cxn modelId="{B67EDFCE-C8F9-4553-8531-D7DE07E3A241}" srcId="{5A55E53A-543B-4EE6-803E-EEA4B0B4AB1A}" destId="{15BEBB90-8987-4D39-9AD9-BBD234A57054}" srcOrd="1" destOrd="0" parTransId="{D9B0E818-14FB-463A-8AB7-4875D59FF089}" sibTransId="{623721D6-33C1-4141-8EF5-4E0D229B67C1}"/>
    <dgm:cxn modelId="{13C86E8A-B8D2-4D8B-9BB6-D69A45784CB7}" type="presParOf" srcId="{7CDFB610-0557-4C9C-9391-38F27B0EF4B0}" destId="{568287A8-A2FB-4B04-9816-D0F018E045C0}" srcOrd="0" destOrd="0" presId="urn:microsoft.com/office/officeart/2005/8/layout/process4"/>
    <dgm:cxn modelId="{93CC645A-33F9-423B-BC11-9D9283343C9A}" type="presParOf" srcId="{568287A8-A2FB-4B04-9816-D0F018E045C0}" destId="{18DB74FD-5C04-4031-83EF-07118F31F0BF}" srcOrd="0" destOrd="0" presId="urn:microsoft.com/office/officeart/2005/8/layout/process4"/>
    <dgm:cxn modelId="{FE4EC46C-74DD-4835-9442-F253060A15EB}" type="presParOf" srcId="{7CDFB610-0557-4C9C-9391-38F27B0EF4B0}" destId="{39D4F58D-1125-4EB9-AE13-64DBAD5022FA}" srcOrd="1" destOrd="0" presId="urn:microsoft.com/office/officeart/2005/8/layout/process4"/>
    <dgm:cxn modelId="{9702A48A-B17D-4B7C-A8B1-F8EFC5A0F222}" type="presParOf" srcId="{7CDFB610-0557-4C9C-9391-38F27B0EF4B0}" destId="{252E4557-35D1-44C1-9444-29EDE1CA7136}" srcOrd="2" destOrd="0" presId="urn:microsoft.com/office/officeart/2005/8/layout/process4"/>
    <dgm:cxn modelId="{1EC7F5F1-AED9-4679-8D44-D3D1E9CF5411}" type="presParOf" srcId="{252E4557-35D1-44C1-9444-29EDE1CA7136}" destId="{17DA0970-8A58-48CD-8000-6528FF50BD77}" srcOrd="0" destOrd="0" presId="urn:microsoft.com/office/officeart/2005/8/layout/process4"/>
    <dgm:cxn modelId="{F0BAA704-A423-426B-8392-20DAF74ACE02}" type="presParOf" srcId="{7CDFB610-0557-4C9C-9391-38F27B0EF4B0}" destId="{D284690C-0C34-4340-BC40-FB1B3B0435AC}" srcOrd="3" destOrd="0" presId="urn:microsoft.com/office/officeart/2005/8/layout/process4"/>
    <dgm:cxn modelId="{30BC7FB7-4CE1-4D8A-B9E8-A15CE0034B02}" type="presParOf" srcId="{7CDFB610-0557-4C9C-9391-38F27B0EF4B0}" destId="{2659F897-41FB-439C-A9E8-87C209068A95}" srcOrd="4" destOrd="0" presId="urn:microsoft.com/office/officeart/2005/8/layout/process4"/>
    <dgm:cxn modelId="{3A0C180A-832B-4356-8BF3-3813AD552547}" type="presParOf" srcId="{2659F897-41FB-439C-A9E8-87C209068A95}" destId="{63206167-0CF1-4355-B944-18E6526C1A0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B74FD-5C04-4031-83EF-07118F31F0BF}">
      <dsp:nvSpPr>
        <dsp:cNvPr id="0" name=""/>
        <dsp:cNvSpPr/>
      </dsp:nvSpPr>
      <dsp:spPr>
        <a:xfrm>
          <a:off x="0" y="4430271"/>
          <a:ext cx="4885203" cy="1454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a:t>Στη συνέχεια, η εισαγωγή οποιουδήποτε εντομοκτόνου νέου σκευάσματος (</a:t>
          </a:r>
          <a:r>
            <a:rPr lang="en-GB" sz="1400" kern="1200"/>
            <a:t>cyclodienes, organophosphates, carbamates, formamidines, pyrethroids, </a:t>
          </a:r>
          <a:r>
            <a:rPr lang="en-GB" sz="1400" i="1" kern="1200"/>
            <a:t>Bacillus thuringiensis</a:t>
          </a:r>
          <a:r>
            <a:rPr lang="en-GB" sz="1400" kern="1200"/>
            <a:t>, spinosyns </a:t>
          </a:r>
          <a:r>
            <a:rPr lang="el-GR" sz="1400" kern="1200"/>
            <a:t>και </a:t>
          </a:r>
          <a:r>
            <a:rPr lang="en-GB" sz="1400" kern="1200"/>
            <a:t>neonicotinoids</a:t>
          </a:r>
          <a:r>
            <a:rPr lang="el-GR" sz="1400" kern="1200"/>
            <a:t>) συνοδευόταν από την εμφάνιση ανθεκτικότητας μέσα σε 2 έως 20 χρόνια σε έναν αριθμό βασικών εντόμων στόχων</a:t>
          </a:r>
          <a:r>
            <a:rPr lang="en-GB" sz="1400" kern="1200"/>
            <a:t>. </a:t>
          </a:r>
          <a:endParaRPr lang="en-US" sz="1400" kern="1200"/>
        </a:p>
      </dsp:txBody>
      <dsp:txXfrm>
        <a:off x="0" y="4430271"/>
        <a:ext cx="4885203" cy="1454114"/>
      </dsp:txXfrm>
    </dsp:sp>
    <dsp:sp modelId="{17DA0970-8A58-48CD-8000-6528FF50BD77}">
      <dsp:nvSpPr>
        <dsp:cNvPr id="0" name=""/>
        <dsp:cNvSpPr/>
      </dsp:nvSpPr>
      <dsp:spPr>
        <a:xfrm rot="10800000">
          <a:off x="0" y="2215655"/>
          <a:ext cx="4885203" cy="2236427"/>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a:t>Μέχρι το 1947 είχε καταγραφεί ανθεκτικότητα της οικιακής μύγας στο </a:t>
          </a:r>
          <a:r>
            <a:rPr lang="en-GB" sz="1400" kern="1200"/>
            <a:t>DDT. </a:t>
          </a:r>
          <a:endParaRPr lang="en-US" sz="1400" kern="1200"/>
        </a:p>
      </dsp:txBody>
      <dsp:txXfrm rot="10800000">
        <a:off x="0" y="2215655"/>
        <a:ext cx="4885203" cy="1453163"/>
      </dsp:txXfrm>
    </dsp:sp>
    <dsp:sp modelId="{63206167-0CF1-4355-B944-18E6526C1A0B}">
      <dsp:nvSpPr>
        <dsp:cNvPr id="0" name=""/>
        <dsp:cNvSpPr/>
      </dsp:nvSpPr>
      <dsp:spPr>
        <a:xfrm rot="10800000">
          <a:off x="0" y="1040"/>
          <a:ext cx="4885203" cy="223642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a:t>Λίγο μετά την εισαγωγή των συνθετικών οργανικών εντομοκτόνων το</a:t>
          </a:r>
          <a:r>
            <a:rPr lang="en-GB" sz="1400" kern="1200"/>
            <a:t> 1940, </a:t>
          </a:r>
          <a:r>
            <a:rPr lang="el-GR" sz="1400" kern="1200"/>
            <a:t>όπως το</a:t>
          </a:r>
          <a:r>
            <a:rPr lang="en-GB" sz="1400" kern="1200"/>
            <a:t> DDT,</a:t>
          </a:r>
          <a:r>
            <a:rPr lang="el-GR" sz="1400" kern="1200"/>
            <a:t> εμφανίστηκαν τα πρώτα δείγματα ανθεκτικότητας. </a:t>
          </a:r>
          <a:endParaRPr lang="en-US" sz="1400" kern="1200"/>
        </a:p>
      </dsp:txBody>
      <dsp:txXfrm rot="10800000">
        <a:off x="0" y="1040"/>
        <a:ext cx="4885203" cy="14531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2 - Θέση ημερομηνίας"/>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CF0EAE11-1E96-4494-9AA9-F9FEDE1DD6A1}" type="datetimeFigureOut">
              <a:rPr lang="el-GR" smtClean="0"/>
              <a:pPr/>
              <a:t>13/11/2023</a:t>
            </a:fld>
            <a:endParaRPr lang="el-GR"/>
          </a:p>
        </p:txBody>
      </p:sp>
      <p:sp>
        <p:nvSpPr>
          <p:cNvPr id="4" name="3 - Θέση υποσέλιδου"/>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5" name="4 - Θέση αριθμού διαφάνειας"/>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94131DC4-A5E4-44DE-AD3A-12CC2ACFF38C}" type="slidenum">
              <a:rPr lang="el-GR" smtClean="0"/>
              <a:pPr/>
              <a:t>‹#›</a:t>
            </a:fld>
            <a:endParaRPr lang="el-GR"/>
          </a:p>
        </p:txBody>
      </p:sp>
    </p:spTree>
    <p:extLst>
      <p:ext uri="{BB962C8B-B14F-4D97-AF65-F5344CB8AC3E}">
        <p14:creationId xmlns:p14="http://schemas.microsoft.com/office/powerpoint/2010/main" val="270479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l-GR"/>
          </a:p>
        </p:txBody>
      </p:sp>
      <p:sp>
        <p:nvSpPr>
          <p:cNvPr id="156675"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l-GR"/>
          </a:p>
        </p:txBody>
      </p:sp>
      <p:sp>
        <p:nvSpPr>
          <p:cNvPr id="15667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156677"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56678"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el-GR"/>
          </a:p>
        </p:txBody>
      </p:sp>
      <p:sp>
        <p:nvSpPr>
          <p:cNvPr id="156679"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BE0F9BCC-3676-40A2-BD6B-923ADA7102DA}" type="slidenum">
              <a:rPr lang="el-GR"/>
              <a:pPr/>
              <a:t>‹#›</a:t>
            </a:fld>
            <a:endParaRPr lang="el-GR"/>
          </a:p>
        </p:txBody>
      </p:sp>
    </p:spTree>
    <p:extLst>
      <p:ext uri="{BB962C8B-B14F-4D97-AF65-F5344CB8AC3E}">
        <p14:creationId xmlns:p14="http://schemas.microsoft.com/office/powerpoint/2010/main" val="951583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A0F4F-1656-4FE6-B6AE-1D618CBC977F}" type="slidenum">
              <a:rPr lang="el-GR"/>
              <a:pPr/>
              <a:t>5</a:t>
            </a:fld>
            <a:endParaRPr lang="el-G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709930" y="4861441"/>
            <a:ext cx="5679440" cy="4605576"/>
          </a:xfrm>
        </p:spPr>
        <p:txBody>
          <a:bodyPr/>
          <a:lstStyle/>
          <a:p>
            <a:r>
              <a:rPr lang="en-US"/>
              <a:t>99% of the insecticides that are most commonly applied do not rich their target insect and may potentially be affecting a non-target organism or polluting the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DA016-3398-423A-811B-871E0084B695}" type="slidenum">
              <a:rPr lang="el-GR"/>
              <a:pPr/>
              <a:t>6</a:t>
            </a:fld>
            <a:endParaRPr lang="el-G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709930" y="4861441"/>
            <a:ext cx="5679440" cy="4605576"/>
          </a:xfrm>
        </p:spPr>
        <p:txBody>
          <a:bodyPr/>
          <a:lstStyle/>
          <a:p>
            <a:r>
              <a:rPr lang="en-US"/>
              <a:t>We have seen non target effects when we were talking about biological control. Similarly, we can have non-target effect problems when dealing with chemical control. Non target organisms not only include other insects but also vertebrates such as wildlife and humans or domestic animals.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3F719-55DD-4CEB-BB55-D5C439739E6D}" type="slidenum">
              <a:rPr lang="el-GR"/>
              <a:pPr/>
              <a:t>7</a:t>
            </a:fld>
            <a:endParaRPr lang="el-G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709930" y="4861441"/>
            <a:ext cx="5679440" cy="4605576"/>
          </a:xfrm>
        </p:spPr>
        <p:txBody>
          <a:bodyPr/>
          <a:lstStyle/>
          <a:p>
            <a:r>
              <a:rPr lang="en-US"/>
              <a:t>Insecticides can reach non-target habitats or ecosystems and affect non-target organisms within these non-targeted habitats. Pyrethroids for instance, affect fish.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F9A37-D46F-4CA1-AFD4-B971350C0E53}" type="slidenum">
              <a:rPr lang="el-GR"/>
              <a:pPr/>
              <a:t>8</a:t>
            </a:fld>
            <a:endParaRPr lang="el-G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709930" y="4861441"/>
            <a:ext cx="5679440" cy="4605576"/>
          </a:xfrm>
        </p:spPr>
        <p:txBody>
          <a:bodyPr/>
          <a:lstStyle/>
          <a:p>
            <a:r>
              <a:rPr lang="en-US"/>
              <a:t>Carbamates for instance are very toxic to earthworms. Some organophosphates too. Earthworms provide important services for agriculture such as the aeration of the soil. Eliminating them or reducing their populations might affect the productivity of certain crops.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7CB0D-BEDC-4A7C-8994-FBF0978058FC}" type="slidenum">
              <a:rPr lang="el-GR"/>
              <a:pPr/>
              <a:t>9</a:t>
            </a:fld>
            <a:endParaRPr lang="el-G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709930" y="4861441"/>
            <a:ext cx="5679440" cy="4605576"/>
          </a:xfrm>
        </p:spPr>
        <p:txBody>
          <a:bodyPr/>
          <a:lstStyle/>
          <a:p>
            <a:r>
              <a:rPr lang="en-US" dirty="0">
                <a:latin typeface="Candara" panose="020E0502030303020204" pitchFamily="34" charset="0"/>
              </a:rPr>
              <a:t>For example we first realized DDT was a problem when egg shells from predatory birds were weakened by DDT. People noticed this in the UK in 1967.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86C48-A0CB-4E96-82AE-F084A18A89EF}" type="slidenum">
              <a:rPr lang="el-GR"/>
              <a:pPr/>
              <a:t>11</a:t>
            </a:fld>
            <a:endParaRPr lang="el-G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709930" y="4861441"/>
            <a:ext cx="5679440" cy="4605576"/>
          </a:xfrm>
        </p:spPr>
        <p:txBody>
          <a:bodyPr/>
          <a:lstStyle/>
          <a:p>
            <a:r>
              <a:rPr lang="en-US"/>
              <a:t>Are insecticide companies the bad guy? It is the release of the book silent spring by Rachel Carson (1962) who started this bad image. Now in its 49</a:t>
            </a:r>
            <a:r>
              <a:rPr lang="en-US" baseline="30000"/>
              <a:t>th</a:t>
            </a:r>
            <a:r>
              <a:rPr lang="en-US"/>
              <a:t> edition. In reality, insecticide companies have contributed a lot to pest control and they are trying to reduce insecticide’s environmental impacts in some  ways: Look at the next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DC1D9-AE7F-4F92-B7ED-7B95C227A1EF}" type="slidenum">
              <a:rPr lang="el-GR"/>
              <a:pPr/>
              <a:t>19</a:t>
            </a:fld>
            <a:endParaRPr lang="el-GR"/>
          </a:p>
        </p:txBody>
      </p:sp>
      <p:sp>
        <p:nvSpPr>
          <p:cNvPr id="157698" name="Rectangle 2"/>
          <p:cNvSpPr>
            <a:spLocks noGrp="1" noRot="1" noChangeAspect="1" noChangeArrowheads="1" noTextEdit="1"/>
          </p:cNvSpPr>
          <p:nvPr>
            <p:ph type="sldImg"/>
          </p:nvPr>
        </p:nvSpPr>
        <p:spPr bwMode="auto">
          <a:xfrm>
            <a:off x="981075" y="757238"/>
            <a:ext cx="5149850" cy="3862387"/>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26854" y="4872102"/>
            <a:ext cx="5257098" cy="4619791"/>
          </a:xfrm>
          <a:prstGeom prst="rect">
            <a:avLst/>
          </a:prstGeom>
          <a:solidFill>
            <a:srgbClr val="FFFFFF"/>
          </a:solidFill>
          <a:ln>
            <a:solidFill>
              <a:srgbClr val="000000"/>
            </a:solidFill>
            <a:miter lim="800000"/>
            <a:headEnd/>
            <a:tailEnd/>
          </a:ln>
        </p:spPr>
        <p:txBody>
          <a:bodyPr lIns="97919" tIns="48960" rIns="97919" bIns="48960"/>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DF102-B7CC-47B7-B39F-D106884BD9EC}" type="slidenum">
              <a:rPr lang="el-GR"/>
              <a:pPr/>
              <a:t>39</a:t>
            </a:fld>
            <a:endParaRPr lang="el-G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xfrm>
            <a:off x="709930" y="4861441"/>
            <a:ext cx="5679440" cy="4605576"/>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6EDA59-A3F4-40A6-992A-D593E38018B4}"/>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40FD25B-037C-44C6-A54B-B1EE04B213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EEBDA40-93AD-4CF8-AA63-E6D9CABA43E6}"/>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222CACF1-8AB9-418A-B56A-67976C6CFFA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A1C47D-66FC-4A11-89E4-A9201AC3FB90}"/>
              </a:ext>
            </a:extLst>
          </p:cNvPr>
          <p:cNvSpPr>
            <a:spLocks noGrp="1"/>
          </p:cNvSpPr>
          <p:nvPr>
            <p:ph type="sldNum" sz="quarter" idx="12"/>
          </p:nvPr>
        </p:nvSpPr>
        <p:spPr/>
        <p:txBody>
          <a:bodyPr/>
          <a:lstStyle/>
          <a:p>
            <a:fld id="{5B6A8834-6190-4EC3-95FE-259C25F0E524}" type="slidenum">
              <a:rPr lang="el-GR" smtClean="0"/>
              <a:pPr/>
              <a:t>‹#›</a:t>
            </a:fld>
            <a:endParaRPr lang="el-GR"/>
          </a:p>
        </p:txBody>
      </p:sp>
    </p:spTree>
    <p:extLst>
      <p:ext uri="{BB962C8B-B14F-4D97-AF65-F5344CB8AC3E}">
        <p14:creationId xmlns:p14="http://schemas.microsoft.com/office/powerpoint/2010/main" val="57623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97C49C-4117-4C28-BC9E-23D75678D3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831B2DD-D6E8-422C-806D-E9428191A54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414A24-B035-4070-9EB8-065C3B4B3E57}"/>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4416B810-59DC-4C97-92A6-3CD657C2392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FEF85E-856C-4DB3-B855-1D0CB83861CF}"/>
              </a:ext>
            </a:extLst>
          </p:cNvPr>
          <p:cNvSpPr>
            <a:spLocks noGrp="1"/>
          </p:cNvSpPr>
          <p:nvPr>
            <p:ph type="sldNum" sz="quarter" idx="12"/>
          </p:nvPr>
        </p:nvSpPr>
        <p:spPr/>
        <p:txBody>
          <a:bodyPr/>
          <a:lstStyle/>
          <a:p>
            <a:fld id="{27742235-B983-47CC-8070-D1960C52A2D8}" type="slidenum">
              <a:rPr lang="el-GR" smtClean="0"/>
              <a:pPr/>
              <a:t>‹#›</a:t>
            </a:fld>
            <a:endParaRPr lang="el-GR"/>
          </a:p>
        </p:txBody>
      </p:sp>
    </p:spTree>
    <p:extLst>
      <p:ext uri="{BB962C8B-B14F-4D97-AF65-F5344CB8AC3E}">
        <p14:creationId xmlns:p14="http://schemas.microsoft.com/office/powerpoint/2010/main" val="365110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445EEBC-A727-4565-B1EC-EB2F7E6C58DB}"/>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1D49297-FAA3-4787-A600-01E6DD233D53}"/>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352146-5202-4C36-8186-958F29A4DEAB}"/>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62DD14B9-5C45-40E8-9636-BBA74CC2338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79FCC72-8C42-4792-AE2D-864093C1407E}"/>
              </a:ext>
            </a:extLst>
          </p:cNvPr>
          <p:cNvSpPr>
            <a:spLocks noGrp="1"/>
          </p:cNvSpPr>
          <p:nvPr>
            <p:ph type="sldNum" sz="quarter" idx="12"/>
          </p:nvPr>
        </p:nvSpPr>
        <p:spPr/>
        <p:txBody>
          <a:bodyPr/>
          <a:lstStyle/>
          <a:p>
            <a:fld id="{71F2CFCC-CBD7-4BFB-AF8C-83FCB1B5C6B4}" type="slidenum">
              <a:rPr lang="el-GR" smtClean="0"/>
              <a:pPr/>
              <a:t>‹#›</a:t>
            </a:fld>
            <a:endParaRPr lang="el-GR"/>
          </a:p>
        </p:txBody>
      </p:sp>
    </p:spTree>
    <p:extLst>
      <p:ext uri="{BB962C8B-B14F-4D97-AF65-F5344CB8AC3E}">
        <p14:creationId xmlns:p14="http://schemas.microsoft.com/office/powerpoint/2010/main" val="42123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4912A2B7-DB8D-4A64-8862-0EBB6C17F309}" type="slidenum">
              <a:rPr lang="el-GR"/>
              <a:pPr/>
              <a:t>‹#›</a:t>
            </a:fld>
            <a:endParaRPr lang="el-GR"/>
          </a:p>
        </p:txBody>
      </p:sp>
    </p:spTree>
    <p:extLst>
      <p:ext uri="{BB962C8B-B14F-4D97-AF65-F5344CB8AC3E}">
        <p14:creationId xmlns:p14="http://schemas.microsoft.com/office/powerpoint/2010/main" val="304655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600200"/>
            <a:ext cx="8229600" cy="4525963"/>
          </a:xfrm>
        </p:spPr>
        <p:txBody>
          <a:bodyPr/>
          <a:lstStyle/>
          <a:p>
            <a:endParaRPr lang="el-GR"/>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2035DF49-3BE6-4AB5-AE16-D288D740EFF8}" type="slidenum">
              <a:rPr lang="el-GR"/>
              <a:pPr/>
              <a:t>‹#›</a:t>
            </a:fld>
            <a:endParaRPr lang="el-GR"/>
          </a:p>
        </p:txBody>
      </p:sp>
    </p:spTree>
    <p:extLst>
      <p:ext uri="{BB962C8B-B14F-4D97-AF65-F5344CB8AC3E}">
        <p14:creationId xmlns:p14="http://schemas.microsoft.com/office/powerpoint/2010/main" val="11626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9A90D3-26F5-40EB-ACAF-3C5493DB003B}"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Tree>
    <p:extLst>
      <p:ext uri="{BB962C8B-B14F-4D97-AF65-F5344CB8AC3E}">
        <p14:creationId xmlns:p14="http://schemas.microsoft.com/office/powerpoint/2010/main" val="91440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A90D3-26F5-40EB-ACAF-3C5493DB003B}"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623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90D3-26F5-40EB-ACAF-3C5493DB003B}"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Tree>
    <p:extLst>
      <p:ext uri="{BB962C8B-B14F-4D97-AF65-F5344CB8AC3E}">
        <p14:creationId xmlns:p14="http://schemas.microsoft.com/office/powerpoint/2010/main" val="433943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19A90D3-26F5-40EB-ACAF-3C5493DB003B}" type="datetimeFigureOut">
              <a:rPr lang="el-GR" smtClean="0"/>
              <a:t>13/11/2023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13A0BB-4DAF-424C-A70E-426B71C5F8B6}"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8885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9A90D3-26F5-40EB-ACAF-3C5493DB003B}" type="datetimeFigureOut">
              <a:rPr lang="el-GR" smtClean="0"/>
              <a:t>13/11/2023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913A0BB-4DAF-424C-A70E-426B71C5F8B6}" type="slidenum">
              <a:rPr lang="el-GR" smtClean="0"/>
              <a:t>‹#›</a:t>
            </a:fld>
            <a:endParaRPr lang="el-GR"/>
          </a:p>
        </p:txBody>
      </p:sp>
    </p:spTree>
    <p:extLst>
      <p:ext uri="{BB962C8B-B14F-4D97-AF65-F5344CB8AC3E}">
        <p14:creationId xmlns:p14="http://schemas.microsoft.com/office/powerpoint/2010/main" val="1886099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9A90D3-26F5-40EB-ACAF-3C5493DB003B}" type="datetimeFigureOut">
              <a:rPr lang="el-GR" smtClean="0"/>
              <a:t>13/11/2023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913A0BB-4DAF-424C-A70E-426B71C5F8B6}" type="slidenum">
              <a:rPr lang="el-GR" smtClean="0"/>
              <a:t>‹#›</a:t>
            </a:fld>
            <a:endParaRPr lang="el-GR"/>
          </a:p>
        </p:txBody>
      </p:sp>
    </p:spTree>
    <p:extLst>
      <p:ext uri="{BB962C8B-B14F-4D97-AF65-F5344CB8AC3E}">
        <p14:creationId xmlns:p14="http://schemas.microsoft.com/office/powerpoint/2010/main" val="129367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AE2011-9F31-4C33-8865-CA2622E1364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BB3FC9B-0A72-4420-8254-647CFDBCCF9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73AF52-5FCF-4098-9A5C-6191224CF0AC}"/>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E50AC786-A793-4C15-898C-35177451F7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5C5274B-7CA8-476C-ACB2-00B3BC0F234D}"/>
              </a:ext>
            </a:extLst>
          </p:cNvPr>
          <p:cNvSpPr>
            <a:spLocks noGrp="1"/>
          </p:cNvSpPr>
          <p:nvPr>
            <p:ph type="sldNum" sz="quarter" idx="12"/>
          </p:nvPr>
        </p:nvSpPr>
        <p:spPr/>
        <p:txBody>
          <a:bodyPr/>
          <a:lstStyle/>
          <a:p>
            <a:fld id="{472FECC1-56C7-4F27-B53D-18206220CA37}" type="slidenum">
              <a:rPr lang="el-GR" smtClean="0"/>
              <a:pPr/>
              <a:t>‹#›</a:t>
            </a:fld>
            <a:endParaRPr lang="el-GR"/>
          </a:p>
        </p:txBody>
      </p:sp>
    </p:spTree>
    <p:extLst>
      <p:ext uri="{BB962C8B-B14F-4D97-AF65-F5344CB8AC3E}">
        <p14:creationId xmlns:p14="http://schemas.microsoft.com/office/powerpoint/2010/main" val="1192795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19A90D3-26F5-40EB-ACAF-3C5493DB003B}" type="datetimeFigureOut">
              <a:rPr lang="el-GR" smtClean="0"/>
              <a:t>13/11/2023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913A0BB-4DAF-424C-A70E-426B71C5F8B6}" type="slidenum">
              <a:rPr lang="el-GR" smtClean="0"/>
              <a:t>‹#›</a:t>
            </a:fld>
            <a:endParaRPr lang="el-GR"/>
          </a:p>
        </p:txBody>
      </p:sp>
    </p:spTree>
    <p:extLst>
      <p:ext uri="{BB962C8B-B14F-4D97-AF65-F5344CB8AC3E}">
        <p14:creationId xmlns:p14="http://schemas.microsoft.com/office/powerpoint/2010/main" val="392329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19A90D3-26F5-40EB-ACAF-3C5493DB003B}" type="datetimeFigureOut">
              <a:rPr lang="el-GR" smtClean="0"/>
              <a:t>13/11/2023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13A0BB-4DAF-424C-A70E-426B71C5F8B6}"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226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A90D3-26F5-40EB-ACAF-3C5493DB003B}" type="datetimeFigureOut">
              <a:rPr lang="el-GR" smtClean="0"/>
              <a:t>13/11/2023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13A0BB-4DAF-424C-A70E-426B71C5F8B6}"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4800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A90D3-26F5-40EB-ACAF-3C5493DB003B}"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spTree>
    <p:extLst>
      <p:ext uri="{BB962C8B-B14F-4D97-AF65-F5344CB8AC3E}">
        <p14:creationId xmlns:p14="http://schemas.microsoft.com/office/powerpoint/2010/main" val="370154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19A90D3-26F5-40EB-ACAF-3C5493DB003B}" type="datetimeFigureOut">
              <a:rPr lang="el-GR" smtClean="0"/>
              <a:t>13/11/2023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13A0BB-4DAF-424C-A70E-426B71C5F8B6}"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5272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891040B-1F65-4CB1-8236-79217CFEA089}" type="slidenum">
              <a:rPr lang="en-US" altLang="el-GR"/>
              <a:pPr/>
              <a:t>‹#›</a:t>
            </a:fld>
            <a:endParaRPr lang="en-US" altLang="el-GR"/>
          </a:p>
        </p:txBody>
      </p:sp>
    </p:spTree>
    <p:extLst>
      <p:ext uri="{BB962C8B-B14F-4D97-AF65-F5344CB8AC3E}">
        <p14:creationId xmlns:p14="http://schemas.microsoft.com/office/powerpoint/2010/main" val="718469326"/>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l-G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l-G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l-G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01DA452-0F27-441E-A603-87D69D2E89D5}" type="slidenum">
              <a:rPr lang="en-US" altLang="el-GR"/>
              <a:pPr/>
              <a:t>‹#›</a:t>
            </a:fld>
            <a:endParaRPr lang="en-US" altLang="el-GR"/>
          </a:p>
        </p:txBody>
      </p:sp>
    </p:spTree>
    <p:extLst>
      <p:ext uri="{BB962C8B-B14F-4D97-AF65-F5344CB8AC3E}">
        <p14:creationId xmlns:p14="http://schemas.microsoft.com/office/powerpoint/2010/main" val="838769988"/>
      </p:ext>
    </p:extLst>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l-G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l-G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427B8F9-D548-4E4A-8737-A977EBA4C5B3}" type="slidenum">
              <a:rPr lang="en-US" altLang="el-GR"/>
              <a:pPr/>
              <a:t>‹#›</a:t>
            </a:fld>
            <a:endParaRPr lang="en-US" altLang="el-GR"/>
          </a:p>
        </p:txBody>
      </p:sp>
    </p:spTree>
    <p:extLst>
      <p:ext uri="{BB962C8B-B14F-4D97-AF65-F5344CB8AC3E}">
        <p14:creationId xmlns:p14="http://schemas.microsoft.com/office/powerpoint/2010/main" val="3287716283"/>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F53C5B-8386-4641-A973-1956B3E6F362}"/>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DDC2BCE-84BE-4EE7-8EFF-CFA36F31CC5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06A9F1F-DD69-4C80-B1BA-B7FEC4E98087}"/>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43A137AC-F900-4883-853D-A0E6C93033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90B2FB6-132B-451B-ADD8-C249B7781060}"/>
              </a:ext>
            </a:extLst>
          </p:cNvPr>
          <p:cNvSpPr>
            <a:spLocks noGrp="1"/>
          </p:cNvSpPr>
          <p:nvPr>
            <p:ph type="sldNum" sz="quarter" idx="12"/>
          </p:nvPr>
        </p:nvSpPr>
        <p:spPr/>
        <p:txBody>
          <a:bodyPr/>
          <a:lstStyle/>
          <a:p>
            <a:fld id="{6A9A44FD-6ED8-4F9F-8077-72301E4E9EF7}" type="slidenum">
              <a:rPr lang="el-GR" smtClean="0"/>
              <a:pPr/>
              <a:t>‹#›</a:t>
            </a:fld>
            <a:endParaRPr lang="el-GR"/>
          </a:p>
        </p:txBody>
      </p:sp>
    </p:spTree>
    <p:extLst>
      <p:ext uri="{BB962C8B-B14F-4D97-AF65-F5344CB8AC3E}">
        <p14:creationId xmlns:p14="http://schemas.microsoft.com/office/powerpoint/2010/main" val="237929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1015C4-CA3E-41FF-9345-E73892337D0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58B1D1-70BB-4546-9173-BD293F949F8A}"/>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FFA1193-3DD4-4AA9-B094-BFA844AE9405}"/>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E0DE385-C036-4662-96FF-8D1E34F39B4A}"/>
              </a:ext>
            </a:extLst>
          </p:cNvPr>
          <p:cNvSpPr>
            <a:spLocks noGrp="1"/>
          </p:cNvSpPr>
          <p:nvPr>
            <p:ph type="dt" sz="half" idx="10"/>
          </p:nvPr>
        </p:nvSpPr>
        <p:spPr/>
        <p:txBody>
          <a:bodyPr/>
          <a:lstStyle/>
          <a:p>
            <a:endParaRPr lang="el-GR"/>
          </a:p>
        </p:txBody>
      </p:sp>
      <p:sp>
        <p:nvSpPr>
          <p:cNvPr id="6" name="Θέση υποσέλιδου 5">
            <a:extLst>
              <a:ext uri="{FF2B5EF4-FFF2-40B4-BE49-F238E27FC236}">
                <a16:creationId xmlns:a16="http://schemas.microsoft.com/office/drawing/2014/main" id="{4D08C246-6BBD-4D80-9B54-093BB609797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44EDA6E-4E4E-4FB5-86C6-1211216305FF}"/>
              </a:ext>
            </a:extLst>
          </p:cNvPr>
          <p:cNvSpPr>
            <a:spLocks noGrp="1"/>
          </p:cNvSpPr>
          <p:nvPr>
            <p:ph type="sldNum" sz="quarter" idx="12"/>
          </p:nvPr>
        </p:nvSpPr>
        <p:spPr/>
        <p:txBody>
          <a:bodyPr/>
          <a:lstStyle/>
          <a:p>
            <a:fld id="{52030260-1D7E-4B25-BD08-A1A51704E40C}" type="slidenum">
              <a:rPr lang="el-GR" smtClean="0"/>
              <a:pPr/>
              <a:t>‹#›</a:t>
            </a:fld>
            <a:endParaRPr lang="el-GR"/>
          </a:p>
        </p:txBody>
      </p:sp>
    </p:spTree>
    <p:extLst>
      <p:ext uri="{BB962C8B-B14F-4D97-AF65-F5344CB8AC3E}">
        <p14:creationId xmlns:p14="http://schemas.microsoft.com/office/powerpoint/2010/main" val="135467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E56D1D-7AF9-43B7-9CE4-315FD81FB952}"/>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E88544C-4A74-4D92-9D97-315D7C65C2C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56D759A-D9D8-41FE-A2B7-5BDA69593DFC}"/>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6C6D665-336A-4FEF-8696-EA020C0D75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274DF72-F855-4850-8629-4BCE69760192}"/>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F67E34C-64AD-4AB4-A24D-8D4317957830}"/>
              </a:ext>
            </a:extLst>
          </p:cNvPr>
          <p:cNvSpPr>
            <a:spLocks noGrp="1"/>
          </p:cNvSpPr>
          <p:nvPr>
            <p:ph type="dt" sz="half" idx="10"/>
          </p:nvPr>
        </p:nvSpPr>
        <p:spPr/>
        <p:txBody>
          <a:bodyPr/>
          <a:lstStyle/>
          <a:p>
            <a:endParaRPr lang="el-GR"/>
          </a:p>
        </p:txBody>
      </p:sp>
      <p:sp>
        <p:nvSpPr>
          <p:cNvPr id="8" name="Θέση υποσέλιδου 7">
            <a:extLst>
              <a:ext uri="{FF2B5EF4-FFF2-40B4-BE49-F238E27FC236}">
                <a16:creationId xmlns:a16="http://schemas.microsoft.com/office/drawing/2014/main" id="{A401ED68-B61B-444C-A32C-35F977A60EC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15025EC-948E-488F-BA91-6EE1AD5CA5BA}"/>
              </a:ext>
            </a:extLst>
          </p:cNvPr>
          <p:cNvSpPr>
            <a:spLocks noGrp="1"/>
          </p:cNvSpPr>
          <p:nvPr>
            <p:ph type="sldNum" sz="quarter" idx="12"/>
          </p:nvPr>
        </p:nvSpPr>
        <p:spPr/>
        <p:txBody>
          <a:bodyPr/>
          <a:lstStyle/>
          <a:p>
            <a:fld id="{07D31512-77E6-42E4-995E-A57D8EB9F097}" type="slidenum">
              <a:rPr lang="el-GR" smtClean="0"/>
              <a:pPr/>
              <a:t>‹#›</a:t>
            </a:fld>
            <a:endParaRPr lang="el-GR"/>
          </a:p>
        </p:txBody>
      </p:sp>
    </p:spTree>
    <p:extLst>
      <p:ext uri="{BB962C8B-B14F-4D97-AF65-F5344CB8AC3E}">
        <p14:creationId xmlns:p14="http://schemas.microsoft.com/office/powerpoint/2010/main" val="419685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3FFBDA-E1FE-4370-9425-8C4796246AD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2D89B5E-A0DF-4DAC-B7C0-12285887BCE3}"/>
              </a:ext>
            </a:extLst>
          </p:cNvPr>
          <p:cNvSpPr>
            <a:spLocks noGrp="1"/>
          </p:cNvSpPr>
          <p:nvPr>
            <p:ph type="dt" sz="half" idx="10"/>
          </p:nvPr>
        </p:nvSpPr>
        <p:spPr/>
        <p:txBody>
          <a:bodyPr/>
          <a:lstStyle/>
          <a:p>
            <a:endParaRPr lang="el-GR"/>
          </a:p>
        </p:txBody>
      </p:sp>
      <p:sp>
        <p:nvSpPr>
          <p:cNvPr id="4" name="Θέση υποσέλιδου 3">
            <a:extLst>
              <a:ext uri="{FF2B5EF4-FFF2-40B4-BE49-F238E27FC236}">
                <a16:creationId xmlns:a16="http://schemas.microsoft.com/office/drawing/2014/main" id="{FC3BC330-071E-4C3B-8EAA-1E871F83DF8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ACE4EF6-8CB6-4B95-BB7F-CA6ECC783F08}"/>
              </a:ext>
            </a:extLst>
          </p:cNvPr>
          <p:cNvSpPr>
            <a:spLocks noGrp="1"/>
          </p:cNvSpPr>
          <p:nvPr>
            <p:ph type="sldNum" sz="quarter" idx="12"/>
          </p:nvPr>
        </p:nvSpPr>
        <p:spPr/>
        <p:txBody>
          <a:bodyPr/>
          <a:lstStyle/>
          <a:p>
            <a:fld id="{2638537F-11CE-412D-97D1-45FBA3195D7C}" type="slidenum">
              <a:rPr lang="el-GR" smtClean="0"/>
              <a:pPr/>
              <a:t>‹#›</a:t>
            </a:fld>
            <a:endParaRPr lang="el-GR"/>
          </a:p>
        </p:txBody>
      </p:sp>
    </p:spTree>
    <p:extLst>
      <p:ext uri="{BB962C8B-B14F-4D97-AF65-F5344CB8AC3E}">
        <p14:creationId xmlns:p14="http://schemas.microsoft.com/office/powerpoint/2010/main" val="58964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FEEAF9C-A6FD-4B3C-96B8-F0A6177D3943}"/>
              </a:ext>
            </a:extLst>
          </p:cNvPr>
          <p:cNvSpPr>
            <a:spLocks noGrp="1"/>
          </p:cNvSpPr>
          <p:nvPr>
            <p:ph type="dt" sz="half" idx="10"/>
          </p:nvPr>
        </p:nvSpPr>
        <p:spPr/>
        <p:txBody>
          <a:bodyPr/>
          <a:lstStyle/>
          <a:p>
            <a:endParaRPr lang="el-GR"/>
          </a:p>
        </p:txBody>
      </p:sp>
      <p:sp>
        <p:nvSpPr>
          <p:cNvPr id="3" name="Θέση υποσέλιδου 2">
            <a:extLst>
              <a:ext uri="{FF2B5EF4-FFF2-40B4-BE49-F238E27FC236}">
                <a16:creationId xmlns:a16="http://schemas.microsoft.com/office/drawing/2014/main" id="{0950B821-4A54-4B87-B1EA-99FA89F4BDF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B2EC5AB-4FB5-48D0-AC6A-7A1E52186758}"/>
              </a:ext>
            </a:extLst>
          </p:cNvPr>
          <p:cNvSpPr>
            <a:spLocks noGrp="1"/>
          </p:cNvSpPr>
          <p:nvPr>
            <p:ph type="sldNum" sz="quarter" idx="12"/>
          </p:nvPr>
        </p:nvSpPr>
        <p:spPr/>
        <p:txBody>
          <a:bodyPr/>
          <a:lstStyle/>
          <a:p>
            <a:fld id="{472FECC1-56C7-4F27-B53D-18206220CA37}" type="slidenum">
              <a:rPr lang="el-GR" smtClean="0"/>
              <a:pPr/>
              <a:t>‹#›</a:t>
            </a:fld>
            <a:endParaRPr lang="el-GR"/>
          </a:p>
        </p:txBody>
      </p:sp>
    </p:spTree>
    <p:extLst>
      <p:ext uri="{BB962C8B-B14F-4D97-AF65-F5344CB8AC3E}">
        <p14:creationId xmlns:p14="http://schemas.microsoft.com/office/powerpoint/2010/main" val="180150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4E51A2-7BF1-44D7-B2EC-A85C02ED7714}"/>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2DA6E07-65FB-4552-94D3-8957702144B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8BE2F85-39CD-4E52-96FA-9678C95D45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565D9E3-E755-415B-BEDD-B1D43B2281E0}"/>
              </a:ext>
            </a:extLst>
          </p:cNvPr>
          <p:cNvSpPr>
            <a:spLocks noGrp="1"/>
          </p:cNvSpPr>
          <p:nvPr>
            <p:ph type="dt" sz="half" idx="10"/>
          </p:nvPr>
        </p:nvSpPr>
        <p:spPr/>
        <p:txBody>
          <a:bodyPr/>
          <a:lstStyle/>
          <a:p>
            <a:endParaRPr lang="el-GR"/>
          </a:p>
        </p:txBody>
      </p:sp>
      <p:sp>
        <p:nvSpPr>
          <p:cNvPr id="6" name="Θέση υποσέλιδου 5">
            <a:extLst>
              <a:ext uri="{FF2B5EF4-FFF2-40B4-BE49-F238E27FC236}">
                <a16:creationId xmlns:a16="http://schemas.microsoft.com/office/drawing/2014/main" id="{0B2C8D2F-90FD-46A8-AB27-BA9D3D8C2A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183AC82-DDB2-4841-B0FF-BE27B573E959}"/>
              </a:ext>
            </a:extLst>
          </p:cNvPr>
          <p:cNvSpPr>
            <a:spLocks noGrp="1"/>
          </p:cNvSpPr>
          <p:nvPr>
            <p:ph type="sldNum" sz="quarter" idx="12"/>
          </p:nvPr>
        </p:nvSpPr>
        <p:spPr/>
        <p:txBody>
          <a:bodyPr/>
          <a:lstStyle/>
          <a:p>
            <a:fld id="{CA48DD14-21EE-405B-80ED-307D24EA9503}" type="slidenum">
              <a:rPr lang="el-GR" smtClean="0"/>
              <a:pPr/>
              <a:t>‹#›</a:t>
            </a:fld>
            <a:endParaRPr lang="el-GR"/>
          </a:p>
        </p:txBody>
      </p:sp>
    </p:spTree>
    <p:extLst>
      <p:ext uri="{BB962C8B-B14F-4D97-AF65-F5344CB8AC3E}">
        <p14:creationId xmlns:p14="http://schemas.microsoft.com/office/powerpoint/2010/main" val="307485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FD4EF-D854-4C9A-8211-07D5B42374A7}"/>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7F9C5D1-07A7-46A5-8999-9C3DD0C6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DFF9459B-36DE-4A2F-8B8B-7E8D31E7AE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C92E4A-460A-4741-A607-928BBD97A387}"/>
              </a:ext>
            </a:extLst>
          </p:cNvPr>
          <p:cNvSpPr>
            <a:spLocks noGrp="1"/>
          </p:cNvSpPr>
          <p:nvPr>
            <p:ph type="dt" sz="half" idx="10"/>
          </p:nvPr>
        </p:nvSpPr>
        <p:spPr/>
        <p:txBody>
          <a:bodyPr/>
          <a:lstStyle/>
          <a:p>
            <a:endParaRPr lang="el-GR"/>
          </a:p>
        </p:txBody>
      </p:sp>
      <p:sp>
        <p:nvSpPr>
          <p:cNvPr id="6" name="Θέση υποσέλιδου 5">
            <a:extLst>
              <a:ext uri="{FF2B5EF4-FFF2-40B4-BE49-F238E27FC236}">
                <a16:creationId xmlns:a16="http://schemas.microsoft.com/office/drawing/2014/main" id="{A2341A3B-95EF-43FF-B577-DE41A8923B6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AAEBB26-2E8D-4D63-841E-AF153617415F}"/>
              </a:ext>
            </a:extLst>
          </p:cNvPr>
          <p:cNvSpPr>
            <a:spLocks noGrp="1"/>
          </p:cNvSpPr>
          <p:nvPr>
            <p:ph type="sldNum" sz="quarter" idx="12"/>
          </p:nvPr>
        </p:nvSpPr>
        <p:spPr/>
        <p:txBody>
          <a:bodyPr/>
          <a:lstStyle/>
          <a:p>
            <a:fld id="{18EA7B37-9B10-4C62-A522-26A8DEAECC92}" type="slidenum">
              <a:rPr lang="el-GR" smtClean="0"/>
              <a:pPr/>
              <a:t>‹#›</a:t>
            </a:fld>
            <a:endParaRPr lang="el-GR"/>
          </a:p>
        </p:txBody>
      </p:sp>
    </p:spTree>
    <p:extLst>
      <p:ext uri="{BB962C8B-B14F-4D97-AF65-F5344CB8AC3E}">
        <p14:creationId xmlns:p14="http://schemas.microsoft.com/office/powerpoint/2010/main" val="157762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154ABCC-7A64-4FEF-84E0-19653AB18C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9621A29-E1F5-4F89-98E6-0FDFF51EF1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0DA0194-8325-49AE-8D2C-87E79B43F12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5" name="Θέση υποσέλιδου 4">
            <a:extLst>
              <a:ext uri="{FF2B5EF4-FFF2-40B4-BE49-F238E27FC236}">
                <a16:creationId xmlns:a16="http://schemas.microsoft.com/office/drawing/2014/main" id="{EC7BEA74-064D-404F-B903-7F4B6CEFAA6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E427D32-7FAD-4FF2-A747-49A7E7CCCEF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2FECC1-56C7-4F27-B53D-18206220CA37}" type="slidenum">
              <a:rPr lang="el-GR" smtClean="0"/>
              <a:pPr/>
              <a:t>‹#›</a:t>
            </a:fld>
            <a:endParaRPr lang="el-GR"/>
          </a:p>
        </p:txBody>
      </p:sp>
    </p:spTree>
    <p:extLst>
      <p:ext uri="{BB962C8B-B14F-4D97-AF65-F5344CB8AC3E}">
        <p14:creationId xmlns:p14="http://schemas.microsoft.com/office/powerpoint/2010/main" val="23867875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19A90D3-26F5-40EB-ACAF-3C5493DB003B}" type="datetimeFigureOut">
              <a:rPr lang="el-GR" smtClean="0"/>
              <a:t>13/11/2023</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13A0BB-4DAF-424C-A70E-426B71C5F8B6}"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01386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4.webp"/><Relationship Id="rId2" Type="http://schemas.openxmlformats.org/officeDocument/2006/relationships/image" Target="../media/image23.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1143000" y="2624578"/>
            <a:ext cx="6858000" cy="1564716"/>
          </a:xfrm>
        </p:spPr>
        <p:txBody>
          <a:bodyPr>
            <a:normAutofit fontScale="90000"/>
          </a:bodyPr>
          <a:lstStyle/>
          <a:p>
            <a:pPr algn="l"/>
            <a:r>
              <a:rPr lang="el-GR" sz="4200" b="1" dirty="0">
                <a:latin typeface="Candara" panose="020E0502030303020204" pitchFamily="34" charset="0"/>
              </a:rPr>
              <a:t>Εντομοκτόνα</a:t>
            </a:r>
            <a:br>
              <a:rPr lang="el-GR" sz="4200" b="1" dirty="0">
                <a:latin typeface="Candara" panose="020E0502030303020204" pitchFamily="34" charset="0"/>
              </a:rPr>
            </a:br>
            <a:r>
              <a:rPr lang="el-GR" sz="4200" b="1" dirty="0">
                <a:latin typeface="Candara" panose="020E0502030303020204" pitchFamily="34" charset="0"/>
              </a:rPr>
              <a:t>Χημεία, δράσεις και επιδράσεις στο περιβάλλον</a:t>
            </a:r>
          </a:p>
        </p:txBody>
      </p:sp>
      <p:sp>
        <p:nvSpPr>
          <p:cNvPr id="72"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Freeform: Shape 75">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78"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28354" name="Picture 2"/>
          <p:cNvPicPr>
            <a:picLocks noChangeAspect="1" noChangeArrowheads="1"/>
          </p:cNvPicPr>
          <p:nvPr/>
        </p:nvPicPr>
        <p:blipFill rotWithShape="1">
          <a:blip r:embed="rId2" cstate="print"/>
          <a:srcRect r="-1" b="14584"/>
          <a:stretch/>
        </p:blipFill>
        <p:spPr bwMode="auto">
          <a:xfrm rot="21480000">
            <a:off x="853377" y="1003258"/>
            <a:ext cx="7437246" cy="47643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untitled03"/>
          <p:cNvPicPr>
            <a:picLocks noChangeAspect="1" noChangeArrowheads="1"/>
          </p:cNvPicPr>
          <p:nvPr/>
        </p:nvPicPr>
        <p:blipFill>
          <a:blip r:embed="rId3" cstate="print"/>
          <a:srcRect/>
          <a:stretch>
            <a:fillRect/>
          </a:stretch>
        </p:blipFill>
        <p:spPr bwMode="auto">
          <a:xfrm>
            <a:off x="458788" y="309563"/>
            <a:ext cx="3243262" cy="4667250"/>
          </a:xfrm>
          <a:prstGeom prst="rect">
            <a:avLst/>
          </a:prstGeom>
          <a:noFill/>
        </p:spPr>
      </p:pic>
      <p:pic>
        <p:nvPicPr>
          <p:cNvPr id="229379" name="Picture 3" descr="cover2609"/>
          <p:cNvPicPr>
            <a:picLocks noChangeAspect="1" noChangeArrowheads="1"/>
          </p:cNvPicPr>
          <p:nvPr/>
        </p:nvPicPr>
        <p:blipFill>
          <a:blip r:embed="rId4" cstate="print"/>
          <a:srcRect/>
          <a:stretch>
            <a:fillRect/>
          </a:stretch>
        </p:blipFill>
        <p:spPr bwMode="auto">
          <a:xfrm>
            <a:off x="5349875" y="396875"/>
            <a:ext cx="3421063" cy="4211638"/>
          </a:xfrm>
          <a:prstGeom prst="rect">
            <a:avLst/>
          </a:prstGeom>
          <a:noFill/>
        </p:spPr>
      </p:pic>
      <p:pic>
        <p:nvPicPr>
          <p:cNvPr id="229380" name="Picture 4" descr="silent_spring"/>
          <p:cNvPicPr>
            <a:picLocks noChangeAspect="1" noChangeArrowheads="1"/>
          </p:cNvPicPr>
          <p:nvPr/>
        </p:nvPicPr>
        <p:blipFill>
          <a:blip r:embed="rId5" cstate="print"/>
          <a:srcRect/>
          <a:stretch>
            <a:fillRect/>
          </a:stretch>
        </p:blipFill>
        <p:spPr bwMode="auto">
          <a:xfrm>
            <a:off x="2797175" y="1925638"/>
            <a:ext cx="3001963" cy="4664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box(in)">
                                      <p:cBhvr>
                                        <p:cTn id="7" dur="500"/>
                                        <p:tgtEl>
                                          <p:spTgt spid="2293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9379"/>
                                        </p:tgtEl>
                                        <p:attrNameLst>
                                          <p:attrName>style.visibility</p:attrName>
                                        </p:attrNameLst>
                                      </p:cBhvr>
                                      <p:to>
                                        <p:strVal val="visible"/>
                                      </p:to>
                                    </p:set>
                                    <p:animEffect transition="in" filter="blinds(horizontal)">
                                      <p:cBhvr>
                                        <p:cTn id="12" dur="500"/>
                                        <p:tgtEl>
                                          <p:spTgt spid="22937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9380"/>
                                        </p:tgtEl>
                                        <p:attrNameLst>
                                          <p:attrName>style.visibility</p:attrName>
                                        </p:attrNameLst>
                                      </p:cBhvr>
                                      <p:to>
                                        <p:strVal val="visible"/>
                                      </p:to>
                                    </p:set>
                                    <p:animEffect transition="in" filter="checkerboard(across)">
                                      <p:cBhvr>
                                        <p:cTn id="17"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02" name="Picture 2" descr="11-4"/>
          <p:cNvPicPr>
            <a:picLocks noChangeAspect="1" noChangeArrowheads="1"/>
          </p:cNvPicPr>
          <p:nvPr/>
        </p:nvPicPr>
        <p:blipFill>
          <a:blip r:embed="rId2" cstate="print"/>
          <a:stretch>
            <a:fillRect/>
          </a:stretch>
        </p:blipFill>
        <p:spPr bwMode="auto">
          <a:xfrm>
            <a:off x="1655211" y="643467"/>
            <a:ext cx="5833576" cy="557106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8D54327E-BF02-4660-9A79-2FB959C8A31F}"/>
              </a:ext>
            </a:extLst>
          </p:cNvPr>
          <p:cNvSpPr>
            <a:spLocks noGrp="1"/>
          </p:cNvSpPr>
          <p:nvPr>
            <p:ph type="title"/>
          </p:nvPr>
        </p:nvSpPr>
        <p:spPr>
          <a:xfrm>
            <a:off x="241174" y="963877"/>
            <a:ext cx="3008248" cy="4930246"/>
          </a:xfrm>
        </p:spPr>
        <p:txBody>
          <a:bodyPr>
            <a:normAutofit/>
          </a:bodyPr>
          <a:lstStyle/>
          <a:p>
            <a:pPr algn="r"/>
            <a:r>
              <a:rPr lang="en-US" sz="4000" b="1" dirty="0">
                <a:solidFill>
                  <a:schemeClr val="accent1"/>
                </a:solidFill>
              </a:rPr>
              <a:t>Pest management</a:t>
            </a:r>
            <a:endParaRPr lang="el-GR" sz="4000" b="1" dirty="0">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Θέση περιεχομένου 4">
            <a:extLst>
              <a:ext uri="{FF2B5EF4-FFF2-40B4-BE49-F238E27FC236}">
                <a16:creationId xmlns:a16="http://schemas.microsoft.com/office/drawing/2014/main" id="{D2993ADA-225A-4DD3-9C13-90B79A720EB9}"/>
              </a:ext>
            </a:extLst>
          </p:cNvPr>
          <p:cNvSpPr>
            <a:spLocks noGrp="1"/>
          </p:cNvSpPr>
          <p:nvPr>
            <p:ph idx="1"/>
          </p:nvPr>
        </p:nvSpPr>
        <p:spPr>
          <a:xfrm>
            <a:off x="3732023" y="963877"/>
            <a:ext cx="5170804" cy="4930246"/>
          </a:xfrm>
        </p:spPr>
        <p:txBody>
          <a:bodyPr anchor="ctr">
            <a:normAutofit/>
          </a:bodyPr>
          <a:lstStyle/>
          <a:p>
            <a:r>
              <a:rPr lang="el-GR" sz="2400" b="1" dirty="0">
                <a:latin typeface="Candara" panose="020E0502030303020204" pitchFamily="34" charset="0"/>
              </a:rPr>
              <a:t>Μέχρι το 1950: θανάτωση εντόμων, όχι προστασία καλλιεργειών</a:t>
            </a:r>
            <a:r>
              <a:rPr lang="en-US" sz="2400" b="1" dirty="0">
                <a:latin typeface="Candara" panose="020E0502030303020204" pitchFamily="34" charset="0"/>
              </a:rPr>
              <a:t>. </a:t>
            </a:r>
          </a:p>
          <a:p>
            <a:r>
              <a:rPr lang="el-GR" sz="2400" b="1" dirty="0">
                <a:latin typeface="Candara" panose="020E0502030303020204" pitchFamily="34" charset="0"/>
              </a:rPr>
              <a:t>Μετά το 1960: </a:t>
            </a:r>
            <a:endParaRPr lang="en-US" sz="2400" b="1" dirty="0">
              <a:latin typeface="Candara" panose="020E0502030303020204" pitchFamily="34" charset="0"/>
            </a:endParaRPr>
          </a:p>
          <a:p>
            <a:pPr lvl="1"/>
            <a:r>
              <a:rPr lang="el-GR" sz="2400" b="1" dirty="0">
                <a:latin typeface="Candara" panose="020E0502030303020204" pitchFamily="34" charset="0"/>
              </a:rPr>
              <a:t>έλεγχος εντόμων (</a:t>
            </a:r>
            <a:r>
              <a:rPr lang="en-US" sz="2400" b="1" dirty="0">
                <a:latin typeface="Candara" panose="020E0502030303020204" pitchFamily="34" charset="0"/>
              </a:rPr>
              <a:t>pest control: use of conventional pesticides [chemical control]</a:t>
            </a:r>
            <a:r>
              <a:rPr lang="el-GR" sz="2400" b="1" dirty="0">
                <a:latin typeface="Candara" panose="020E0502030303020204" pitchFamily="34" charset="0"/>
              </a:rPr>
              <a:t>) </a:t>
            </a:r>
            <a:r>
              <a:rPr lang="el-GR" sz="2400" b="1" dirty="0">
                <a:latin typeface="Candara" panose="020E0502030303020204" pitchFamily="34" charset="0"/>
                <a:cs typeface="Arial" charset="0"/>
              </a:rPr>
              <a:t>→ 100% </a:t>
            </a:r>
            <a:r>
              <a:rPr lang="en-US" sz="2400" b="1" dirty="0">
                <a:latin typeface="Candara" panose="020E0502030303020204" pitchFamily="34" charset="0"/>
                <a:cs typeface="Arial" charset="0"/>
              </a:rPr>
              <a:t>killing!!</a:t>
            </a:r>
            <a:endParaRPr lang="el-GR" sz="2400" b="1" dirty="0">
              <a:latin typeface="Candara" panose="020E0502030303020204" pitchFamily="34" charset="0"/>
              <a:cs typeface="Arial" charset="0"/>
            </a:endParaRPr>
          </a:p>
          <a:p>
            <a:pPr lvl="1"/>
            <a:r>
              <a:rPr lang="el-GR" sz="2400" b="1" dirty="0">
                <a:latin typeface="Candara" panose="020E0502030303020204" pitchFamily="34" charset="0"/>
              </a:rPr>
              <a:t>διαχείριση εντόμων (</a:t>
            </a:r>
            <a:r>
              <a:rPr lang="en-US" sz="2400" b="1" dirty="0">
                <a:latin typeface="Candara" panose="020E0502030303020204" pitchFamily="34" charset="0"/>
              </a:rPr>
              <a:t>pest management: reduce pest impact</a:t>
            </a:r>
            <a:r>
              <a:rPr lang="el-GR" sz="2400" b="1" dirty="0">
                <a:latin typeface="Candara" panose="020E0502030303020204" pitchFamily="34" charset="0"/>
              </a:rPr>
              <a:t>).</a:t>
            </a:r>
          </a:p>
        </p:txBody>
      </p:sp>
    </p:spTree>
    <p:extLst>
      <p:ext uri="{BB962C8B-B14F-4D97-AF65-F5344CB8AC3E}">
        <p14:creationId xmlns:p14="http://schemas.microsoft.com/office/powerpoint/2010/main" val="392521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6" name="Text Box 4"/>
          <p:cNvSpPr txBox="1">
            <a:spLocks noChangeArrowheads="1"/>
          </p:cNvSpPr>
          <p:nvPr/>
        </p:nvSpPr>
        <p:spPr bwMode="auto">
          <a:xfrm>
            <a:off x="505677" y="914400"/>
            <a:ext cx="2743200" cy="2887579"/>
          </a:xfrm>
          <a:prstGeom prst="rect">
            <a:avLst/>
          </a:prstGeom>
        </p:spPr>
        <p:txBody>
          <a:bodyPr vert="horz" lIns="91440" tIns="45720" rIns="91440" bIns="45720" rtlCol="0" anchor="b">
            <a:normAutofit/>
          </a:bodyPr>
          <a:lstStyle/>
          <a:p>
            <a:pPr algn="ctr">
              <a:lnSpc>
                <a:spcPct val="90000"/>
              </a:lnSpc>
              <a:spcAft>
                <a:spcPts val="600"/>
              </a:spcAft>
            </a:pPr>
            <a:r>
              <a:rPr lang="en-US" sz="3900" kern="1200">
                <a:solidFill>
                  <a:srgbClr val="FFFFFF"/>
                </a:solidFill>
                <a:latin typeface="+mj-lt"/>
                <a:ea typeface="+mj-ea"/>
                <a:cs typeface="+mj-cs"/>
              </a:rPr>
              <a:t>Economic Injury Level and Economic Threshold</a:t>
            </a:r>
          </a:p>
        </p:txBody>
      </p:sp>
      <p:cxnSp>
        <p:nvCxnSpPr>
          <p:cNvPr id="75" name="Straight Connector 7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1554" name="Picture 2" descr="Fig 14-3"/>
          <p:cNvPicPr>
            <a:picLocks noChangeAspect="1" noChangeArrowheads="1"/>
          </p:cNvPicPr>
          <p:nvPr/>
        </p:nvPicPr>
        <p:blipFill>
          <a:blip r:embed="rId2" cstate="print"/>
          <a:stretch>
            <a:fillRect/>
          </a:stretch>
        </p:blipFill>
        <p:spPr bwMode="auto">
          <a:xfrm>
            <a:off x="3865366" y="1442332"/>
            <a:ext cx="4915159" cy="39812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578" name="Picture 2" descr="Fig 14-4"/>
          <p:cNvPicPr>
            <a:picLocks noChangeAspect="1" noChangeArrowheads="1"/>
          </p:cNvPicPr>
          <p:nvPr/>
        </p:nvPicPr>
        <p:blipFill>
          <a:blip r:embed="rId2" cstate="print"/>
          <a:stretch>
            <a:fillRect/>
          </a:stretch>
        </p:blipFill>
        <p:spPr bwMode="auto">
          <a:xfrm>
            <a:off x="482600" y="832231"/>
            <a:ext cx="8178799" cy="51935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626" name="Picture 2" descr="11-2"/>
          <p:cNvPicPr>
            <a:picLocks noChangeAspect="1" noChangeArrowheads="1"/>
          </p:cNvPicPr>
          <p:nvPr/>
        </p:nvPicPr>
        <p:blipFill>
          <a:blip r:embed="rId2" cstate="print"/>
          <a:stretch>
            <a:fillRect/>
          </a:stretch>
        </p:blipFill>
        <p:spPr bwMode="auto">
          <a:xfrm>
            <a:off x="882552" y="643467"/>
            <a:ext cx="7378895" cy="55710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58" name="Rectangle 2"/>
          <p:cNvSpPr>
            <a:spLocks noGrp="1" noChangeArrowheads="1"/>
          </p:cNvSpPr>
          <p:nvPr>
            <p:ph type="title"/>
          </p:nvPr>
        </p:nvSpPr>
        <p:spPr>
          <a:xfrm>
            <a:off x="628650" y="963877"/>
            <a:ext cx="2620771" cy="4930246"/>
          </a:xfrm>
        </p:spPr>
        <p:txBody>
          <a:bodyPr vert="horz" lIns="91440" tIns="45720" rIns="91440" bIns="45720" rtlCol="0" anchor="ctr">
            <a:normAutofit/>
          </a:bodyPr>
          <a:lstStyle/>
          <a:p>
            <a:pPr algn="r" defTabSz="914400"/>
            <a:r>
              <a:rPr lang="en-US" sz="2400" b="1" kern="1200">
                <a:solidFill>
                  <a:schemeClr val="accent1"/>
                </a:solidFill>
                <a:latin typeface="+mj-lt"/>
                <a:ea typeface="+mj-ea"/>
                <a:cs typeface="+mj-cs"/>
              </a:rPr>
              <a:t>Organophosphates</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3059" name="Rectangle 3"/>
          <p:cNvSpPr>
            <a:spLocks noGrp="1" noChangeArrowheads="1"/>
          </p:cNvSpPr>
          <p:nvPr>
            <p:ph type="body" sz="half" idx="1"/>
          </p:nvPr>
        </p:nvSpPr>
        <p:spPr>
          <a:xfrm>
            <a:off x="3732023" y="963877"/>
            <a:ext cx="4783327" cy="4930246"/>
          </a:xfrm>
        </p:spPr>
        <p:txBody>
          <a:bodyPr vert="horz" lIns="91440" tIns="45720" rIns="91440" bIns="45720" rtlCol="0" anchor="ctr">
            <a:normAutofit/>
          </a:bodyPr>
          <a:lstStyle/>
          <a:p>
            <a:pPr indent="-228600" defTabSz="914400"/>
            <a:r>
              <a:rPr lang="en-US" b="1"/>
              <a:t>Χαρακτηρίζονται από την παρουσία ατόμων άνθρακα και φωσφόρου  </a:t>
            </a:r>
          </a:p>
          <a:p>
            <a:pPr indent="-228600" defTabSz="914400"/>
            <a:r>
              <a:rPr lang="en-US" b="1"/>
              <a:t>Χημική επιβάρυνση οικοσυστημάτων και επίδραση σε οργανισμούς μη-στόχους</a:t>
            </a:r>
          </a:p>
          <a:p>
            <a:pPr indent="-228600" defTabSz="914400"/>
            <a:r>
              <a:rPr lang="en-US" b="1"/>
              <a:t>Τρόπος δράσης διαφέρει στα διάφορα ΟΡ</a:t>
            </a:r>
          </a:p>
          <a:p>
            <a:pPr indent="-228600" defTabSz="914400"/>
            <a:r>
              <a:rPr lang="en-US" b="1"/>
              <a:t>Γενικά, μικρή υπολειμματικότητα και μικρός χρόνος ημιζωής στο περιβάλλον</a:t>
            </a:r>
          </a:p>
          <a:p>
            <a:pPr indent="-228600" defTabSz="914400"/>
            <a:r>
              <a:rPr lang="en-US" b="1"/>
              <a:t>Δυστυχώς, συχνά ευρεία δράση σε ωφέλιμα έντομα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46" name="Rectangle 2"/>
          <p:cNvSpPr>
            <a:spLocks noGrp="1" noChangeArrowheads="1"/>
          </p:cNvSpPr>
          <p:nvPr>
            <p:ph type="title"/>
          </p:nvPr>
        </p:nvSpPr>
        <p:spPr>
          <a:xfrm>
            <a:off x="628650" y="963877"/>
            <a:ext cx="2620771" cy="4930246"/>
          </a:xfrm>
        </p:spPr>
        <p:txBody>
          <a:bodyPr vert="horz" lIns="91440" tIns="45720" rIns="91440" bIns="45720" rtlCol="0" anchor="ctr">
            <a:normAutofit/>
          </a:bodyPr>
          <a:lstStyle/>
          <a:p>
            <a:pPr algn="r" defTabSz="914400"/>
            <a:r>
              <a:rPr lang="en-US" sz="3400" b="1" kern="1200">
                <a:solidFill>
                  <a:schemeClr val="accent1"/>
                </a:solidFill>
                <a:latin typeface="+mj-lt"/>
                <a:ea typeface="+mj-ea"/>
                <a:cs typeface="+mj-cs"/>
              </a:rPr>
              <a:t>Συνθετικά πυρεθροειδή</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5347" name="Rectangle 3"/>
          <p:cNvSpPr>
            <a:spLocks noGrp="1" noChangeArrowheads="1"/>
          </p:cNvSpPr>
          <p:nvPr>
            <p:ph type="body" sz="half" idx="1"/>
          </p:nvPr>
        </p:nvSpPr>
        <p:spPr>
          <a:xfrm>
            <a:off x="3732023" y="963877"/>
            <a:ext cx="4783327" cy="4930246"/>
          </a:xfrm>
        </p:spPr>
        <p:txBody>
          <a:bodyPr vert="horz" lIns="91440" tIns="45720" rIns="91440" bIns="45720" rtlCol="0" anchor="ctr">
            <a:normAutofit/>
          </a:bodyPr>
          <a:lstStyle/>
          <a:p>
            <a:pPr indent="-228600" defTabSz="914400"/>
            <a:r>
              <a:rPr lang="en-US" b="1"/>
              <a:t>Τροποποιημένοι εστέρες χρυσανθεμικού, ενός χημικού που προσομοιάζει του βασικού συστατικού των χρυσανθέμων</a:t>
            </a:r>
          </a:p>
          <a:p>
            <a:pPr indent="-228600" defTabSz="914400"/>
            <a:r>
              <a:rPr lang="en-US" b="1"/>
              <a:t>Αλλαγές στα όξινα συστατικά προσδίδουν μεγαλύτερο χρόνο ημιζωής σε σύγκριση με τις φυσικές πυρεθρίνες</a:t>
            </a:r>
          </a:p>
          <a:p>
            <a:pPr indent="-228600" defTabSz="914400"/>
            <a:r>
              <a:rPr lang="en-US" b="1"/>
              <a:t>Συχνά επιπρόσθετες τροποποιήσεις βελτιώνουν τη συνεργιστική δράση</a:t>
            </a:r>
          </a:p>
          <a:p>
            <a:pPr indent="-228600" defTabSz="914400"/>
            <a:r>
              <a:rPr lang="en-US" b="1"/>
              <a:t>Δόσεις είναι συχνά 10% των δόσεων των OPs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50" name="Rectangle 2"/>
          <p:cNvSpPr>
            <a:spLocks noGrp="1" noChangeArrowheads="1"/>
          </p:cNvSpPr>
          <p:nvPr>
            <p:ph type="title"/>
          </p:nvPr>
        </p:nvSpPr>
        <p:spPr>
          <a:xfrm>
            <a:off x="628650" y="963877"/>
            <a:ext cx="2620771" cy="4930246"/>
          </a:xfrm>
        </p:spPr>
        <p:txBody>
          <a:bodyPr vert="horz" lIns="91440" tIns="45720" rIns="91440" bIns="45720" rtlCol="0" anchor="ctr">
            <a:normAutofit/>
          </a:bodyPr>
          <a:lstStyle/>
          <a:p>
            <a:pPr algn="r" defTabSz="914400"/>
            <a:r>
              <a:rPr lang="en-US" sz="2800" b="1" kern="1200">
                <a:solidFill>
                  <a:schemeClr val="accent1"/>
                </a:solidFill>
                <a:latin typeface="+mj-lt"/>
                <a:ea typeface="+mj-ea"/>
                <a:cs typeface="+mj-cs"/>
              </a:rPr>
              <a:t>Οργανοχλωρίνες</a:t>
            </a:r>
            <a:br>
              <a:rPr lang="en-US" sz="2800" b="1" kern="1200">
                <a:solidFill>
                  <a:schemeClr val="accent1"/>
                </a:solidFill>
                <a:latin typeface="+mj-lt"/>
                <a:ea typeface="+mj-ea"/>
                <a:cs typeface="+mj-cs"/>
              </a:rPr>
            </a:br>
            <a:r>
              <a:rPr lang="en-US" sz="2800" b="1" kern="1200">
                <a:solidFill>
                  <a:schemeClr val="accent1"/>
                </a:solidFill>
                <a:latin typeface="+mj-lt"/>
                <a:ea typeface="+mj-ea"/>
                <a:cs typeface="+mj-cs"/>
              </a:rPr>
              <a:t>(DTT)</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5651" name="Rectangle 3"/>
          <p:cNvSpPr>
            <a:spLocks noGrp="1" noChangeArrowheads="1"/>
          </p:cNvSpPr>
          <p:nvPr>
            <p:ph type="body" sz="half" idx="1"/>
          </p:nvPr>
        </p:nvSpPr>
        <p:spPr>
          <a:xfrm>
            <a:off x="3732023" y="963877"/>
            <a:ext cx="4783327" cy="4930246"/>
          </a:xfrm>
        </p:spPr>
        <p:txBody>
          <a:bodyPr vert="horz" lIns="91440" tIns="45720" rIns="91440" bIns="45720" rtlCol="0" anchor="ctr">
            <a:normAutofit/>
          </a:bodyPr>
          <a:lstStyle/>
          <a:p>
            <a:pPr indent="-228600" defTabSz="914400"/>
            <a:r>
              <a:rPr lang="en-US" b="1"/>
              <a:t>Χαρακτηρίζονται από την παρουσία ατόμων χλωρίου και άνθρακα</a:t>
            </a:r>
          </a:p>
          <a:p>
            <a:pPr indent="-228600" defTabSz="914400"/>
            <a:r>
              <a:rPr lang="en-US" b="1"/>
              <a:t>Ισχυρά τοξικά νευρικού συστήματος</a:t>
            </a:r>
          </a:p>
          <a:p>
            <a:pPr indent="-228600" defTabSz="914400"/>
            <a:r>
              <a:rPr lang="en-US" b="1"/>
              <a:t>Τα περισσότερα επιδρούν σε μεγάλο φάσμα οργανισμών μη-στόχων</a:t>
            </a:r>
          </a:p>
          <a:p>
            <a:pPr indent="-228600" defTabSz="914400"/>
            <a:r>
              <a:rPr lang="en-US" b="1"/>
              <a:t>Ο βιοχημικός τρόπος δράσης τους είναι αμφιλεγόμενος</a:t>
            </a:r>
          </a:p>
          <a:p>
            <a:pPr indent="-228600" defTabSz="914400"/>
            <a:r>
              <a:rPr lang="en-US" b="1"/>
              <a:t>Τρόπος δράσης εξαρτάται από τη χημική βάση του εντομοκτόνου</a:t>
            </a:r>
          </a:p>
          <a:p>
            <a:pPr indent="-228600" defTabSz="914400"/>
            <a:r>
              <a:rPr lang="en-US" b="1"/>
              <a:t>Μεγάλη υπολειμματικότητα και μεγάλος χρόνος ημιζωής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wipe(left)">
                                      <p:cBhvr>
                                        <p:cTn id="7" dur="500"/>
                                        <p:tgtEl>
                                          <p:spTgt spid="155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51">
                                            <p:txEl>
                                              <p:pRg st="1" end="1"/>
                                            </p:txEl>
                                          </p:spTgt>
                                        </p:tgtEl>
                                        <p:attrNameLst>
                                          <p:attrName>style.visibility</p:attrName>
                                        </p:attrNameLst>
                                      </p:cBhvr>
                                      <p:to>
                                        <p:strVal val="visible"/>
                                      </p:to>
                                    </p:set>
                                    <p:animEffect transition="in" filter="wipe(left)">
                                      <p:cBhvr>
                                        <p:cTn id="12" dur="500"/>
                                        <p:tgtEl>
                                          <p:spTgt spid="155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51">
                                            <p:txEl>
                                              <p:pRg st="2" end="2"/>
                                            </p:txEl>
                                          </p:spTgt>
                                        </p:tgtEl>
                                        <p:attrNameLst>
                                          <p:attrName>style.visibility</p:attrName>
                                        </p:attrNameLst>
                                      </p:cBhvr>
                                      <p:to>
                                        <p:strVal val="visible"/>
                                      </p:to>
                                    </p:set>
                                    <p:animEffect transition="in" filter="wipe(left)">
                                      <p:cBhvr>
                                        <p:cTn id="17" dur="500"/>
                                        <p:tgtEl>
                                          <p:spTgt spid="155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51">
                                            <p:txEl>
                                              <p:pRg st="3" end="3"/>
                                            </p:txEl>
                                          </p:spTgt>
                                        </p:tgtEl>
                                        <p:attrNameLst>
                                          <p:attrName>style.visibility</p:attrName>
                                        </p:attrNameLst>
                                      </p:cBhvr>
                                      <p:to>
                                        <p:strVal val="visible"/>
                                      </p:to>
                                    </p:set>
                                    <p:animEffect transition="in" filter="wipe(left)">
                                      <p:cBhvr>
                                        <p:cTn id="22" dur="500"/>
                                        <p:tgtEl>
                                          <p:spTgt spid="155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5651">
                                            <p:txEl>
                                              <p:pRg st="4" end="4"/>
                                            </p:txEl>
                                          </p:spTgt>
                                        </p:tgtEl>
                                        <p:attrNameLst>
                                          <p:attrName>style.visibility</p:attrName>
                                        </p:attrNameLst>
                                      </p:cBhvr>
                                      <p:to>
                                        <p:strVal val="visible"/>
                                      </p:to>
                                    </p:set>
                                    <p:animEffect transition="in" filter="wipe(left)">
                                      <p:cBhvr>
                                        <p:cTn id="27" dur="500"/>
                                        <p:tgtEl>
                                          <p:spTgt spid="155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5651">
                                            <p:txEl>
                                              <p:pRg st="5" end="5"/>
                                            </p:txEl>
                                          </p:spTgt>
                                        </p:tgtEl>
                                        <p:attrNameLst>
                                          <p:attrName>style.visibility</p:attrName>
                                        </p:attrNameLst>
                                      </p:cBhvr>
                                      <p:to>
                                        <p:strVal val="visible"/>
                                      </p:to>
                                    </p:set>
                                    <p:animEffect transition="in" filter="wipe(left)">
                                      <p:cBhvr>
                                        <p:cTn id="32" dur="500"/>
                                        <p:tgtEl>
                                          <p:spTgt spid="155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8" name="Rectangle 2"/>
          <p:cNvSpPr>
            <a:spLocks noGrp="1" noChangeArrowheads="1"/>
          </p:cNvSpPr>
          <p:nvPr>
            <p:ph type="title"/>
          </p:nvPr>
        </p:nvSpPr>
        <p:spPr>
          <a:xfrm>
            <a:off x="628650" y="963877"/>
            <a:ext cx="2620771" cy="4930246"/>
          </a:xfrm>
        </p:spPr>
        <p:txBody>
          <a:bodyPr>
            <a:normAutofit/>
          </a:bodyPr>
          <a:lstStyle/>
          <a:p>
            <a:pPr algn="r"/>
            <a:r>
              <a:rPr lang="el-GR" b="1">
                <a:solidFill>
                  <a:schemeClr val="accent1"/>
                </a:solidFill>
                <a:latin typeface="Candara" panose="020E0502030303020204" pitchFamily="34" charset="0"/>
              </a:rPr>
              <a:t>Ιστορική αναδρομή</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7459" name="Rectangle 3"/>
          <p:cNvSpPr>
            <a:spLocks noGrp="1" noChangeArrowheads="1"/>
          </p:cNvSpPr>
          <p:nvPr>
            <p:ph idx="1"/>
          </p:nvPr>
        </p:nvSpPr>
        <p:spPr>
          <a:xfrm>
            <a:off x="3732023" y="963877"/>
            <a:ext cx="4783327" cy="4930246"/>
          </a:xfrm>
        </p:spPr>
        <p:txBody>
          <a:bodyPr anchor="ctr">
            <a:normAutofit/>
          </a:bodyPr>
          <a:lstStyle/>
          <a:p>
            <a:r>
              <a:rPr lang="el-GR" b="1">
                <a:latin typeface="Candara" panose="020E0502030303020204" pitchFamily="34" charset="0"/>
              </a:rPr>
              <a:t>Χρήση </a:t>
            </a:r>
            <a:r>
              <a:rPr lang="en-US" b="1">
                <a:latin typeface="Candara" panose="020E0502030303020204" pitchFamily="34" charset="0"/>
              </a:rPr>
              <a:t>S </a:t>
            </a:r>
            <a:r>
              <a:rPr lang="el-GR" b="1">
                <a:latin typeface="Candara" panose="020E0502030303020204" pitchFamily="34" charset="0"/>
              </a:rPr>
              <a:t>από αρχαίους Σουμέριους το 2500πΧ. </a:t>
            </a:r>
          </a:p>
          <a:p>
            <a:r>
              <a:rPr lang="el-GR" b="1">
                <a:latin typeface="Candara" panose="020E0502030303020204" pitchFamily="34" charset="0"/>
              </a:rPr>
              <a:t>Χρήση εντομοκτόνων από βότανα και λάδια από αρχαίους Αιγυπτίους και Κινέζους για την προστασία σπόρων. </a:t>
            </a:r>
          </a:p>
          <a:p>
            <a:r>
              <a:rPr lang="el-GR" b="1">
                <a:latin typeface="Candara" panose="020E0502030303020204" pitchFamily="34" charset="0"/>
              </a:rPr>
              <a:t>300πΧ: σωστός χρονισμός της σποράς για αποφυγή απωλειών. Αναγνώριση φυσικών εχθρών: χρήση μυρμηγκιών για την αντιμετώπιση καμπιών και σκαραβαίων στις λεμονιές.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6" descr="Hand spraying sanitiser">
            <a:extLst>
              <a:ext uri="{FF2B5EF4-FFF2-40B4-BE49-F238E27FC236}">
                <a16:creationId xmlns:a16="http://schemas.microsoft.com/office/drawing/2014/main" id="{2A93CD20-070F-0CCD-2A4C-D0BDE509026E}"/>
              </a:ext>
            </a:extLst>
          </p:cNvPr>
          <p:cNvPicPr>
            <a:picLocks noChangeAspect="1"/>
          </p:cNvPicPr>
          <p:nvPr/>
        </p:nvPicPr>
        <p:blipFill rotWithShape="1">
          <a:blip r:embed="rId2"/>
          <a:srcRect r="10999" b="-1"/>
          <a:stretch/>
        </p:blipFill>
        <p:spPr>
          <a:xfrm>
            <a:off x="-2285" y="10"/>
            <a:ext cx="9143999" cy="6857990"/>
          </a:xfrm>
          <a:prstGeom prst="rect">
            <a:avLst/>
          </a:prstGeom>
        </p:spPr>
      </p:pic>
      <p:sp>
        <p:nvSpPr>
          <p:cNvPr id="21"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a:extLst>
              <a:ext uri="{FF2B5EF4-FFF2-40B4-BE49-F238E27FC236}">
                <a16:creationId xmlns:a16="http://schemas.microsoft.com/office/drawing/2014/main" id="{66E437AE-E1AC-0EE9-146D-442E9181B3F1}"/>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r>
              <a:rPr lang="en-US" sz="4500" dirty="0">
                <a:solidFill>
                  <a:srgbClr val="FFFFFF"/>
                </a:solidFill>
              </a:rPr>
              <a:t>Insecticide free</a:t>
            </a:r>
          </a:p>
        </p:txBody>
      </p:sp>
    </p:spTree>
    <p:extLst>
      <p:ext uri="{BB962C8B-B14F-4D97-AF65-F5344CB8AC3E}">
        <p14:creationId xmlns:p14="http://schemas.microsoft.com/office/powerpoint/2010/main" val="9109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Green building in a cornfield">
            <a:extLst>
              <a:ext uri="{FF2B5EF4-FFF2-40B4-BE49-F238E27FC236}">
                <a16:creationId xmlns:a16="http://schemas.microsoft.com/office/drawing/2014/main" id="{367665BD-8DC3-442C-3075-BFD6486333DB}"/>
              </a:ext>
            </a:extLst>
          </p:cNvPr>
          <p:cNvPicPr>
            <a:picLocks noChangeAspect="1"/>
          </p:cNvPicPr>
          <p:nvPr/>
        </p:nvPicPr>
        <p:blipFill rotWithShape="1">
          <a:blip r:embed="rId2"/>
          <a:srcRect l="2924" t="9091" r="16168"/>
          <a:stretch/>
        </p:blipFill>
        <p:spPr>
          <a:xfrm>
            <a:off x="-2285" y="10"/>
            <a:ext cx="9143999" cy="6857990"/>
          </a:xfrm>
          <a:prstGeom prst="rect">
            <a:avLst/>
          </a:prstGeom>
        </p:spPr>
      </p:pic>
      <p:sp>
        <p:nvSpPr>
          <p:cNvPr id="24"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7CCEC0-88D2-DF6A-CD57-B1C1B90568D3}"/>
              </a:ext>
            </a:extLst>
          </p:cNvPr>
          <p:cNvSpPr>
            <a:spLocks noGrp="1"/>
          </p:cNvSpPr>
          <p:nvPr>
            <p:ph type="title"/>
          </p:nvPr>
        </p:nvSpPr>
        <p:spPr>
          <a:xfrm>
            <a:off x="303413" y="3091928"/>
            <a:ext cx="7749205" cy="2387600"/>
          </a:xfrm>
        </p:spPr>
        <p:txBody>
          <a:bodyPr vert="horz" lIns="91440" tIns="45720" rIns="91440" bIns="45720" rtlCol="0" anchor="b">
            <a:normAutofit/>
          </a:bodyPr>
          <a:lstStyle/>
          <a:p>
            <a:pPr defTabSz="914400"/>
            <a:r>
              <a:rPr lang="el-GR" sz="5700" dirty="0"/>
              <a:t>Εντομοκτόνα νέας γενιάς</a:t>
            </a:r>
            <a:endParaRPr lang="en-US" sz="5700" dirty="0"/>
          </a:p>
        </p:txBody>
      </p:sp>
      <p:sp>
        <p:nvSpPr>
          <p:cNvPr id="26"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5986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t>1. Εντομοκτόνα ρυθμιστές ανάπτυξης</a:t>
            </a:r>
          </a:p>
        </p:txBody>
      </p:sp>
    </p:spTree>
    <p:extLst>
      <p:ext uri="{BB962C8B-B14F-4D97-AF65-F5344CB8AC3E}">
        <p14:creationId xmlns:p14="http://schemas.microsoft.com/office/powerpoint/2010/main" val="72093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915" y="116732"/>
            <a:ext cx="8910536" cy="1760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ndara"/>
              <a:ea typeface="+mn-ea"/>
              <a:cs typeface="+mn-cs"/>
            </a:endParaRPr>
          </a:p>
        </p:txBody>
      </p:sp>
      <p:pic>
        <p:nvPicPr>
          <p:cNvPr id="9218" name="Picture 2" descr="http://www.online.uni-marburg.de/insekten/img/metamorph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37" y="19457"/>
            <a:ext cx="5451178" cy="681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50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E78AFD1-1B30-4868-A6B2-5263402A60B6}"/>
              </a:ext>
            </a:extLst>
          </p:cNvPr>
          <p:cNvSpPr>
            <a:spLocks noGrp="1"/>
          </p:cNvSpPr>
          <p:nvPr>
            <p:ph type="title"/>
          </p:nvPr>
        </p:nvSpPr>
        <p:spPr>
          <a:xfrm>
            <a:off x="457200" y="576731"/>
            <a:ext cx="8229600" cy="724353"/>
          </a:xfrm>
        </p:spPr>
        <p:txBody>
          <a:bodyPr>
            <a:normAutofit fontScale="90000"/>
          </a:bodyPr>
          <a:lstStyle/>
          <a:p>
            <a:r>
              <a:rPr lang="el-GR" dirty="0"/>
              <a:t>Ατελής μεταμόρφωση</a:t>
            </a:r>
            <a:endParaRPr lang="en-GB" dirty="0"/>
          </a:p>
        </p:txBody>
      </p:sp>
      <p:pic>
        <p:nvPicPr>
          <p:cNvPr id="10" name="Εικόνα 9">
            <a:extLst>
              <a:ext uri="{FF2B5EF4-FFF2-40B4-BE49-F238E27FC236}">
                <a16:creationId xmlns:a16="http://schemas.microsoft.com/office/drawing/2014/main" id="{A9CA2ECB-B67A-43E5-9A15-B8C67A9D1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23" y="2337611"/>
            <a:ext cx="4707818" cy="3320754"/>
          </a:xfrm>
          <a:prstGeom prst="rect">
            <a:avLst/>
          </a:prstGeom>
        </p:spPr>
      </p:pic>
      <p:pic>
        <p:nvPicPr>
          <p:cNvPr id="8" name="Εικόνα 7">
            <a:extLst>
              <a:ext uri="{FF2B5EF4-FFF2-40B4-BE49-F238E27FC236}">
                <a16:creationId xmlns:a16="http://schemas.microsoft.com/office/drawing/2014/main" id="{1397E023-0CBB-4A2A-BC83-096A50B55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3" y="5736684"/>
            <a:ext cx="1961535" cy="950934"/>
          </a:xfrm>
          <a:prstGeom prst="rect">
            <a:avLst/>
          </a:prstGeom>
        </p:spPr>
      </p:pic>
      <p:pic>
        <p:nvPicPr>
          <p:cNvPr id="2" name="Εικόνα 1">
            <a:extLst>
              <a:ext uri="{FF2B5EF4-FFF2-40B4-BE49-F238E27FC236}">
                <a16:creationId xmlns:a16="http://schemas.microsoft.com/office/drawing/2014/main" id="{7D408255-E3E8-5F28-D1F2-03EA09206518}"/>
              </a:ext>
            </a:extLst>
          </p:cNvPr>
          <p:cNvPicPr>
            <a:picLocks noChangeAspect="1"/>
          </p:cNvPicPr>
          <p:nvPr/>
        </p:nvPicPr>
        <p:blipFill>
          <a:blip r:embed="rId4"/>
          <a:stretch>
            <a:fillRect/>
          </a:stretch>
        </p:blipFill>
        <p:spPr>
          <a:xfrm>
            <a:off x="4886632" y="1737844"/>
            <a:ext cx="4078554" cy="4863676"/>
          </a:xfrm>
          <a:prstGeom prst="rect">
            <a:avLst/>
          </a:prstGeom>
        </p:spPr>
      </p:pic>
    </p:spTree>
    <p:extLst>
      <p:ext uri="{BB962C8B-B14F-4D97-AF65-F5344CB8AC3E}">
        <p14:creationId xmlns:p14="http://schemas.microsoft.com/office/powerpoint/2010/main" val="292234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B367B8-68D8-4A1B-84DC-F12001FEFF7B}"/>
              </a:ext>
            </a:extLst>
          </p:cNvPr>
          <p:cNvSpPr>
            <a:spLocks noGrp="1"/>
          </p:cNvSpPr>
          <p:nvPr>
            <p:ph type="title"/>
          </p:nvPr>
        </p:nvSpPr>
        <p:spPr/>
        <p:txBody>
          <a:bodyPr/>
          <a:lstStyle/>
          <a:p>
            <a:r>
              <a:rPr lang="el-GR" dirty="0"/>
              <a:t>Πλήρης μεταμόρφωση</a:t>
            </a:r>
            <a:endParaRPr lang="en-GB" dirty="0"/>
          </a:p>
        </p:txBody>
      </p:sp>
      <p:pic>
        <p:nvPicPr>
          <p:cNvPr id="10" name="Εικόνα 9">
            <a:extLst>
              <a:ext uri="{FF2B5EF4-FFF2-40B4-BE49-F238E27FC236}">
                <a16:creationId xmlns:a16="http://schemas.microsoft.com/office/drawing/2014/main" id="{EED4181E-2722-4CB4-A0F8-73F55AD27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18442"/>
            <a:ext cx="4419772" cy="3594348"/>
          </a:xfrm>
          <a:prstGeom prst="rect">
            <a:avLst/>
          </a:prstGeom>
        </p:spPr>
      </p:pic>
      <p:pic>
        <p:nvPicPr>
          <p:cNvPr id="12" name="Εικόνα 11">
            <a:extLst>
              <a:ext uri="{FF2B5EF4-FFF2-40B4-BE49-F238E27FC236}">
                <a16:creationId xmlns:a16="http://schemas.microsoft.com/office/drawing/2014/main" id="{D9133CE0-4DF1-4628-AB66-A346C636A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697" y="2018441"/>
            <a:ext cx="3669957" cy="3669957"/>
          </a:xfrm>
          <a:prstGeom prst="rect">
            <a:avLst/>
          </a:prstGeom>
        </p:spPr>
      </p:pic>
    </p:spTree>
    <p:extLst>
      <p:ext uri="{BB962C8B-B14F-4D97-AF65-F5344CB8AC3E}">
        <p14:creationId xmlns:p14="http://schemas.microsoft.com/office/powerpoint/2010/main" val="747008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361" y="2054483"/>
            <a:ext cx="7877277" cy="3638394"/>
          </a:xfrm>
        </p:spPr>
        <p:txBody>
          <a:bodyPr>
            <a:normAutofit/>
          </a:bodyPr>
          <a:lstStyle/>
          <a:p>
            <a:pPr lvl="1">
              <a:lnSpc>
                <a:spcPct val="120000"/>
              </a:lnSpc>
            </a:pPr>
            <a:r>
              <a:rPr lang="el-GR" sz="2400" dirty="0"/>
              <a:t>Στα έντομα, η έκδυση και η ανάπτυξη ελέγχονται από:</a:t>
            </a:r>
          </a:p>
          <a:p>
            <a:pPr lvl="2">
              <a:lnSpc>
                <a:spcPct val="120000"/>
              </a:lnSpc>
            </a:pPr>
            <a:r>
              <a:rPr lang="el-GR" sz="2400" dirty="0"/>
              <a:t>την </a:t>
            </a:r>
            <a:r>
              <a:rPr lang="el-GR" sz="2400" dirty="0" err="1"/>
              <a:t>προθωρακικοτροπική</a:t>
            </a:r>
            <a:r>
              <a:rPr lang="el-GR" sz="2400" dirty="0"/>
              <a:t> ορμόνη (ΡΤΤΗ), μια </a:t>
            </a:r>
            <a:r>
              <a:rPr lang="el-GR" sz="2400" dirty="0" err="1"/>
              <a:t>ορμονοτρόπο</a:t>
            </a:r>
            <a:r>
              <a:rPr lang="el-GR" sz="2400" dirty="0"/>
              <a:t> </a:t>
            </a:r>
            <a:r>
              <a:rPr lang="el-GR" sz="2400" dirty="0" err="1"/>
              <a:t>νευροορμόνη</a:t>
            </a:r>
            <a:endParaRPr lang="el-GR" sz="2400" dirty="0"/>
          </a:p>
          <a:p>
            <a:pPr lvl="2">
              <a:lnSpc>
                <a:spcPct val="120000"/>
              </a:lnSpc>
            </a:pPr>
            <a:r>
              <a:rPr lang="el-GR" sz="2400" dirty="0"/>
              <a:t>την </a:t>
            </a:r>
            <a:r>
              <a:rPr lang="el-GR" sz="2400" dirty="0" err="1"/>
              <a:t>εκδυσόνη</a:t>
            </a:r>
            <a:r>
              <a:rPr lang="el-GR" sz="2400" dirty="0"/>
              <a:t>, η απελευθέρωση της οποίας προκαλείται από την ΡΤΤΗ</a:t>
            </a:r>
            <a:r>
              <a:rPr lang="en-US" sz="2400" dirty="0"/>
              <a:t> (ecdysone)</a:t>
            </a:r>
            <a:endParaRPr lang="el-GR" sz="2400" dirty="0"/>
          </a:p>
          <a:p>
            <a:pPr lvl="2">
              <a:lnSpc>
                <a:spcPct val="120000"/>
              </a:lnSpc>
            </a:pPr>
            <a:r>
              <a:rPr lang="el-GR" sz="2400" dirty="0"/>
              <a:t>τη νεανική ορμόνη (</a:t>
            </a:r>
            <a:r>
              <a:rPr lang="en-US" sz="2400" dirty="0"/>
              <a:t>juvenile hormone, JH)</a:t>
            </a:r>
            <a:endParaRPr lang="el-GR" sz="2400" dirty="0"/>
          </a:p>
        </p:txBody>
      </p:sp>
    </p:spTree>
    <p:extLst>
      <p:ext uri="{BB962C8B-B14F-4D97-AF65-F5344CB8AC3E}">
        <p14:creationId xmlns:p14="http://schemas.microsoft.com/office/powerpoint/2010/main" val="1576858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5-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194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Εντομοκτόνα – ρυθμιστές ανάπτυξης</a:t>
            </a:r>
          </a:p>
        </p:txBody>
      </p:sp>
      <p:sp>
        <p:nvSpPr>
          <p:cNvPr id="3" name="Content Placeholder 2"/>
          <p:cNvSpPr>
            <a:spLocks noGrp="1"/>
          </p:cNvSpPr>
          <p:nvPr>
            <p:ph idx="1"/>
          </p:nvPr>
        </p:nvSpPr>
        <p:spPr>
          <a:xfrm>
            <a:off x="647576" y="1844824"/>
            <a:ext cx="7884864" cy="4281339"/>
          </a:xfrm>
        </p:spPr>
        <p:txBody>
          <a:bodyPr>
            <a:normAutofit/>
          </a:bodyPr>
          <a:lstStyle/>
          <a:p>
            <a:r>
              <a:rPr lang="el-GR" dirty="0"/>
              <a:t>Ορμονικοί ρυθμιστές ανάπτυξης (</a:t>
            </a:r>
            <a:r>
              <a:rPr lang="en-US" dirty="0"/>
              <a:t>Insect Growth Regulators) IGRs </a:t>
            </a:r>
            <a:r>
              <a:rPr lang="el-GR" dirty="0"/>
              <a:t>είτε μιμούνται είτε αναστέλλουν τη </a:t>
            </a:r>
            <a:r>
              <a:rPr lang="en-US" dirty="0"/>
              <a:t>JH</a:t>
            </a:r>
            <a:endParaRPr lang="el-GR" dirty="0"/>
          </a:p>
          <a:p>
            <a:pPr lvl="1"/>
            <a:r>
              <a:rPr lang="en-US" dirty="0"/>
              <a:t>IGRs </a:t>
            </a:r>
            <a:r>
              <a:rPr lang="el-GR" dirty="0"/>
              <a:t>που μιμούνται τη </a:t>
            </a:r>
            <a:r>
              <a:rPr lang="en-US" dirty="0"/>
              <a:t>JH </a:t>
            </a:r>
            <a:r>
              <a:rPr lang="el-GR" dirty="0"/>
              <a:t>οδηγούν σε πρόωρη έκδυση νεαρών ανώριμων σταδίων, εμποδίζοντας την ανάπτυξη της προνύμφης</a:t>
            </a:r>
          </a:p>
          <a:p>
            <a:pPr lvl="1"/>
            <a:r>
              <a:rPr lang="en-US" dirty="0"/>
              <a:t>IGRs </a:t>
            </a:r>
            <a:r>
              <a:rPr lang="el-GR" dirty="0"/>
              <a:t>που αναστέλλουν την παραγωγή της </a:t>
            </a:r>
            <a:r>
              <a:rPr lang="en-US" dirty="0"/>
              <a:t>JH </a:t>
            </a:r>
            <a:r>
              <a:rPr lang="el-GR" dirty="0"/>
              <a:t>οδηγούν σε πρόωρη μεταμόρφωση σε μη λειτουργικό ενήλικο</a:t>
            </a:r>
          </a:p>
          <a:p>
            <a:pPr lvl="1"/>
            <a:r>
              <a:rPr lang="en-US" dirty="0"/>
              <a:t>IGRs </a:t>
            </a:r>
            <a:r>
              <a:rPr lang="el-GR" dirty="0"/>
              <a:t>που αναστέλλουν την </a:t>
            </a:r>
            <a:r>
              <a:rPr lang="el-GR" dirty="0" err="1"/>
              <a:t>εκδυσόνη</a:t>
            </a:r>
            <a:r>
              <a:rPr lang="el-GR" dirty="0"/>
              <a:t> οδηγούν σε θνησιμότητα των βομβυκίων, εμποδίζοντας το μετασχηματισμό των </a:t>
            </a:r>
            <a:r>
              <a:rPr lang="el-GR" dirty="0" err="1"/>
              <a:t>προνυμφικών</a:t>
            </a:r>
            <a:r>
              <a:rPr lang="el-GR" dirty="0"/>
              <a:t> ιστών σε ιστούς ώριμου ατόμου κατά το στάδιο του βομβυκίου</a:t>
            </a:r>
          </a:p>
        </p:txBody>
      </p:sp>
    </p:spTree>
    <p:extLst>
      <p:ext uri="{BB962C8B-B14F-4D97-AF65-F5344CB8AC3E}">
        <p14:creationId xmlns:p14="http://schemas.microsoft.com/office/powerpoint/2010/main" val="1109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78AE7F2-7454-FF44-F64F-42203F540129}"/>
              </a:ext>
            </a:extLst>
          </p:cNvPr>
          <p:cNvPicPr>
            <a:picLocks noChangeAspect="1"/>
          </p:cNvPicPr>
          <p:nvPr/>
        </p:nvPicPr>
        <p:blipFill rotWithShape="1">
          <a:blip r:embed="rId2"/>
          <a:srcRect t="5783" r="-1" b="3035"/>
          <a:stretch/>
        </p:blipFill>
        <p:spPr>
          <a:xfrm>
            <a:off x="240030" y="320040"/>
            <a:ext cx="8661654" cy="4462272"/>
          </a:xfrm>
          <a:prstGeom prst="rect">
            <a:avLst/>
          </a:prstGeom>
        </p:spPr>
      </p:pic>
      <p:sp>
        <p:nvSpPr>
          <p:cNvPr id="24" name="Rectangle 23">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Τίτλος 3">
            <a:extLst>
              <a:ext uri="{FF2B5EF4-FFF2-40B4-BE49-F238E27FC236}">
                <a16:creationId xmlns:a16="http://schemas.microsoft.com/office/drawing/2014/main" id="{00D65E51-092D-B88E-75CF-6EE282F7732F}"/>
              </a:ext>
            </a:extLst>
          </p:cNvPr>
          <p:cNvSpPr>
            <a:spLocks noGrp="1"/>
          </p:cNvSpPr>
          <p:nvPr>
            <p:ph type="title"/>
          </p:nvPr>
        </p:nvSpPr>
        <p:spPr>
          <a:xfrm>
            <a:off x="3285441" y="5093208"/>
            <a:ext cx="5229903" cy="1261872"/>
          </a:xfrm>
        </p:spPr>
        <p:txBody>
          <a:bodyPr vert="horz" lIns="91440" tIns="45720" rIns="91440" bIns="45720" rtlCol="0" anchor="ctr">
            <a:normAutofit/>
          </a:bodyPr>
          <a:lstStyle/>
          <a:p>
            <a:pPr defTabSz="914400"/>
            <a:r>
              <a:rPr lang="en-US" sz="4200" dirty="0">
                <a:solidFill>
                  <a:schemeClr val="bg1"/>
                </a:solidFill>
              </a:rPr>
              <a:t>RNAi-based insecticides</a:t>
            </a:r>
          </a:p>
        </p:txBody>
      </p:sp>
      <p:cxnSp>
        <p:nvCxnSpPr>
          <p:cNvPr id="26" name="Straight Connector 25">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9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8483" name="Rectangle 3"/>
          <p:cNvSpPr>
            <a:spLocks noGrp="1" noChangeArrowheads="1"/>
          </p:cNvSpPr>
          <p:nvPr>
            <p:ph idx="1"/>
          </p:nvPr>
        </p:nvSpPr>
        <p:spPr>
          <a:xfrm>
            <a:off x="3732023" y="963877"/>
            <a:ext cx="4783327" cy="4930246"/>
          </a:xfrm>
        </p:spPr>
        <p:txBody>
          <a:bodyPr anchor="ctr">
            <a:normAutofit/>
          </a:bodyPr>
          <a:lstStyle/>
          <a:p>
            <a:r>
              <a:rPr lang="el-GR" b="1">
                <a:latin typeface="Candara" panose="020E0502030303020204" pitchFamily="34" charset="0"/>
              </a:rPr>
              <a:t>Μεσαίωνας: χρήση σαπουνιού, εκχυλισμάτων καπνού και άλλων βοτάνων, αρσενικού. </a:t>
            </a:r>
          </a:p>
          <a:p>
            <a:r>
              <a:rPr lang="el-GR" b="1">
                <a:latin typeface="Candara" panose="020E0502030303020204" pitchFamily="34" charset="0"/>
              </a:rPr>
              <a:t>Μέχρι το 1800: νέες ουσίες από νέες χώρες. </a:t>
            </a:r>
          </a:p>
          <a:p>
            <a:r>
              <a:rPr lang="el-GR" b="1">
                <a:latin typeface="Candara" panose="020E0502030303020204" pitchFamily="34" charset="0"/>
              </a:rPr>
              <a:t>1880: ο πρώτος εμπορικός ψεκαστήρας. </a:t>
            </a:r>
          </a:p>
          <a:p>
            <a:r>
              <a:rPr lang="el-GR" b="1">
                <a:latin typeface="Candara" panose="020E0502030303020204" pitchFamily="34" charset="0"/>
              </a:rPr>
              <a:t>1920: χρήση αεροπλάνων για ψεκασμούς. </a:t>
            </a:r>
            <a:endParaRPr lang="en-US" b="1">
              <a:latin typeface="Candara" panose="020E0502030303020204" pitchFamily="34" charset="0"/>
            </a:endParaRPr>
          </a:p>
          <a:p>
            <a:r>
              <a:rPr lang="el-GR" b="1">
                <a:latin typeface="Candara" panose="020E0502030303020204" pitchFamily="34" charset="0"/>
              </a:rPr>
              <a:t>Στα 1920 και 1930 τα περισσότερα εντομοκτόνα ήταν πολύ αναποτελεσματικά (με βάση τα σημερινά δεδομένα).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 calcmode="lin" valueType="num">
                                      <p:cBhvr additive="base">
                                        <p:cTn id="19" dur="500" fill="hold"/>
                                        <p:tgtEl>
                                          <p:spTgt spid="148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3">
                                            <p:txEl>
                                              <p:pRg st="3" end="3"/>
                                            </p:txEl>
                                          </p:spTgt>
                                        </p:tgtEl>
                                        <p:attrNameLst>
                                          <p:attrName>style.visibility</p:attrName>
                                        </p:attrNameLst>
                                      </p:cBhvr>
                                      <p:to>
                                        <p:strVal val="visible"/>
                                      </p:to>
                                    </p:set>
                                    <p:anim calcmode="lin" valueType="num">
                                      <p:cBhvr additive="base">
                                        <p:cTn id="25"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3">
                                            <p:txEl>
                                              <p:pRg st="4" end="4"/>
                                            </p:txEl>
                                          </p:spTgt>
                                        </p:tgtEl>
                                        <p:attrNameLst>
                                          <p:attrName>style.visibility</p:attrName>
                                        </p:attrNameLst>
                                      </p:cBhvr>
                                      <p:to>
                                        <p:strVal val="visible"/>
                                      </p:to>
                                    </p:set>
                                    <p:anim calcmode="lin" valueType="num">
                                      <p:cBhvr additive="base">
                                        <p:cTn id="31"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38" name="Rectangle 2"/>
          <p:cNvSpPr>
            <a:spLocks noGrp="1" noChangeArrowheads="1"/>
          </p:cNvSpPr>
          <p:nvPr>
            <p:ph type="title"/>
          </p:nvPr>
        </p:nvSpPr>
        <p:spPr>
          <a:xfrm>
            <a:off x="628650" y="963877"/>
            <a:ext cx="2620771" cy="4930246"/>
          </a:xfrm>
        </p:spPr>
        <p:txBody>
          <a:bodyPr>
            <a:normAutofit/>
          </a:bodyPr>
          <a:lstStyle/>
          <a:p>
            <a:pPr algn="r"/>
            <a:r>
              <a:rPr lang="el-GR" b="1">
                <a:solidFill>
                  <a:schemeClr val="accent1"/>
                </a:solidFill>
                <a:latin typeface="Candara" panose="020E0502030303020204" pitchFamily="34" charset="0"/>
              </a:rPr>
              <a:t>Μορφές τοξικής δράσης στα έντομα</a:t>
            </a:r>
            <a:endParaRPr lang="en-US" b="1">
              <a:solidFill>
                <a:schemeClr val="accent1"/>
              </a:solidFill>
              <a:latin typeface="Candara" panose="020E0502030303020204" pitchFamily="34" charset="0"/>
            </a:endParaRP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3539" name="Rectangle 3"/>
          <p:cNvSpPr>
            <a:spLocks noGrp="1" noChangeArrowheads="1"/>
          </p:cNvSpPr>
          <p:nvPr>
            <p:ph idx="1"/>
          </p:nvPr>
        </p:nvSpPr>
        <p:spPr>
          <a:xfrm>
            <a:off x="3732023" y="963877"/>
            <a:ext cx="4783327" cy="4930246"/>
          </a:xfrm>
        </p:spPr>
        <p:txBody>
          <a:bodyPr anchor="ctr">
            <a:normAutofit/>
          </a:bodyPr>
          <a:lstStyle/>
          <a:p>
            <a:r>
              <a:rPr lang="el-GR" b="1">
                <a:latin typeface="Candara" panose="020E0502030303020204" pitchFamily="34" charset="0"/>
              </a:rPr>
              <a:t>Φυσικό δηλητήριο</a:t>
            </a:r>
            <a:endParaRPr lang="en-US" b="1">
              <a:latin typeface="Candara" panose="020E0502030303020204" pitchFamily="34" charset="0"/>
            </a:endParaRPr>
          </a:p>
          <a:p>
            <a:r>
              <a:rPr lang="el-GR" b="1">
                <a:latin typeface="Candara" panose="020E0502030303020204" pitchFamily="34" charset="0"/>
              </a:rPr>
              <a:t>Δηλητήριο κυτταρικών ενζύμων</a:t>
            </a:r>
            <a:endParaRPr lang="en-US" b="1">
              <a:latin typeface="Candara" panose="020E0502030303020204" pitchFamily="34" charset="0"/>
            </a:endParaRPr>
          </a:p>
          <a:p>
            <a:r>
              <a:rPr lang="el-GR" b="1">
                <a:latin typeface="Candara" panose="020E0502030303020204" pitchFamily="34" charset="0"/>
              </a:rPr>
              <a:t>Δηλητήριο νευρικού συστήματος</a:t>
            </a:r>
            <a:endParaRPr lang="en-US" b="1">
              <a:latin typeface="Candara" panose="020E0502030303020204" pitchFamily="34" charset="0"/>
            </a:endParaRPr>
          </a:p>
          <a:p>
            <a:r>
              <a:rPr lang="el-GR" b="1">
                <a:latin typeface="Candara" panose="020E0502030303020204" pitchFamily="34" charset="0"/>
              </a:rPr>
              <a:t>Ρυθμιστής ανάπτυξης</a:t>
            </a:r>
            <a:endParaRPr lang="en-US" b="1">
              <a:latin typeface="Candara" panose="020E0502030303020204" pitchFamily="34" charset="0"/>
            </a:endParaRPr>
          </a:p>
          <a:p>
            <a:r>
              <a:rPr lang="el-GR" b="1">
                <a:latin typeface="Candara" panose="020E0502030303020204" pitchFamily="34" charset="0"/>
              </a:rPr>
              <a:t>Παράγοντας πρόκλησης ασθένειας</a:t>
            </a:r>
            <a:endParaRPr lang="en-US" b="1">
              <a:latin typeface="Candara" panose="020E0502030303020204" pitchFamily="34" charset="0"/>
            </a:endParaRPr>
          </a:p>
          <a:p>
            <a:r>
              <a:rPr lang="el-GR" b="1">
                <a:latin typeface="Candara" panose="020E0502030303020204" pitchFamily="34" charset="0"/>
              </a:rPr>
              <a:t>Απωθητικό</a:t>
            </a:r>
            <a:endParaRPr lang="en-US" b="1">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wipe(left)">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wipe(left)">
                                      <p:cBhvr>
                                        <p:cTn id="17" dur="500"/>
                                        <p:tgtEl>
                                          <p:spTgt spid="193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39">
                                            <p:txEl>
                                              <p:pRg st="3" end="3"/>
                                            </p:txEl>
                                          </p:spTgt>
                                        </p:tgtEl>
                                        <p:attrNameLst>
                                          <p:attrName>style.visibility</p:attrName>
                                        </p:attrNameLst>
                                      </p:cBhvr>
                                      <p:to>
                                        <p:strVal val="visible"/>
                                      </p:to>
                                    </p:set>
                                    <p:animEffect transition="in" filter="wipe(left)">
                                      <p:cBhvr>
                                        <p:cTn id="22" dur="500"/>
                                        <p:tgtEl>
                                          <p:spTgt spid="193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3539">
                                            <p:txEl>
                                              <p:pRg st="4" end="4"/>
                                            </p:txEl>
                                          </p:spTgt>
                                        </p:tgtEl>
                                        <p:attrNameLst>
                                          <p:attrName>style.visibility</p:attrName>
                                        </p:attrNameLst>
                                      </p:cBhvr>
                                      <p:to>
                                        <p:strVal val="visible"/>
                                      </p:to>
                                    </p:set>
                                    <p:animEffect transition="in" filter="wipe(left)">
                                      <p:cBhvr>
                                        <p:cTn id="27" dur="500"/>
                                        <p:tgtEl>
                                          <p:spTgt spid="193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3539">
                                            <p:txEl>
                                              <p:pRg st="5" end="5"/>
                                            </p:txEl>
                                          </p:spTgt>
                                        </p:tgtEl>
                                        <p:attrNameLst>
                                          <p:attrName>style.visibility</p:attrName>
                                        </p:attrNameLst>
                                      </p:cBhvr>
                                      <p:to>
                                        <p:strVal val="visible"/>
                                      </p:to>
                                    </p:set>
                                    <p:animEffect transition="in" filter="wipe(left)">
                                      <p:cBhvr>
                                        <p:cTn id="32" dur="500"/>
                                        <p:tgtEl>
                                          <p:spTgt spid="193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2" name="Rectangle 2"/>
          <p:cNvSpPr>
            <a:spLocks noGrp="1" noChangeArrowheads="1"/>
          </p:cNvSpPr>
          <p:nvPr>
            <p:ph type="title"/>
          </p:nvPr>
        </p:nvSpPr>
        <p:spPr>
          <a:xfrm>
            <a:off x="628650" y="963877"/>
            <a:ext cx="2620771" cy="4930246"/>
          </a:xfrm>
        </p:spPr>
        <p:txBody>
          <a:bodyPr>
            <a:normAutofit/>
          </a:bodyPr>
          <a:lstStyle/>
          <a:p>
            <a:pPr algn="r"/>
            <a:r>
              <a:rPr lang="el-GR" b="1">
                <a:solidFill>
                  <a:schemeClr val="accent1"/>
                </a:solidFill>
                <a:latin typeface="Candara" panose="020E0502030303020204" pitchFamily="34" charset="0"/>
              </a:rPr>
              <a:t>Τοξικότητα στους ανθρώπους ή σε μη-στόχους</a:t>
            </a:r>
            <a:endParaRPr lang="en-US" b="1">
              <a:solidFill>
                <a:schemeClr val="accent1"/>
              </a:solidFill>
              <a:latin typeface="Candara" panose="020E0502030303020204" pitchFamily="34" charset="0"/>
            </a:endParaRP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4563" name="Rectangle 3"/>
          <p:cNvSpPr>
            <a:spLocks noGrp="1" noChangeArrowheads="1"/>
          </p:cNvSpPr>
          <p:nvPr>
            <p:ph idx="1"/>
          </p:nvPr>
        </p:nvSpPr>
        <p:spPr>
          <a:xfrm>
            <a:off x="3732023" y="963877"/>
            <a:ext cx="4783327" cy="4930246"/>
          </a:xfrm>
        </p:spPr>
        <p:txBody>
          <a:bodyPr anchor="ctr">
            <a:normAutofit/>
          </a:bodyPr>
          <a:lstStyle/>
          <a:p>
            <a:r>
              <a:rPr lang="el-GR" b="1" dirty="0">
                <a:latin typeface="Candara" panose="020E0502030303020204" pitchFamily="34" charset="0"/>
              </a:rPr>
              <a:t>Τα περισσότερα εντομοκτόνα έχουν δράση σε μη-στόχους</a:t>
            </a:r>
            <a:endParaRPr lang="en-US" b="1" dirty="0">
              <a:latin typeface="Candara" panose="020E0502030303020204" pitchFamily="34" charset="0"/>
            </a:endParaRPr>
          </a:p>
          <a:p>
            <a:r>
              <a:rPr lang="el-GR" b="1" dirty="0">
                <a:latin typeface="Candara" panose="020E0502030303020204" pitchFamily="34" charset="0"/>
              </a:rPr>
              <a:t>Όρια τοξικότητας:</a:t>
            </a:r>
            <a:endParaRPr lang="en-US" b="1" dirty="0">
              <a:latin typeface="Candara" panose="020E0502030303020204" pitchFamily="34" charset="0"/>
            </a:endParaRPr>
          </a:p>
          <a:p>
            <a:pPr lvl="1"/>
            <a:r>
              <a:rPr lang="en-US" sz="2100" b="1" dirty="0">
                <a:latin typeface="Candara" panose="020E0502030303020204" pitchFamily="34" charset="0"/>
              </a:rPr>
              <a:t> Highly toxic – LD</a:t>
            </a:r>
            <a:r>
              <a:rPr lang="en-US" sz="2100" b="1" baseline="-25000" dirty="0">
                <a:latin typeface="Candara" panose="020E0502030303020204" pitchFamily="34" charset="0"/>
              </a:rPr>
              <a:t>50</a:t>
            </a:r>
            <a:r>
              <a:rPr lang="en-US" sz="2100" b="1" dirty="0">
                <a:latin typeface="Candara" panose="020E0502030303020204" pitchFamily="34" charset="0"/>
              </a:rPr>
              <a:t> 0 – 50 mg/kg</a:t>
            </a:r>
          </a:p>
          <a:p>
            <a:pPr lvl="1"/>
            <a:r>
              <a:rPr lang="en-US" sz="2100" b="1" dirty="0">
                <a:latin typeface="Candara" panose="020E0502030303020204" pitchFamily="34" charset="0"/>
              </a:rPr>
              <a:t> Moderately toxic - LD</a:t>
            </a:r>
            <a:r>
              <a:rPr lang="en-US" sz="2100" b="1" baseline="-25000" dirty="0">
                <a:latin typeface="Candara" panose="020E0502030303020204" pitchFamily="34" charset="0"/>
              </a:rPr>
              <a:t>50</a:t>
            </a:r>
            <a:r>
              <a:rPr lang="en-US" sz="2100" b="1" dirty="0">
                <a:latin typeface="Candara" panose="020E0502030303020204" pitchFamily="34" charset="0"/>
              </a:rPr>
              <a:t> 50 – 500 mg/kg</a:t>
            </a:r>
          </a:p>
          <a:p>
            <a:pPr lvl="1"/>
            <a:r>
              <a:rPr lang="en-US" sz="2100" b="1" dirty="0">
                <a:latin typeface="Candara" panose="020E0502030303020204" pitchFamily="34" charset="0"/>
              </a:rPr>
              <a:t> Low toxicity - LD</a:t>
            </a:r>
            <a:r>
              <a:rPr lang="en-US" sz="2100" b="1" baseline="-25000" dirty="0">
                <a:latin typeface="Candara" panose="020E0502030303020204" pitchFamily="34" charset="0"/>
              </a:rPr>
              <a:t>50</a:t>
            </a:r>
            <a:r>
              <a:rPr lang="en-US" sz="2100" b="1" dirty="0">
                <a:latin typeface="Candara" panose="020E0502030303020204" pitchFamily="34" charset="0"/>
              </a:rPr>
              <a:t> 500 – 5,000 mg/kg</a:t>
            </a:r>
          </a:p>
          <a:p>
            <a:pPr lvl="1"/>
            <a:r>
              <a:rPr lang="en-US" sz="2100" b="1" dirty="0">
                <a:latin typeface="Candara" panose="020E0502030303020204" pitchFamily="34" charset="0"/>
              </a:rPr>
              <a:t> Nontoxic - LD</a:t>
            </a:r>
            <a:r>
              <a:rPr lang="en-US" sz="2100" b="1" baseline="-25000" dirty="0">
                <a:latin typeface="Candara" panose="020E0502030303020204" pitchFamily="34" charset="0"/>
              </a:rPr>
              <a:t>50</a:t>
            </a:r>
            <a:r>
              <a:rPr lang="en-US" sz="2100" b="1" dirty="0">
                <a:latin typeface="Candara" panose="020E0502030303020204" pitchFamily="34" charset="0"/>
              </a:rPr>
              <a:t> &gt;5,000 mg/kg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wipe(left)">
                                      <p:cBhvr>
                                        <p:cTn id="7" dur="500"/>
                                        <p:tgtEl>
                                          <p:spTgt spid="194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63">
                                            <p:txEl>
                                              <p:pRg st="1" end="1"/>
                                            </p:txEl>
                                          </p:spTgt>
                                        </p:tgtEl>
                                        <p:attrNameLst>
                                          <p:attrName>style.visibility</p:attrName>
                                        </p:attrNameLst>
                                      </p:cBhvr>
                                      <p:to>
                                        <p:strVal val="visible"/>
                                      </p:to>
                                    </p:set>
                                    <p:animEffect transition="in" filter="wipe(left)">
                                      <p:cBhvr>
                                        <p:cTn id="12" dur="500"/>
                                        <p:tgtEl>
                                          <p:spTgt spid="19456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animEffect transition="in" filter="wipe(left)">
                                      <p:cBhvr>
                                        <p:cTn id="15" dur="500"/>
                                        <p:tgtEl>
                                          <p:spTgt spid="19456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4563">
                                            <p:txEl>
                                              <p:pRg st="3" end="3"/>
                                            </p:txEl>
                                          </p:spTgt>
                                        </p:tgtEl>
                                        <p:attrNameLst>
                                          <p:attrName>style.visibility</p:attrName>
                                        </p:attrNameLst>
                                      </p:cBhvr>
                                      <p:to>
                                        <p:strVal val="visible"/>
                                      </p:to>
                                    </p:set>
                                    <p:animEffect transition="in" filter="wipe(left)">
                                      <p:cBhvr>
                                        <p:cTn id="18" dur="500"/>
                                        <p:tgtEl>
                                          <p:spTgt spid="19456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4563">
                                            <p:txEl>
                                              <p:pRg st="4" end="4"/>
                                            </p:txEl>
                                          </p:spTgt>
                                        </p:tgtEl>
                                        <p:attrNameLst>
                                          <p:attrName>style.visibility</p:attrName>
                                        </p:attrNameLst>
                                      </p:cBhvr>
                                      <p:to>
                                        <p:strVal val="visible"/>
                                      </p:to>
                                    </p:set>
                                    <p:animEffect transition="in" filter="wipe(left)">
                                      <p:cBhvr>
                                        <p:cTn id="21" dur="500"/>
                                        <p:tgtEl>
                                          <p:spTgt spid="19456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4563">
                                            <p:txEl>
                                              <p:pRg st="5" end="5"/>
                                            </p:txEl>
                                          </p:spTgt>
                                        </p:tgtEl>
                                        <p:attrNameLst>
                                          <p:attrName>style.visibility</p:attrName>
                                        </p:attrNameLst>
                                      </p:cBhvr>
                                      <p:to>
                                        <p:strVal val="visible"/>
                                      </p:to>
                                    </p:set>
                                    <p:animEffect transition="in" filter="wipe(left)">
                                      <p:cBhvr>
                                        <p:cTn id="24" dur="500"/>
                                        <p:tgtEl>
                                          <p:spTgt spid="194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06" name="Rectangle 2"/>
          <p:cNvSpPr>
            <a:spLocks noGrp="1" noChangeArrowheads="1"/>
          </p:cNvSpPr>
          <p:nvPr>
            <p:ph type="title"/>
          </p:nvPr>
        </p:nvSpPr>
        <p:spPr>
          <a:xfrm>
            <a:off x="628650" y="963877"/>
            <a:ext cx="2620771" cy="4930246"/>
          </a:xfrm>
        </p:spPr>
        <p:txBody>
          <a:bodyPr>
            <a:normAutofit/>
          </a:bodyPr>
          <a:lstStyle/>
          <a:p>
            <a:pPr algn="r"/>
            <a:r>
              <a:rPr lang="el-GR" sz="2600" b="1">
                <a:solidFill>
                  <a:schemeClr val="accent1"/>
                </a:solidFill>
                <a:latin typeface="Candara" panose="020E0502030303020204" pitchFamily="34" charset="0"/>
              </a:rPr>
              <a:t>Περιβαλλοντικός κίνδυνος</a:t>
            </a:r>
            <a:endParaRPr lang="en-US" sz="2600" b="1">
              <a:solidFill>
                <a:schemeClr val="accent1"/>
              </a:solidFill>
              <a:latin typeface="Candara" panose="020E0502030303020204" pitchFamily="34" charset="0"/>
            </a:endParaRP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0707" name="Rectangle 3"/>
          <p:cNvSpPr>
            <a:spLocks noGrp="1" noChangeArrowheads="1"/>
          </p:cNvSpPr>
          <p:nvPr>
            <p:ph idx="1"/>
          </p:nvPr>
        </p:nvSpPr>
        <p:spPr>
          <a:xfrm>
            <a:off x="3732023" y="963877"/>
            <a:ext cx="4783327" cy="4930246"/>
          </a:xfrm>
        </p:spPr>
        <p:txBody>
          <a:bodyPr anchor="ctr">
            <a:normAutofit/>
          </a:bodyPr>
          <a:lstStyle/>
          <a:p>
            <a:r>
              <a:rPr lang="el-GR" b="1">
                <a:latin typeface="Candara" panose="020E0502030303020204" pitchFamily="34" charset="0"/>
              </a:rPr>
              <a:t>Ο περιβαλλοντικός κίνδυνος εκτιμάται ως συνάρτηση της υπολειμματικότητας του εντομοκτόνου στο περιβάλλον και συχνά συγκρίνεται με την αποτελεσματική δράση του</a:t>
            </a:r>
            <a:endParaRPr lang="en-US" b="1">
              <a:latin typeface="Candara" panose="020E0502030303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30" name="Rectangle 2"/>
          <p:cNvSpPr>
            <a:spLocks noGrp="1" noChangeArrowheads="1"/>
          </p:cNvSpPr>
          <p:nvPr>
            <p:ph type="title"/>
          </p:nvPr>
        </p:nvSpPr>
        <p:spPr>
          <a:xfrm>
            <a:off x="628650" y="963877"/>
            <a:ext cx="2620771" cy="4930246"/>
          </a:xfrm>
        </p:spPr>
        <p:txBody>
          <a:bodyPr>
            <a:normAutofit/>
          </a:bodyPr>
          <a:lstStyle/>
          <a:p>
            <a:pPr algn="r"/>
            <a:r>
              <a:rPr lang="el-GR" sz="2600" b="1">
                <a:solidFill>
                  <a:schemeClr val="accent1"/>
                </a:solidFill>
                <a:latin typeface="Candara" panose="020E0502030303020204" pitchFamily="34" charset="0"/>
              </a:rPr>
              <a:t>Περιβαλλοντικός κίνδυνος</a:t>
            </a:r>
            <a:endParaRPr lang="en-US" sz="2600" b="1">
              <a:solidFill>
                <a:schemeClr val="accent1"/>
              </a:solidFill>
              <a:latin typeface="Candara" panose="020E0502030303020204" pitchFamily="34" charset="0"/>
            </a:endParaRP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1731" name="Rectangle 3"/>
          <p:cNvSpPr>
            <a:spLocks noGrp="1" noChangeArrowheads="1"/>
          </p:cNvSpPr>
          <p:nvPr>
            <p:ph idx="1"/>
          </p:nvPr>
        </p:nvSpPr>
        <p:spPr>
          <a:xfrm>
            <a:off x="3732023" y="963877"/>
            <a:ext cx="4783327" cy="4930246"/>
          </a:xfrm>
        </p:spPr>
        <p:txBody>
          <a:bodyPr anchor="ctr">
            <a:normAutofit/>
          </a:bodyPr>
          <a:lstStyle/>
          <a:p>
            <a:r>
              <a:rPr lang="el-GR" sz="1900" b="1" dirty="0">
                <a:latin typeface="Candara" panose="020E0502030303020204" pitchFamily="34" charset="0"/>
              </a:rPr>
              <a:t>Υψηλός </a:t>
            </a:r>
            <a:r>
              <a:rPr lang="en-US" sz="1900" b="1" dirty="0">
                <a:latin typeface="Candara" panose="020E0502030303020204" pitchFamily="34" charset="0"/>
              </a:rPr>
              <a:t>– </a:t>
            </a:r>
            <a:r>
              <a:rPr lang="el-GR" sz="1900" b="1" dirty="0">
                <a:latin typeface="Candara" panose="020E0502030303020204" pitchFamily="34" charset="0"/>
              </a:rPr>
              <a:t>Περιβαλλοντική </a:t>
            </a:r>
            <a:r>
              <a:rPr lang="el-GR" sz="1900" b="1" dirty="0" err="1">
                <a:latin typeface="Candara" panose="020E0502030303020204" pitchFamily="34" charset="0"/>
              </a:rPr>
              <a:t>υπολειμματικότητα</a:t>
            </a:r>
            <a:r>
              <a:rPr lang="el-GR" sz="1900" b="1" dirty="0">
                <a:latin typeface="Candara" panose="020E0502030303020204" pitchFamily="34" charset="0"/>
              </a:rPr>
              <a:t> πολύ μεγαλύτερη από την περίοδο αποτελεσματικής δράσης</a:t>
            </a:r>
            <a:r>
              <a:rPr lang="en-US" sz="1900" b="1" dirty="0">
                <a:latin typeface="Candara" panose="020E0502030303020204" pitchFamily="34" charset="0"/>
              </a:rPr>
              <a:t> (&gt; 5 </a:t>
            </a:r>
            <a:r>
              <a:rPr lang="el-GR" sz="1900" b="1" dirty="0">
                <a:latin typeface="Candara" panose="020E0502030303020204" pitchFamily="34" charset="0"/>
              </a:rPr>
              <a:t>μήνες και συχνά </a:t>
            </a:r>
            <a:r>
              <a:rPr lang="en-US" sz="1900" b="1" dirty="0">
                <a:latin typeface="Candara" panose="020E0502030303020204" pitchFamily="34" charset="0"/>
              </a:rPr>
              <a:t>&gt; </a:t>
            </a:r>
            <a:r>
              <a:rPr lang="el-GR" sz="1900" b="1" dirty="0">
                <a:latin typeface="Candara" panose="020E0502030303020204" pitchFamily="34" charset="0"/>
              </a:rPr>
              <a:t>ένα έτος</a:t>
            </a:r>
            <a:r>
              <a:rPr lang="en-US" sz="1900" b="1" dirty="0">
                <a:latin typeface="Candara" panose="020E0502030303020204" pitchFamily="34" charset="0"/>
              </a:rPr>
              <a:t>)</a:t>
            </a:r>
          </a:p>
          <a:p>
            <a:r>
              <a:rPr lang="el-GR" sz="1900" b="1" dirty="0">
                <a:latin typeface="Candara" panose="020E0502030303020204" pitchFamily="34" charset="0"/>
              </a:rPr>
              <a:t>Ενδιάμεσος </a:t>
            </a:r>
            <a:r>
              <a:rPr lang="en-US" sz="1900" b="1" dirty="0">
                <a:latin typeface="Candara" panose="020E0502030303020204" pitchFamily="34" charset="0"/>
              </a:rPr>
              <a:t>– </a:t>
            </a:r>
            <a:r>
              <a:rPr lang="el-GR" sz="1900" b="1" dirty="0">
                <a:latin typeface="Candara" panose="020E0502030303020204" pitchFamily="34" charset="0"/>
              </a:rPr>
              <a:t>Παραμένει πέραν της αποτελεσματικότητας </a:t>
            </a:r>
            <a:r>
              <a:rPr lang="en-US" sz="1900" b="1" dirty="0">
                <a:latin typeface="Candara" panose="020E0502030303020204" pitchFamily="34" charset="0"/>
              </a:rPr>
              <a:t>(</a:t>
            </a:r>
            <a:r>
              <a:rPr lang="el-GR" sz="1900" b="1" dirty="0">
                <a:latin typeface="Candara" panose="020E0502030303020204" pitchFamily="34" charset="0"/>
              </a:rPr>
              <a:t>χρόνος </a:t>
            </a:r>
            <a:r>
              <a:rPr lang="el-GR" sz="1900" b="1" dirty="0" err="1">
                <a:latin typeface="Candara" panose="020E0502030303020204" pitchFamily="34" charset="0"/>
              </a:rPr>
              <a:t>ημιζωής</a:t>
            </a:r>
            <a:r>
              <a:rPr lang="el-GR" sz="1900" b="1" dirty="0">
                <a:latin typeface="Candara" panose="020E0502030303020204" pitchFamily="34" charset="0"/>
              </a:rPr>
              <a:t>: </a:t>
            </a:r>
            <a:r>
              <a:rPr lang="en-US" sz="1900" b="1" dirty="0">
                <a:latin typeface="Candara" panose="020E0502030303020204" pitchFamily="34" charset="0"/>
              </a:rPr>
              <a:t>3-5</a:t>
            </a:r>
            <a:r>
              <a:rPr lang="el-GR" sz="1900" b="1" dirty="0">
                <a:latin typeface="Candara" panose="020E0502030303020204" pitchFamily="34" charset="0"/>
              </a:rPr>
              <a:t>)</a:t>
            </a:r>
            <a:endParaRPr lang="en-US" sz="1900" b="1" dirty="0">
              <a:latin typeface="Candara" panose="020E0502030303020204" pitchFamily="34" charset="0"/>
            </a:endParaRPr>
          </a:p>
          <a:p>
            <a:r>
              <a:rPr lang="el-GR" sz="1900" b="1" dirty="0">
                <a:latin typeface="Candara" panose="020E0502030303020204" pitchFamily="34" charset="0"/>
              </a:rPr>
              <a:t>Χαμηλός</a:t>
            </a:r>
            <a:r>
              <a:rPr lang="en-US" sz="1900" b="1" dirty="0">
                <a:latin typeface="Candara" panose="020E0502030303020204" pitchFamily="34" charset="0"/>
              </a:rPr>
              <a:t> – </a:t>
            </a:r>
            <a:r>
              <a:rPr lang="el-GR" sz="1900" b="1" dirty="0">
                <a:latin typeface="Candara" panose="020E0502030303020204" pitchFamily="34" charset="0"/>
              </a:rPr>
              <a:t>Παραμένει για την περίοδο της αποτελεσματικότητας </a:t>
            </a:r>
            <a:r>
              <a:rPr lang="en-US" sz="1900" b="1" dirty="0">
                <a:latin typeface="Candara" panose="020E0502030303020204" pitchFamily="34" charset="0"/>
              </a:rPr>
              <a:t>(</a:t>
            </a:r>
            <a:r>
              <a:rPr lang="el-GR" sz="1900" b="1" dirty="0">
                <a:latin typeface="Candara" panose="020E0502030303020204" pitchFamily="34" charset="0"/>
              </a:rPr>
              <a:t>περίπου για </a:t>
            </a:r>
            <a:r>
              <a:rPr lang="en-US" sz="1900" b="1" dirty="0">
                <a:latin typeface="Candara" panose="020E0502030303020204" pitchFamily="34" charset="0"/>
              </a:rPr>
              <a:t>3</a:t>
            </a:r>
            <a:r>
              <a:rPr lang="el-GR" sz="1900" b="1" dirty="0">
                <a:latin typeface="Candara" panose="020E0502030303020204" pitchFamily="34" charset="0"/>
              </a:rPr>
              <a:t> μήνες</a:t>
            </a:r>
            <a:r>
              <a:rPr lang="en-US" sz="1900" b="1" dirty="0">
                <a:latin typeface="Candara" panose="020E0502030303020204" pitchFamily="34" charset="0"/>
              </a:rPr>
              <a:t>) </a:t>
            </a:r>
            <a:r>
              <a:rPr lang="el-GR" sz="1900" b="1" dirty="0">
                <a:latin typeface="Candara" panose="020E0502030303020204" pitchFamily="34" charset="0"/>
              </a:rPr>
              <a:t>και στη συνέχεια </a:t>
            </a:r>
            <a:r>
              <a:rPr lang="el-GR" sz="1900" b="1" dirty="0" err="1">
                <a:latin typeface="Candara" panose="020E0502030303020204" pitchFamily="34" charset="0"/>
              </a:rPr>
              <a:t>αποικοδομείται</a:t>
            </a:r>
            <a:r>
              <a:rPr lang="el-GR" sz="1900" b="1" dirty="0">
                <a:latin typeface="Candara" panose="020E0502030303020204" pitchFamily="34" charset="0"/>
              </a:rPr>
              <a:t> τελείως κατά τη διάρκεια αρκετών μηνών</a:t>
            </a:r>
            <a:endParaRPr lang="en-US" sz="1900" b="1" dirty="0">
              <a:latin typeface="Candara" panose="020E0502030303020204" pitchFamily="34" charset="0"/>
            </a:endParaRPr>
          </a:p>
          <a:p>
            <a:r>
              <a:rPr lang="el-GR" sz="1900" b="1" dirty="0">
                <a:latin typeface="Candara" panose="020E0502030303020204" pitchFamily="34" charset="0"/>
              </a:rPr>
              <a:t>Πολύ χαμηλός</a:t>
            </a:r>
            <a:r>
              <a:rPr lang="en-US" sz="1900" b="1" dirty="0">
                <a:latin typeface="Candara" panose="020E0502030303020204" pitchFamily="34" charset="0"/>
              </a:rPr>
              <a:t> – </a:t>
            </a:r>
            <a:r>
              <a:rPr lang="el-GR" sz="1900" b="1" dirty="0">
                <a:latin typeface="Candara" panose="020E0502030303020204" pitchFamily="34" charset="0"/>
              </a:rPr>
              <a:t>παραμένει για μικρές περιόδους</a:t>
            </a:r>
            <a:r>
              <a:rPr lang="en-US" sz="1900" b="1" dirty="0">
                <a:latin typeface="Candara" panose="020E0502030303020204" pitchFamily="34" charset="0"/>
              </a:rPr>
              <a:t> (</a:t>
            </a:r>
            <a:r>
              <a:rPr lang="el-GR" sz="1900" b="1">
                <a:latin typeface="Candara" panose="020E0502030303020204" pitchFamily="34" charset="0"/>
              </a:rPr>
              <a:t>&lt;</a:t>
            </a:r>
            <a:r>
              <a:rPr lang="en-US" sz="1900" b="1">
                <a:latin typeface="Candara" panose="020E0502030303020204" pitchFamily="34" charset="0"/>
              </a:rPr>
              <a:t>45 </a:t>
            </a:r>
            <a:r>
              <a:rPr lang="el-GR" sz="1900" b="1" dirty="0">
                <a:latin typeface="Candara" panose="020E0502030303020204" pitchFamily="34" charset="0"/>
              </a:rPr>
              <a:t>μέρες</a:t>
            </a:r>
            <a:r>
              <a:rPr lang="en-US" sz="1900" b="1" dirty="0">
                <a:latin typeface="Candara" panose="020E0502030303020204" pitchFamily="34" charset="0"/>
              </a:rPr>
              <a:t>) </a:t>
            </a:r>
            <a:r>
              <a:rPr lang="el-GR" sz="1900" b="1" dirty="0">
                <a:latin typeface="Candara" panose="020E0502030303020204" pitchFamily="34" charset="0"/>
              </a:rPr>
              <a:t>και </a:t>
            </a:r>
            <a:r>
              <a:rPr lang="el-GR" sz="1900" b="1" dirty="0" err="1">
                <a:latin typeface="Candara" panose="020E0502030303020204" pitchFamily="34" charset="0"/>
              </a:rPr>
              <a:t>αποικοδομείται</a:t>
            </a:r>
            <a:r>
              <a:rPr lang="el-GR" sz="1900" b="1" dirty="0">
                <a:latin typeface="Candara" panose="020E0502030303020204" pitchFamily="34" charset="0"/>
              </a:rPr>
              <a:t> πλήρως</a:t>
            </a:r>
            <a:endParaRPr lang="en-US" sz="1900" b="1" dirty="0">
              <a:latin typeface="Candara" panose="020E0502030303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42" name="Rectangle 2"/>
          <p:cNvSpPr>
            <a:spLocks noGrp="1" noChangeArrowheads="1"/>
          </p:cNvSpPr>
          <p:nvPr>
            <p:ph type="title"/>
          </p:nvPr>
        </p:nvSpPr>
        <p:spPr>
          <a:xfrm>
            <a:off x="628650" y="963877"/>
            <a:ext cx="2620771" cy="4930246"/>
          </a:xfrm>
        </p:spPr>
        <p:txBody>
          <a:bodyPr>
            <a:normAutofit/>
          </a:bodyPr>
          <a:lstStyle/>
          <a:p>
            <a:pPr algn="r"/>
            <a:r>
              <a:rPr lang="el-GR" sz="1800" b="1">
                <a:solidFill>
                  <a:schemeClr val="accent1"/>
                </a:solidFill>
                <a:latin typeface="Candara" panose="020E0502030303020204" pitchFamily="34" charset="0"/>
              </a:rPr>
              <a:t>Παραμονή</a:t>
            </a:r>
            <a:r>
              <a:rPr lang="en-US" sz="1800" b="1">
                <a:solidFill>
                  <a:schemeClr val="accent1"/>
                </a:solidFill>
                <a:latin typeface="Candara" panose="020E0502030303020204" pitchFamily="34" charset="0"/>
              </a:rPr>
              <a:t>/</a:t>
            </a:r>
            <a:r>
              <a:rPr lang="el-GR" sz="1800" b="1">
                <a:solidFill>
                  <a:schemeClr val="accent1"/>
                </a:solidFill>
                <a:latin typeface="Candara" panose="020E0502030303020204" pitchFamily="34" charset="0"/>
              </a:rPr>
              <a:t>Αποδόμηση</a:t>
            </a:r>
            <a:r>
              <a:rPr lang="en-US" sz="1800" b="1">
                <a:solidFill>
                  <a:schemeClr val="accent1"/>
                </a:solidFill>
                <a:latin typeface="Candara" panose="020E0502030303020204" pitchFamily="34" charset="0"/>
              </a:rPr>
              <a:t>:</a:t>
            </a:r>
            <a:br>
              <a:rPr lang="en-US" sz="1800" b="1">
                <a:solidFill>
                  <a:schemeClr val="accent1"/>
                </a:solidFill>
                <a:latin typeface="Candara" panose="020E0502030303020204" pitchFamily="34" charset="0"/>
              </a:rPr>
            </a:br>
            <a:r>
              <a:rPr lang="el-GR" sz="1800" b="1">
                <a:solidFill>
                  <a:schemeClr val="accent1"/>
                </a:solidFill>
                <a:latin typeface="Candara" panose="020E0502030303020204" pitchFamily="34" charset="0"/>
              </a:rPr>
              <a:t>Οδηγοί της διαδικασίας</a:t>
            </a:r>
            <a:endParaRPr lang="en-US" sz="1800" b="1">
              <a:solidFill>
                <a:schemeClr val="accent1"/>
              </a:solidFill>
              <a:latin typeface="Candara" panose="020E0502030303020204" pitchFamily="34" charset="0"/>
            </a:endParaRPr>
          </a:p>
        </p:txBody>
      </p:sp>
      <p:cxnSp>
        <p:nvCxnSpPr>
          <p:cNvPr id="75" name="Straight Connector 7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5043" name="Rectangle 3"/>
          <p:cNvSpPr>
            <a:spLocks noGrp="1" noChangeArrowheads="1"/>
          </p:cNvSpPr>
          <p:nvPr>
            <p:ph idx="1"/>
          </p:nvPr>
        </p:nvSpPr>
        <p:spPr>
          <a:xfrm>
            <a:off x="3732023" y="963877"/>
            <a:ext cx="4783327" cy="4930246"/>
          </a:xfrm>
        </p:spPr>
        <p:txBody>
          <a:bodyPr anchor="ctr">
            <a:normAutofit/>
          </a:bodyPr>
          <a:lstStyle/>
          <a:p>
            <a:r>
              <a:rPr lang="el-GR" b="1">
                <a:latin typeface="Candara" panose="020E0502030303020204" pitchFamily="34" charset="0"/>
              </a:rPr>
              <a:t>Θερμοκρασία</a:t>
            </a:r>
            <a:endParaRPr lang="en-US" b="1">
              <a:latin typeface="Candara" panose="020E0502030303020204" pitchFamily="34" charset="0"/>
            </a:endParaRPr>
          </a:p>
          <a:p>
            <a:r>
              <a:rPr lang="el-GR" b="1">
                <a:latin typeface="Candara" panose="020E0502030303020204" pitchFamily="34" charset="0"/>
              </a:rPr>
              <a:t>Σχετική υγρασία</a:t>
            </a:r>
            <a:r>
              <a:rPr lang="en-US" b="1">
                <a:latin typeface="Candara" panose="020E0502030303020204" pitchFamily="34" charset="0"/>
              </a:rPr>
              <a:t> / </a:t>
            </a:r>
            <a:r>
              <a:rPr lang="el-GR" b="1">
                <a:latin typeface="Candara" panose="020E0502030303020204" pitchFamily="34" charset="0"/>
              </a:rPr>
              <a:t>Βροχόπτωση</a:t>
            </a:r>
            <a:endParaRPr lang="en-US" b="1">
              <a:latin typeface="Candara" panose="020E0502030303020204" pitchFamily="34" charset="0"/>
            </a:endParaRPr>
          </a:p>
          <a:p>
            <a:r>
              <a:rPr lang="en-US" b="1">
                <a:latin typeface="Candara" panose="020E0502030303020204" pitchFamily="34" charset="0"/>
              </a:rPr>
              <a:t>pH</a:t>
            </a:r>
          </a:p>
          <a:p>
            <a:r>
              <a:rPr lang="el-GR" b="1">
                <a:latin typeface="Candara" panose="020E0502030303020204" pitchFamily="34" charset="0"/>
              </a:rPr>
              <a:t>Έκθεση στον ήλιο (</a:t>
            </a:r>
            <a:r>
              <a:rPr lang="en-US" b="1">
                <a:latin typeface="Candara" panose="020E0502030303020204" pitchFamily="34" charset="0"/>
              </a:rPr>
              <a:t>insolation)</a:t>
            </a:r>
          </a:p>
          <a:p>
            <a:r>
              <a:rPr lang="el-GR" b="1">
                <a:latin typeface="Candara" panose="020E0502030303020204" pitchFamily="34" charset="0"/>
              </a:rPr>
              <a:t>Χλωρίδα / πανίδα εδάφους ή νερού</a:t>
            </a:r>
            <a:endParaRPr lang="en-US" b="1">
              <a:latin typeface="Candara" panose="020E0502030303020204" pitchFamily="34" charset="0"/>
            </a:endParaRPr>
          </a:p>
          <a:p>
            <a:pPr lvl="1"/>
            <a:r>
              <a:rPr lang="en-US" sz="2100" b="1">
                <a:latin typeface="Candara" panose="020E0502030303020204" pitchFamily="34" charset="0"/>
              </a:rPr>
              <a:t>Macrophytes</a:t>
            </a:r>
          </a:p>
          <a:p>
            <a:pPr lvl="1"/>
            <a:r>
              <a:rPr lang="el-GR" sz="2100" b="1">
                <a:latin typeface="Candara" panose="020E0502030303020204" pitchFamily="34" charset="0"/>
              </a:rPr>
              <a:t>Μικροβιακοί πληθυσμοί</a:t>
            </a:r>
            <a:endParaRPr lang="en-US" sz="2100" b="1">
              <a:latin typeface="Candara" panose="020E0502030303020204" pitchFamily="34" charset="0"/>
            </a:endParaRPr>
          </a:p>
          <a:p>
            <a:pPr lvl="1"/>
            <a:r>
              <a:rPr lang="el-GR" sz="2100" b="1">
                <a:latin typeface="Candara" panose="020E0502030303020204" pitchFamily="34" charset="0"/>
              </a:rPr>
              <a:t>Σκώληκες και μικρο-πανίδα</a:t>
            </a:r>
            <a:endParaRPr lang="en-US" sz="2100" b="1">
              <a:latin typeface="Candara" panose="020E0502030303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50" name="Rectangle 2"/>
          <p:cNvSpPr>
            <a:spLocks noGrp="1" noChangeArrowheads="1"/>
          </p:cNvSpPr>
          <p:nvPr>
            <p:ph type="title"/>
          </p:nvPr>
        </p:nvSpPr>
        <p:spPr>
          <a:xfrm>
            <a:off x="628650" y="963877"/>
            <a:ext cx="2620771" cy="4930246"/>
          </a:xfrm>
        </p:spPr>
        <p:txBody>
          <a:bodyPr>
            <a:normAutofit/>
          </a:bodyPr>
          <a:lstStyle/>
          <a:p>
            <a:pPr algn="r"/>
            <a:r>
              <a:rPr lang="el-GR" sz="2600" b="1">
                <a:solidFill>
                  <a:schemeClr val="accent1"/>
                </a:solidFill>
                <a:latin typeface="Candara" panose="020E0502030303020204" pitchFamily="34" charset="0"/>
              </a:rPr>
              <a:t>Κίνδυνος ανθεκτικότητας και επανεμφάνισης</a:t>
            </a:r>
            <a:endParaRPr lang="en-US" sz="2600" b="1">
              <a:solidFill>
                <a:schemeClr val="accent1"/>
              </a:solidFill>
              <a:latin typeface="Candara" panose="020E0502030303020204" pitchFamily="34" charset="0"/>
            </a:endParaRP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6851" name="Rectangle 3"/>
          <p:cNvSpPr>
            <a:spLocks noGrp="1" noChangeArrowheads="1"/>
          </p:cNvSpPr>
          <p:nvPr>
            <p:ph idx="1"/>
          </p:nvPr>
        </p:nvSpPr>
        <p:spPr>
          <a:xfrm>
            <a:off x="3732023" y="963877"/>
            <a:ext cx="4783327" cy="4930246"/>
          </a:xfrm>
        </p:spPr>
        <p:txBody>
          <a:bodyPr anchor="ctr">
            <a:normAutofit/>
          </a:bodyPr>
          <a:lstStyle/>
          <a:p>
            <a:r>
              <a:rPr lang="el-GR" b="1">
                <a:latin typeface="Candara" panose="020E0502030303020204" pitchFamily="34" charset="0"/>
              </a:rPr>
              <a:t>Ο κίνδυνος ανάπτυξης ανθεκτικότητας ή αναγέννησης/επανεμφάνισης σε ένα πληθυσμό εκτιμάται για όλα τα εντομοκτόνα</a:t>
            </a:r>
            <a:endParaRPr lang="en-US" b="1">
              <a:latin typeface="Candara" panose="020E0502030303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90820" name="Rectangle 4"/>
          <p:cNvSpPr>
            <a:spLocks noGrp="1" noChangeArrowheads="1"/>
          </p:cNvSpPr>
          <p:nvPr>
            <p:ph type="title"/>
          </p:nvPr>
        </p:nvSpPr>
        <p:spPr>
          <a:xfrm>
            <a:off x="628650" y="4555055"/>
            <a:ext cx="5174047" cy="1723125"/>
          </a:xfrm>
        </p:spPr>
        <p:txBody>
          <a:bodyPr vert="horz" lIns="91440" tIns="45720" rIns="91440" bIns="45720" rtlCol="0" anchor="ctr">
            <a:normAutofit/>
          </a:bodyPr>
          <a:lstStyle/>
          <a:p>
            <a:pPr algn="r" defTabSz="914400"/>
            <a:r>
              <a:rPr lang="en-US" sz="5600" b="1" kern="1200">
                <a:solidFill>
                  <a:schemeClr val="tx1"/>
                </a:solidFill>
                <a:latin typeface="+mj-lt"/>
                <a:ea typeface="+mj-ea"/>
                <a:cs typeface="+mj-cs"/>
              </a:rPr>
              <a:t>Ανάπτυξη ανθεκτικότητας</a:t>
            </a:r>
          </a:p>
        </p:txBody>
      </p:sp>
      <p:sp>
        <p:nvSpPr>
          <p:cNvPr id="75" name="Oval 74">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7" name="Oval 76">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9" name="Oval 78">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1" name="Freeform: Shape 80">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83" name="Straight Connector 82">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314325"/>
            <a:ext cx="7772400" cy="1143000"/>
          </a:xfrm>
        </p:spPr>
        <p:txBody>
          <a:bodyPr/>
          <a:lstStyle/>
          <a:p>
            <a:r>
              <a:rPr lang="el-GR">
                <a:solidFill>
                  <a:schemeClr val="accent3">
                    <a:lumMod val="50000"/>
                  </a:schemeClr>
                </a:solidFill>
                <a:latin typeface="Candara" panose="020E0502030303020204" pitchFamily="34" charset="0"/>
              </a:rPr>
              <a:t>Ανθεκτικότητα ή ανοσία;</a:t>
            </a:r>
          </a:p>
        </p:txBody>
      </p:sp>
      <p:graphicFrame>
        <p:nvGraphicFramePr>
          <p:cNvPr id="293891" name="Group 3"/>
          <p:cNvGraphicFramePr>
            <a:graphicFrameLocks noGrp="1"/>
          </p:cNvGraphicFramePr>
          <p:nvPr>
            <p:ph type="tbl" idx="1"/>
            <p:extLst>
              <p:ext uri="{D42A27DB-BD31-4B8C-83A1-F6EECF244321}">
                <p14:modId xmlns:p14="http://schemas.microsoft.com/office/powerpoint/2010/main" val="208331121"/>
              </p:ext>
            </p:extLst>
          </p:nvPr>
        </p:nvGraphicFramePr>
        <p:xfrm>
          <a:off x="457200" y="1600200"/>
          <a:ext cx="8229600" cy="36106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accent3">
                              <a:lumMod val="50000"/>
                            </a:schemeClr>
                          </a:solidFill>
                          <a:effectLst/>
                          <a:latin typeface="Book Antiqua" pitchFamily="18" charset="0"/>
                        </a:rPr>
                        <a:t>Ανθεκτικότητα</a:t>
                      </a:r>
                    </a:p>
                  </a:txBody>
                  <a:tcPr anchor="ctr" horzOverflow="overflow">
                    <a:lnL cap="flat">
                      <a:noFill/>
                    </a:lnL>
                    <a:lnR w="19050" cap="flat" cmpd="sng" algn="ctr">
                      <a:solidFill>
                        <a:srgbClr val="FFCC66"/>
                      </a:solidFill>
                      <a:prstDash val="solid"/>
                      <a:round/>
                      <a:headEnd type="none" w="med" len="med"/>
                      <a:tailEnd type="none" w="med" len="med"/>
                    </a:lnR>
                    <a:lnT cap="flat">
                      <a:noFill/>
                    </a:lnT>
                    <a:lnB w="38100" cap="flat" cmpd="sng" algn="ctr">
                      <a:solidFill>
                        <a:srgbClr val="FFCC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accent3">
                              <a:lumMod val="50000"/>
                            </a:schemeClr>
                          </a:solidFill>
                          <a:effectLst/>
                          <a:latin typeface="Book Antiqua" pitchFamily="18" charset="0"/>
                        </a:rPr>
                        <a:t>Ανοσία</a:t>
                      </a:r>
                    </a:p>
                  </a:txBody>
                  <a:tcPr anchor="ctr" horzOverflow="overflow">
                    <a:lnL w="19050" cap="flat" cmpd="sng" algn="ctr">
                      <a:solidFill>
                        <a:srgbClr val="FFCC66"/>
                      </a:solidFill>
                      <a:prstDash val="solid"/>
                      <a:round/>
                      <a:headEnd type="none" w="med" len="med"/>
                      <a:tailEnd type="none" w="med" len="med"/>
                    </a:lnL>
                    <a:lnR cap="flat">
                      <a:noFill/>
                    </a:lnR>
                    <a:lnT cap="flat">
                      <a:noFill/>
                    </a:lnT>
                    <a:lnB w="38100" cap="flat" cmpd="sng" algn="ctr">
                      <a:solidFill>
                        <a:srgbClr val="FFCC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accent3">
                              <a:lumMod val="50000"/>
                            </a:schemeClr>
                          </a:solidFill>
                          <a:effectLst/>
                          <a:latin typeface="Book Antiqua" pitchFamily="18" charset="0"/>
                        </a:rPr>
                        <a:t>Γεννιέσαι ανθεκτικός</a:t>
                      </a:r>
                    </a:p>
                  </a:txBody>
                  <a:tcPr anchor="ctr" horzOverflow="overflow">
                    <a:lnL cap="flat">
                      <a:noFill/>
                    </a:lnL>
                    <a:lnR w="19050" cap="flat" cmpd="sng" algn="ctr">
                      <a:solidFill>
                        <a:srgbClr val="FFCC66"/>
                      </a:solidFill>
                      <a:prstDash val="solid"/>
                      <a:round/>
                      <a:headEnd type="none" w="med" len="med"/>
                      <a:tailEnd type="none" w="med" len="med"/>
                    </a:lnR>
                    <a:lnT w="38100" cap="flat" cmpd="sng" algn="ctr">
                      <a:solidFill>
                        <a:srgbClr val="FFCC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accent3">
                              <a:lumMod val="50000"/>
                            </a:schemeClr>
                          </a:solidFill>
                          <a:effectLst/>
                          <a:latin typeface="Book Antiqua" pitchFamily="18" charset="0"/>
                        </a:rPr>
                        <a:t>Αποκτάς ανοσία</a:t>
                      </a:r>
                    </a:p>
                  </a:txBody>
                  <a:tcPr anchor="ctr" horzOverflow="overflow">
                    <a:lnL w="19050" cap="flat" cmpd="sng" algn="ctr">
                      <a:solidFill>
                        <a:srgbClr val="FFCC66"/>
                      </a:solidFill>
                      <a:prstDash val="solid"/>
                      <a:round/>
                      <a:headEnd type="none" w="med" len="med"/>
                      <a:tailEnd type="none" w="med" len="med"/>
                    </a:lnL>
                    <a:lnR cap="flat">
                      <a:noFill/>
                    </a:lnR>
                    <a:lnT w="38100" cap="flat" cmpd="sng" algn="ctr">
                      <a:solidFill>
                        <a:srgbClr val="FFCC66"/>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accent3">
                              <a:lumMod val="50000"/>
                            </a:schemeClr>
                          </a:solidFill>
                          <a:effectLst/>
                          <a:latin typeface="Book Antiqua" pitchFamily="18" charset="0"/>
                        </a:rPr>
                        <a:t>Αναπτύσσεται σε πληθυσμό</a:t>
                      </a:r>
                    </a:p>
                  </a:txBody>
                  <a:tcPr anchor="ctr" horzOverflow="overflow">
                    <a:lnL cap="flat">
                      <a:noFill/>
                    </a:lnL>
                    <a:lnR w="19050" cap="flat" cmpd="sng" algn="ctr">
                      <a:solidFill>
                        <a:srgbClr val="FFCC6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accent3">
                              <a:lumMod val="50000"/>
                            </a:schemeClr>
                          </a:solidFill>
                          <a:effectLst/>
                          <a:latin typeface="Book Antiqua" pitchFamily="18" charset="0"/>
                        </a:rPr>
                        <a:t>Αναπτύσσεται στο άτομο</a:t>
                      </a:r>
                    </a:p>
                  </a:txBody>
                  <a:tcPr anchor="ctr" horzOverflow="overflow">
                    <a:lnL w="19050" cap="flat" cmpd="sng" algn="ctr">
                      <a:solidFill>
                        <a:srgbClr val="FFCC66"/>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60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accent3">
                              <a:lumMod val="50000"/>
                            </a:schemeClr>
                          </a:solidFill>
                          <a:effectLst/>
                          <a:latin typeface="Book Antiqua" pitchFamily="18" charset="0"/>
                        </a:rPr>
                        <a:t>Μεταβιβάζεται στους απογόνους</a:t>
                      </a:r>
                    </a:p>
                  </a:txBody>
                  <a:tcPr anchor="ctr" horzOverflow="overflow">
                    <a:lnL cap="flat">
                      <a:noFill/>
                    </a:lnL>
                    <a:lnR w="19050" cap="flat" cmpd="sng" algn="ctr">
                      <a:solidFill>
                        <a:srgbClr val="FFCC66"/>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accent3">
                              <a:lumMod val="50000"/>
                            </a:schemeClr>
                          </a:solidFill>
                          <a:effectLst/>
                          <a:latin typeface="Book Antiqua" pitchFamily="18" charset="0"/>
                        </a:rPr>
                        <a:t>ΔΕΝ μεταβιβάζεται</a:t>
                      </a:r>
                    </a:p>
                  </a:txBody>
                  <a:tcPr anchor="ctr" horzOverflow="overflow">
                    <a:lnL w="19050" cap="flat" cmpd="sng" algn="ctr">
                      <a:solidFill>
                        <a:srgbClr val="FFCC66"/>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914" name="Rectangle 2"/>
          <p:cNvSpPr>
            <a:spLocks noGrp="1" noChangeArrowheads="1"/>
          </p:cNvSpPr>
          <p:nvPr>
            <p:ph type="title"/>
          </p:nvPr>
        </p:nvSpPr>
        <p:spPr>
          <a:xfrm>
            <a:off x="647271" y="1012004"/>
            <a:ext cx="2562119" cy="4795408"/>
          </a:xfrm>
        </p:spPr>
        <p:txBody>
          <a:bodyPr>
            <a:normAutofit/>
          </a:bodyPr>
          <a:lstStyle/>
          <a:p>
            <a:r>
              <a:rPr lang="el-GR" b="1">
                <a:solidFill>
                  <a:srgbClr val="FFFFFF"/>
                </a:solidFill>
                <a:latin typeface="Candara" panose="020E0502030303020204" pitchFamily="34" charset="0"/>
              </a:rPr>
              <a:t>Λίγη ιστορία</a:t>
            </a:r>
          </a:p>
        </p:txBody>
      </p:sp>
      <p:graphicFrame>
        <p:nvGraphicFramePr>
          <p:cNvPr id="294917" name="Rectangle 3">
            <a:extLst>
              <a:ext uri="{FF2B5EF4-FFF2-40B4-BE49-F238E27FC236}">
                <a16:creationId xmlns:a16="http://schemas.microsoft.com/office/drawing/2014/main" id="{2A05BDB9-DA61-4E6C-BE7D-C0F171F2B0BA}"/>
              </a:ext>
            </a:extLst>
          </p:cNvPr>
          <p:cNvGraphicFramePr>
            <a:graphicFrameLocks noGrp="1"/>
          </p:cNvGraphicFramePr>
          <p:nvPr>
            <p:ph idx="1"/>
            <p:extLst>
              <p:ext uri="{D42A27DB-BD31-4B8C-83A1-F6EECF244321}">
                <p14:modId xmlns:p14="http://schemas.microsoft.com/office/powerpoint/2010/main" val="391501534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24282" y="5424725"/>
            <a:ext cx="7895436" cy="1263650"/>
          </a:xfrm>
        </p:spPr>
        <p:txBody>
          <a:bodyPr>
            <a:normAutofit/>
          </a:bodyPr>
          <a:lstStyle/>
          <a:p>
            <a:r>
              <a:rPr lang="el-GR" sz="1400"/>
              <a:t>Η μπλε καμπύλη δείχνει τον αθροιστικό αριθμό ειδών αρθροπόδων που έχουν αναπτύξει ανθεκτικότητα σε τουλάχιστον ένα εντομοκτόνο. Η κόκκινη γραμμή δείχνει τον αριθμό των χημικών ενώσεων για τις οποίες τουλάχιστον ένα είδος έχει εξελίξει ανθεκτικότητα (</a:t>
            </a:r>
            <a:r>
              <a:rPr lang="en-US" sz="1400"/>
              <a:t>Gould, F, et al (2018) Wicked evolution: Can we address the sociobiological dilemma of pesticide resistance? Science 360: 728–732</a:t>
            </a:r>
            <a:r>
              <a:rPr lang="el-GR" sz="1400"/>
              <a:t>). </a:t>
            </a:r>
            <a:endParaRPr lang="el-GR" sz="1400" dirty="0">
              <a:solidFill>
                <a:schemeClr val="accent3">
                  <a:lumMod val="50000"/>
                </a:schemeClr>
              </a:solidFill>
              <a:latin typeface="Candara" panose="020E0502030303020204" pitchFamily="34" charset="0"/>
            </a:endParaRP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0698CFFE-F2B1-45F8-B9D8-5A48BAC20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92" y="401637"/>
            <a:ext cx="7415815" cy="50230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2"/>
          <p:cNvSpPr>
            <a:spLocks noGrp="1" noChangeArrowheads="1"/>
          </p:cNvSpPr>
          <p:nvPr>
            <p:ph type="title"/>
          </p:nvPr>
        </p:nvSpPr>
        <p:spPr>
          <a:xfrm>
            <a:off x="628650" y="963877"/>
            <a:ext cx="2620771" cy="4930246"/>
          </a:xfrm>
        </p:spPr>
        <p:txBody>
          <a:bodyPr>
            <a:normAutofit/>
          </a:bodyPr>
          <a:lstStyle/>
          <a:p>
            <a:pPr algn="r"/>
            <a:r>
              <a:rPr lang="el-GR" sz="2800" b="1">
                <a:solidFill>
                  <a:schemeClr val="accent1"/>
                </a:solidFill>
                <a:latin typeface="Candara" panose="020E0502030303020204" pitchFamily="34" charset="0"/>
              </a:rPr>
              <a:t>Η εποχή των εντομοκτόνων</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9507" name="Rectangle 3"/>
          <p:cNvSpPr>
            <a:spLocks noGrp="1" noChangeArrowheads="1"/>
          </p:cNvSpPr>
          <p:nvPr>
            <p:ph idx="1"/>
          </p:nvPr>
        </p:nvSpPr>
        <p:spPr>
          <a:xfrm>
            <a:off x="3732023" y="963877"/>
            <a:ext cx="4783327" cy="4930246"/>
          </a:xfrm>
        </p:spPr>
        <p:txBody>
          <a:bodyPr anchor="ctr">
            <a:normAutofit/>
          </a:bodyPr>
          <a:lstStyle/>
          <a:p>
            <a:r>
              <a:rPr lang="el-GR" b="1">
                <a:latin typeface="Candara" panose="020E0502030303020204" pitchFamily="34" charset="0"/>
              </a:rPr>
              <a:t>1939-1962: ανακάλυψη "θαυματουργών" εντομοκτόνων. </a:t>
            </a:r>
          </a:p>
          <a:p>
            <a:r>
              <a:rPr lang="en-US" b="1">
                <a:latin typeface="Candara" panose="020E0502030303020204" pitchFamily="34" charset="0"/>
              </a:rPr>
              <a:t>DDT: </a:t>
            </a:r>
            <a:r>
              <a:rPr lang="el-GR" b="1">
                <a:latin typeface="Candara" panose="020E0502030303020204" pitchFamily="34" charset="0"/>
              </a:rPr>
              <a:t>πρώτη σύνθεση από τον Γερμανό μεταπτυχιακό </a:t>
            </a:r>
            <a:r>
              <a:rPr lang="en-US" b="1">
                <a:latin typeface="Candara" panose="020E0502030303020204" pitchFamily="34" charset="0"/>
              </a:rPr>
              <a:t>Othmar Zeidler</a:t>
            </a:r>
            <a:r>
              <a:rPr lang="el-GR" b="1">
                <a:latin typeface="Candara" panose="020E0502030303020204" pitchFamily="34" charset="0"/>
              </a:rPr>
              <a:t> που δεν κατάλαβε την εντομοκτόνο δράση του (1873). </a:t>
            </a:r>
          </a:p>
          <a:p>
            <a:r>
              <a:rPr lang="el-GR" b="1">
                <a:latin typeface="Candara" panose="020E0502030303020204" pitchFamily="34" charset="0"/>
              </a:rPr>
              <a:t>1930: ο Ελβετός χημικός </a:t>
            </a:r>
            <a:r>
              <a:rPr lang="en-US" b="1">
                <a:latin typeface="Candara" panose="020E0502030303020204" pitchFamily="34" charset="0"/>
              </a:rPr>
              <a:t>Paul M</a:t>
            </a:r>
            <a:r>
              <a:rPr lang="en-US" b="1">
                <a:latin typeface="Candara" panose="020E0502030303020204" pitchFamily="34" charset="0"/>
                <a:cs typeface="Arial" charset="0"/>
              </a:rPr>
              <a:t>ü</a:t>
            </a:r>
            <a:r>
              <a:rPr lang="en-US" b="1">
                <a:latin typeface="Candara" panose="020E0502030303020204" pitchFamily="34" charset="0"/>
              </a:rPr>
              <a:t>ller (Geigy Corp.) </a:t>
            </a:r>
            <a:r>
              <a:rPr lang="el-GR" b="1">
                <a:latin typeface="Candara" panose="020E0502030303020204" pitchFamily="34" charset="0"/>
              </a:rPr>
              <a:t>αποκάλυψε τη δράση του. </a:t>
            </a:r>
          </a:p>
          <a:p>
            <a:r>
              <a:rPr lang="el-GR" b="1">
                <a:latin typeface="Candara" panose="020E0502030303020204" pitchFamily="34" charset="0"/>
              </a:rPr>
              <a:t>Ευρεία χρήση κατά της ελονοσίας και του τύφου κατά τον Β' Παγκόσμιο Πόλεμο. </a:t>
            </a:r>
          </a:p>
          <a:p>
            <a:r>
              <a:rPr lang="el-GR" b="1">
                <a:latin typeface="Candara" panose="020E0502030303020204" pitchFamily="34" charset="0"/>
              </a:rPr>
              <a:t>1948: </a:t>
            </a:r>
            <a:r>
              <a:rPr lang="en-US" b="1">
                <a:latin typeface="Candara" panose="020E0502030303020204" pitchFamily="34" charset="0"/>
              </a:rPr>
              <a:t>Nobel </a:t>
            </a:r>
            <a:r>
              <a:rPr lang="el-GR" b="1">
                <a:latin typeface="Candara" panose="020E0502030303020204" pitchFamily="34" charset="0"/>
              </a:rPr>
              <a:t>στον </a:t>
            </a:r>
            <a:r>
              <a:rPr lang="en-US" b="1">
                <a:latin typeface="Candara" panose="020E0502030303020204" pitchFamily="34" charset="0"/>
              </a:rPr>
              <a:t>M</a:t>
            </a:r>
            <a:r>
              <a:rPr lang="en-US" b="1">
                <a:latin typeface="Candara" panose="020E0502030303020204" pitchFamily="34" charset="0"/>
                <a:cs typeface="Arial" charset="0"/>
              </a:rPr>
              <a:t>ü</a:t>
            </a:r>
            <a:r>
              <a:rPr lang="en-US" b="1">
                <a:latin typeface="Candara" panose="020E0502030303020204" pitchFamily="34" charset="0"/>
              </a:rPr>
              <a:t>ller. </a:t>
            </a:r>
          </a:p>
          <a:p>
            <a:r>
              <a:rPr lang="en-US" b="1">
                <a:latin typeface="Candara" panose="020E0502030303020204" pitchFamily="34" charset="0"/>
              </a:rPr>
              <a:t>1962: Rachel Carson's </a:t>
            </a:r>
            <a:r>
              <a:rPr lang="en-US" b="1" i="1">
                <a:latin typeface="Candara" panose="020E0502030303020204" pitchFamily="34" charset="0"/>
              </a:rPr>
              <a:t>Silent Spring</a:t>
            </a:r>
            <a:endParaRPr lang="el-GR" b="1" i="1">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9507">
                                            <p:txEl>
                                              <p:pRg st="3" end="3"/>
                                            </p:txEl>
                                          </p:spTgt>
                                        </p:tgtEl>
                                        <p:attrNameLst>
                                          <p:attrName>style.visibility</p:attrName>
                                        </p:attrNameLst>
                                      </p:cBhvr>
                                      <p:to>
                                        <p:strVal val="visible"/>
                                      </p:to>
                                    </p:set>
                                    <p:anim calcmode="lin" valueType="num">
                                      <p:cBhvr additive="base">
                                        <p:cTn id="25" dur="500" fill="hold"/>
                                        <p:tgtEl>
                                          <p:spTgt spid="149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9507">
                                            <p:txEl>
                                              <p:pRg st="4" end="4"/>
                                            </p:txEl>
                                          </p:spTgt>
                                        </p:tgtEl>
                                        <p:attrNameLst>
                                          <p:attrName>style.visibility</p:attrName>
                                        </p:attrNameLst>
                                      </p:cBhvr>
                                      <p:to>
                                        <p:strVal val="visible"/>
                                      </p:to>
                                    </p:set>
                                    <p:anim calcmode="lin" valueType="num">
                                      <p:cBhvr additive="base">
                                        <p:cTn id="31" dur="500" fill="hold"/>
                                        <p:tgtEl>
                                          <p:spTgt spid="149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9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9507">
                                            <p:txEl>
                                              <p:pRg st="5" end="5"/>
                                            </p:txEl>
                                          </p:spTgt>
                                        </p:tgtEl>
                                        <p:attrNameLst>
                                          <p:attrName>style.visibility</p:attrName>
                                        </p:attrNameLst>
                                      </p:cBhvr>
                                      <p:to>
                                        <p:strVal val="visible"/>
                                      </p:to>
                                    </p:set>
                                    <p:anim calcmode="lin" valueType="num">
                                      <p:cBhvr additive="base">
                                        <p:cTn id="37" dur="500" fill="hold"/>
                                        <p:tgtEl>
                                          <p:spTgt spid="149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9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27" name="Rectangle 3"/>
          <p:cNvSpPr>
            <a:spLocks noChangeArrowheads="1"/>
          </p:cNvSpPr>
          <p:nvPr/>
        </p:nvSpPr>
        <p:spPr bwMode="auto">
          <a:xfrm>
            <a:off x="505677" y="914400"/>
            <a:ext cx="2856648" cy="2887579"/>
          </a:xfrm>
          <a:prstGeom prst="rect">
            <a:avLst/>
          </a:prstGeom>
        </p:spPr>
        <p:txBody>
          <a:bodyPr vert="horz" lIns="91440" tIns="45720" rIns="91440" bIns="45720" rtlCol="0" anchor="b">
            <a:normAutofit/>
          </a:bodyPr>
          <a:lstStyle/>
          <a:p>
            <a:pPr algn="ctr">
              <a:lnSpc>
                <a:spcPct val="90000"/>
              </a:lnSpc>
              <a:spcAft>
                <a:spcPts val="600"/>
              </a:spcAft>
            </a:pPr>
            <a:r>
              <a:rPr lang="en-US" sz="3200" b="1" kern="1200" dirty="0">
                <a:solidFill>
                  <a:srgbClr val="FFFFFF"/>
                </a:solidFill>
                <a:latin typeface="+mj-lt"/>
                <a:ea typeface="+mj-ea"/>
                <a:cs typeface="+mj-cs"/>
              </a:rPr>
              <a:t>Η α</a:t>
            </a:r>
            <a:r>
              <a:rPr lang="en-US" sz="3200" b="1" kern="1200" dirty="0" err="1">
                <a:solidFill>
                  <a:srgbClr val="FFFFFF"/>
                </a:solidFill>
                <a:latin typeface="+mj-lt"/>
                <a:ea typeface="+mj-ea"/>
                <a:cs typeface="+mj-cs"/>
              </a:rPr>
              <a:t>νά</a:t>
            </a:r>
            <a:r>
              <a:rPr lang="en-US" sz="3200" b="1" kern="1200" dirty="0">
                <a:solidFill>
                  <a:srgbClr val="FFFFFF"/>
                </a:solidFill>
                <a:latin typeface="+mj-lt"/>
                <a:ea typeface="+mj-ea"/>
                <a:cs typeface="+mj-cs"/>
              </a:rPr>
              <a:t>πτυξη της ανθεκτικότητας στα έντομα</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31426" name="Picture 2" descr="Evol insecticide resistance"/>
          <p:cNvPicPr>
            <a:picLocks noChangeAspect="1" noChangeArrowheads="1"/>
          </p:cNvPicPr>
          <p:nvPr/>
        </p:nvPicPr>
        <p:blipFill>
          <a:blip r:embed="rId2" cstate="print"/>
          <a:stretch>
            <a:fillRect/>
          </a:stretch>
        </p:blipFill>
        <p:spPr bwMode="auto">
          <a:xfrm>
            <a:off x="4448442" y="492573"/>
            <a:ext cx="3749007" cy="588079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0" name="Group 2"/>
          <p:cNvGrpSpPr>
            <a:grpSpLocks/>
          </p:cNvGrpSpPr>
          <p:nvPr/>
        </p:nvGrpSpPr>
        <p:grpSpPr bwMode="auto">
          <a:xfrm>
            <a:off x="2933700" y="304800"/>
            <a:ext cx="1406525" cy="1676400"/>
            <a:chOff x="1680" y="240"/>
            <a:chExt cx="886" cy="1056"/>
          </a:xfrm>
        </p:grpSpPr>
        <p:pic>
          <p:nvPicPr>
            <p:cNvPr id="232451" name="Picture 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52" name="Text Box 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53" name="Group 5"/>
          <p:cNvGrpSpPr>
            <a:grpSpLocks/>
          </p:cNvGrpSpPr>
          <p:nvPr/>
        </p:nvGrpSpPr>
        <p:grpSpPr bwMode="auto">
          <a:xfrm>
            <a:off x="7010400" y="2019300"/>
            <a:ext cx="1406525" cy="1752600"/>
            <a:chOff x="480" y="192"/>
            <a:chExt cx="886" cy="1104"/>
          </a:xfrm>
        </p:grpSpPr>
        <p:pic>
          <p:nvPicPr>
            <p:cNvPr id="232454" name="Picture 6"/>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2455" name="Text Box 7"/>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2456" name="Group 8"/>
          <p:cNvGrpSpPr>
            <a:grpSpLocks/>
          </p:cNvGrpSpPr>
          <p:nvPr/>
        </p:nvGrpSpPr>
        <p:grpSpPr bwMode="auto">
          <a:xfrm>
            <a:off x="800100" y="2095500"/>
            <a:ext cx="1406525" cy="1676400"/>
            <a:chOff x="1680" y="240"/>
            <a:chExt cx="886" cy="1056"/>
          </a:xfrm>
        </p:grpSpPr>
        <p:pic>
          <p:nvPicPr>
            <p:cNvPr id="232457"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58"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59" name="Group 11"/>
          <p:cNvGrpSpPr>
            <a:grpSpLocks/>
          </p:cNvGrpSpPr>
          <p:nvPr/>
        </p:nvGrpSpPr>
        <p:grpSpPr bwMode="auto">
          <a:xfrm>
            <a:off x="2933700" y="2057400"/>
            <a:ext cx="1406525" cy="1676400"/>
            <a:chOff x="1680" y="240"/>
            <a:chExt cx="886" cy="1056"/>
          </a:xfrm>
        </p:grpSpPr>
        <p:pic>
          <p:nvPicPr>
            <p:cNvPr id="232460" name="Picture 12"/>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61" name="Text Box 13"/>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62" name="Group 14"/>
          <p:cNvGrpSpPr>
            <a:grpSpLocks/>
          </p:cNvGrpSpPr>
          <p:nvPr/>
        </p:nvGrpSpPr>
        <p:grpSpPr bwMode="auto">
          <a:xfrm>
            <a:off x="7010400" y="304800"/>
            <a:ext cx="1406525" cy="1676400"/>
            <a:chOff x="1680" y="240"/>
            <a:chExt cx="886" cy="1056"/>
          </a:xfrm>
        </p:grpSpPr>
        <p:pic>
          <p:nvPicPr>
            <p:cNvPr id="232463" name="Picture 15"/>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64" name="Text Box 16"/>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65" name="Group 17"/>
          <p:cNvGrpSpPr>
            <a:grpSpLocks/>
          </p:cNvGrpSpPr>
          <p:nvPr/>
        </p:nvGrpSpPr>
        <p:grpSpPr bwMode="auto">
          <a:xfrm>
            <a:off x="5016500" y="2057400"/>
            <a:ext cx="1406525" cy="1676400"/>
            <a:chOff x="1680" y="240"/>
            <a:chExt cx="886" cy="1056"/>
          </a:xfrm>
        </p:grpSpPr>
        <p:pic>
          <p:nvPicPr>
            <p:cNvPr id="232466" name="Picture 18"/>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67" name="Text Box 19"/>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68" name="Group 20"/>
          <p:cNvGrpSpPr>
            <a:grpSpLocks/>
          </p:cNvGrpSpPr>
          <p:nvPr/>
        </p:nvGrpSpPr>
        <p:grpSpPr bwMode="auto">
          <a:xfrm>
            <a:off x="5016500" y="304800"/>
            <a:ext cx="1406525" cy="1676400"/>
            <a:chOff x="1680" y="240"/>
            <a:chExt cx="886" cy="1056"/>
          </a:xfrm>
        </p:grpSpPr>
        <p:pic>
          <p:nvPicPr>
            <p:cNvPr id="232469" name="Picture 2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0" name="Text Box 2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71" name="Group 23"/>
          <p:cNvGrpSpPr>
            <a:grpSpLocks/>
          </p:cNvGrpSpPr>
          <p:nvPr/>
        </p:nvGrpSpPr>
        <p:grpSpPr bwMode="auto">
          <a:xfrm>
            <a:off x="800100" y="3810000"/>
            <a:ext cx="1406525" cy="1676400"/>
            <a:chOff x="1680" y="240"/>
            <a:chExt cx="886" cy="1056"/>
          </a:xfrm>
        </p:grpSpPr>
        <p:pic>
          <p:nvPicPr>
            <p:cNvPr id="232472" name="Picture 24"/>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3" name="Text Box 25"/>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74" name="Group 26"/>
          <p:cNvGrpSpPr>
            <a:grpSpLocks/>
          </p:cNvGrpSpPr>
          <p:nvPr/>
        </p:nvGrpSpPr>
        <p:grpSpPr bwMode="auto">
          <a:xfrm>
            <a:off x="2933700" y="3810000"/>
            <a:ext cx="1406525" cy="1676400"/>
            <a:chOff x="1680" y="240"/>
            <a:chExt cx="886" cy="1056"/>
          </a:xfrm>
        </p:grpSpPr>
        <p:pic>
          <p:nvPicPr>
            <p:cNvPr id="232475" name="Picture 2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6" name="Text Box 2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77" name="Group 29"/>
          <p:cNvGrpSpPr>
            <a:grpSpLocks/>
          </p:cNvGrpSpPr>
          <p:nvPr/>
        </p:nvGrpSpPr>
        <p:grpSpPr bwMode="auto">
          <a:xfrm>
            <a:off x="5016500" y="3810000"/>
            <a:ext cx="1406525" cy="1676400"/>
            <a:chOff x="1680" y="240"/>
            <a:chExt cx="886" cy="1056"/>
          </a:xfrm>
        </p:grpSpPr>
        <p:pic>
          <p:nvPicPr>
            <p:cNvPr id="232478" name="Picture 30"/>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79" name="Text Box 31"/>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2480" name="Group 32"/>
          <p:cNvGrpSpPr>
            <a:grpSpLocks/>
          </p:cNvGrpSpPr>
          <p:nvPr/>
        </p:nvGrpSpPr>
        <p:grpSpPr bwMode="auto">
          <a:xfrm>
            <a:off x="7010400" y="3810000"/>
            <a:ext cx="1406525" cy="1676400"/>
            <a:chOff x="1680" y="240"/>
            <a:chExt cx="886" cy="1056"/>
          </a:xfrm>
        </p:grpSpPr>
        <p:pic>
          <p:nvPicPr>
            <p:cNvPr id="232481" name="Picture 3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82" name="Text Box 3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2483" name="Text Box 35"/>
          <p:cNvSpPr txBox="1">
            <a:spLocks noChangeArrowheads="1"/>
          </p:cNvSpPr>
          <p:nvPr/>
        </p:nvSpPr>
        <p:spPr bwMode="auto">
          <a:xfrm>
            <a:off x="381000" y="5638800"/>
            <a:ext cx="8382000" cy="1138773"/>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Ένας πληθυσμός κουνουπιών που περιέχει τόσο ανθεκτικά</a:t>
            </a:r>
            <a:r>
              <a:rPr lang="en-US" sz="2200" dirty="0">
                <a:latin typeface="Candara" panose="020E0502030303020204" pitchFamily="34" charset="0"/>
              </a:rPr>
              <a:t> (</a:t>
            </a:r>
            <a:r>
              <a:rPr lang="en-US" sz="2200" dirty="0">
                <a:solidFill>
                  <a:srgbClr val="0066FF"/>
                </a:solidFill>
                <a:latin typeface="Candara" panose="020E0502030303020204" pitchFamily="34" charset="0"/>
              </a:rPr>
              <a:t>R</a:t>
            </a:r>
            <a:r>
              <a:rPr lang="en-US" sz="2200" dirty="0">
                <a:latin typeface="Candara" panose="020E0502030303020204" pitchFamily="34" charset="0"/>
              </a:rPr>
              <a:t>) </a:t>
            </a:r>
            <a:r>
              <a:rPr lang="el-GR" sz="2200" dirty="0">
                <a:latin typeface="Candara" panose="020E0502030303020204" pitchFamily="34" charset="0"/>
              </a:rPr>
              <a:t>όσο και ευαίσθητα</a:t>
            </a:r>
            <a:r>
              <a:rPr lang="en-US" sz="2200" dirty="0">
                <a:latin typeface="Candara" panose="020E0502030303020204" pitchFamily="34" charset="0"/>
              </a:rPr>
              <a:t> (S) </a:t>
            </a:r>
            <a:r>
              <a:rPr lang="el-GR" sz="2200" dirty="0">
                <a:latin typeface="Candara" panose="020E0502030303020204" pitchFamily="34" charset="0"/>
              </a:rPr>
              <a:t>άτομα, πριν από τη χρήση εντομοκτόνου</a:t>
            </a:r>
            <a:r>
              <a:rPr lang="en-US" sz="2200" dirty="0">
                <a:latin typeface="Candara" panose="020E0502030303020204" pitchFamily="34" charset="0"/>
              </a:rPr>
              <a:t>.  </a:t>
            </a:r>
            <a:r>
              <a:rPr lang="el-GR" sz="2200" dirty="0">
                <a:latin typeface="Candara" panose="020E0502030303020204" pitchFamily="34" charset="0"/>
              </a:rPr>
              <a:t>Η αναλογία του ανθεκτικού</a:t>
            </a:r>
            <a:r>
              <a:rPr lang="en-US" sz="2200" dirty="0">
                <a:latin typeface="Candara" panose="020E0502030303020204" pitchFamily="34" charset="0"/>
              </a:rPr>
              <a:t> R </a:t>
            </a:r>
            <a:r>
              <a:rPr lang="el-GR" sz="2200" dirty="0">
                <a:latin typeface="Candara" panose="020E0502030303020204" pitchFamily="34" charset="0"/>
              </a:rPr>
              <a:t>ατόμου είναι</a:t>
            </a:r>
            <a:r>
              <a:rPr lang="en-US" sz="2200" dirty="0">
                <a:latin typeface="Candara" panose="020E0502030303020204" pitchFamily="34" charset="0"/>
              </a:rPr>
              <a:t> 1/12 = 0.083.</a:t>
            </a:r>
            <a:r>
              <a:rPr lang="en-US" sz="2400" dirty="0">
                <a:latin typeface="Candara" panose="020E0502030303020204" pitchFamily="34" charset="0"/>
              </a:rPr>
              <a:t>   </a:t>
            </a:r>
          </a:p>
        </p:txBody>
      </p:sp>
      <p:grpSp>
        <p:nvGrpSpPr>
          <p:cNvPr id="232484" name="Group 36"/>
          <p:cNvGrpSpPr>
            <a:grpSpLocks/>
          </p:cNvGrpSpPr>
          <p:nvPr/>
        </p:nvGrpSpPr>
        <p:grpSpPr bwMode="auto">
          <a:xfrm>
            <a:off x="838200" y="304800"/>
            <a:ext cx="1406525" cy="1676400"/>
            <a:chOff x="1680" y="240"/>
            <a:chExt cx="886" cy="1056"/>
          </a:xfrm>
        </p:grpSpPr>
        <p:pic>
          <p:nvPicPr>
            <p:cNvPr id="232485" name="Picture 3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2486" name="Text Box 3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 2"/>
          <p:cNvGrpSpPr>
            <a:grpSpLocks/>
          </p:cNvGrpSpPr>
          <p:nvPr/>
        </p:nvGrpSpPr>
        <p:grpSpPr bwMode="auto">
          <a:xfrm>
            <a:off x="2933700" y="304800"/>
            <a:ext cx="1406525" cy="1676400"/>
            <a:chOff x="1680" y="240"/>
            <a:chExt cx="886" cy="1056"/>
          </a:xfrm>
        </p:grpSpPr>
        <p:pic>
          <p:nvPicPr>
            <p:cNvPr id="233475" name="Picture 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76" name="Text Box 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77" name="Group 5"/>
          <p:cNvGrpSpPr>
            <a:grpSpLocks/>
          </p:cNvGrpSpPr>
          <p:nvPr/>
        </p:nvGrpSpPr>
        <p:grpSpPr bwMode="auto">
          <a:xfrm>
            <a:off x="7010400" y="2019300"/>
            <a:ext cx="1406525" cy="1752600"/>
            <a:chOff x="480" y="192"/>
            <a:chExt cx="886" cy="1104"/>
          </a:xfrm>
        </p:grpSpPr>
        <p:pic>
          <p:nvPicPr>
            <p:cNvPr id="233478" name="Picture 6"/>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3479" name="Text Box 7"/>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3480" name="Group 8"/>
          <p:cNvGrpSpPr>
            <a:grpSpLocks/>
          </p:cNvGrpSpPr>
          <p:nvPr/>
        </p:nvGrpSpPr>
        <p:grpSpPr bwMode="auto">
          <a:xfrm>
            <a:off x="800100" y="2095500"/>
            <a:ext cx="1406525" cy="1676400"/>
            <a:chOff x="1680" y="240"/>
            <a:chExt cx="886" cy="1056"/>
          </a:xfrm>
        </p:grpSpPr>
        <p:pic>
          <p:nvPicPr>
            <p:cNvPr id="233481"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82"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83" name="Group 11"/>
          <p:cNvGrpSpPr>
            <a:grpSpLocks/>
          </p:cNvGrpSpPr>
          <p:nvPr/>
        </p:nvGrpSpPr>
        <p:grpSpPr bwMode="auto">
          <a:xfrm>
            <a:off x="2933700" y="2057400"/>
            <a:ext cx="1406525" cy="1676400"/>
            <a:chOff x="1680" y="240"/>
            <a:chExt cx="886" cy="1056"/>
          </a:xfrm>
        </p:grpSpPr>
        <p:pic>
          <p:nvPicPr>
            <p:cNvPr id="233484" name="Picture 12"/>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85" name="Text Box 13"/>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86" name="Group 14"/>
          <p:cNvGrpSpPr>
            <a:grpSpLocks/>
          </p:cNvGrpSpPr>
          <p:nvPr/>
        </p:nvGrpSpPr>
        <p:grpSpPr bwMode="auto">
          <a:xfrm>
            <a:off x="7010400" y="304800"/>
            <a:ext cx="1406525" cy="1676400"/>
            <a:chOff x="1680" y="240"/>
            <a:chExt cx="886" cy="1056"/>
          </a:xfrm>
        </p:grpSpPr>
        <p:pic>
          <p:nvPicPr>
            <p:cNvPr id="233487" name="Picture 15"/>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88" name="Text Box 16"/>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89" name="Group 17"/>
          <p:cNvGrpSpPr>
            <a:grpSpLocks/>
          </p:cNvGrpSpPr>
          <p:nvPr/>
        </p:nvGrpSpPr>
        <p:grpSpPr bwMode="auto">
          <a:xfrm>
            <a:off x="5016500" y="2057400"/>
            <a:ext cx="1406525" cy="1676400"/>
            <a:chOff x="1680" y="240"/>
            <a:chExt cx="886" cy="1056"/>
          </a:xfrm>
        </p:grpSpPr>
        <p:pic>
          <p:nvPicPr>
            <p:cNvPr id="233490" name="Picture 18"/>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91" name="Text Box 19"/>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92" name="Group 20"/>
          <p:cNvGrpSpPr>
            <a:grpSpLocks/>
          </p:cNvGrpSpPr>
          <p:nvPr/>
        </p:nvGrpSpPr>
        <p:grpSpPr bwMode="auto">
          <a:xfrm>
            <a:off x="5016500" y="304800"/>
            <a:ext cx="1406525" cy="1676400"/>
            <a:chOff x="1680" y="240"/>
            <a:chExt cx="886" cy="1056"/>
          </a:xfrm>
        </p:grpSpPr>
        <p:pic>
          <p:nvPicPr>
            <p:cNvPr id="233493" name="Picture 2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94" name="Text Box 2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95" name="Group 23"/>
          <p:cNvGrpSpPr>
            <a:grpSpLocks/>
          </p:cNvGrpSpPr>
          <p:nvPr/>
        </p:nvGrpSpPr>
        <p:grpSpPr bwMode="auto">
          <a:xfrm>
            <a:off x="800100" y="3810000"/>
            <a:ext cx="1406525" cy="1676400"/>
            <a:chOff x="1680" y="240"/>
            <a:chExt cx="886" cy="1056"/>
          </a:xfrm>
        </p:grpSpPr>
        <p:pic>
          <p:nvPicPr>
            <p:cNvPr id="233496" name="Picture 24"/>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497" name="Text Box 25"/>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498" name="Group 26"/>
          <p:cNvGrpSpPr>
            <a:grpSpLocks/>
          </p:cNvGrpSpPr>
          <p:nvPr/>
        </p:nvGrpSpPr>
        <p:grpSpPr bwMode="auto">
          <a:xfrm>
            <a:off x="2933700" y="3810000"/>
            <a:ext cx="1406525" cy="1676400"/>
            <a:chOff x="1680" y="240"/>
            <a:chExt cx="886" cy="1056"/>
          </a:xfrm>
        </p:grpSpPr>
        <p:pic>
          <p:nvPicPr>
            <p:cNvPr id="233499" name="Picture 2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00" name="Text Box 2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501" name="Group 29"/>
          <p:cNvGrpSpPr>
            <a:grpSpLocks/>
          </p:cNvGrpSpPr>
          <p:nvPr/>
        </p:nvGrpSpPr>
        <p:grpSpPr bwMode="auto">
          <a:xfrm>
            <a:off x="5016500" y="3810000"/>
            <a:ext cx="1406525" cy="1676400"/>
            <a:chOff x="1680" y="240"/>
            <a:chExt cx="886" cy="1056"/>
          </a:xfrm>
        </p:grpSpPr>
        <p:pic>
          <p:nvPicPr>
            <p:cNvPr id="233502" name="Picture 30"/>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03" name="Text Box 31"/>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504" name="Group 32"/>
          <p:cNvGrpSpPr>
            <a:grpSpLocks/>
          </p:cNvGrpSpPr>
          <p:nvPr/>
        </p:nvGrpSpPr>
        <p:grpSpPr bwMode="auto">
          <a:xfrm>
            <a:off x="7010400" y="3810000"/>
            <a:ext cx="1406525" cy="1676400"/>
            <a:chOff x="1680" y="240"/>
            <a:chExt cx="886" cy="1056"/>
          </a:xfrm>
        </p:grpSpPr>
        <p:pic>
          <p:nvPicPr>
            <p:cNvPr id="233505" name="Picture 3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06" name="Text Box 3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3507" name="Text Box 35"/>
          <p:cNvSpPr txBox="1">
            <a:spLocks noChangeArrowheads="1"/>
          </p:cNvSpPr>
          <p:nvPr/>
        </p:nvSpPr>
        <p:spPr bwMode="auto">
          <a:xfrm>
            <a:off x="381000" y="5638800"/>
            <a:ext cx="8382000" cy="762000"/>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Μετά τη χρήση του εντομοκτόνου θα επιβιώσουν τα ανθεκτικά άτομα </a:t>
            </a:r>
            <a:r>
              <a:rPr lang="en-US" sz="2200" dirty="0">
                <a:latin typeface="Candara" panose="020E0502030303020204" pitchFamily="34" charset="0"/>
              </a:rPr>
              <a:t>(</a:t>
            </a:r>
            <a:r>
              <a:rPr lang="en-US" sz="2200" dirty="0">
                <a:solidFill>
                  <a:srgbClr val="0066FF"/>
                </a:solidFill>
                <a:latin typeface="Candara" panose="020E0502030303020204" pitchFamily="34" charset="0"/>
              </a:rPr>
              <a:t>R</a:t>
            </a:r>
            <a:r>
              <a:rPr lang="en-US" sz="2200" dirty="0">
                <a:latin typeface="Candara" panose="020E0502030303020204" pitchFamily="34" charset="0"/>
              </a:rPr>
              <a:t>)</a:t>
            </a:r>
            <a:r>
              <a:rPr lang="el-GR" sz="2200" dirty="0">
                <a:latin typeface="Candara" panose="020E0502030303020204" pitchFamily="34" charset="0"/>
              </a:rPr>
              <a:t> και μερικά από τα ευαίσθητα</a:t>
            </a:r>
            <a:r>
              <a:rPr lang="en-US" sz="2200" dirty="0">
                <a:latin typeface="Candara" panose="020E0502030303020204" pitchFamily="34" charset="0"/>
              </a:rPr>
              <a:t> (S).  </a:t>
            </a:r>
            <a:endParaRPr lang="en-US" sz="2400" dirty="0">
              <a:latin typeface="Candara" panose="020E0502030303020204" pitchFamily="34" charset="0"/>
            </a:endParaRPr>
          </a:p>
        </p:txBody>
      </p:sp>
      <p:grpSp>
        <p:nvGrpSpPr>
          <p:cNvPr id="233508" name="Group 36"/>
          <p:cNvGrpSpPr>
            <a:grpSpLocks/>
          </p:cNvGrpSpPr>
          <p:nvPr/>
        </p:nvGrpSpPr>
        <p:grpSpPr bwMode="auto">
          <a:xfrm>
            <a:off x="3200400" y="533400"/>
            <a:ext cx="1143000" cy="1143000"/>
            <a:chOff x="2016" y="336"/>
            <a:chExt cx="720" cy="720"/>
          </a:xfrm>
        </p:grpSpPr>
        <p:sp>
          <p:nvSpPr>
            <p:cNvPr id="233509" name="Line 37"/>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0" name="Oval 38"/>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11" name="Group 39"/>
          <p:cNvGrpSpPr>
            <a:grpSpLocks/>
          </p:cNvGrpSpPr>
          <p:nvPr/>
        </p:nvGrpSpPr>
        <p:grpSpPr bwMode="auto">
          <a:xfrm>
            <a:off x="5257800" y="609600"/>
            <a:ext cx="1143000" cy="1143000"/>
            <a:chOff x="2016" y="336"/>
            <a:chExt cx="720" cy="720"/>
          </a:xfrm>
        </p:grpSpPr>
        <p:sp>
          <p:nvSpPr>
            <p:cNvPr id="233512" name="Line 40"/>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3" name="Oval 41"/>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14" name="Group 42"/>
          <p:cNvGrpSpPr>
            <a:grpSpLocks/>
          </p:cNvGrpSpPr>
          <p:nvPr/>
        </p:nvGrpSpPr>
        <p:grpSpPr bwMode="auto">
          <a:xfrm>
            <a:off x="3124200" y="2286000"/>
            <a:ext cx="1143000" cy="1143000"/>
            <a:chOff x="2016" y="336"/>
            <a:chExt cx="720" cy="720"/>
          </a:xfrm>
        </p:grpSpPr>
        <p:sp>
          <p:nvSpPr>
            <p:cNvPr id="233515" name="Line 43"/>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6" name="Oval 44"/>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17" name="Group 45"/>
          <p:cNvGrpSpPr>
            <a:grpSpLocks/>
          </p:cNvGrpSpPr>
          <p:nvPr/>
        </p:nvGrpSpPr>
        <p:grpSpPr bwMode="auto">
          <a:xfrm>
            <a:off x="5257800" y="2286000"/>
            <a:ext cx="1143000" cy="1143000"/>
            <a:chOff x="2016" y="336"/>
            <a:chExt cx="720" cy="720"/>
          </a:xfrm>
        </p:grpSpPr>
        <p:sp>
          <p:nvSpPr>
            <p:cNvPr id="233518" name="Line 46"/>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19" name="Oval 47"/>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0" name="Group 48"/>
          <p:cNvGrpSpPr>
            <a:grpSpLocks/>
          </p:cNvGrpSpPr>
          <p:nvPr/>
        </p:nvGrpSpPr>
        <p:grpSpPr bwMode="auto">
          <a:xfrm>
            <a:off x="990600" y="4191000"/>
            <a:ext cx="1143000" cy="1143000"/>
            <a:chOff x="2016" y="336"/>
            <a:chExt cx="720" cy="720"/>
          </a:xfrm>
        </p:grpSpPr>
        <p:sp>
          <p:nvSpPr>
            <p:cNvPr id="233521" name="Line 49"/>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22" name="Oval 50"/>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3" name="Group 51"/>
          <p:cNvGrpSpPr>
            <a:grpSpLocks/>
          </p:cNvGrpSpPr>
          <p:nvPr/>
        </p:nvGrpSpPr>
        <p:grpSpPr bwMode="auto">
          <a:xfrm>
            <a:off x="5181600" y="4114800"/>
            <a:ext cx="1143000" cy="1143000"/>
            <a:chOff x="2016" y="336"/>
            <a:chExt cx="720" cy="720"/>
          </a:xfrm>
        </p:grpSpPr>
        <p:sp>
          <p:nvSpPr>
            <p:cNvPr id="233524" name="Line 52"/>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25" name="Oval 53"/>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6" name="Group 54"/>
          <p:cNvGrpSpPr>
            <a:grpSpLocks/>
          </p:cNvGrpSpPr>
          <p:nvPr/>
        </p:nvGrpSpPr>
        <p:grpSpPr bwMode="auto">
          <a:xfrm>
            <a:off x="7239000" y="609600"/>
            <a:ext cx="1143000" cy="1143000"/>
            <a:chOff x="2016" y="336"/>
            <a:chExt cx="720" cy="720"/>
          </a:xfrm>
        </p:grpSpPr>
        <p:sp>
          <p:nvSpPr>
            <p:cNvPr id="233527" name="Line 55"/>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28" name="Oval 56"/>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29" name="Group 57"/>
          <p:cNvGrpSpPr>
            <a:grpSpLocks/>
          </p:cNvGrpSpPr>
          <p:nvPr/>
        </p:nvGrpSpPr>
        <p:grpSpPr bwMode="auto">
          <a:xfrm>
            <a:off x="7239000" y="4114800"/>
            <a:ext cx="1143000" cy="1143000"/>
            <a:chOff x="2016" y="336"/>
            <a:chExt cx="720" cy="720"/>
          </a:xfrm>
        </p:grpSpPr>
        <p:sp>
          <p:nvSpPr>
            <p:cNvPr id="233530" name="Line 58"/>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31" name="Oval 59"/>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grpSp>
        <p:nvGrpSpPr>
          <p:cNvPr id="233532" name="Group 60"/>
          <p:cNvGrpSpPr>
            <a:grpSpLocks/>
          </p:cNvGrpSpPr>
          <p:nvPr/>
        </p:nvGrpSpPr>
        <p:grpSpPr bwMode="auto">
          <a:xfrm>
            <a:off x="762000" y="304800"/>
            <a:ext cx="1406525" cy="1676400"/>
            <a:chOff x="1680" y="240"/>
            <a:chExt cx="886" cy="1056"/>
          </a:xfrm>
        </p:grpSpPr>
        <p:pic>
          <p:nvPicPr>
            <p:cNvPr id="233533" name="Picture 6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3534" name="Text Box 6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3535" name="Group 63"/>
          <p:cNvGrpSpPr>
            <a:grpSpLocks/>
          </p:cNvGrpSpPr>
          <p:nvPr/>
        </p:nvGrpSpPr>
        <p:grpSpPr bwMode="auto">
          <a:xfrm>
            <a:off x="990600" y="609600"/>
            <a:ext cx="1143000" cy="1143000"/>
            <a:chOff x="2016" y="336"/>
            <a:chExt cx="720" cy="720"/>
          </a:xfrm>
        </p:grpSpPr>
        <p:sp>
          <p:nvSpPr>
            <p:cNvPr id="233536" name="Line 64"/>
            <p:cNvSpPr>
              <a:spLocks noChangeShapeType="1"/>
            </p:cNvSpPr>
            <p:nvPr/>
          </p:nvSpPr>
          <p:spPr bwMode="auto">
            <a:xfrm>
              <a:off x="2112" y="432"/>
              <a:ext cx="528" cy="528"/>
            </a:xfrm>
            <a:prstGeom prst="line">
              <a:avLst/>
            </a:prstGeom>
            <a:noFill/>
            <a:ln w="57150">
              <a:solidFill>
                <a:srgbClr val="FF3300"/>
              </a:solidFill>
              <a:round/>
              <a:headEnd/>
              <a:tailEnd/>
            </a:ln>
            <a:effectLst/>
          </p:spPr>
          <p:txBody>
            <a:bodyPr wrap="none" anchor="ctr"/>
            <a:lstStyle/>
            <a:p>
              <a:endParaRPr lang="el-GR"/>
            </a:p>
          </p:txBody>
        </p:sp>
        <p:sp>
          <p:nvSpPr>
            <p:cNvPr id="233537" name="Oval 65"/>
            <p:cNvSpPr>
              <a:spLocks noChangeArrowheads="1"/>
            </p:cNvSpPr>
            <p:nvPr/>
          </p:nvSpPr>
          <p:spPr bwMode="auto">
            <a:xfrm>
              <a:off x="2016" y="336"/>
              <a:ext cx="720" cy="720"/>
            </a:xfrm>
            <a:prstGeom prst="ellipse">
              <a:avLst/>
            </a:prstGeom>
            <a:noFill/>
            <a:ln w="76200">
              <a:solidFill>
                <a:srgbClr val="FF3300"/>
              </a:solidFill>
              <a:round/>
              <a:headEnd/>
              <a:tailEnd/>
            </a:ln>
            <a:effectLst/>
          </p:spPr>
          <p:txBody>
            <a:bodyPr wrap="none" anchor="ctr"/>
            <a:lstStyle/>
            <a:p>
              <a:endParaRPr lang="el-G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2"/>
          <p:cNvGrpSpPr>
            <a:grpSpLocks/>
          </p:cNvGrpSpPr>
          <p:nvPr/>
        </p:nvGrpSpPr>
        <p:grpSpPr bwMode="auto">
          <a:xfrm>
            <a:off x="7010400" y="2019300"/>
            <a:ext cx="1406525" cy="1752600"/>
            <a:chOff x="480" y="192"/>
            <a:chExt cx="886" cy="1104"/>
          </a:xfrm>
        </p:grpSpPr>
        <p:pic>
          <p:nvPicPr>
            <p:cNvPr id="234499" name="Picture 3"/>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4500" name="Text Box 4"/>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4501" name="Group 5"/>
          <p:cNvGrpSpPr>
            <a:grpSpLocks/>
          </p:cNvGrpSpPr>
          <p:nvPr/>
        </p:nvGrpSpPr>
        <p:grpSpPr bwMode="auto">
          <a:xfrm>
            <a:off x="800100" y="2095500"/>
            <a:ext cx="1406525" cy="1676400"/>
            <a:chOff x="1680" y="240"/>
            <a:chExt cx="886" cy="1056"/>
          </a:xfrm>
        </p:grpSpPr>
        <p:pic>
          <p:nvPicPr>
            <p:cNvPr id="234502" name="Picture 6"/>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4503" name="Text Box 7"/>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4504" name="Group 8"/>
          <p:cNvGrpSpPr>
            <a:grpSpLocks/>
          </p:cNvGrpSpPr>
          <p:nvPr/>
        </p:nvGrpSpPr>
        <p:grpSpPr bwMode="auto">
          <a:xfrm>
            <a:off x="2933700" y="3810000"/>
            <a:ext cx="1406525" cy="1676400"/>
            <a:chOff x="1680" y="240"/>
            <a:chExt cx="886" cy="1056"/>
          </a:xfrm>
        </p:grpSpPr>
        <p:pic>
          <p:nvPicPr>
            <p:cNvPr id="234505"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4506"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4507" name="Text Box 11"/>
          <p:cNvSpPr txBox="1">
            <a:spLocks noChangeArrowheads="1"/>
          </p:cNvSpPr>
          <p:nvPr/>
        </p:nvSpPr>
        <p:spPr bwMode="auto">
          <a:xfrm>
            <a:off x="381000" y="5638800"/>
            <a:ext cx="8382000" cy="427038"/>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Η αναλογία των ανθεκτικών</a:t>
            </a:r>
            <a:r>
              <a:rPr lang="en-US" sz="2200" dirty="0">
                <a:latin typeface="Candara" panose="020E0502030303020204" pitchFamily="34" charset="0"/>
              </a:rPr>
              <a:t> (</a:t>
            </a:r>
            <a:r>
              <a:rPr lang="en-US" sz="2200" dirty="0">
                <a:solidFill>
                  <a:srgbClr val="0066FF"/>
                </a:solidFill>
                <a:latin typeface="Candara" panose="020E0502030303020204" pitchFamily="34" charset="0"/>
              </a:rPr>
              <a:t>R</a:t>
            </a:r>
            <a:r>
              <a:rPr lang="en-US" sz="2200" dirty="0">
                <a:latin typeface="Candara" panose="020E0502030303020204" pitchFamily="34" charset="0"/>
              </a:rPr>
              <a:t>) </a:t>
            </a:r>
            <a:r>
              <a:rPr lang="el-GR" sz="2200" dirty="0">
                <a:latin typeface="Candara" panose="020E0502030303020204" pitchFamily="34" charset="0"/>
              </a:rPr>
              <a:t>ατόμων είναι τώρα</a:t>
            </a:r>
            <a:r>
              <a:rPr lang="en-US" sz="2200" dirty="0">
                <a:latin typeface="Candara" panose="020E0502030303020204" pitchFamily="34" charset="0"/>
              </a:rPr>
              <a:t> 1/3 = 0.333. </a:t>
            </a:r>
            <a:endParaRPr lang="en-US" sz="2400" dirty="0">
              <a:latin typeface="Candara" panose="020E0502030303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22" name="Group 2"/>
          <p:cNvGrpSpPr>
            <a:grpSpLocks/>
          </p:cNvGrpSpPr>
          <p:nvPr/>
        </p:nvGrpSpPr>
        <p:grpSpPr bwMode="auto">
          <a:xfrm>
            <a:off x="2933700" y="304800"/>
            <a:ext cx="1406525" cy="1676400"/>
            <a:chOff x="1680" y="240"/>
            <a:chExt cx="886" cy="1056"/>
          </a:xfrm>
        </p:grpSpPr>
        <p:pic>
          <p:nvPicPr>
            <p:cNvPr id="235523" name="Picture 3"/>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24" name="Text Box 4"/>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25" name="Group 5"/>
          <p:cNvGrpSpPr>
            <a:grpSpLocks/>
          </p:cNvGrpSpPr>
          <p:nvPr/>
        </p:nvGrpSpPr>
        <p:grpSpPr bwMode="auto">
          <a:xfrm>
            <a:off x="7010400" y="2019300"/>
            <a:ext cx="1406525" cy="1752600"/>
            <a:chOff x="480" y="192"/>
            <a:chExt cx="886" cy="1104"/>
          </a:xfrm>
        </p:grpSpPr>
        <p:pic>
          <p:nvPicPr>
            <p:cNvPr id="235526" name="Picture 6"/>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5527" name="Text Box 7"/>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5528" name="Group 8"/>
          <p:cNvGrpSpPr>
            <a:grpSpLocks/>
          </p:cNvGrpSpPr>
          <p:nvPr/>
        </p:nvGrpSpPr>
        <p:grpSpPr bwMode="auto">
          <a:xfrm>
            <a:off x="800100" y="2095500"/>
            <a:ext cx="1406525" cy="1676400"/>
            <a:chOff x="1680" y="240"/>
            <a:chExt cx="886" cy="1056"/>
          </a:xfrm>
        </p:grpSpPr>
        <p:pic>
          <p:nvPicPr>
            <p:cNvPr id="235529" name="Picture 9"/>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0" name="Text Box 10"/>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31" name="Group 11"/>
          <p:cNvGrpSpPr>
            <a:grpSpLocks/>
          </p:cNvGrpSpPr>
          <p:nvPr/>
        </p:nvGrpSpPr>
        <p:grpSpPr bwMode="auto">
          <a:xfrm>
            <a:off x="2933700" y="2057400"/>
            <a:ext cx="1406525" cy="1676400"/>
            <a:chOff x="1680" y="240"/>
            <a:chExt cx="886" cy="1056"/>
          </a:xfrm>
        </p:grpSpPr>
        <p:pic>
          <p:nvPicPr>
            <p:cNvPr id="235532" name="Picture 12"/>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3" name="Text Box 13"/>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34" name="Group 14"/>
          <p:cNvGrpSpPr>
            <a:grpSpLocks/>
          </p:cNvGrpSpPr>
          <p:nvPr/>
        </p:nvGrpSpPr>
        <p:grpSpPr bwMode="auto">
          <a:xfrm>
            <a:off x="7010400" y="304800"/>
            <a:ext cx="1406525" cy="1676400"/>
            <a:chOff x="1680" y="240"/>
            <a:chExt cx="886" cy="1056"/>
          </a:xfrm>
        </p:grpSpPr>
        <p:pic>
          <p:nvPicPr>
            <p:cNvPr id="235535" name="Picture 15"/>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6" name="Text Box 16"/>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37" name="Group 17"/>
          <p:cNvGrpSpPr>
            <a:grpSpLocks/>
          </p:cNvGrpSpPr>
          <p:nvPr/>
        </p:nvGrpSpPr>
        <p:grpSpPr bwMode="auto">
          <a:xfrm>
            <a:off x="5016500" y="2057400"/>
            <a:ext cx="1406525" cy="1676400"/>
            <a:chOff x="1680" y="240"/>
            <a:chExt cx="886" cy="1056"/>
          </a:xfrm>
        </p:grpSpPr>
        <p:pic>
          <p:nvPicPr>
            <p:cNvPr id="235538" name="Picture 18"/>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39" name="Text Box 19"/>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40" name="Group 20"/>
          <p:cNvGrpSpPr>
            <a:grpSpLocks/>
          </p:cNvGrpSpPr>
          <p:nvPr/>
        </p:nvGrpSpPr>
        <p:grpSpPr bwMode="auto">
          <a:xfrm>
            <a:off x="5016500" y="304800"/>
            <a:ext cx="1406525" cy="1676400"/>
            <a:chOff x="1680" y="240"/>
            <a:chExt cx="886" cy="1056"/>
          </a:xfrm>
        </p:grpSpPr>
        <p:pic>
          <p:nvPicPr>
            <p:cNvPr id="235541" name="Picture 21"/>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42" name="Text Box 22"/>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43" name="Group 23"/>
          <p:cNvGrpSpPr>
            <a:grpSpLocks/>
          </p:cNvGrpSpPr>
          <p:nvPr/>
        </p:nvGrpSpPr>
        <p:grpSpPr bwMode="auto">
          <a:xfrm>
            <a:off x="800100" y="3810000"/>
            <a:ext cx="1406525" cy="1676400"/>
            <a:chOff x="1680" y="240"/>
            <a:chExt cx="886" cy="1056"/>
          </a:xfrm>
        </p:grpSpPr>
        <p:pic>
          <p:nvPicPr>
            <p:cNvPr id="235544" name="Picture 24"/>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45" name="Text Box 25"/>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grpSp>
        <p:nvGrpSpPr>
          <p:cNvPr id="235546" name="Group 26"/>
          <p:cNvGrpSpPr>
            <a:grpSpLocks/>
          </p:cNvGrpSpPr>
          <p:nvPr/>
        </p:nvGrpSpPr>
        <p:grpSpPr bwMode="auto">
          <a:xfrm>
            <a:off x="5016500" y="3810000"/>
            <a:ext cx="1406525" cy="1676400"/>
            <a:chOff x="1680" y="240"/>
            <a:chExt cx="886" cy="1056"/>
          </a:xfrm>
        </p:grpSpPr>
        <p:pic>
          <p:nvPicPr>
            <p:cNvPr id="235547" name="Picture 27"/>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48" name="Text Box 28"/>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Helvetica" pitchFamily="-96" charset="0"/>
              </a:endParaRPr>
            </a:p>
          </p:txBody>
        </p:sp>
      </p:grpSp>
      <p:grpSp>
        <p:nvGrpSpPr>
          <p:cNvPr id="235549" name="Group 29"/>
          <p:cNvGrpSpPr>
            <a:grpSpLocks/>
          </p:cNvGrpSpPr>
          <p:nvPr/>
        </p:nvGrpSpPr>
        <p:grpSpPr bwMode="auto">
          <a:xfrm>
            <a:off x="7010400" y="3810000"/>
            <a:ext cx="1406525" cy="1676400"/>
            <a:chOff x="1680" y="240"/>
            <a:chExt cx="886" cy="1056"/>
          </a:xfrm>
        </p:grpSpPr>
        <p:pic>
          <p:nvPicPr>
            <p:cNvPr id="235550" name="Picture 30"/>
            <p:cNvPicPr>
              <a:picLocks noChangeAspect="1" noChangeArrowheads="1"/>
            </p:cNvPicPr>
            <p:nvPr/>
          </p:nvPicPr>
          <p:blipFill>
            <a:blip r:embed="rId2" cstate="print"/>
            <a:srcRect/>
            <a:stretch>
              <a:fillRect/>
            </a:stretch>
          </p:blipFill>
          <p:spPr bwMode="auto">
            <a:xfrm>
              <a:off x="1680" y="240"/>
              <a:ext cx="886" cy="1028"/>
            </a:xfrm>
            <a:prstGeom prst="rect">
              <a:avLst/>
            </a:prstGeom>
            <a:noFill/>
          </p:spPr>
        </p:pic>
        <p:sp>
          <p:nvSpPr>
            <p:cNvPr id="235551" name="Text Box 31"/>
            <p:cNvSpPr txBox="1">
              <a:spLocks noChangeArrowheads="1"/>
            </p:cNvSpPr>
            <p:nvPr/>
          </p:nvSpPr>
          <p:spPr bwMode="auto">
            <a:xfrm>
              <a:off x="20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latin typeface="Helvetica" pitchFamily="-96" charset="0"/>
                </a:rPr>
                <a:t>S</a:t>
              </a:r>
            </a:p>
          </p:txBody>
        </p:sp>
      </p:grpSp>
      <p:sp>
        <p:nvSpPr>
          <p:cNvPr id="235552" name="Text Box 32"/>
          <p:cNvSpPr txBox="1">
            <a:spLocks noChangeArrowheads="1"/>
          </p:cNvSpPr>
          <p:nvPr/>
        </p:nvSpPr>
        <p:spPr bwMode="auto">
          <a:xfrm>
            <a:off x="381000" y="5638800"/>
            <a:ext cx="8382000" cy="1138773"/>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200" dirty="0">
                <a:latin typeface="Candara" panose="020E0502030303020204" pitchFamily="34" charset="0"/>
              </a:rPr>
              <a:t>Αν το ανθεκτικό</a:t>
            </a:r>
            <a:r>
              <a:rPr lang="en-US" sz="2200" dirty="0">
                <a:latin typeface="Candara" panose="020E0502030303020204" pitchFamily="34" charset="0"/>
              </a:rPr>
              <a:t> R </a:t>
            </a:r>
            <a:r>
              <a:rPr lang="el-GR" sz="2200" dirty="0">
                <a:latin typeface="Candara" panose="020E0502030303020204" pitchFamily="34" charset="0"/>
              </a:rPr>
              <a:t>άτομο αναπαράγεται όπως και το </a:t>
            </a:r>
            <a:r>
              <a:rPr lang="en-US" sz="2200" dirty="0">
                <a:latin typeface="Candara" panose="020E0502030303020204" pitchFamily="34" charset="0"/>
              </a:rPr>
              <a:t>S, </a:t>
            </a:r>
            <a:r>
              <a:rPr lang="el-GR" sz="2200" dirty="0">
                <a:latin typeface="Candara" panose="020E0502030303020204" pitchFamily="34" charset="0"/>
              </a:rPr>
              <a:t>στην επόμενη γενιά η αναλογία των </a:t>
            </a:r>
            <a:r>
              <a:rPr lang="en-US" sz="2200" dirty="0">
                <a:latin typeface="Candara" panose="020E0502030303020204" pitchFamily="34" charset="0"/>
              </a:rPr>
              <a:t>R </a:t>
            </a:r>
            <a:r>
              <a:rPr lang="el-GR" sz="2200" dirty="0">
                <a:latin typeface="Candara" panose="020E0502030303020204" pitchFamily="34" charset="0"/>
              </a:rPr>
              <a:t>ατόμων θα είναι όση και στους επιζήσαντες της προηγούμενης γενιάς, δηλαδή</a:t>
            </a:r>
            <a:r>
              <a:rPr lang="en-US" sz="2200" dirty="0">
                <a:latin typeface="Candara" panose="020E0502030303020204" pitchFamily="34" charset="0"/>
              </a:rPr>
              <a:t> 0.333.</a:t>
            </a:r>
            <a:r>
              <a:rPr lang="en-US" sz="2400" dirty="0">
                <a:latin typeface="Candara" panose="020E0502030303020204" pitchFamily="34" charset="0"/>
              </a:rPr>
              <a:t>   </a:t>
            </a:r>
          </a:p>
        </p:txBody>
      </p:sp>
      <p:grpSp>
        <p:nvGrpSpPr>
          <p:cNvPr id="235553" name="Group 33"/>
          <p:cNvGrpSpPr>
            <a:grpSpLocks/>
          </p:cNvGrpSpPr>
          <p:nvPr/>
        </p:nvGrpSpPr>
        <p:grpSpPr bwMode="auto">
          <a:xfrm>
            <a:off x="838200" y="381000"/>
            <a:ext cx="1406525" cy="1752600"/>
            <a:chOff x="480" y="192"/>
            <a:chExt cx="886" cy="1104"/>
          </a:xfrm>
        </p:grpSpPr>
        <p:pic>
          <p:nvPicPr>
            <p:cNvPr id="235554" name="Picture 34"/>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5555" name="Text Box 35"/>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grpSp>
        <p:nvGrpSpPr>
          <p:cNvPr id="235556" name="Group 36"/>
          <p:cNvGrpSpPr>
            <a:grpSpLocks/>
          </p:cNvGrpSpPr>
          <p:nvPr/>
        </p:nvGrpSpPr>
        <p:grpSpPr bwMode="auto">
          <a:xfrm>
            <a:off x="2971800" y="3733800"/>
            <a:ext cx="1406525" cy="1752600"/>
            <a:chOff x="480" y="192"/>
            <a:chExt cx="886" cy="1104"/>
          </a:xfrm>
        </p:grpSpPr>
        <p:pic>
          <p:nvPicPr>
            <p:cNvPr id="235557" name="Picture 37"/>
            <p:cNvPicPr>
              <a:picLocks noChangeAspect="1" noChangeArrowheads="1"/>
            </p:cNvPicPr>
            <p:nvPr/>
          </p:nvPicPr>
          <p:blipFill>
            <a:blip r:embed="rId2" cstate="print"/>
            <a:srcRect/>
            <a:stretch>
              <a:fillRect/>
            </a:stretch>
          </p:blipFill>
          <p:spPr bwMode="auto">
            <a:xfrm>
              <a:off x="480" y="192"/>
              <a:ext cx="886" cy="1028"/>
            </a:xfrm>
            <a:prstGeom prst="rect">
              <a:avLst/>
            </a:prstGeom>
            <a:noFill/>
          </p:spPr>
        </p:pic>
        <p:sp>
          <p:nvSpPr>
            <p:cNvPr id="235558" name="Text Box 38"/>
            <p:cNvSpPr txBox="1">
              <a:spLocks noChangeArrowheads="1"/>
            </p:cNvSpPr>
            <p:nvPr/>
          </p:nvSpPr>
          <p:spPr bwMode="auto">
            <a:xfrm>
              <a:off x="864" y="1008"/>
              <a:ext cx="240" cy="288"/>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0066FF"/>
                  </a:solidFill>
                  <a:latin typeface="Helvetica" pitchFamily="-96" charset="0"/>
                </a:rPr>
                <a:t>R</a:t>
              </a:r>
              <a:endParaRPr lang="en-US" sz="2400">
                <a:latin typeface="Times" pitchFamily="-96"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784225" y="4459288"/>
            <a:ext cx="7616825" cy="1200329"/>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400">
                <a:latin typeface="Candara" panose="020E0502030303020204" pitchFamily="34" charset="0"/>
              </a:rPr>
              <a:t>Επαναλαμβανόμενη, σταθερή επιλογή ανθεκτικότητας έχει σαν αποτέλεσμα πληθυσμό αποκλειστικά ανθεκτικών </a:t>
            </a:r>
            <a:r>
              <a:rPr lang="en-US" sz="2400">
                <a:latin typeface="Candara" panose="020E0502030303020204" pitchFamily="34" charset="0"/>
              </a:rPr>
              <a:t>(</a:t>
            </a:r>
            <a:r>
              <a:rPr lang="en-US" sz="2400">
                <a:solidFill>
                  <a:srgbClr val="0066FF"/>
                </a:solidFill>
                <a:latin typeface="Candara" panose="020E0502030303020204" pitchFamily="34" charset="0"/>
              </a:rPr>
              <a:t>R</a:t>
            </a:r>
            <a:r>
              <a:rPr lang="en-US" sz="2400">
                <a:latin typeface="Candara" panose="020E0502030303020204" pitchFamily="34" charset="0"/>
              </a:rPr>
              <a:t>) </a:t>
            </a:r>
            <a:r>
              <a:rPr lang="el-GR" sz="2400">
                <a:latin typeface="Candara" panose="020E0502030303020204" pitchFamily="34" charset="0"/>
              </a:rPr>
              <a:t>ατόμων</a:t>
            </a:r>
            <a:r>
              <a:rPr lang="en-US" sz="2400">
                <a:latin typeface="Candara" panose="020E0502030303020204" pitchFamily="34" charset="0"/>
              </a:rPr>
              <a:t>.</a:t>
            </a:r>
          </a:p>
        </p:txBody>
      </p:sp>
      <p:grpSp>
        <p:nvGrpSpPr>
          <p:cNvPr id="236547" name="Group 3"/>
          <p:cNvGrpSpPr>
            <a:grpSpLocks/>
          </p:cNvGrpSpPr>
          <p:nvPr/>
        </p:nvGrpSpPr>
        <p:grpSpPr bwMode="auto">
          <a:xfrm>
            <a:off x="1793875" y="866775"/>
            <a:ext cx="5287963" cy="3298825"/>
            <a:chOff x="1130" y="546"/>
            <a:chExt cx="3331" cy="2078"/>
          </a:xfrm>
        </p:grpSpPr>
        <p:sp>
          <p:nvSpPr>
            <p:cNvPr id="236548" name="Rectangle 4"/>
            <p:cNvSpPr>
              <a:spLocks noChangeArrowheads="1"/>
            </p:cNvSpPr>
            <p:nvPr/>
          </p:nvSpPr>
          <p:spPr bwMode="auto">
            <a:xfrm>
              <a:off x="1354" y="546"/>
              <a:ext cx="3107" cy="2078"/>
            </a:xfrm>
            <a:prstGeom prst="rect">
              <a:avLst/>
            </a:prstGeom>
            <a:solidFill>
              <a:srgbClr val="FFFF99"/>
            </a:solidFill>
            <a:ln w="9525">
              <a:noFill/>
              <a:miter lim="800000"/>
              <a:headEnd/>
              <a:tailEnd/>
            </a:ln>
            <a:effectLst/>
          </p:spPr>
          <p:txBody>
            <a:bodyPr wrap="none" anchor="ctr"/>
            <a:lstStyle/>
            <a:p>
              <a:endParaRPr lang="el-GR">
                <a:latin typeface="Candara" panose="020E0502030303020204" pitchFamily="34" charset="0"/>
              </a:endParaRPr>
            </a:p>
          </p:txBody>
        </p:sp>
        <p:sp>
          <p:nvSpPr>
            <p:cNvPr id="236549" name="Freeform 5"/>
            <p:cNvSpPr>
              <a:spLocks/>
            </p:cNvSpPr>
            <p:nvPr/>
          </p:nvSpPr>
          <p:spPr bwMode="auto">
            <a:xfrm>
              <a:off x="1679" y="843"/>
              <a:ext cx="2528" cy="1272"/>
            </a:xfrm>
            <a:custGeom>
              <a:avLst/>
              <a:gdLst/>
              <a:ahLst/>
              <a:cxnLst>
                <a:cxn ang="0">
                  <a:pos x="0" y="0"/>
                </a:cxn>
                <a:cxn ang="0">
                  <a:pos x="2528" y="0"/>
                </a:cxn>
                <a:cxn ang="0">
                  <a:pos x="2528" y="1272"/>
                </a:cxn>
                <a:cxn ang="0">
                  <a:pos x="0" y="1272"/>
                </a:cxn>
                <a:cxn ang="0">
                  <a:pos x="0" y="0"/>
                </a:cxn>
                <a:cxn ang="0">
                  <a:pos x="0" y="1272"/>
                </a:cxn>
              </a:cxnLst>
              <a:rect l="0" t="0" r="r" b="b"/>
              <a:pathLst>
                <a:path w="2528" h="1272">
                  <a:moveTo>
                    <a:pt x="0" y="0"/>
                  </a:moveTo>
                  <a:lnTo>
                    <a:pt x="2528" y="0"/>
                  </a:lnTo>
                  <a:lnTo>
                    <a:pt x="2528" y="1272"/>
                  </a:lnTo>
                  <a:lnTo>
                    <a:pt x="0" y="1272"/>
                  </a:lnTo>
                  <a:lnTo>
                    <a:pt x="0" y="0"/>
                  </a:lnTo>
                  <a:lnTo>
                    <a:pt x="0" y="1272"/>
                  </a:lnTo>
                </a:path>
              </a:pathLst>
            </a:custGeom>
            <a:noFill/>
            <a:ln w="12700">
              <a:solidFill>
                <a:srgbClr val="000000"/>
              </a:solidFill>
              <a:prstDash val="solid"/>
              <a:round/>
              <a:headEnd/>
              <a:tailEnd/>
            </a:ln>
          </p:spPr>
          <p:txBody>
            <a:bodyPr/>
            <a:lstStyle/>
            <a:p>
              <a:endParaRPr lang="el-GR">
                <a:latin typeface="Candara" panose="020E0502030303020204" pitchFamily="34" charset="0"/>
              </a:endParaRPr>
            </a:p>
          </p:txBody>
        </p:sp>
        <p:sp>
          <p:nvSpPr>
            <p:cNvPr id="236550" name="Line 6"/>
            <p:cNvSpPr>
              <a:spLocks noChangeShapeType="1"/>
            </p:cNvSpPr>
            <p:nvPr/>
          </p:nvSpPr>
          <p:spPr bwMode="auto">
            <a:xfrm>
              <a:off x="1655" y="2115"/>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1" name="Line 7"/>
            <p:cNvSpPr>
              <a:spLocks noChangeShapeType="1"/>
            </p:cNvSpPr>
            <p:nvPr/>
          </p:nvSpPr>
          <p:spPr bwMode="auto">
            <a:xfrm>
              <a:off x="1655" y="1987"/>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2" name="Line 8"/>
            <p:cNvSpPr>
              <a:spLocks noChangeShapeType="1"/>
            </p:cNvSpPr>
            <p:nvPr/>
          </p:nvSpPr>
          <p:spPr bwMode="auto">
            <a:xfrm>
              <a:off x="1655" y="1859"/>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3" name="Line 9"/>
            <p:cNvSpPr>
              <a:spLocks noChangeShapeType="1"/>
            </p:cNvSpPr>
            <p:nvPr/>
          </p:nvSpPr>
          <p:spPr bwMode="auto">
            <a:xfrm>
              <a:off x="1655" y="1731"/>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4" name="Line 10"/>
            <p:cNvSpPr>
              <a:spLocks noChangeShapeType="1"/>
            </p:cNvSpPr>
            <p:nvPr/>
          </p:nvSpPr>
          <p:spPr bwMode="auto">
            <a:xfrm>
              <a:off x="1655" y="1603"/>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5" name="Line 11"/>
            <p:cNvSpPr>
              <a:spLocks noChangeShapeType="1"/>
            </p:cNvSpPr>
            <p:nvPr/>
          </p:nvSpPr>
          <p:spPr bwMode="auto">
            <a:xfrm>
              <a:off x="1655" y="1483"/>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6" name="Line 12"/>
            <p:cNvSpPr>
              <a:spLocks noChangeShapeType="1"/>
            </p:cNvSpPr>
            <p:nvPr/>
          </p:nvSpPr>
          <p:spPr bwMode="auto">
            <a:xfrm>
              <a:off x="1655" y="1355"/>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7" name="Line 13"/>
            <p:cNvSpPr>
              <a:spLocks noChangeShapeType="1"/>
            </p:cNvSpPr>
            <p:nvPr/>
          </p:nvSpPr>
          <p:spPr bwMode="auto">
            <a:xfrm>
              <a:off x="1655" y="1227"/>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8" name="Line 14"/>
            <p:cNvSpPr>
              <a:spLocks noChangeShapeType="1"/>
            </p:cNvSpPr>
            <p:nvPr/>
          </p:nvSpPr>
          <p:spPr bwMode="auto">
            <a:xfrm>
              <a:off x="1655" y="1099"/>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59" name="Line 15"/>
            <p:cNvSpPr>
              <a:spLocks noChangeShapeType="1"/>
            </p:cNvSpPr>
            <p:nvPr/>
          </p:nvSpPr>
          <p:spPr bwMode="auto">
            <a:xfrm>
              <a:off x="1655" y="971"/>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0" name="Line 16"/>
            <p:cNvSpPr>
              <a:spLocks noChangeShapeType="1"/>
            </p:cNvSpPr>
            <p:nvPr/>
          </p:nvSpPr>
          <p:spPr bwMode="auto">
            <a:xfrm>
              <a:off x="1655" y="843"/>
              <a:ext cx="24"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1" name="Line 17"/>
            <p:cNvSpPr>
              <a:spLocks noChangeShapeType="1"/>
            </p:cNvSpPr>
            <p:nvPr/>
          </p:nvSpPr>
          <p:spPr bwMode="auto">
            <a:xfrm>
              <a:off x="1679" y="2115"/>
              <a:ext cx="2528" cy="1"/>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2" name="Line 18"/>
            <p:cNvSpPr>
              <a:spLocks noChangeShapeType="1"/>
            </p:cNvSpPr>
            <p:nvPr/>
          </p:nvSpPr>
          <p:spPr bwMode="auto">
            <a:xfrm flipV="1">
              <a:off x="1679"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3" name="Line 19"/>
            <p:cNvSpPr>
              <a:spLocks noChangeShapeType="1"/>
            </p:cNvSpPr>
            <p:nvPr/>
          </p:nvSpPr>
          <p:spPr bwMode="auto">
            <a:xfrm flipV="1">
              <a:off x="1935"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4" name="Line 20"/>
            <p:cNvSpPr>
              <a:spLocks noChangeShapeType="1"/>
            </p:cNvSpPr>
            <p:nvPr/>
          </p:nvSpPr>
          <p:spPr bwMode="auto">
            <a:xfrm flipV="1">
              <a:off x="2183"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5" name="Line 21"/>
            <p:cNvSpPr>
              <a:spLocks noChangeShapeType="1"/>
            </p:cNvSpPr>
            <p:nvPr/>
          </p:nvSpPr>
          <p:spPr bwMode="auto">
            <a:xfrm flipV="1">
              <a:off x="2439"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6" name="Line 22"/>
            <p:cNvSpPr>
              <a:spLocks noChangeShapeType="1"/>
            </p:cNvSpPr>
            <p:nvPr/>
          </p:nvSpPr>
          <p:spPr bwMode="auto">
            <a:xfrm flipV="1">
              <a:off x="2687"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7" name="Line 23"/>
            <p:cNvSpPr>
              <a:spLocks noChangeShapeType="1"/>
            </p:cNvSpPr>
            <p:nvPr/>
          </p:nvSpPr>
          <p:spPr bwMode="auto">
            <a:xfrm flipV="1">
              <a:off x="2943"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8" name="Line 24"/>
            <p:cNvSpPr>
              <a:spLocks noChangeShapeType="1"/>
            </p:cNvSpPr>
            <p:nvPr/>
          </p:nvSpPr>
          <p:spPr bwMode="auto">
            <a:xfrm flipV="1">
              <a:off x="3199"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69" name="Line 25"/>
            <p:cNvSpPr>
              <a:spLocks noChangeShapeType="1"/>
            </p:cNvSpPr>
            <p:nvPr/>
          </p:nvSpPr>
          <p:spPr bwMode="auto">
            <a:xfrm flipV="1">
              <a:off x="3447"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0" name="Line 26"/>
            <p:cNvSpPr>
              <a:spLocks noChangeShapeType="1"/>
            </p:cNvSpPr>
            <p:nvPr/>
          </p:nvSpPr>
          <p:spPr bwMode="auto">
            <a:xfrm flipV="1">
              <a:off x="3703"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1" name="Line 27"/>
            <p:cNvSpPr>
              <a:spLocks noChangeShapeType="1"/>
            </p:cNvSpPr>
            <p:nvPr/>
          </p:nvSpPr>
          <p:spPr bwMode="auto">
            <a:xfrm flipV="1">
              <a:off x="3951"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2" name="Line 28"/>
            <p:cNvSpPr>
              <a:spLocks noChangeShapeType="1"/>
            </p:cNvSpPr>
            <p:nvPr/>
          </p:nvSpPr>
          <p:spPr bwMode="auto">
            <a:xfrm flipV="1">
              <a:off x="4207" y="2115"/>
              <a:ext cx="1" cy="24"/>
            </a:xfrm>
            <a:prstGeom prst="line">
              <a:avLst/>
            </a:prstGeom>
            <a:noFill/>
            <a:ln w="12700">
              <a:solidFill>
                <a:srgbClr val="000000"/>
              </a:solidFill>
              <a:round/>
              <a:headEnd/>
              <a:tailEnd/>
            </a:ln>
          </p:spPr>
          <p:txBody>
            <a:bodyPr/>
            <a:lstStyle/>
            <a:p>
              <a:endParaRPr lang="el-GR">
                <a:latin typeface="Candara" panose="020E0502030303020204" pitchFamily="34" charset="0"/>
              </a:endParaRPr>
            </a:p>
          </p:txBody>
        </p:sp>
        <p:sp>
          <p:nvSpPr>
            <p:cNvPr id="236573" name="Oval 29"/>
            <p:cNvSpPr>
              <a:spLocks noChangeArrowheads="1"/>
            </p:cNvSpPr>
            <p:nvPr/>
          </p:nvSpPr>
          <p:spPr bwMode="auto">
            <a:xfrm>
              <a:off x="1647" y="1939"/>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4" name="Oval 30"/>
            <p:cNvSpPr>
              <a:spLocks noChangeArrowheads="1"/>
            </p:cNvSpPr>
            <p:nvPr/>
          </p:nvSpPr>
          <p:spPr bwMode="auto">
            <a:xfrm>
              <a:off x="1903" y="173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5" name="Oval 31"/>
            <p:cNvSpPr>
              <a:spLocks noChangeArrowheads="1"/>
            </p:cNvSpPr>
            <p:nvPr/>
          </p:nvSpPr>
          <p:spPr bwMode="auto">
            <a:xfrm>
              <a:off x="2151" y="1403"/>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6" name="Oval 32"/>
            <p:cNvSpPr>
              <a:spLocks noChangeArrowheads="1"/>
            </p:cNvSpPr>
            <p:nvPr/>
          </p:nvSpPr>
          <p:spPr bwMode="auto">
            <a:xfrm>
              <a:off x="2407" y="1099"/>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7" name="Oval 33"/>
            <p:cNvSpPr>
              <a:spLocks noChangeArrowheads="1"/>
            </p:cNvSpPr>
            <p:nvPr/>
          </p:nvSpPr>
          <p:spPr bwMode="auto">
            <a:xfrm>
              <a:off x="2655" y="923"/>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8" name="Oval 34"/>
            <p:cNvSpPr>
              <a:spLocks noChangeArrowheads="1"/>
            </p:cNvSpPr>
            <p:nvPr/>
          </p:nvSpPr>
          <p:spPr bwMode="auto">
            <a:xfrm>
              <a:off x="2911" y="85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79" name="Oval 35"/>
            <p:cNvSpPr>
              <a:spLocks noChangeArrowheads="1"/>
            </p:cNvSpPr>
            <p:nvPr/>
          </p:nvSpPr>
          <p:spPr bwMode="auto">
            <a:xfrm>
              <a:off x="3167" y="827"/>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0" name="Oval 36"/>
            <p:cNvSpPr>
              <a:spLocks noChangeArrowheads="1"/>
            </p:cNvSpPr>
            <p:nvPr/>
          </p:nvSpPr>
          <p:spPr bwMode="auto">
            <a:xfrm>
              <a:off x="3415" y="819"/>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1" name="Oval 37"/>
            <p:cNvSpPr>
              <a:spLocks noChangeArrowheads="1"/>
            </p:cNvSpPr>
            <p:nvPr/>
          </p:nvSpPr>
          <p:spPr bwMode="auto">
            <a:xfrm>
              <a:off x="3671" y="81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2" name="Oval 38"/>
            <p:cNvSpPr>
              <a:spLocks noChangeArrowheads="1"/>
            </p:cNvSpPr>
            <p:nvPr/>
          </p:nvSpPr>
          <p:spPr bwMode="auto">
            <a:xfrm>
              <a:off x="3919" y="81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3" name="Oval 39"/>
            <p:cNvSpPr>
              <a:spLocks noChangeArrowheads="1"/>
            </p:cNvSpPr>
            <p:nvPr/>
          </p:nvSpPr>
          <p:spPr bwMode="auto">
            <a:xfrm>
              <a:off x="4175" y="811"/>
              <a:ext cx="64" cy="64"/>
            </a:xfrm>
            <a:prstGeom prst="ellipse">
              <a:avLst/>
            </a:prstGeom>
            <a:solidFill>
              <a:srgbClr val="000080"/>
            </a:solidFill>
            <a:ln w="12700">
              <a:solidFill>
                <a:srgbClr val="000080"/>
              </a:solidFill>
              <a:round/>
              <a:headEnd/>
              <a:tailEnd/>
            </a:ln>
          </p:spPr>
          <p:txBody>
            <a:bodyPr/>
            <a:lstStyle/>
            <a:p>
              <a:endParaRPr lang="el-GR">
                <a:latin typeface="Candara" panose="020E0502030303020204" pitchFamily="34" charset="0"/>
              </a:endParaRPr>
            </a:p>
          </p:txBody>
        </p:sp>
        <p:sp>
          <p:nvSpPr>
            <p:cNvPr id="236584" name="Rectangle 40"/>
            <p:cNvSpPr>
              <a:spLocks noChangeArrowheads="1"/>
            </p:cNvSpPr>
            <p:nvPr/>
          </p:nvSpPr>
          <p:spPr bwMode="auto">
            <a:xfrm>
              <a:off x="1499" y="2075"/>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0.0</a:t>
              </a:r>
              <a:endParaRPr lang="en-US" sz="1000">
                <a:latin typeface="Candara" panose="020E0502030303020204" pitchFamily="34" charset="0"/>
              </a:endParaRPr>
            </a:p>
          </p:txBody>
        </p:sp>
        <p:sp>
          <p:nvSpPr>
            <p:cNvPr id="236585" name="Rectangle 41"/>
            <p:cNvSpPr>
              <a:spLocks noChangeArrowheads="1"/>
            </p:cNvSpPr>
            <p:nvPr/>
          </p:nvSpPr>
          <p:spPr bwMode="auto">
            <a:xfrm>
              <a:off x="1499" y="1943"/>
              <a:ext cx="93"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0.1</a:t>
              </a:r>
              <a:endParaRPr lang="en-US" sz="1000">
                <a:latin typeface="Candara" panose="020E0502030303020204" pitchFamily="34" charset="0"/>
              </a:endParaRPr>
            </a:p>
          </p:txBody>
        </p:sp>
        <p:sp>
          <p:nvSpPr>
            <p:cNvPr id="236586" name="Rectangle 42"/>
            <p:cNvSpPr>
              <a:spLocks noChangeArrowheads="1"/>
            </p:cNvSpPr>
            <p:nvPr/>
          </p:nvSpPr>
          <p:spPr bwMode="auto">
            <a:xfrm>
              <a:off x="1499" y="1815"/>
              <a:ext cx="102"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0.2</a:t>
              </a:r>
              <a:endParaRPr lang="en-US" sz="1000">
                <a:latin typeface="Candara" panose="020E0502030303020204" pitchFamily="34" charset="0"/>
              </a:endParaRPr>
            </a:p>
          </p:txBody>
        </p:sp>
        <p:sp>
          <p:nvSpPr>
            <p:cNvPr id="236587" name="Rectangle 43"/>
            <p:cNvSpPr>
              <a:spLocks noChangeArrowheads="1"/>
            </p:cNvSpPr>
            <p:nvPr/>
          </p:nvSpPr>
          <p:spPr bwMode="auto">
            <a:xfrm>
              <a:off x="1499" y="1687"/>
              <a:ext cx="104"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0.3</a:t>
              </a:r>
              <a:endParaRPr lang="en-US" sz="1000">
                <a:latin typeface="Candara" panose="020E0502030303020204" pitchFamily="34" charset="0"/>
              </a:endParaRPr>
            </a:p>
          </p:txBody>
        </p:sp>
        <p:sp>
          <p:nvSpPr>
            <p:cNvPr id="236588" name="Rectangle 44"/>
            <p:cNvSpPr>
              <a:spLocks noChangeArrowheads="1"/>
            </p:cNvSpPr>
            <p:nvPr/>
          </p:nvSpPr>
          <p:spPr bwMode="auto">
            <a:xfrm>
              <a:off x="1499" y="1559"/>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0.4</a:t>
              </a:r>
              <a:endParaRPr lang="en-US" sz="1000">
                <a:latin typeface="Candara" panose="020E0502030303020204" pitchFamily="34" charset="0"/>
              </a:endParaRPr>
            </a:p>
          </p:txBody>
        </p:sp>
        <p:sp>
          <p:nvSpPr>
            <p:cNvPr id="236589" name="Rectangle 45"/>
            <p:cNvSpPr>
              <a:spLocks noChangeArrowheads="1"/>
            </p:cNvSpPr>
            <p:nvPr/>
          </p:nvSpPr>
          <p:spPr bwMode="auto">
            <a:xfrm>
              <a:off x="1499" y="1439"/>
              <a:ext cx="104"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0.5</a:t>
              </a:r>
              <a:endParaRPr lang="en-US" sz="1000">
                <a:latin typeface="Candara" panose="020E0502030303020204" pitchFamily="34" charset="0"/>
              </a:endParaRPr>
            </a:p>
          </p:txBody>
        </p:sp>
        <p:sp>
          <p:nvSpPr>
            <p:cNvPr id="236590" name="Rectangle 46"/>
            <p:cNvSpPr>
              <a:spLocks noChangeArrowheads="1"/>
            </p:cNvSpPr>
            <p:nvPr/>
          </p:nvSpPr>
          <p:spPr bwMode="auto">
            <a:xfrm>
              <a:off x="1499" y="1311"/>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0.6</a:t>
              </a:r>
              <a:endParaRPr lang="en-US" sz="1000">
                <a:latin typeface="Candara" panose="020E0502030303020204" pitchFamily="34" charset="0"/>
              </a:endParaRPr>
            </a:p>
          </p:txBody>
        </p:sp>
        <p:sp>
          <p:nvSpPr>
            <p:cNvPr id="236591" name="Rectangle 47"/>
            <p:cNvSpPr>
              <a:spLocks noChangeArrowheads="1"/>
            </p:cNvSpPr>
            <p:nvPr/>
          </p:nvSpPr>
          <p:spPr bwMode="auto">
            <a:xfrm>
              <a:off x="1499" y="1183"/>
              <a:ext cx="103"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0.7</a:t>
              </a:r>
              <a:endParaRPr lang="en-US" sz="1000">
                <a:latin typeface="Candara" panose="020E0502030303020204" pitchFamily="34" charset="0"/>
              </a:endParaRPr>
            </a:p>
          </p:txBody>
        </p:sp>
        <p:sp>
          <p:nvSpPr>
            <p:cNvPr id="236592" name="Rectangle 48"/>
            <p:cNvSpPr>
              <a:spLocks noChangeArrowheads="1"/>
            </p:cNvSpPr>
            <p:nvPr/>
          </p:nvSpPr>
          <p:spPr bwMode="auto">
            <a:xfrm>
              <a:off x="1499" y="1055"/>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0.8</a:t>
              </a:r>
              <a:endParaRPr lang="en-US" sz="1000">
                <a:latin typeface="Candara" panose="020E0502030303020204" pitchFamily="34" charset="0"/>
              </a:endParaRPr>
            </a:p>
          </p:txBody>
        </p:sp>
        <p:sp>
          <p:nvSpPr>
            <p:cNvPr id="236593" name="Rectangle 49"/>
            <p:cNvSpPr>
              <a:spLocks noChangeArrowheads="1"/>
            </p:cNvSpPr>
            <p:nvPr/>
          </p:nvSpPr>
          <p:spPr bwMode="auto">
            <a:xfrm>
              <a:off x="1499" y="927"/>
              <a:ext cx="110" cy="96"/>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0.9</a:t>
              </a:r>
              <a:endParaRPr lang="en-US" sz="1000">
                <a:latin typeface="Candara" panose="020E0502030303020204" pitchFamily="34" charset="0"/>
              </a:endParaRPr>
            </a:p>
          </p:txBody>
        </p:sp>
        <p:sp>
          <p:nvSpPr>
            <p:cNvPr id="236594" name="Rectangle 50"/>
            <p:cNvSpPr>
              <a:spLocks noChangeArrowheads="1"/>
            </p:cNvSpPr>
            <p:nvPr/>
          </p:nvSpPr>
          <p:spPr bwMode="auto">
            <a:xfrm>
              <a:off x="1499" y="799"/>
              <a:ext cx="93" cy="97"/>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Candara" panose="020E0502030303020204" pitchFamily="34" charset="0"/>
                </a:rPr>
                <a:t>1.0</a:t>
              </a:r>
              <a:endParaRPr lang="en-US" sz="1000">
                <a:latin typeface="Candara" panose="020E0502030303020204" pitchFamily="34" charset="0"/>
              </a:endParaRPr>
            </a:p>
          </p:txBody>
        </p:sp>
        <p:sp>
          <p:nvSpPr>
            <p:cNvPr id="236595" name="Rectangle 51"/>
            <p:cNvSpPr>
              <a:spLocks noChangeArrowheads="1"/>
            </p:cNvSpPr>
            <p:nvPr/>
          </p:nvSpPr>
          <p:spPr bwMode="auto">
            <a:xfrm>
              <a:off x="1659"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0</a:t>
              </a:r>
              <a:endParaRPr lang="en-US" sz="1200">
                <a:latin typeface="Candara" panose="020E0502030303020204" pitchFamily="34" charset="0"/>
              </a:endParaRPr>
            </a:p>
          </p:txBody>
        </p:sp>
        <p:sp>
          <p:nvSpPr>
            <p:cNvPr id="236596" name="Rectangle 52"/>
            <p:cNvSpPr>
              <a:spLocks noChangeArrowheads="1"/>
            </p:cNvSpPr>
            <p:nvPr/>
          </p:nvSpPr>
          <p:spPr bwMode="auto">
            <a:xfrm>
              <a:off x="1915" y="2183"/>
              <a:ext cx="3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1</a:t>
              </a:r>
              <a:endParaRPr lang="en-US" sz="1200">
                <a:latin typeface="Candara" panose="020E0502030303020204" pitchFamily="34" charset="0"/>
              </a:endParaRPr>
            </a:p>
          </p:txBody>
        </p:sp>
        <p:sp>
          <p:nvSpPr>
            <p:cNvPr id="236597" name="Rectangle 53"/>
            <p:cNvSpPr>
              <a:spLocks noChangeArrowheads="1"/>
            </p:cNvSpPr>
            <p:nvPr/>
          </p:nvSpPr>
          <p:spPr bwMode="auto">
            <a:xfrm>
              <a:off x="2163" y="2183"/>
              <a:ext cx="4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2</a:t>
              </a:r>
              <a:endParaRPr lang="en-US" sz="1200">
                <a:latin typeface="Candara" panose="020E0502030303020204" pitchFamily="34" charset="0"/>
              </a:endParaRPr>
            </a:p>
          </p:txBody>
        </p:sp>
        <p:sp>
          <p:nvSpPr>
            <p:cNvPr id="236598" name="Rectangle 54"/>
            <p:cNvSpPr>
              <a:spLocks noChangeArrowheads="1"/>
            </p:cNvSpPr>
            <p:nvPr/>
          </p:nvSpPr>
          <p:spPr bwMode="auto">
            <a:xfrm>
              <a:off x="2419" y="2183"/>
              <a:ext cx="47"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3</a:t>
              </a:r>
              <a:endParaRPr lang="en-US" sz="1200">
                <a:latin typeface="Candara" panose="020E0502030303020204" pitchFamily="34" charset="0"/>
              </a:endParaRPr>
            </a:p>
          </p:txBody>
        </p:sp>
        <p:sp>
          <p:nvSpPr>
            <p:cNvPr id="236599" name="Rectangle 55"/>
            <p:cNvSpPr>
              <a:spLocks noChangeArrowheads="1"/>
            </p:cNvSpPr>
            <p:nvPr/>
          </p:nvSpPr>
          <p:spPr bwMode="auto">
            <a:xfrm>
              <a:off x="2667" y="2183"/>
              <a:ext cx="51"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4</a:t>
              </a:r>
              <a:endParaRPr lang="en-US" sz="1200">
                <a:latin typeface="Candara" panose="020E0502030303020204" pitchFamily="34" charset="0"/>
              </a:endParaRPr>
            </a:p>
          </p:txBody>
        </p:sp>
        <p:sp>
          <p:nvSpPr>
            <p:cNvPr id="236600" name="Rectangle 56"/>
            <p:cNvSpPr>
              <a:spLocks noChangeArrowheads="1"/>
            </p:cNvSpPr>
            <p:nvPr/>
          </p:nvSpPr>
          <p:spPr bwMode="auto">
            <a:xfrm>
              <a:off x="2923" y="2183"/>
              <a:ext cx="47"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5</a:t>
              </a:r>
              <a:endParaRPr lang="en-US" sz="1200">
                <a:latin typeface="Candara" panose="020E0502030303020204" pitchFamily="34" charset="0"/>
              </a:endParaRPr>
            </a:p>
          </p:txBody>
        </p:sp>
        <p:sp>
          <p:nvSpPr>
            <p:cNvPr id="236601" name="Rectangle 57"/>
            <p:cNvSpPr>
              <a:spLocks noChangeArrowheads="1"/>
            </p:cNvSpPr>
            <p:nvPr/>
          </p:nvSpPr>
          <p:spPr bwMode="auto">
            <a:xfrm>
              <a:off x="3179"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6</a:t>
              </a:r>
              <a:endParaRPr lang="en-US" sz="1200">
                <a:latin typeface="Candara" panose="020E0502030303020204" pitchFamily="34" charset="0"/>
              </a:endParaRPr>
            </a:p>
          </p:txBody>
        </p:sp>
        <p:sp>
          <p:nvSpPr>
            <p:cNvPr id="236602" name="Rectangle 58"/>
            <p:cNvSpPr>
              <a:spLocks noChangeArrowheads="1"/>
            </p:cNvSpPr>
            <p:nvPr/>
          </p:nvSpPr>
          <p:spPr bwMode="auto">
            <a:xfrm>
              <a:off x="3427" y="2183"/>
              <a:ext cx="45"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7</a:t>
              </a:r>
              <a:endParaRPr lang="en-US" sz="1200">
                <a:latin typeface="Candara" panose="020E0502030303020204" pitchFamily="34" charset="0"/>
              </a:endParaRPr>
            </a:p>
          </p:txBody>
        </p:sp>
        <p:sp>
          <p:nvSpPr>
            <p:cNvPr id="236603" name="Rectangle 59"/>
            <p:cNvSpPr>
              <a:spLocks noChangeArrowheads="1"/>
            </p:cNvSpPr>
            <p:nvPr/>
          </p:nvSpPr>
          <p:spPr bwMode="auto">
            <a:xfrm>
              <a:off x="3683"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8</a:t>
              </a:r>
              <a:endParaRPr lang="en-US" sz="1200">
                <a:latin typeface="Candara" panose="020E0502030303020204" pitchFamily="34" charset="0"/>
              </a:endParaRPr>
            </a:p>
          </p:txBody>
        </p:sp>
        <p:sp>
          <p:nvSpPr>
            <p:cNvPr id="236604" name="Rectangle 60"/>
            <p:cNvSpPr>
              <a:spLocks noChangeArrowheads="1"/>
            </p:cNvSpPr>
            <p:nvPr/>
          </p:nvSpPr>
          <p:spPr bwMode="auto">
            <a:xfrm>
              <a:off x="3931" y="2183"/>
              <a:ext cx="54"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9</a:t>
              </a:r>
              <a:endParaRPr lang="en-US" sz="1200">
                <a:latin typeface="Candara" panose="020E0502030303020204" pitchFamily="34" charset="0"/>
              </a:endParaRPr>
            </a:p>
          </p:txBody>
        </p:sp>
        <p:sp>
          <p:nvSpPr>
            <p:cNvPr id="236605" name="Rectangle 61"/>
            <p:cNvSpPr>
              <a:spLocks noChangeArrowheads="1"/>
            </p:cNvSpPr>
            <p:nvPr/>
          </p:nvSpPr>
          <p:spPr bwMode="auto">
            <a:xfrm>
              <a:off x="4163" y="2183"/>
              <a:ext cx="88" cy="11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Candara" panose="020E0502030303020204" pitchFamily="34" charset="0"/>
                </a:rPr>
                <a:t>10</a:t>
              </a:r>
              <a:endParaRPr lang="en-US" sz="1200">
                <a:latin typeface="Candara" panose="020E0502030303020204" pitchFamily="34" charset="0"/>
              </a:endParaRPr>
            </a:p>
          </p:txBody>
        </p:sp>
        <p:sp>
          <p:nvSpPr>
            <p:cNvPr id="236606" name="Rectangle 62"/>
            <p:cNvSpPr>
              <a:spLocks noChangeArrowheads="1"/>
            </p:cNvSpPr>
            <p:nvPr/>
          </p:nvSpPr>
          <p:spPr bwMode="auto">
            <a:xfrm>
              <a:off x="2527" y="2363"/>
              <a:ext cx="402" cy="194"/>
            </a:xfrm>
            <a:prstGeom prst="rect">
              <a:avLst/>
            </a:prstGeom>
            <a:noFill/>
            <a:ln w="9525">
              <a:noFill/>
              <a:miter lim="800000"/>
              <a:headEnd/>
              <a:tailEnd/>
            </a:ln>
          </p:spPr>
          <p:txBody>
            <a:bodyPr wrap="none" lIns="0" tIns="0" rIns="0" bIns="0">
              <a:spAutoFit/>
            </a:bodyPr>
            <a:lstStyle/>
            <a:p>
              <a:pPr eaLnBrk="0" hangingPunct="0"/>
              <a:r>
                <a:rPr lang="el-GR" sz="2000" b="1">
                  <a:latin typeface="Candara" panose="020E0502030303020204" pitchFamily="34" charset="0"/>
                </a:rPr>
                <a:t>Γενιές</a:t>
              </a:r>
              <a:endParaRPr lang="en-US" sz="2000" b="1">
                <a:latin typeface="Candara" panose="020E0502030303020204" pitchFamily="34" charset="0"/>
              </a:endParaRPr>
            </a:p>
          </p:txBody>
        </p:sp>
        <p:sp>
          <p:nvSpPr>
            <p:cNvPr id="236607" name="Text Box 63"/>
            <p:cNvSpPr txBox="1">
              <a:spLocks noChangeArrowheads="1"/>
            </p:cNvSpPr>
            <p:nvPr/>
          </p:nvSpPr>
          <p:spPr bwMode="auto">
            <a:xfrm rot="16205208">
              <a:off x="1153" y="712"/>
              <a:ext cx="291" cy="230"/>
            </a:xfrm>
            <a:prstGeom prst="rect">
              <a:avLst/>
            </a:prstGeom>
            <a:noFill/>
            <a:ln w="9525">
              <a:noFill/>
              <a:miter lim="800000"/>
              <a:headEnd/>
              <a:tailEnd/>
            </a:ln>
            <a:effectLst/>
          </p:spPr>
          <p:txBody>
            <a:bodyPr vert="eaVert">
              <a:spAutoFit/>
            </a:bodyPr>
            <a:lstStyle/>
            <a:p>
              <a:pPr eaLnBrk="0" hangingPunct="0">
                <a:spcBef>
                  <a:spcPct val="50000"/>
                </a:spcBef>
              </a:pPr>
              <a:endParaRPr lang="el-GR">
                <a:latin typeface="Candara" panose="020E0502030303020204" pitchFamily="34" charset="0"/>
              </a:endParaRPr>
            </a:p>
          </p:txBody>
        </p:sp>
        <p:sp>
          <p:nvSpPr>
            <p:cNvPr id="236608" name="Text Box 64"/>
            <p:cNvSpPr txBox="1">
              <a:spLocks noChangeArrowheads="1"/>
            </p:cNvSpPr>
            <p:nvPr/>
          </p:nvSpPr>
          <p:spPr bwMode="auto">
            <a:xfrm rot="16200000">
              <a:off x="799" y="1383"/>
              <a:ext cx="912" cy="250"/>
            </a:xfrm>
            <a:prstGeom prst="rect">
              <a:avLst/>
            </a:prstGeom>
            <a:solidFill>
              <a:srgbClr val="FFFF99"/>
            </a:solidFill>
            <a:ln w="9525">
              <a:noFill/>
              <a:miter lim="800000"/>
              <a:headEnd/>
              <a:tailEnd/>
            </a:ln>
            <a:effectLst/>
          </p:spPr>
          <p:txBody>
            <a:bodyPr>
              <a:spAutoFit/>
            </a:bodyPr>
            <a:lstStyle/>
            <a:p>
              <a:pPr eaLnBrk="0" hangingPunct="0">
                <a:spcBef>
                  <a:spcPct val="50000"/>
                </a:spcBef>
              </a:pPr>
              <a:r>
                <a:rPr lang="el-GR" sz="2000" b="1">
                  <a:latin typeface="Candara" panose="020E0502030303020204" pitchFamily="34" charset="0"/>
                </a:rPr>
                <a:t>Κλάσμα</a:t>
              </a:r>
              <a:endParaRPr lang="en-US" sz="2000" b="1">
                <a:latin typeface="Candara" panose="020E0502030303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9618" name="Rectangle 2"/>
          <p:cNvSpPr>
            <a:spLocks noGrp="1" noChangeArrowheads="1"/>
          </p:cNvSpPr>
          <p:nvPr>
            <p:ph idx="1"/>
          </p:nvPr>
        </p:nvSpPr>
        <p:spPr>
          <a:xfrm>
            <a:off x="4567930" y="801866"/>
            <a:ext cx="3979563" cy="5230634"/>
          </a:xfrm>
        </p:spPr>
        <p:txBody>
          <a:bodyPr anchor="ctr">
            <a:normAutofit/>
          </a:bodyPr>
          <a:lstStyle/>
          <a:p>
            <a:pPr>
              <a:spcBef>
                <a:spcPct val="40000"/>
              </a:spcBef>
            </a:pPr>
            <a:r>
              <a:rPr lang="el-GR">
                <a:solidFill>
                  <a:srgbClr val="000000"/>
                </a:solidFill>
                <a:latin typeface="Candara" panose="020E0502030303020204" pitchFamily="34" charset="0"/>
              </a:rPr>
              <a:t>Αυτό που βλέπουμε είναι ένα παράδειγμα </a:t>
            </a:r>
            <a:r>
              <a:rPr lang="el-GR" b="1">
                <a:solidFill>
                  <a:srgbClr val="000000"/>
                </a:solidFill>
                <a:latin typeface="Candara" panose="020E0502030303020204" pitchFamily="34" charset="0"/>
              </a:rPr>
              <a:t>φυσικής επιλογής</a:t>
            </a:r>
            <a:r>
              <a:rPr lang="en-US">
                <a:solidFill>
                  <a:srgbClr val="000000"/>
                </a:solidFill>
                <a:latin typeface="Candara" panose="020E0502030303020204" pitchFamily="34" charset="0"/>
              </a:rPr>
              <a:t>, </a:t>
            </a:r>
            <a:r>
              <a:rPr lang="el-GR">
                <a:solidFill>
                  <a:srgbClr val="000000"/>
                </a:solidFill>
                <a:latin typeface="Candara" panose="020E0502030303020204" pitchFamily="34" charset="0"/>
              </a:rPr>
              <a:t>που οδηγεί στην </a:t>
            </a:r>
            <a:r>
              <a:rPr lang="el-GR" b="1">
                <a:solidFill>
                  <a:srgbClr val="000000"/>
                </a:solidFill>
                <a:latin typeface="Candara" panose="020E0502030303020204" pitchFamily="34" charset="0"/>
              </a:rPr>
              <a:t>εξέλιξη</a:t>
            </a:r>
            <a:r>
              <a:rPr lang="en-US">
                <a:solidFill>
                  <a:srgbClr val="000000"/>
                </a:solidFill>
                <a:latin typeface="Candara" panose="020E0502030303020204" pitchFamily="34" charset="0"/>
              </a:rPr>
              <a:t> </a:t>
            </a:r>
            <a:r>
              <a:rPr lang="el-GR">
                <a:solidFill>
                  <a:srgbClr val="000000"/>
                </a:solidFill>
                <a:latin typeface="Candara" panose="020E0502030303020204" pitchFamily="34" charset="0"/>
              </a:rPr>
              <a:t>ενός πληθυσμού</a:t>
            </a:r>
            <a:r>
              <a:rPr lang="en-US">
                <a:solidFill>
                  <a:srgbClr val="000000"/>
                </a:solidFill>
                <a:latin typeface="Candara" panose="020E0502030303020204" pitchFamily="34" charset="0"/>
              </a:rPr>
              <a:t>. </a:t>
            </a:r>
            <a:endParaRPr lang="el-GR">
              <a:solidFill>
                <a:srgbClr val="000000"/>
              </a:solidFill>
              <a:latin typeface="Candara" panose="020E0502030303020204" pitchFamily="34" charset="0"/>
            </a:endParaRPr>
          </a:p>
          <a:p>
            <a:pPr>
              <a:spcBef>
                <a:spcPct val="40000"/>
              </a:spcBef>
            </a:pPr>
            <a:r>
              <a:rPr lang="el-GR">
                <a:solidFill>
                  <a:srgbClr val="000000"/>
                </a:solidFill>
                <a:latin typeface="Candara" panose="020E0502030303020204" pitchFamily="34" charset="0"/>
              </a:rPr>
              <a:t>Φυσική επιλογή είναι η διαφορετική επιβίωση (ή διαφορετική αναπαραγωγική ικανότητα</a:t>
            </a:r>
            <a:r>
              <a:rPr lang="en-US">
                <a:solidFill>
                  <a:srgbClr val="000000"/>
                </a:solidFill>
                <a:latin typeface="Candara" panose="020E0502030303020204" pitchFamily="34" charset="0"/>
              </a:rPr>
              <a:t>) </a:t>
            </a:r>
            <a:r>
              <a:rPr lang="el-GR">
                <a:solidFill>
                  <a:srgbClr val="000000"/>
                </a:solidFill>
                <a:latin typeface="Candara" panose="020E0502030303020204" pitchFamily="34" charset="0"/>
              </a:rPr>
              <a:t>των ατόμων</a:t>
            </a:r>
            <a:r>
              <a:rPr lang="en-US">
                <a:solidFill>
                  <a:srgbClr val="000000"/>
                </a:solidFill>
                <a:latin typeface="Candara" panose="020E0502030303020204" pitchFamily="34" charset="0"/>
              </a:rPr>
              <a:t>, </a:t>
            </a:r>
            <a:r>
              <a:rPr lang="el-GR">
                <a:solidFill>
                  <a:srgbClr val="000000"/>
                </a:solidFill>
                <a:latin typeface="Candara" panose="020E0502030303020204" pitchFamily="34" charset="0"/>
              </a:rPr>
              <a:t>που οδηγεί σε αλλαγές του κλάσματος ενός συγκεκριμένου γενετικού τύπου σε ένα πληθυσμό. </a:t>
            </a:r>
            <a:r>
              <a:rPr lang="en-US">
                <a:solidFill>
                  <a:srgbClr val="000000"/>
                </a:solidFill>
                <a:latin typeface="Candara" panose="020E0502030303020204" pitchFamily="34" charset="0"/>
              </a:rPr>
              <a:t>   </a:t>
            </a:r>
            <a:endParaRPr lang="el-GR">
              <a:solidFill>
                <a:srgbClr val="000000"/>
              </a:solidFill>
              <a:latin typeface="Candara" panose="020E0502030303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304800" y="152400"/>
            <a:ext cx="8839200" cy="1200329"/>
          </a:xfrm>
          <a:prstGeom prst="rect">
            <a:avLst/>
          </a:prstGeom>
          <a:noFill/>
          <a:ln w="9525">
            <a:noFill/>
            <a:miter lim="800000"/>
            <a:headEnd/>
            <a:tailEnd/>
          </a:ln>
          <a:effectLst/>
        </p:spPr>
        <p:txBody>
          <a:bodyPr>
            <a:spAutoFit/>
          </a:bodyPr>
          <a:lstStyle/>
          <a:p>
            <a:pPr algn="ctr" eaLnBrk="0" hangingPunct="0">
              <a:spcBef>
                <a:spcPct val="50000"/>
              </a:spcBef>
            </a:pPr>
            <a:r>
              <a:rPr lang="el-GR" sz="2400" b="1">
                <a:solidFill>
                  <a:schemeClr val="accent3">
                    <a:lumMod val="50000"/>
                  </a:schemeClr>
                </a:solidFill>
                <a:latin typeface="Candara" panose="020E0502030303020204" pitchFamily="34" charset="0"/>
              </a:rPr>
              <a:t>Η κατανόηση της ανθεκτικότητας στα εντομοκτόνα απαιτεί την αλληλεπίδραση πολλών περιοχών της βιολογίας, από τη μοριακή βιολογίας στην οικολογία</a:t>
            </a:r>
            <a:endParaRPr lang="en-US" b="1">
              <a:solidFill>
                <a:schemeClr val="accent3">
                  <a:lumMod val="50000"/>
                </a:schemeClr>
              </a:solidFill>
              <a:latin typeface="Candara" panose="020E0502030303020204" pitchFamily="34" charset="0"/>
            </a:endParaRPr>
          </a:p>
        </p:txBody>
      </p:sp>
      <p:sp>
        <p:nvSpPr>
          <p:cNvPr id="240643" name="Text Box 3"/>
          <p:cNvSpPr txBox="1">
            <a:spLocks noChangeArrowheads="1"/>
          </p:cNvSpPr>
          <p:nvPr/>
        </p:nvSpPr>
        <p:spPr bwMode="auto">
          <a:xfrm>
            <a:off x="2057400" y="3767138"/>
            <a:ext cx="3243263" cy="549275"/>
          </a:xfrm>
          <a:prstGeom prst="rect">
            <a:avLst/>
          </a:prstGeom>
          <a:noFill/>
          <a:ln w="9525">
            <a:noFill/>
            <a:miter lim="800000"/>
            <a:headEnd/>
            <a:tailEnd/>
          </a:ln>
          <a:effectLst/>
        </p:spPr>
        <p:txBody>
          <a:bodyPr lIns="0" tIns="0" rIns="0" bIns="0">
            <a:spAutoFit/>
          </a:bodyPr>
          <a:lstStyle/>
          <a:p>
            <a:pPr eaLnBrk="0" hangingPunct="0">
              <a:spcBef>
                <a:spcPct val="50000"/>
              </a:spcBef>
            </a:pPr>
            <a:r>
              <a:rPr lang="el-GR" sz="3600">
                <a:solidFill>
                  <a:schemeClr val="accent3">
                    <a:lumMod val="50000"/>
                  </a:schemeClr>
                </a:solidFill>
                <a:latin typeface="Candara" panose="020E0502030303020204" pitchFamily="34" charset="0"/>
              </a:rPr>
              <a:t>Ανθεκτικότητα</a:t>
            </a:r>
            <a:endParaRPr lang="en-US" sz="2400">
              <a:solidFill>
                <a:schemeClr val="accent3">
                  <a:lumMod val="50000"/>
                </a:schemeClr>
              </a:solidFill>
              <a:latin typeface="Candara" panose="020E0502030303020204" pitchFamily="34" charset="0"/>
            </a:endParaRPr>
          </a:p>
        </p:txBody>
      </p:sp>
      <p:sp>
        <p:nvSpPr>
          <p:cNvPr id="240644" name="Text Box 4"/>
          <p:cNvSpPr txBox="1">
            <a:spLocks noChangeArrowheads="1"/>
          </p:cNvSpPr>
          <p:nvPr/>
        </p:nvSpPr>
        <p:spPr bwMode="auto">
          <a:xfrm>
            <a:off x="5791200" y="5562600"/>
            <a:ext cx="1905000" cy="830997"/>
          </a:xfrm>
          <a:prstGeom prst="rect">
            <a:avLst/>
          </a:prstGeom>
          <a:noFill/>
          <a:ln w="9525">
            <a:noFill/>
            <a:miter lim="800000"/>
            <a:headEnd/>
            <a:tailEnd/>
          </a:ln>
          <a:effectLst/>
        </p:spPr>
        <p:txBody>
          <a:bodyPr>
            <a:spAutoFit/>
          </a:bodyPr>
          <a:lstStyle/>
          <a:p>
            <a:pPr eaLnBrk="0" hangingPunct="0">
              <a:spcBef>
                <a:spcPct val="50000"/>
              </a:spcBef>
            </a:pPr>
            <a:r>
              <a:rPr lang="el-GR" sz="2400" b="1">
                <a:solidFill>
                  <a:schemeClr val="accent3">
                    <a:lumMod val="50000"/>
                  </a:schemeClr>
                </a:solidFill>
                <a:latin typeface="Candara" panose="020E0502030303020204" pitchFamily="34" charset="0"/>
              </a:rPr>
              <a:t>Μοριακή βιολογία</a:t>
            </a:r>
            <a:endParaRPr lang="en-US" sz="2400" b="1">
              <a:solidFill>
                <a:schemeClr val="accent3">
                  <a:lumMod val="50000"/>
                </a:schemeClr>
              </a:solidFill>
              <a:latin typeface="Candara" panose="020E0502030303020204" pitchFamily="34" charset="0"/>
            </a:endParaRPr>
          </a:p>
        </p:txBody>
      </p:sp>
      <p:sp>
        <p:nvSpPr>
          <p:cNvPr id="240645" name="Text Box 5"/>
          <p:cNvSpPr txBox="1">
            <a:spLocks noChangeArrowheads="1"/>
          </p:cNvSpPr>
          <p:nvPr/>
        </p:nvSpPr>
        <p:spPr bwMode="auto">
          <a:xfrm>
            <a:off x="3679825" y="4845050"/>
            <a:ext cx="1393825" cy="369332"/>
          </a:xfrm>
          <a:prstGeom prst="rect">
            <a:avLst/>
          </a:prstGeom>
          <a:noFill/>
          <a:ln w="9525">
            <a:noFill/>
            <a:miter lim="800000"/>
            <a:headEnd/>
            <a:tailEnd/>
          </a:ln>
          <a:effectLst/>
        </p:spPr>
        <p:txBody>
          <a:bodyPr lIns="0" tIns="0" rIns="0" bIns="0">
            <a:spAutoFit/>
          </a:bodyPr>
          <a:lstStyle/>
          <a:p>
            <a:pPr eaLnBrk="0" hangingPunct="0">
              <a:spcBef>
                <a:spcPct val="50000"/>
              </a:spcBef>
            </a:pPr>
            <a:r>
              <a:rPr lang="el-GR" sz="2400" b="1">
                <a:solidFill>
                  <a:schemeClr val="accent3">
                    <a:lumMod val="50000"/>
                  </a:schemeClr>
                </a:solidFill>
                <a:latin typeface="Candara" panose="020E0502030303020204" pitchFamily="34" charset="0"/>
              </a:rPr>
              <a:t>Γενετική</a:t>
            </a:r>
            <a:endParaRPr lang="en-US" sz="2400" b="1">
              <a:solidFill>
                <a:schemeClr val="accent3">
                  <a:lumMod val="50000"/>
                </a:schemeClr>
              </a:solidFill>
              <a:latin typeface="Candara" panose="020E0502030303020204" pitchFamily="34" charset="0"/>
            </a:endParaRPr>
          </a:p>
        </p:txBody>
      </p:sp>
      <p:sp>
        <p:nvSpPr>
          <p:cNvPr id="240646" name="Text Box 6"/>
          <p:cNvSpPr txBox="1">
            <a:spLocks noChangeArrowheads="1"/>
          </p:cNvSpPr>
          <p:nvPr/>
        </p:nvSpPr>
        <p:spPr bwMode="auto">
          <a:xfrm>
            <a:off x="4295775" y="2489200"/>
            <a:ext cx="2178050" cy="830997"/>
          </a:xfrm>
          <a:prstGeom prst="rect">
            <a:avLst/>
          </a:prstGeom>
          <a:noFill/>
          <a:ln w="9525">
            <a:noFill/>
            <a:miter lim="800000"/>
            <a:headEnd/>
            <a:tailEnd/>
          </a:ln>
          <a:effectLst/>
        </p:spPr>
        <p:txBody>
          <a:bodyPr>
            <a:spAutoFit/>
          </a:bodyPr>
          <a:lstStyle/>
          <a:p>
            <a:pPr eaLnBrk="0" hangingPunct="0">
              <a:spcBef>
                <a:spcPct val="50000"/>
              </a:spcBef>
            </a:pPr>
            <a:r>
              <a:rPr lang="el-GR" sz="2400" b="1">
                <a:solidFill>
                  <a:schemeClr val="accent3">
                    <a:lumMod val="50000"/>
                  </a:schemeClr>
                </a:solidFill>
                <a:latin typeface="Candara" panose="020E0502030303020204" pitchFamily="34" charset="0"/>
              </a:rPr>
              <a:t>Πληθυσμιακή γενετική</a:t>
            </a:r>
            <a:endParaRPr lang="en-US" sz="2400" b="1">
              <a:solidFill>
                <a:schemeClr val="accent3">
                  <a:lumMod val="50000"/>
                </a:schemeClr>
              </a:solidFill>
              <a:latin typeface="Candara" panose="020E0502030303020204" pitchFamily="34" charset="0"/>
            </a:endParaRPr>
          </a:p>
        </p:txBody>
      </p:sp>
      <p:sp>
        <p:nvSpPr>
          <p:cNvPr id="240647" name="Text Box 7"/>
          <p:cNvSpPr txBox="1">
            <a:spLocks noChangeArrowheads="1"/>
          </p:cNvSpPr>
          <p:nvPr/>
        </p:nvSpPr>
        <p:spPr bwMode="auto">
          <a:xfrm>
            <a:off x="7173913" y="2416175"/>
            <a:ext cx="1784350" cy="457200"/>
          </a:xfrm>
          <a:prstGeom prst="rect">
            <a:avLst/>
          </a:prstGeom>
          <a:noFill/>
          <a:ln w="9525">
            <a:noFill/>
            <a:miter lim="800000"/>
            <a:headEnd/>
            <a:tailEnd/>
          </a:ln>
          <a:effectLst/>
        </p:spPr>
        <p:txBody>
          <a:bodyPr>
            <a:spAutoFit/>
          </a:bodyPr>
          <a:lstStyle/>
          <a:p>
            <a:pPr eaLnBrk="0" hangingPunct="0">
              <a:spcBef>
                <a:spcPct val="50000"/>
              </a:spcBef>
            </a:pPr>
            <a:r>
              <a:rPr lang="el-GR" sz="2400" b="1">
                <a:solidFill>
                  <a:schemeClr val="accent3">
                    <a:lumMod val="50000"/>
                  </a:schemeClr>
                </a:solidFill>
                <a:latin typeface="Candara" panose="020E0502030303020204" pitchFamily="34" charset="0"/>
              </a:rPr>
              <a:t>Οικολογία</a:t>
            </a:r>
            <a:endParaRPr lang="en-US" sz="2400" b="1">
              <a:solidFill>
                <a:schemeClr val="accent3">
                  <a:lumMod val="50000"/>
                </a:schemeClr>
              </a:solidFill>
              <a:latin typeface="Candara" panose="020E0502030303020204" pitchFamily="34" charset="0"/>
            </a:endParaRPr>
          </a:p>
        </p:txBody>
      </p:sp>
      <p:sp>
        <p:nvSpPr>
          <p:cNvPr id="240648" name="Text Box 8"/>
          <p:cNvSpPr txBox="1">
            <a:spLocks noChangeArrowheads="1"/>
          </p:cNvSpPr>
          <p:nvPr/>
        </p:nvSpPr>
        <p:spPr bwMode="auto">
          <a:xfrm>
            <a:off x="6324600" y="4495800"/>
            <a:ext cx="2057400" cy="457200"/>
          </a:xfrm>
          <a:prstGeom prst="rect">
            <a:avLst/>
          </a:prstGeom>
          <a:noFill/>
          <a:ln w="9525">
            <a:noFill/>
            <a:miter lim="800000"/>
            <a:headEnd/>
            <a:tailEnd/>
          </a:ln>
          <a:effectLst/>
        </p:spPr>
        <p:txBody>
          <a:bodyPr>
            <a:spAutoFit/>
          </a:bodyPr>
          <a:lstStyle/>
          <a:p>
            <a:pPr eaLnBrk="0" hangingPunct="0">
              <a:spcBef>
                <a:spcPct val="50000"/>
              </a:spcBef>
            </a:pPr>
            <a:r>
              <a:rPr lang="el-GR" sz="2400">
                <a:solidFill>
                  <a:schemeClr val="accent3">
                    <a:lumMod val="50000"/>
                  </a:schemeClr>
                </a:solidFill>
                <a:latin typeface="Candara" panose="020E0502030303020204" pitchFamily="34" charset="0"/>
              </a:rPr>
              <a:t>Μαθηματικά</a:t>
            </a:r>
            <a:endParaRPr lang="en-US" sz="2400">
              <a:solidFill>
                <a:schemeClr val="accent3">
                  <a:lumMod val="50000"/>
                </a:schemeClr>
              </a:solidFill>
              <a:latin typeface="Candara" panose="020E0502030303020204" pitchFamily="34" charset="0"/>
            </a:endParaRPr>
          </a:p>
        </p:txBody>
      </p:sp>
      <p:sp>
        <p:nvSpPr>
          <p:cNvPr id="240649" name="Text Box 9"/>
          <p:cNvSpPr txBox="1">
            <a:spLocks noChangeArrowheads="1"/>
          </p:cNvSpPr>
          <p:nvPr/>
        </p:nvSpPr>
        <p:spPr bwMode="auto">
          <a:xfrm>
            <a:off x="2590800" y="6096000"/>
            <a:ext cx="1916113" cy="369332"/>
          </a:xfrm>
          <a:prstGeom prst="rect">
            <a:avLst/>
          </a:prstGeom>
          <a:noFill/>
          <a:ln w="9525">
            <a:noFill/>
            <a:miter lim="800000"/>
            <a:headEnd/>
            <a:tailEnd/>
          </a:ln>
          <a:effectLst/>
        </p:spPr>
        <p:txBody>
          <a:bodyPr lIns="0" tIns="0" rIns="0" bIns="0">
            <a:spAutoFit/>
          </a:bodyPr>
          <a:lstStyle/>
          <a:p>
            <a:pPr eaLnBrk="0" hangingPunct="0">
              <a:spcBef>
                <a:spcPct val="50000"/>
              </a:spcBef>
            </a:pPr>
            <a:r>
              <a:rPr lang="el-GR" sz="2400">
                <a:solidFill>
                  <a:schemeClr val="accent3">
                    <a:lumMod val="50000"/>
                  </a:schemeClr>
                </a:solidFill>
                <a:latin typeface="Candara" panose="020E0502030303020204" pitchFamily="34" charset="0"/>
              </a:rPr>
              <a:t>Φυσιολογία</a:t>
            </a:r>
            <a:endParaRPr lang="en-US" sz="2400">
              <a:solidFill>
                <a:schemeClr val="accent3">
                  <a:lumMod val="50000"/>
                </a:schemeClr>
              </a:solidFill>
              <a:latin typeface="Candara" panose="020E0502030303020204" pitchFamily="34" charset="0"/>
            </a:endParaRPr>
          </a:p>
        </p:txBody>
      </p:sp>
      <p:sp>
        <p:nvSpPr>
          <p:cNvPr id="240650" name="Text Box 10"/>
          <p:cNvSpPr txBox="1">
            <a:spLocks noChangeArrowheads="1"/>
          </p:cNvSpPr>
          <p:nvPr/>
        </p:nvSpPr>
        <p:spPr bwMode="auto">
          <a:xfrm>
            <a:off x="6934200" y="3489325"/>
            <a:ext cx="1905000" cy="457200"/>
          </a:xfrm>
          <a:prstGeom prst="rect">
            <a:avLst/>
          </a:prstGeom>
          <a:noFill/>
          <a:ln w="9525">
            <a:noFill/>
            <a:miter lim="800000"/>
            <a:headEnd/>
            <a:tailEnd/>
          </a:ln>
          <a:effectLst/>
        </p:spPr>
        <p:txBody>
          <a:bodyPr>
            <a:spAutoFit/>
          </a:bodyPr>
          <a:lstStyle/>
          <a:p>
            <a:pPr eaLnBrk="0" hangingPunct="0">
              <a:spcBef>
                <a:spcPct val="50000"/>
              </a:spcBef>
            </a:pPr>
            <a:r>
              <a:rPr lang="en-US" sz="2400">
                <a:solidFill>
                  <a:schemeClr val="accent3">
                    <a:lumMod val="50000"/>
                  </a:schemeClr>
                </a:solidFill>
                <a:latin typeface="Candara" panose="020E0502030303020204" pitchFamily="34" charset="0"/>
              </a:rPr>
              <a:t>Compluters</a:t>
            </a:r>
          </a:p>
        </p:txBody>
      </p:sp>
      <p:sp>
        <p:nvSpPr>
          <p:cNvPr id="240651" name="Text Box 11"/>
          <p:cNvSpPr txBox="1">
            <a:spLocks noChangeArrowheads="1"/>
          </p:cNvSpPr>
          <p:nvPr/>
        </p:nvSpPr>
        <p:spPr bwMode="auto">
          <a:xfrm>
            <a:off x="1389063" y="2720975"/>
            <a:ext cx="1676400" cy="457200"/>
          </a:xfrm>
          <a:prstGeom prst="rect">
            <a:avLst/>
          </a:prstGeom>
          <a:noFill/>
          <a:ln w="9525">
            <a:noFill/>
            <a:miter lim="800000"/>
            <a:headEnd/>
            <a:tailEnd/>
          </a:ln>
          <a:effectLst/>
        </p:spPr>
        <p:txBody>
          <a:bodyPr>
            <a:spAutoFit/>
          </a:bodyPr>
          <a:lstStyle/>
          <a:p>
            <a:pPr eaLnBrk="0" hangingPunct="0">
              <a:spcBef>
                <a:spcPct val="50000"/>
              </a:spcBef>
            </a:pPr>
            <a:r>
              <a:rPr lang="el-GR" sz="2400">
                <a:solidFill>
                  <a:schemeClr val="accent3">
                    <a:lumMod val="50000"/>
                  </a:schemeClr>
                </a:solidFill>
                <a:latin typeface="Candara" panose="020E0502030303020204" pitchFamily="34" charset="0"/>
              </a:rPr>
              <a:t>Ιατρική</a:t>
            </a:r>
            <a:endParaRPr lang="en-US" sz="2400">
              <a:solidFill>
                <a:schemeClr val="accent3">
                  <a:lumMod val="50000"/>
                </a:schemeClr>
              </a:solidFill>
              <a:latin typeface="Candara" panose="020E0502030303020204" pitchFamily="34" charset="0"/>
            </a:endParaRPr>
          </a:p>
        </p:txBody>
      </p:sp>
      <p:sp>
        <p:nvSpPr>
          <p:cNvPr id="240652" name="Text Box 12"/>
          <p:cNvSpPr txBox="1">
            <a:spLocks noChangeArrowheads="1"/>
          </p:cNvSpPr>
          <p:nvPr/>
        </p:nvSpPr>
        <p:spPr bwMode="auto">
          <a:xfrm>
            <a:off x="457200" y="4876800"/>
            <a:ext cx="1914525" cy="830997"/>
          </a:xfrm>
          <a:prstGeom prst="rect">
            <a:avLst/>
          </a:prstGeom>
          <a:noFill/>
          <a:ln w="9525">
            <a:noFill/>
            <a:miter lim="800000"/>
            <a:headEnd/>
            <a:tailEnd/>
          </a:ln>
          <a:effectLst/>
        </p:spPr>
        <p:txBody>
          <a:bodyPr>
            <a:spAutoFit/>
          </a:bodyPr>
          <a:lstStyle/>
          <a:p>
            <a:pPr eaLnBrk="0" hangingPunct="0">
              <a:spcBef>
                <a:spcPct val="50000"/>
              </a:spcBef>
            </a:pPr>
            <a:r>
              <a:rPr lang="el-GR" sz="2400">
                <a:solidFill>
                  <a:schemeClr val="accent3">
                    <a:lumMod val="50000"/>
                  </a:schemeClr>
                </a:solidFill>
                <a:latin typeface="Candara" panose="020E0502030303020204" pitchFamily="34" charset="0"/>
              </a:rPr>
              <a:t>Οικονομία (τουρισμός)</a:t>
            </a:r>
            <a:endParaRPr lang="en-US" sz="2400">
              <a:solidFill>
                <a:schemeClr val="accent3">
                  <a:lumMod val="50000"/>
                </a:schemeClr>
              </a:solidFill>
              <a:latin typeface="Candara" panose="020E0502030303020204" pitchFamily="34" charset="0"/>
            </a:endParaRPr>
          </a:p>
        </p:txBody>
      </p:sp>
      <p:sp>
        <p:nvSpPr>
          <p:cNvPr id="240653" name="Line 13"/>
          <p:cNvSpPr>
            <a:spLocks noChangeShapeType="1"/>
          </p:cNvSpPr>
          <p:nvPr/>
        </p:nvSpPr>
        <p:spPr bwMode="auto">
          <a:xfrm flipH="1">
            <a:off x="1371600" y="4419600"/>
            <a:ext cx="762000" cy="457200"/>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54" name="Line 14"/>
          <p:cNvSpPr>
            <a:spLocks noChangeShapeType="1"/>
          </p:cNvSpPr>
          <p:nvPr/>
        </p:nvSpPr>
        <p:spPr bwMode="auto">
          <a:xfrm>
            <a:off x="2122488" y="3178175"/>
            <a:ext cx="947737" cy="598488"/>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55" name="Line 15"/>
          <p:cNvSpPr>
            <a:spLocks noChangeShapeType="1"/>
          </p:cNvSpPr>
          <p:nvPr/>
        </p:nvSpPr>
        <p:spPr bwMode="auto">
          <a:xfrm flipH="1">
            <a:off x="3613150" y="3211513"/>
            <a:ext cx="762000" cy="555625"/>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56" name="Text Box 16"/>
          <p:cNvSpPr txBox="1">
            <a:spLocks noChangeArrowheads="1"/>
          </p:cNvSpPr>
          <p:nvPr/>
        </p:nvSpPr>
        <p:spPr bwMode="auto">
          <a:xfrm>
            <a:off x="4949825" y="1555750"/>
            <a:ext cx="2895600" cy="457200"/>
          </a:xfrm>
          <a:prstGeom prst="rect">
            <a:avLst/>
          </a:prstGeom>
          <a:noFill/>
          <a:ln w="9525">
            <a:noFill/>
            <a:miter lim="800000"/>
            <a:headEnd/>
            <a:tailEnd/>
          </a:ln>
          <a:effectLst/>
        </p:spPr>
        <p:txBody>
          <a:bodyPr>
            <a:spAutoFit/>
          </a:bodyPr>
          <a:lstStyle/>
          <a:p>
            <a:pPr eaLnBrk="0" hangingPunct="0">
              <a:spcBef>
                <a:spcPct val="50000"/>
              </a:spcBef>
            </a:pPr>
            <a:r>
              <a:rPr lang="el-GR" sz="2400" dirty="0">
                <a:solidFill>
                  <a:schemeClr val="accent3">
                    <a:lumMod val="50000"/>
                  </a:schemeClr>
                </a:solidFill>
                <a:latin typeface="Candara" panose="020E0502030303020204" pitchFamily="34" charset="0"/>
              </a:rPr>
              <a:t>Εξελικτική θεωρία</a:t>
            </a:r>
            <a:endParaRPr lang="en-US" sz="2400" dirty="0">
              <a:solidFill>
                <a:schemeClr val="accent3">
                  <a:lumMod val="50000"/>
                </a:schemeClr>
              </a:solidFill>
              <a:latin typeface="Candara" panose="020E0502030303020204" pitchFamily="34" charset="0"/>
            </a:endParaRPr>
          </a:p>
        </p:txBody>
      </p:sp>
      <p:sp>
        <p:nvSpPr>
          <p:cNvPr id="240657" name="Line 17"/>
          <p:cNvSpPr>
            <a:spLocks noChangeShapeType="1"/>
          </p:cNvSpPr>
          <p:nvPr/>
        </p:nvSpPr>
        <p:spPr bwMode="auto">
          <a:xfrm flipH="1">
            <a:off x="5518150" y="1981200"/>
            <a:ext cx="577850" cy="566738"/>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58" name="Line 18"/>
          <p:cNvSpPr>
            <a:spLocks noChangeShapeType="1"/>
          </p:cNvSpPr>
          <p:nvPr/>
        </p:nvSpPr>
        <p:spPr bwMode="auto">
          <a:xfrm flipH="1">
            <a:off x="6389688" y="2655888"/>
            <a:ext cx="719137" cy="107950"/>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59" name="Line 19"/>
          <p:cNvSpPr>
            <a:spLocks noChangeShapeType="1"/>
          </p:cNvSpPr>
          <p:nvPr/>
        </p:nvSpPr>
        <p:spPr bwMode="auto">
          <a:xfrm flipH="1" flipV="1">
            <a:off x="6107113" y="3113088"/>
            <a:ext cx="827087" cy="468312"/>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60" name="Line 20"/>
          <p:cNvSpPr>
            <a:spLocks noChangeShapeType="1"/>
          </p:cNvSpPr>
          <p:nvPr/>
        </p:nvSpPr>
        <p:spPr bwMode="auto">
          <a:xfrm flipH="1">
            <a:off x="7391400" y="4038600"/>
            <a:ext cx="152400" cy="457200"/>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61" name="Line 21"/>
          <p:cNvSpPr>
            <a:spLocks noChangeShapeType="1"/>
          </p:cNvSpPr>
          <p:nvPr/>
        </p:nvSpPr>
        <p:spPr bwMode="auto">
          <a:xfrm>
            <a:off x="5562600" y="3505200"/>
            <a:ext cx="1295400" cy="914400"/>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62" name="Line 22"/>
          <p:cNvSpPr>
            <a:spLocks noChangeShapeType="1"/>
          </p:cNvSpPr>
          <p:nvPr/>
        </p:nvSpPr>
        <p:spPr bwMode="auto">
          <a:xfrm>
            <a:off x="3548063" y="4365625"/>
            <a:ext cx="533400" cy="500063"/>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63" name="Line 23"/>
          <p:cNvSpPr>
            <a:spLocks noChangeShapeType="1"/>
          </p:cNvSpPr>
          <p:nvPr/>
        </p:nvSpPr>
        <p:spPr bwMode="auto">
          <a:xfrm flipH="1" flipV="1">
            <a:off x="4984750" y="5334000"/>
            <a:ext cx="806450" cy="381000"/>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
        <p:nvSpPr>
          <p:cNvPr id="240664" name="Line 24"/>
          <p:cNvSpPr>
            <a:spLocks noChangeShapeType="1"/>
          </p:cNvSpPr>
          <p:nvPr/>
        </p:nvSpPr>
        <p:spPr bwMode="auto">
          <a:xfrm flipH="1">
            <a:off x="3363913" y="5367338"/>
            <a:ext cx="620712" cy="750887"/>
          </a:xfrm>
          <a:prstGeom prst="line">
            <a:avLst/>
          </a:prstGeom>
          <a:noFill/>
          <a:ln w="38100">
            <a:solidFill>
              <a:schemeClr val="accent1">
                <a:lumMod val="50000"/>
              </a:schemeClr>
            </a:solidFill>
            <a:round/>
            <a:headEnd type="triangle" w="med" len="med"/>
            <a:tailEnd type="triangle" w="med" len="med"/>
          </a:ln>
          <a:effectLst/>
        </p:spPr>
        <p:txBody>
          <a:bodyPr wrap="none" anchor="ctr"/>
          <a:lstStyle/>
          <a:p>
            <a:endParaRPr lang="el-GR">
              <a:solidFill>
                <a:schemeClr val="accent3">
                  <a:lumMod val="50000"/>
                </a:schemeClr>
              </a:solidFill>
              <a:latin typeface="Candara" panose="020E0502030303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70" name="Rectangle 7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1671" name="Picture 7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7" name="Freeform: Shape 7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41666" name="Group 2"/>
          <p:cNvGrpSpPr>
            <a:grpSpLocks/>
          </p:cNvGrpSpPr>
          <p:nvPr/>
        </p:nvGrpSpPr>
        <p:grpSpPr bwMode="auto">
          <a:xfrm>
            <a:off x="2407106" y="1172029"/>
            <a:ext cx="4244968" cy="4513942"/>
            <a:chOff x="254" y="1042"/>
            <a:chExt cx="2825" cy="3004"/>
          </a:xfrm>
        </p:grpSpPr>
        <p:sp>
          <p:nvSpPr>
            <p:cNvPr id="241667" name="Rectangle 3"/>
            <p:cNvSpPr>
              <a:spLocks noChangeArrowheads="1"/>
            </p:cNvSpPr>
            <p:nvPr/>
          </p:nvSpPr>
          <p:spPr bwMode="auto">
            <a:xfrm>
              <a:off x="254" y="1042"/>
              <a:ext cx="2825" cy="3004"/>
            </a:xfrm>
            <a:prstGeom prst="rect">
              <a:avLst/>
            </a:prstGeom>
            <a:solidFill>
              <a:schemeClr val="bg1"/>
            </a:solidFill>
            <a:ln w="9525">
              <a:noFill/>
              <a:miter lim="800000"/>
              <a:headEnd/>
              <a:tailEnd/>
            </a:ln>
            <a:effectLst/>
          </p:spPr>
          <p:txBody>
            <a:bodyPr wrap="none" anchor="ctr"/>
            <a:lstStyle/>
            <a:p>
              <a:endParaRPr lang="el-GR"/>
            </a:p>
          </p:txBody>
        </p:sp>
        <p:pic>
          <p:nvPicPr>
            <p:cNvPr id="241668" name="Picture 4" descr="DIRECT"/>
            <p:cNvPicPr>
              <a:picLocks noChangeAspect="1" noChangeArrowheads="1"/>
            </p:cNvPicPr>
            <p:nvPr/>
          </p:nvPicPr>
          <p:blipFill>
            <a:blip r:embed="rId3" cstate="print"/>
            <a:srcRect/>
            <a:stretch>
              <a:fillRect/>
            </a:stretch>
          </p:blipFill>
          <p:spPr bwMode="auto">
            <a:xfrm>
              <a:off x="336" y="1118"/>
              <a:ext cx="2655" cy="2832"/>
            </a:xfrm>
            <a:prstGeom prst="rect">
              <a:avLst/>
            </a:prstGeom>
            <a:noFill/>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3716" name="Rectangle 4"/>
          <p:cNvSpPr>
            <a:spLocks noGrp="1" noChangeArrowheads="1"/>
          </p:cNvSpPr>
          <p:nvPr>
            <p:ph type="title" idx="4294967295"/>
          </p:nvPr>
        </p:nvSpPr>
        <p:spPr>
          <a:xfrm>
            <a:off x="482601" y="623392"/>
            <a:ext cx="2522980" cy="1607060"/>
          </a:xfrm>
          <a:noFill/>
          <a:ln w="19050">
            <a:solidFill>
              <a:schemeClr val="tx1"/>
            </a:solidFill>
          </a:ln>
        </p:spPr>
        <p:txBody>
          <a:bodyPr vert="horz" wrap="square" lIns="91440" tIns="45720" rIns="91440" bIns="45720" rtlCol="0" anchor="ctr">
            <a:normAutofit/>
          </a:bodyPr>
          <a:lstStyle/>
          <a:p>
            <a:pPr algn="ctr" defTabSz="914400"/>
            <a:r>
              <a:rPr lang="en-US" sz="2400" b="1" kern="1200">
                <a:solidFill>
                  <a:schemeClr val="tx1"/>
                </a:solidFill>
                <a:latin typeface="+mj-lt"/>
                <a:ea typeface="+mj-ea"/>
                <a:cs typeface="+mj-cs"/>
              </a:rPr>
              <a:t>Μηχανισμοί ανθεκτικότητας</a:t>
            </a:r>
          </a:p>
        </p:txBody>
      </p:sp>
      <p:sp>
        <p:nvSpPr>
          <p:cNvPr id="243715" name="Text Box 3"/>
          <p:cNvSpPr txBox="1">
            <a:spLocks noChangeArrowheads="1"/>
          </p:cNvSpPr>
          <p:nvPr/>
        </p:nvSpPr>
        <p:spPr bwMode="auto">
          <a:xfrm>
            <a:off x="482601" y="2638043"/>
            <a:ext cx="2522980" cy="3415623"/>
          </a:xfrm>
          <a:prstGeom prst="rect">
            <a:avLst/>
          </a:prstGeom>
        </p:spPr>
        <p:txBody>
          <a:bodyPr vert="horz" lIns="91440" tIns="45720" rIns="91440" bIns="45720" rtlCol="0">
            <a:normAutofit/>
          </a:bodyPr>
          <a:lstStyle/>
          <a:p>
            <a:pPr indent="-228600">
              <a:lnSpc>
                <a:spcPct val="90000"/>
              </a:lnSpc>
              <a:spcBef>
                <a:spcPct val="50000"/>
              </a:spcBef>
              <a:buFont typeface="Arial" panose="020B0604020202020204" pitchFamily="34" charset="0"/>
              <a:buChar char="•"/>
            </a:pPr>
            <a:r>
              <a:rPr lang="en-US" sz="1400" b="1" dirty="0">
                <a:latin typeface="+mn-lt"/>
              </a:rPr>
              <a:t>Η α</a:t>
            </a:r>
            <a:r>
              <a:rPr lang="en-US" sz="1400" b="1" dirty="0" err="1">
                <a:latin typeface="+mn-lt"/>
              </a:rPr>
              <a:t>νθεκτικότητ</a:t>
            </a:r>
            <a:r>
              <a:rPr lang="en-US" sz="1400" b="1" dirty="0">
                <a:latin typeface="+mn-lt"/>
              </a:rPr>
              <a:t>α μπορεί να είναι αποτέλεσμα: </a:t>
            </a:r>
          </a:p>
          <a:p>
            <a:pPr>
              <a:lnSpc>
                <a:spcPct val="90000"/>
              </a:lnSpc>
              <a:spcBef>
                <a:spcPct val="50000"/>
              </a:spcBef>
            </a:pPr>
            <a:r>
              <a:rPr lang="en-US" sz="1400" b="1" dirty="0">
                <a:latin typeface="+mn-lt"/>
              </a:rPr>
              <a:t>1. </a:t>
            </a:r>
            <a:r>
              <a:rPr lang="en-US" sz="1400" b="1" dirty="0" err="1">
                <a:latin typeface="+mn-lt"/>
              </a:rPr>
              <a:t>Μειωμένης</a:t>
            </a:r>
            <a:r>
              <a:rPr lang="en-US" sz="1400" b="1" dirty="0">
                <a:latin typeface="+mn-lt"/>
              </a:rPr>
              <a:t> </a:t>
            </a:r>
            <a:r>
              <a:rPr lang="en-US" sz="1400" b="1" dirty="0" err="1">
                <a:latin typeface="+mn-lt"/>
              </a:rPr>
              <a:t>διείσδυσης</a:t>
            </a:r>
            <a:r>
              <a:rPr lang="en-US" sz="1400" b="1" dirty="0">
                <a:latin typeface="+mn-lt"/>
              </a:rPr>
              <a:t> </a:t>
            </a:r>
            <a:r>
              <a:rPr lang="en-US" sz="1400" b="1" dirty="0" err="1">
                <a:latin typeface="+mn-lt"/>
              </a:rPr>
              <a:t>του</a:t>
            </a:r>
            <a:r>
              <a:rPr lang="en-US" sz="1400" b="1" dirty="0">
                <a:latin typeface="+mn-lt"/>
              </a:rPr>
              <a:t> </a:t>
            </a:r>
            <a:r>
              <a:rPr lang="en-US" sz="1400" b="1" dirty="0" err="1">
                <a:latin typeface="+mn-lt"/>
              </a:rPr>
              <a:t>εντομοκτόνου</a:t>
            </a:r>
            <a:endParaRPr lang="en-US" sz="1400" b="1" dirty="0">
              <a:latin typeface="+mn-lt"/>
            </a:endParaRPr>
          </a:p>
          <a:p>
            <a:pPr>
              <a:lnSpc>
                <a:spcPct val="90000"/>
              </a:lnSpc>
              <a:spcBef>
                <a:spcPct val="50000"/>
              </a:spcBef>
            </a:pPr>
            <a:r>
              <a:rPr lang="en-US" sz="1400" b="1" dirty="0">
                <a:latin typeface="+mn-lt"/>
              </a:rPr>
              <a:t>2. </a:t>
            </a:r>
            <a:r>
              <a:rPr lang="en-US" sz="1400" b="1" dirty="0" err="1">
                <a:latin typeface="+mn-lt"/>
              </a:rPr>
              <a:t>Μειωμένης</a:t>
            </a:r>
            <a:r>
              <a:rPr lang="en-US" sz="1400" b="1" dirty="0">
                <a:latin typeface="+mn-lt"/>
              </a:rPr>
              <a:t> </a:t>
            </a:r>
            <a:r>
              <a:rPr lang="en-US" sz="1400" b="1" dirty="0" err="1">
                <a:latin typeface="+mn-lt"/>
              </a:rPr>
              <a:t>ευ</a:t>
            </a:r>
            <a:r>
              <a:rPr lang="en-US" sz="1400" b="1" dirty="0">
                <a:latin typeface="+mn-lt"/>
              </a:rPr>
              <a:t>αισθησίας του στόχου</a:t>
            </a:r>
          </a:p>
          <a:p>
            <a:pPr>
              <a:lnSpc>
                <a:spcPct val="90000"/>
              </a:lnSpc>
              <a:spcBef>
                <a:spcPct val="50000"/>
              </a:spcBef>
            </a:pPr>
            <a:r>
              <a:rPr lang="en-US" sz="1400" b="1" dirty="0">
                <a:latin typeface="+mn-lt"/>
              </a:rPr>
              <a:t>3. </a:t>
            </a:r>
            <a:r>
              <a:rPr lang="en-US" sz="1400" b="1" dirty="0" err="1">
                <a:latin typeface="+mn-lt"/>
              </a:rPr>
              <a:t>Αυξημένου</a:t>
            </a:r>
            <a:r>
              <a:rPr lang="en-US" sz="1400" b="1" dirty="0">
                <a:latin typeface="+mn-lt"/>
              </a:rPr>
              <a:t> </a:t>
            </a:r>
            <a:r>
              <a:rPr lang="en-US" sz="1400" b="1" dirty="0" err="1">
                <a:latin typeface="+mn-lt"/>
              </a:rPr>
              <a:t>μετ</a:t>
            </a:r>
            <a:r>
              <a:rPr lang="en-US" sz="1400" b="1" dirty="0">
                <a:latin typeface="+mn-lt"/>
              </a:rPr>
              <a:t>αβολισμού του εντομοκτόνου</a:t>
            </a:r>
          </a:p>
          <a:p>
            <a:pPr>
              <a:lnSpc>
                <a:spcPct val="90000"/>
              </a:lnSpc>
              <a:spcBef>
                <a:spcPct val="50000"/>
              </a:spcBef>
            </a:pPr>
            <a:r>
              <a:rPr lang="en-US" sz="1400" b="1" dirty="0">
                <a:latin typeface="+mn-lt"/>
              </a:rPr>
              <a:t>4. </a:t>
            </a:r>
            <a:r>
              <a:rPr lang="en-US" sz="1400" b="1" dirty="0" err="1">
                <a:latin typeface="+mn-lt"/>
              </a:rPr>
              <a:t>Τρο</a:t>
            </a:r>
            <a:r>
              <a:rPr lang="en-US" sz="1400" b="1" dirty="0">
                <a:latin typeface="+mn-lt"/>
              </a:rPr>
              <a:t>ποποίησης της συμπεριφοράς του εντόμου</a:t>
            </a:r>
          </a:p>
        </p:txBody>
      </p:sp>
      <p:pic>
        <p:nvPicPr>
          <p:cNvPr id="243714" name="Picture 2"/>
          <p:cNvPicPr>
            <a:picLocks noChangeAspect="1" noChangeArrowheads="1"/>
          </p:cNvPicPr>
          <p:nvPr/>
        </p:nvPicPr>
        <p:blipFill>
          <a:blip r:embed="rId2" cstate="print"/>
          <a:stretch>
            <a:fillRect/>
          </a:stretch>
        </p:blipFill>
        <p:spPr bwMode="auto">
          <a:xfrm>
            <a:off x="3973322" y="1092345"/>
            <a:ext cx="4688077" cy="4512442"/>
          </a:xfrm>
          <a:prstGeom prst="rect">
            <a:avLst/>
          </a:prstGeom>
          <a:noFill/>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agfield"/>
          <p:cNvPicPr>
            <a:picLocks noChangeAspect="1" noChangeArrowheads="1"/>
          </p:cNvPicPr>
          <p:nvPr/>
        </p:nvPicPr>
        <p:blipFill>
          <a:blip r:embed="rId3" cstate="print"/>
          <a:srcRect/>
          <a:stretch>
            <a:fillRect/>
          </a:stretch>
        </p:blipFill>
        <p:spPr bwMode="auto">
          <a:xfrm>
            <a:off x="1981200" y="2667000"/>
            <a:ext cx="4953000" cy="3302000"/>
          </a:xfrm>
          <a:prstGeom prst="rect">
            <a:avLst/>
          </a:prstGeom>
          <a:noFill/>
        </p:spPr>
      </p:pic>
      <p:grpSp>
        <p:nvGrpSpPr>
          <p:cNvPr id="217091" name="Group 3"/>
          <p:cNvGrpSpPr>
            <a:grpSpLocks/>
          </p:cNvGrpSpPr>
          <p:nvPr/>
        </p:nvGrpSpPr>
        <p:grpSpPr bwMode="auto">
          <a:xfrm>
            <a:off x="4038600" y="3505200"/>
            <a:ext cx="1066800" cy="914400"/>
            <a:chOff x="96" y="768"/>
            <a:chExt cx="1200" cy="1067"/>
          </a:xfrm>
        </p:grpSpPr>
        <p:pic>
          <p:nvPicPr>
            <p:cNvPr id="217092" name="Picture 4" descr="ddt"/>
            <p:cNvPicPr>
              <a:picLocks noChangeAspect="1" noChangeArrowheads="1"/>
            </p:cNvPicPr>
            <p:nvPr/>
          </p:nvPicPr>
          <p:blipFill>
            <a:blip r:embed="rId4" cstate="print"/>
            <a:srcRect/>
            <a:stretch>
              <a:fillRect/>
            </a:stretch>
          </p:blipFill>
          <p:spPr bwMode="auto">
            <a:xfrm>
              <a:off x="96" y="768"/>
              <a:ext cx="1200" cy="1067"/>
            </a:xfrm>
            <a:prstGeom prst="rect">
              <a:avLst/>
            </a:prstGeom>
            <a:noFill/>
          </p:spPr>
        </p:pic>
        <p:sp>
          <p:nvSpPr>
            <p:cNvPr id="217093" name="Rectangle 5"/>
            <p:cNvSpPr>
              <a:spLocks noChangeArrowheads="1"/>
            </p:cNvSpPr>
            <p:nvPr/>
          </p:nvSpPr>
          <p:spPr bwMode="auto">
            <a:xfrm>
              <a:off x="384" y="1488"/>
              <a:ext cx="576" cy="288"/>
            </a:xfrm>
            <a:prstGeom prst="rect">
              <a:avLst/>
            </a:prstGeom>
            <a:solidFill>
              <a:schemeClr val="tx1"/>
            </a:solidFill>
            <a:ln w="9525">
              <a:solidFill>
                <a:schemeClr val="tx1"/>
              </a:solidFill>
              <a:miter lim="800000"/>
              <a:headEnd/>
              <a:tailEnd/>
            </a:ln>
            <a:effectLst/>
          </p:spPr>
          <p:txBody>
            <a:bodyPr wrap="none" anchor="ctr"/>
            <a:lstStyle/>
            <a:p>
              <a:endParaRPr lang="el-GR"/>
            </a:p>
          </p:txBody>
        </p:sp>
      </p:grpSp>
      <p:sp>
        <p:nvSpPr>
          <p:cNvPr id="217094" name="AutoShape 6"/>
          <p:cNvSpPr>
            <a:spLocks noChangeArrowheads="1"/>
          </p:cNvSpPr>
          <p:nvPr/>
        </p:nvSpPr>
        <p:spPr bwMode="auto">
          <a:xfrm>
            <a:off x="4572000" y="4495800"/>
            <a:ext cx="76200" cy="533400"/>
          </a:xfrm>
          <a:prstGeom prst="downArrow">
            <a:avLst>
              <a:gd name="adj1" fmla="val 50000"/>
              <a:gd name="adj2" fmla="val 175000"/>
            </a:avLst>
          </a:prstGeom>
          <a:solidFill>
            <a:srgbClr val="FF0000"/>
          </a:solidFill>
          <a:ln w="76200">
            <a:solidFill>
              <a:srgbClr val="FF0000"/>
            </a:solidFill>
            <a:miter lim="800000"/>
            <a:headEnd/>
            <a:tailEnd/>
          </a:ln>
          <a:effectLst/>
        </p:spPr>
        <p:txBody>
          <a:bodyPr vert="eaVert" wrap="none" anchor="ctr"/>
          <a:lstStyle/>
          <a:p>
            <a:pPr algn="ctr"/>
            <a:endParaRPr lang="el-GR">
              <a:solidFill>
                <a:srgbClr val="FF0000"/>
              </a:solidFill>
            </a:endParaRPr>
          </a:p>
        </p:txBody>
      </p:sp>
      <p:sp>
        <p:nvSpPr>
          <p:cNvPr id="217095" name="Text Box 7"/>
          <p:cNvSpPr txBox="1">
            <a:spLocks noChangeArrowheads="1"/>
          </p:cNvSpPr>
          <p:nvPr/>
        </p:nvSpPr>
        <p:spPr bwMode="auto">
          <a:xfrm>
            <a:off x="4191000" y="5105400"/>
            <a:ext cx="919163" cy="701675"/>
          </a:xfrm>
          <a:prstGeom prst="rect">
            <a:avLst/>
          </a:prstGeom>
          <a:noFill/>
          <a:ln w="9525">
            <a:noFill/>
            <a:miter lim="800000"/>
            <a:headEnd/>
            <a:tailEnd/>
          </a:ln>
          <a:effectLst/>
        </p:spPr>
        <p:txBody>
          <a:bodyPr wrap="none">
            <a:spAutoFit/>
          </a:bodyPr>
          <a:lstStyle/>
          <a:p>
            <a:r>
              <a:rPr lang="en-US" sz="4000" b="1">
                <a:solidFill>
                  <a:srgbClr val="FF0000"/>
                </a:solidFill>
              </a:rPr>
              <a:t>1%</a:t>
            </a:r>
          </a:p>
        </p:txBody>
      </p:sp>
      <p:sp>
        <p:nvSpPr>
          <p:cNvPr id="217096" name="AutoShape 8"/>
          <p:cNvSpPr>
            <a:spLocks noChangeArrowheads="1"/>
          </p:cNvSpPr>
          <p:nvPr/>
        </p:nvSpPr>
        <p:spPr bwMode="auto">
          <a:xfrm>
            <a:off x="4876800" y="2819400"/>
            <a:ext cx="990600" cy="609600"/>
          </a:xfrm>
          <a:prstGeom prst="curvedDownArrow">
            <a:avLst>
              <a:gd name="adj1" fmla="val 32500"/>
              <a:gd name="adj2" fmla="val 65000"/>
              <a:gd name="adj3" fmla="val 33333"/>
            </a:avLst>
          </a:prstGeom>
          <a:solidFill>
            <a:srgbClr val="FF0000"/>
          </a:solidFill>
          <a:ln w="9525">
            <a:solidFill>
              <a:srgbClr val="FF0000"/>
            </a:solidFill>
            <a:miter lim="800000"/>
            <a:headEnd/>
            <a:tailEnd/>
          </a:ln>
          <a:effectLst/>
        </p:spPr>
        <p:txBody>
          <a:bodyPr wrap="none" anchor="ctr"/>
          <a:lstStyle/>
          <a:p>
            <a:endParaRPr lang="el-GR"/>
          </a:p>
        </p:txBody>
      </p:sp>
      <p:sp>
        <p:nvSpPr>
          <p:cNvPr id="217097" name="AutoShape 9"/>
          <p:cNvSpPr>
            <a:spLocks noChangeArrowheads="1"/>
          </p:cNvSpPr>
          <p:nvPr/>
        </p:nvSpPr>
        <p:spPr bwMode="auto">
          <a:xfrm rot="10488010">
            <a:off x="3124200" y="2895600"/>
            <a:ext cx="1219200" cy="609600"/>
          </a:xfrm>
          <a:prstGeom prst="curvedUpArrow">
            <a:avLst>
              <a:gd name="adj1" fmla="val 40000"/>
              <a:gd name="adj2" fmla="val 80000"/>
              <a:gd name="adj3" fmla="val 33333"/>
            </a:avLst>
          </a:prstGeom>
          <a:solidFill>
            <a:srgbClr val="FF0000"/>
          </a:solidFill>
          <a:ln w="9525">
            <a:solidFill>
              <a:srgbClr val="FF0000"/>
            </a:solidFill>
            <a:miter lim="800000"/>
            <a:headEnd/>
            <a:tailEnd/>
          </a:ln>
          <a:effectLst/>
        </p:spPr>
        <p:txBody>
          <a:bodyPr wrap="none" anchor="ctr"/>
          <a:lstStyle/>
          <a:p>
            <a:endParaRPr lang="el-GR"/>
          </a:p>
        </p:txBody>
      </p:sp>
      <p:sp>
        <p:nvSpPr>
          <p:cNvPr id="217098" name="Text Box 10"/>
          <p:cNvSpPr txBox="1">
            <a:spLocks noChangeArrowheads="1"/>
          </p:cNvSpPr>
          <p:nvPr/>
        </p:nvSpPr>
        <p:spPr bwMode="auto">
          <a:xfrm>
            <a:off x="4251325" y="5218113"/>
            <a:ext cx="184150" cy="366712"/>
          </a:xfrm>
          <a:prstGeom prst="rect">
            <a:avLst/>
          </a:prstGeom>
          <a:noFill/>
          <a:ln w="9525">
            <a:noFill/>
            <a:miter lim="800000"/>
            <a:headEnd/>
            <a:tailEnd/>
          </a:ln>
          <a:effectLst/>
        </p:spPr>
        <p:txBody>
          <a:bodyPr wrap="none">
            <a:spAutoFit/>
          </a:bodyPr>
          <a:lstStyle/>
          <a:p>
            <a:endParaRPr lang="el-GR"/>
          </a:p>
        </p:txBody>
      </p:sp>
      <p:sp>
        <p:nvSpPr>
          <p:cNvPr id="217099" name="Text Box 11"/>
          <p:cNvSpPr txBox="1">
            <a:spLocks noChangeArrowheads="1"/>
          </p:cNvSpPr>
          <p:nvPr/>
        </p:nvSpPr>
        <p:spPr bwMode="auto">
          <a:xfrm>
            <a:off x="3962400" y="2286000"/>
            <a:ext cx="1201738" cy="701675"/>
          </a:xfrm>
          <a:prstGeom prst="rect">
            <a:avLst/>
          </a:prstGeom>
          <a:noFill/>
          <a:ln w="9525">
            <a:noFill/>
            <a:miter lim="800000"/>
            <a:headEnd/>
            <a:tailEnd/>
          </a:ln>
          <a:effectLst/>
        </p:spPr>
        <p:txBody>
          <a:bodyPr wrap="none">
            <a:spAutoFit/>
          </a:bodyPr>
          <a:lstStyle/>
          <a:p>
            <a:r>
              <a:rPr lang="en-US" sz="4000" b="1">
                <a:solidFill>
                  <a:srgbClr val="FF0000"/>
                </a:solidFill>
              </a:rPr>
              <a:t>99%</a:t>
            </a:r>
          </a:p>
        </p:txBody>
      </p:sp>
      <p:sp>
        <p:nvSpPr>
          <p:cNvPr id="2" name="Τίτλος 1">
            <a:extLst>
              <a:ext uri="{FF2B5EF4-FFF2-40B4-BE49-F238E27FC236}">
                <a16:creationId xmlns:a16="http://schemas.microsoft.com/office/drawing/2014/main" id="{1DBE7706-209D-49C5-A71D-0DCC0760BEA6}"/>
              </a:ext>
            </a:extLst>
          </p:cNvPr>
          <p:cNvSpPr>
            <a:spLocks noGrp="1"/>
          </p:cNvSpPr>
          <p:nvPr>
            <p:ph type="title"/>
          </p:nvPr>
        </p:nvSpPr>
        <p:spPr>
          <a:xfrm>
            <a:off x="628650" y="733406"/>
            <a:ext cx="7886700" cy="904874"/>
          </a:xfrm>
        </p:spPr>
        <p:txBody>
          <a:bodyPr>
            <a:normAutofit/>
          </a:bodyPr>
          <a:lstStyle/>
          <a:p>
            <a:pPr algn="ctr"/>
            <a:r>
              <a:rPr lang="el-GR" sz="4000" b="1" dirty="0" err="1">
                <a:solidFill>
                  <a:schemeClr val="accent3">
                    <a:lumMod val="50000"/>
                  </a:schemeClr>
                </a:solidFill>
                <a:latin typeface="Candara" panose="020E0502030303020204" pitchFamily="34" charset="0"/>
              </a:rPr>
              <a:t>Οικοτοξικολογία</a:t>
            </a:r>
            <a:endParaRPr lang="el-GR" sz="4000" dirty="0">
              <a:solidFill>
                <a:schemeClr val="accent3">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2" cstate="print"/>
          <a:srcRect/>
          <a:stretch>
            <a:fillRect/>
          </a:stretch>
        </p:blipFill>
        <p:spPr bwMode="auto">
          <a:xfrm>
            <a:off x="0" y="300038"/>
            <a:ext cx="9144000" cy="6008687"/>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318" name="Rectangle 1030"/>
          <p:cNvSpPr>
            <a:spLocks noGrp="1" noChangeArrowheads="1"/>
          </p:cNvSpPr>
          <p:nvPr>
            <p:ph type="title" idx="4294967295"/>
          </p:nvPr>
        </p:nvSpPr>
        <p:spPr>
          <a:xfrm>
            <a:off x="394554" y="466578"/>
            <a:ext cx="8354891" cy="930447"/>
          </a:xfrm>
        </p:spPr>
        <p:txBody>
          <a:bodyPr vert="horz" lIns="91440" tIns="45720" rIns="91440" bIns="45720" rtlCol="0" anchor="b">
            <a:normAutofit/>
          </a:bodyPr>
          <a:lstStyle/>
          <a:p>
            <a:pPr algn="ctr" defTabSz="914400"/>
            <a:r>
              <a:rPr lang="en-US" sz="4700" b="1" kern="1200">
                <a:solidFill>
                  <a:srgbClr val="FFFFFF"/>
                </a:solidFill>
                <a:latin typeface="+mj-lt"/>
                <a:ea typeface="+mj-ea"/>
                <a:cs typeface="+mj-cs"/>
              </a:rPr>
              <a:t>Insecticides modes of action</a:t>
            </a:r>
          </a:p>
        </p:txBody>
      </p:sp>
      <p:cxnSp>
        <p:nvCxnSpPr>
          <p:cNvPr id="77" name="Straight Connector 7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1317" name="Picture 1029"/>
          <p:cNvPicPr>
            <a:picLocks noChangeAspect="1" noChangeArrowheads="1"/>
          </p:cNvPicPr>
          <p:nvPr/>
        </p:nvPicPr>
        <p:blipFill>
          <a:blip r:embed="rId2" cstate="print"/>
          <a:stretch>
            <a:fillRect/>
          </a:stretch>
        </p:blipFill>
        <p:spPr bwMode="auto">
          <a:xfrm>
            <a:off x="779982" y="2509911"/>
            <a:ext cx="7542711" cy="399763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a:blip r:embed="rId2" cstate="print"/>
          <a:srcRect/>
          <a:stretch>
            <a:fillRect/>
          </a:stretch>
        </p:blipFill>
        <p:spPr bwMode="auto">
          <a:xfrm>
            <a:off x="2600325" y="133350"/>
            <a:ext cx="5191125" cy="2827338"/>
          </a:xfrm>
          <a:prstGeom prst="rect">
            <a:avLst/>
          </a:prstGeom>
          <a:noFill/>
          <a:ln w="9525">
            <a:noFill/>
            <a:miter lim="800000"/>
            <a:headEnd/>
            <a:tailEnd/>
          </a:ln>
          <a:effectLst/>
        </p:spPr>
      </p:pic>
      <p:pic>
        <p:nvPicPr>
          <p:cNvPr id="251907" name="Picture 3" descr="axon"/>
          <p:cNvPicPr>
            <a:picLocks noChangeAspect="1" noChangeArrowheads="1"/>
          </p:cNvPicPr>
          <p:nvPr/>
        </p:nvPicPr>
        <p:blipFill>
          <a:blip r:embed="rId3" cstate="print"/>
          <a:srcRect/>
          <a:stretch>
            <a:fillRect/>
          </a:stretch>
        </p:blipFill>
        <p:spPr bwMode="auto">
          <a:xfrm>
            <a:off x="176213" y="3429000"/>
            <a:ext cx="5033962" cy="3255963"/>
          </a:xfrm>
          <a:prstGeom prst="rect">
            <a:avLst/>
          </a:prstGeom>
          <a:noFill/>
        </p:spPr>
      </p:pic>
      <p:sp>
        <p:nvSpPr>
          <p:cNvPr id="251908" name="AutoShape 4"/>
          <p:cNvSpPr>
            <a:spLocks/>
          </p:cNvSpPr>
          <p:nvPr/>
        </p:nvSpPr>
        <p:spPr bwMode="auto">
          <a:xfrm rot="5272463" flipH="1">
            <a:off x="4069556" y="1975644"/>
            <a:ext cx="60325" cy="242888"/>
          </a:xfrm>
          <a:prstGeom prst="leftBrace">
            <a:avLst>
              <a:gd name="adj1" fmla="val 33553"/>
              <a:gd name="adj2" fmla="val 50000"/>
            </a:avLst>
          </a:prstGeom>
          <a:noFill/>
          <a:ln w="19050">
            <a:solidFill>
              <a:srgbClr val="666699"/>
            </a:solidFill>
            <a:round/>
            <a:headEnd/>
            <a:tailEnd/>
          </a:ln>
          <a:effectLst/>
        </p:spPr>
        <p:txBody>
          <a:bodyPr rot="10800000" vert="eaVert" wrap="none" anchor="ctr"/>
          <a:lstStyle/>
          <a:p>
            <a:pPr algn="ctr"/>
            <a:endParaRPr lang="el-GR" sz="2400">
              <a:latin typeface="Times New Roman" charset="0"/>
            </a:endParaRPr>
          </a:p>
        </p:txBody>
      </p:sp>
      <p:sp>
        <p:nvSpPr>
          <p:cNvPr id="251909" name="AutoShape 5"/>
          <p:cNvSpPr>
            <a:spLocks/>
          </p:cNvSpPr>
          <p:nvPr/>
        </p:nvSpPr>
        <p:spPr bwMode="auto">
          <a:xfrm rot="-16179362">
            <a:off x="2540794" y="773906"/>
            <a:ext cx="301625" cy="5033963"/>
          </a:xfrm>
          <a:prstGeom prst="leftBrace">
            <a:avLst>
              <a:gd name="adj1" fmla="val 139079"/>
              <a:gd name="adj2" fmla="val 29764"/>
            </a:avLst>
          </a:prstGeom>
          <a:noFill/>
          <a:ln w="19050">
            <a:solidFill>
              <a:srgbClr val="CCFFFF"/>
            </a:solidFill>
            <a:round/>
            <a:headEnd/>
            <a:tailEnd/>
          </a:ln>
          <a:effectLst/>
        </p:spPr>
        <p:txBody>
          <a:bodyPr rot="10800000" vert="eaVert" wrap="none" anchor="ctr"/>
          <a:lstStyle/>
          <a:p>
            <a:pPr algn="ctr"/>
            <a:endParaRPr lang="el-GR" sz="2400">
              <a:latin typeface="Times New Roman" charset="0"/>
            </a:endParaRPr>
          </a:p>
        </p:txBody>
      </p:sp>
      <p:sp>
        <p:nvSpPr>
          <p:cNvPr id="251910" name="Line 6"/>
          <p:cNvSpPr>
            <a:spLocks noChangeShapeType="1"/>
          </p:cNvSpPr>
          <p:nvPr/>
        </p:nvSpPr>
        <p:spPr bwMode="auto">
          <a:xfrm flipV="1">
            <a:off x="3727450" y="2146300"/>
            <a:ext cx="368300" cy="971550"/>
          </a:xfrm>
          <a:prstGeom prst="line">
            <a:avLst/>
          </a:prstGeom>
          <a:noFill/>
          <a:ln w="19050">
            <a:solidFill>
              <a:srgbClr val="666699"/>
            </a:solidFill>
            <a:round/>
            <a:headEnd/>
            <a:tailEnd/>
          </a:ln>
          <a:effectLst/>
        </p:spPr>
        <p:txBody>
          <a:bodyPr/>
          <a:lstStyle/>
          <a:p>
            <a:endParaRPr lang="el-GR"/>
          </a:p>
        </p:txBody>
      </p:sp>
      <p:sp>
        <p:nvSpPr>
          <p:cNvPr id="251911" name="AutoShape 7"/>
          <p:cNvSpPr>
            <a:spLocks/>
          </p:cNvSpPr>
          <p:nvPr/>
        </p:nvSpPr>
        <p:spPr bwMode="auto">
          <a:xfrm rot="5272463" flipH="1">
            <a:off x="5123656" y="2229644"/>
            <a:ext cx="60325" cy="242888"/>
          </a:xfrm>
          <a:prstGeom prst="leftBrace">
            <a:avLst>
              <a:gd name="adj1" fmla="val 33553"/>
              <a:gd name="adj2" fmla="val 20963"/>
            </a:avLst>
          </a:prstGeom>
          <a:noFill/>
          <a:ln w="19050">
            <a:solidFill>
              <a:srgbClr val="666699"/>
            </a:solidFill>
            <a:round/>
            <a:headEnd/>
            <a:tailEnd/>
          </a:ln>
          <a:effectLst/>
        </p:spPr>
        <p:txBody>
          <a:bodyPr rot="10800000" vert="eaVert" wrap="none" anchor="ctr"/>
          <a:lstStyle/>
          <a:p>
            <a:pPr algn="ctr"/>
            <a:endParaRPr lang="el-GR" sz="2400">
              <a:latin typeface="Times New Roman" charset="0"/>
            </a:endParaRPr>
          </a:p>
        </p:txBody>
      </p:sp>
      <p:sp>
        <p:nvSpPr>
          <p:cNvPr id="251912" name="Line 8"/>
          <p:cNvSpPr>
            <a:spLocks noChangeShapeType="1"/>
          </p:cNvSpPr>
          <p:nvPr/>
        </p:nvSpPr>
        <p:spPr bwMode="auto">
          <a:xfrm flipH="1" flipV="1">
            <a:off x="5257800" y="2438400"/>
            <a:ext cx="1101725" cy="725488"/>
          </a:xfrm>
          <a:prstGeom prst="line">
            <a:avLst/>
          </a:prstGeom>
          <a:noFill/>
          <a:ln w="19050">
            <a:solidFill>
              <a:srgbClr val="666699"/>
            </a:solidFill>
            <a:round/>
            <a:headEnd/>
            <a:tailEnd/>
          </a:ln>
          <a:effectLst/>
        </p:spPr>
        <p:txBody>
          <a:bodyPr/>
          <a:lstStyle/>
          <a:p>
            <a:endParaRPr lang="el-GR"/>
          </a:p>
        </p:txBody>
      </p:sp>
      <p:sp>
        <p:nvSpPr>
          <p:cNvPr id="251913" name="AutoShape 9"/>
          <p:cNvSpPr>
            <a:spLocks/>
          </p:cNvSpPr>
          <p:nvPr/>
        </p:nvSpPr>
        <p:spPr bwMode="auto">
          <a:xfrm rot="-16179362">
            <a:off x="7016750" y="1746250"/>
            <a:ext cx="228600" cy="3136900"/>
          </a:xfrm>
          <a:prstGeom prst="leftBrace">
            <a:avLst>
              <a:gd name="adj1" fmla="val 114352"/>
              <a:gd name="adj2" fmla="val 73778"/>
            </a:avLst>
          </a:prstGeom>
          <a:noFill/>
          <a:ln w="19050">
            <a:solidFill>
              <a:srgbClr val="CCFFFF"/>
            </a:solidFill>
            <a:round/>
            <a:headEnd/>
            <a:tailEnd/>
          </a:ln>
          <a:effectLst/>
        </p:spPr>
        <p:txBody>
          <a:bodyPr rot="10800000" vert="eaVert" wrap="none" anchor="ctr"/>
          <a:lstStyle/>
          <a:p>
            <a:pPr algn="ctr"/>
            <a:endParaRPr lang="el-GR" sz="2400">
              <a:latin typeface="Times New Roman" charset="0"/>
            </a:endParaRPr>
          </a:p>
        </p:txBody>
      </p:sp>
      <p:grpSp>
        <p:nvGrpSpPr>
          <p:cNvPr id="251914" name="Group 10"/>
          <p:cNvGrpSpPr>
            <a:grpSpLocks/>
          </p:cNvGrpSpPr>
          <p:nvPr/>
        </p:nvGrpSpPr>
        <p:grpSpPr bwMode="auto">
          <a:xfrm>
            <a:off x="5562600" y="3429000"/>
            <a:ext cx="3121025" cy="3268663"/>
            <a:chOff x="3504" y="2160"/>
            <a:chExt cx="1966" cy="2059"/>
          </a:xfrm>
        </p:grpSpPr>
        <p:pic>
          <p:nvPicPr>
            <p:cNvPr id="251915" name="Picture 11" descr="cleft copy3"/>
            <p:cNvPicPr>
              <a:picLocks noChangeAspect="1" noChangeArrowheads="1"/>
            </p:cNvPicPr>
            <p:nvPr/>
          </p:nvPicPr>
          <p:blipFill>
            <a:blip r:embed="rId4" cstate="print"/>
            <a:srcRect/>
            <a:stretch>
              <a:fillRect/>
            </a:stretch>
          </p:blipFill>
          <p:spPr bwMode="auto">
            <a:xfrm>
              <a:off x="3504" y="2160"/>
              <a:ext cx="1966" cy="2059"/>
            </a:xfrm>
            <a:prstGeom prst="rect">
              <a:avLst/>
            </a:prstGeom>
            <a:noFill/>
          </p:spPr>
        </p:pic>
        <p:sp>
          <p:nvSpPr>
            <p:cNvPr id="251916" name="Arc 12"/>
            <p:cNvSpPr>
              <a:spLocks/>
            </p:cNvSpPr>
            <p:nvPr/>
          </p:nvSpPr>
          <p:spPr bwMode="auto">
            <a:xfrm rot="16292238">
              <a:off x="3900" y="3474"/>
              <a:ext cx="116" cy="1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sp>
          <p:nvSpPr>
            <p:cNvPr id="251917" name="Arc 13"/>
            <p:cNvSpPr>
              <a:spLocks/>
            </p:cNvSpPr>
            <p:nvPr/>
          </p:nvSpPr>
          <p:spPr bwMode="auto">
            <a:xfrm rot="10707762" flipV="1">
              <a:off x="4944" y="3756"/>
              <a:ext cx="64" cy="1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grpSp>
      <p:sp>
        <p:nvSpPr>
          <p:cNvPr id="251918" name="Text Box 14"/>
          <p:cNvSpPr txBox="1">
            <a:spLocks noChangeArrowheads="1"/>
          </p:cNvSpPr>
          <p:nvPr/>
        </p:nvSpPr>
        <p:spPr bwMode="auto">
          <a:xfrm>
            <a:off x="2660650" y="131763"/>
            <a:ext cx="165100" cy="274637"/>
          </a:xfrm>
          <a:prstGeom prst="rect">
            <a:avLst/>
          </a:prstGeom>
          <a:noFill/>
          <a:ln w="9525">
            <a:noFill/>
            <a:miter lim="800000"/>
            <a:headEnd/>
            <a:tailEnd/>
          </a:ln>
          <a:effectLst/>
        </p:spPr>
        <p:txBody>
          <a:bodyPr wrap="none" lIns="0" tIns="0" rIns="0" bIns="0">
            <a:spAutoFit/>
          </a:bodyPr>
          <a:lstStyle/>
          <a:p>
            <a:r>
              <a:rPr lang="en-US" b="1"/>
              <a:t>A</a:t>
            </a:r>
            <a:endParaRPr lang="el-GR" b="1"/>
          </a:p>
        </p:txBody>
      </p:sp>
      <p:sp>
        <p:nvSpPr>
          <p:cNvPr id="251919" name="Text Box 15"/>
          <p:cNvSpPr txBox="1">
            <a:spLocks noChangeArrowheads="1"/>
          </p:cNvSpPr>
          <p:nvPr/>
        </p:nvSpPr>
        <p:spPr bwMode="auto">
          <a:xfrm>
            <a:off x="238125" y="3429000"/>
            <a:ext cx="165100" cy="274638"/>
          </a:xfrm>
          <a:prstGeom prst="rect">
            <a:avLst/>
          </a:prstGeom>
          <a:noFill/>
          <a:ln w="9525">
            <a:noFill/>
            <a:miter lim="800000"/>
            <a:headEnd/>
            <a:tailEnd/>
          </a:ln>
          <a:effectLst/>
        </p:spPr>
        <p:txBody>
          <a:bodyPr wrap="none" lIns="0" tIns="0" rIns="0" bIns="0">
            <a:spAutoFit/>
          </a:bodyPr>
          <a:lstStyle/>
          <a:p>
            <a:r>
              <a:rPr lang="en-US" b="1"/>
              <a:t>B</a:t>
            </a:r>
            <a:endParaRPr lang="el-GR" b="1"/>
          </a:p>
        </p:txBody>
      </p:sp>
      <p:sp>
        <p:nvSpPr>
          <p:cNvPr id="251920" name="Text Box 16"/>
          <p:cNvSpPr txBox="1">
            <a:spLocks noChangeArrowheads="1"/>
          </p:cNvSpPr>
          <p:nvPr/>
        </p:nvSpPr>
        <p:spPr bwMode="auto">
          <a:xfrm>
            <a:off x="5616575" y="3429000"/>
            <a:ext cx="165100" cy="274638"/>
          </a:xfrm>
          <a:prstGeom prst="rect">
            <a:avLst/>
          </a:prstGeom>
          <a:noFill/>
          <a:ln w="9525">
            <a:noFill/>
            <a:miter lim="800000"/>
            <a:headEnd/>
            <a:tailEnd/>
          </a:ln>
          <a:effectLst/>
        </p:spPr>
        <p:txBody>
          <a:bodyPr wrap="none" lIns="0" tIns="0" rIns="0" bIns="0">
            <a:spAutoFit/>
          </a:bodyPr>
          <a:lstStyle/>
          <a:p>
            <a:r>
              <a:rPr lang="en-US" b="1"/>
              <a:t>C</a:t>
            </a:r>
            <a:endParaRPr lang="el-GR" b="1"/>
          </a:p>
        </p:txBody>
      </p:sp>
      <p:sp>
        <p:nvSpPr>
          <p:cNvPr id="251921" name="Line 17"/>
          <p:cNvSpPr>
            <a:spLocks noChangeShapeType="1"/>
          </p:cNvSpPr>
          <p:nvPr/>
        </p:nvSpPr>
        <p:spPr bwMode="auto">
          <a:xfrm>
            <a:off x="6053138" y="2962275"/>
            <a:ext cx="323850" cy="214313"/>
          </a:xfrm>
          <a:prstGeom prst="line">
            <a:avLst/>
          </a:prstGeom>
          <a:noFill/>
          <a:ln w="19050">
            <a:solidFill>
              <a:srgbClr val="CCFFFF"/>
            </a:solidFill>
            <a:round/>
            <a:headEnd/>
            <a:tailEnd/>
          </a:ln>
          <a:effectLst/>
        </p:spPr>
        <p:txBody>
          <a:bodyPr/>
          <a:lstStyle/>
          <a:p>
            <a:endParaRPr lang="el-GR"/>
          </a:p>
        </p:txBody>
      </p:sp>
      <p:sp>
        <p:nvSpPr>
          <p:cNvPr id="251922" name="Line 18"/>
          <p:cNvSpPr>
            <a:spLocks noChangeShapeType="1"/>
          </p:cNvSpPr>
          <p:nvPr/>
        </p:nvSpPr>
        <p:spPr bwMode="auto">
          <a:xfrm flipH="1">
            <a:off x="3724275" y="2957513"/>
            <a:ext cx="61913" cy="166687"/>
          </a:xfrm>
          <a:prstGeom prst="line">
            <a:avLst/>
          </a:prstGeom>
          <a:noFill/>
          <a:ln w="19050">
            <a:solidFill>
              <a:srgbClr val="CCFFFF"/>
            </a:solidFill>
            <a:round/>
            <a:headEnd/>
            <a:tailEnd/>
          </a:ln>
          <a:effectLst/>
        </p:spPr>
        <p:txBody>
          <a:bodyPr/>
          <a:lstStyle/>
          <a:p>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3954" name="Rectangle 2"/>
          <p:cNvSpPr>
            <a:spLocks noGrp="1" noChangeArrowheads="1"/>
          </p:cNvSpPr>
          <p:nvPr>
            <p:ph type="title"/>
          </p:nvPr>
        </p:nvSpPr>
        <p:spPr>
          <a:xfrm>
            <a:off x="2284026" y="2043663"/>
            <a:ext cx="4578895" cy="2031055"/>
          </a:xfrm>
        </p:spPr>
        <p:txBody>
          <a:bodyPr vert="horz" lIns="91440" tIns="45720" rIns="91440" bIns="45720" rtlCol="0" anchor="b">
            <a:normAutofit/>
          </a:bodyPr>
          <a:lstStyle/>
          <a:p>
            <a:pPr algn="ctr" defTabSz="914400"/>
            <a:r>
              <a:rPr lang="en-US" sz="3800" b="1" kern="1200">
                <a:solidFill>
                  <a:srgbClr val="FFFFFF"/>
                </a:solidFill>
                <a:effectLst>
                  <a:outerShdw blurRad="38100" dist="38100" dir="2700000" algn="tl">
                    <a:srgbClr val="000000">
                      <a:alpha val="43137"/>
                    </a:srgbClr>
                  </a:outerShdw>
                </a:effectLst>
                <a:latin typeface="+mj-lt"/>
                <a:ea typeface="+mj-ea"/>
                <a:cs typeface="+mj-cs"/>
              </a:rPr>
              <a:t>1. Εντομοκτόνα που δρουν στο άξονα του νευρικού κυττάρου</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axon"/>
          <p:cNvPicPr>
            <a:picLocks noChangeAspect="1" noChangeArrowheads="1"/>
          </p:cNvPicPr>
          <p:nvPr/>
        </p:nvPicPr>
        <p:blipFill>
          <a:blip r:embed="rId2" cstate="print"/>
          <a:srcRect/>
          <a:stretch>
            <a:fillRect/>
          </a:stretch>
        </p:blipFill>
        <p:spPr bwMode="auto">
          <a:xfrm>
            <a:off x="0" y="447675"/>
            <a:ext cx="9144000" cy="591502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02" name="Rectangle 2"/>
          <p:cNvSpPr>
            <a:spLocks noGrp="1" noChangeArrowheads="1"/>
          </p:cNvSpPr>
          <p:nvPr>
            <p:ph type="title"/>
          </p:nvPr>
        </p:nvSpPr>
        <p:spPr>
          <a:xfrm>
            <a:off x="505677" y="914400"/>
            <a:ext cx="2743200" cy="2887579"/>
          </a:xfrm>
        </p:spPr>
        <p:txBody>
          <a:bodyPr vert="horz" lIns="91440" tIns="45720" rIns="91440" bIns="45720" rtlCol="0" anchor="b">
            <a:normAutofit/>
          </a:bodyPr>
          <a:lstStyle/>
          <a:p>
            <a:pPr algn="ctr" defTabSz="914400"/>
            <a:r>
              <a:rPr lang="en-US" b="1" kern="1200">
                <a:solidFill>
                  <a:srgbClr val="FFFFFF"/>
                </a:solidFill>
                <a:latin typeface="+mj-lt"/>
                <a:ea typeface="+mj-ea"/>
                <a:cs typeface="+mj-cs"/>
              </a:rPr>
              <a:t>Ανθεκτικότητα kdr</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56003" name="Picture 3"/>
          <p:cNvPicPr>
            <a:picLocks noChangeAspect="1" noChangeArrowheads="1"/>
          </p:cNvPicPr>
          <p:nvPr/>
        </p:nvPicPr>
        <p:blipFill>
          <a:blip r:embed="rId2" cstate="print"/>
          <a:stretch>
            <a:fillRect/>
          </a:stretch>
        </p:blipFill>
        <p:spPr bwMode="auto">
          <a:xfrm>
            <a:off x="3865366" y="1479195"/>
            <a:ext cx="4915159" cy="390755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7026" name="Rectangle 2"/>
          <p:cNvSpPr>
            <a:spLocks noGrp="1" noChangeArrowheads="1"/>
          </p:cNvSpPr>
          <p:nvPr>
            <p:ph type="title"/>
          </p:nvPr>
        </p:nvSpPr>
        <p:spPr>
          <a:xfrm>
            <a:off x="451532" y="2250610"/>
            <a:ext cx="2391675" cy="2354240"/>
          </a:xfrm>
          <a:prstGeom prst="ellipse">
            <a:avLst/>
          </a:prstGeom>
          <a:solidFill>
            <a:srgbClr val="262626"/>
          </a:solidFill>
          <a:ln w="174625" cmpd="thinThick">
            <a:solidFill>
              <a:srgbClr val="262626"/>
            </a:solidFill>
          </a:ln>
        </p:spPr>
        <p:txBody>
          <a:bodyPr anchor="ctr">
            <a:normAutofit/>
          </a:bodyPr>
          <a:lstStyle/>
          <a:p>
            <a:pPr algn="ctr"/>
            <a:r>
              <a:rPr lang="el-GR" sz="1600" b="1">
                <a:solidFill>
                  <a:srgbClr val="FFFFFF"/>
                </a:solidFill>
                <a:latin typeface="Candara" panose="020E0502030303020204" pitchFamily="34" charset="0"/>
              </a:rPr>
              <a:t>Ανθεκτικότητα </a:t>
            </a:r>
            <a:r>
              <a:rPr lang="en-US" sz="1600" b="1">
                <a:solidFill>
                  <a:srgbClr val="FFFFFF"/>
                </a:solidFill>
                <a:latin typeface="Candara" panose="020E0502030303020204" pitchFamily="34" charset="0"/>
              </a:rPr>
              <a:t>kdr</a:t>
            </a:r>
            <a:r>
              <a:rPr lang="el-GR" sz="1600" b="1">
                <a:solidFill>
                  <a:srgbClr val="FFFFFF"/>
                </a:solidFill>
                <a:latin typeface="Candara" panose="020E0502030303020204" pitchFamily="34" charset="0"/>
              </a:rPr>
              <a:t>: επιβράδυνση κλεισίματος καναλιού </a:t>
            </a:r>
            <a:r>
              <a:rPr lang="en-US" sz="1600" b="1">
                <a:solidFill>
                  <a:srgbClr val="FFFFFF"/>
                </a:solidFill>
                <a:latin typeface="Candara" panose="020E0502030303020204" pitchFamily="34" charset="0"/>
              </a:rPr>
              <a:t>Na</a:t>
            </a:r>
            <a:endParaRPr lang="el-GR" sz="1600" b="1">
              <a:solidFill>
                <a:srgbClr val="FFFFFF"/>
              </a:solidFill>
              <a:latin typeface="Candara" panose="020E0502030303020204" pitchFamily="34" charset="0"/>
            </a:endParaRPr>
          </a:p>
        </p:txBody>
      </p:sp>
      <p:pic>
        <p:nvPicPr>
          <p:cNvPr id="257027" name="Picture 3"/>
          <p:cNvPicPr>
            <a:picLocks noChangeAspect="1" noChangeArrowheads="1"/>
          </p:cNvPicPr>
          <p:nvPr/>
        </p:nvPicPr>
        <p:blipFill>
          <a:blip r:embed="rId2" cstate="print"/>
          <a:stretch>
            <a:fillRect/>
          </a:stretch>
        </p:blipFill>
        <p:spPr bwMode="auto">
          <a:xfrm>
            <a:off x="3287484" y="1102427"/>
            <a:ext cx="5391149" cy="465060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50" name="Rectangle 2"/>
          <p:cNvSpPr>
            <a:spLocks noGrp="1" noChangeArrowheads="1"/>
          </p:cNvSpPr>
          <p:nvPr>
            <p:ph type="title"/>
          </p:nvPr>
        </p:nvSpPr>
        <p:spPr>
          <a:xfrm>
            <a:off x="409763" y="433545"/>
            <a:ext cx="8354890" cy="930447"/>
          </a:xfrm>
        </p:spPr>
        <p:txBody>
          <a:bodyPr vert="horz" lIns="91440" tIns="45720" rIns="91440" bIns="45720" rtlCol="0" anchor="b">
            <a:normAutofit/>
          </a:bodyPr>
          <a:lstStyle/>
          <a:p>
            <a:pPr algn="ctr" defTabSz="914400"/>
            <a:r>
              <a:rPr lang="en-US" sz="4700" b="1">
                <a:solidFill>
                  <a:srgbClr val="FFFFFF"/>
                </a:solidFill>
              </a:rPr>
              <a:t>Η δομή ενός καναλιού ιόντων</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58052" name="Picture 4"/>
          <p:cNvPicPr>
            <a:picLocks noChangeAspect="1" noChangeArrowheads="1"/>
          </p:cNvPicPr>
          <p:nvPr/>
        </p:nvPicPr>
        <p:blipFill>
          <a:blip r:embed="rId2" cstate="print"/>
          <a:stretch>
            <a:fillRect/>
          </a:stretch>
        </p:blipFill>
        <p:spPr bwMode="auto">
          <a:xfrm>
            <a:off x="565666" y="2426818"/>
            <a:ext cx="3457955" cy="3997637"/>
          </a:xfrm>
          <a:prstGeom prst="rect">
            <a:avLst/>
          </a:prstGeom>
          <a:noFill/>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58051" name="Picture 3"/>
          <p:cNvPicPr>
            <a:picLocks noChangeAspect="1" noChangeArrowheads="1"/>
          </p:cNvPicPr>
          <p:nvPr/>
        </p:nvPicPr>
        <p:blipFill>
          <a:blip r:embed="rId3" cstate="print"/>
          <a:stretch>
            <a:fillRect/>
          </a:stretch>
        </p:blipFill>
        <p:spPr bwMode="auto">
          <a:xfrm>
            <a:off x="4833804" y="2778632"/>
            <a:ext cx="4091938" cy="329400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75" name="Rectangle 3"/>
          <p:cNvSpPr>
            <a:spLocks noGrp="1" noChangeArrowheads="1"/>
          </p:cNvSpPr>
          <p:nvPr>
            <p:ph type="title"/>
          </p:nvPr>
        </p:nvSpPr>
        <p:spPr>
          <a:xfrm>
            <a:off x="417399" y="643467"/>
            <a:ext cx="8408193" cy="744836"/>
          </a:xfrm>
        </p:spPr>
        <p:txBody>
          <a:bodyPr>
            <a:normAutofit/>
          </a:bodyPr>
          <a:lstStyle/>
          <a:p>
            <a:pPr algn="ctr"/>
            <a:r>
              <a:rPr lang="el-GR" sz="2800" b="1">
                <a:solidFill>
                  <a:schemeClr val="bg1"/>
                </a:solidFill>
                <a:latin typeface="Candara" panose="020E0502030303020204" pitchFamily="34" charset="0"/>
              </a:rPr>
              <a:t>Κανάλι νατρίου</a:t>
            </a:r>
          </a:p>
        </p:txBody>
      </p:sp>
      <p:pic>
        <p:nvPicPr>
          <p:cNvPr id="259074" name="Picture 2" descr="http://www.bio.davidson.edu/Courses/Molbio/MolStudents/spring2005/Heiner/ionchannel2.jpg"/>
          <p:cNvPicPr>
            <a:picLocks noChangeAspect="1" noChangeArrowheads="1"/>
          </p:cNvPicPr>
          <p:nvPr/>
        </p:nvPicPr>
        <p:blipFill>
          <a:blip r:embed="rId2" cstate="print"/>
          <a:stretch>
            <a:fillRect/>
          </a:stretch>
        </p:blipFill>
        <p:spPr bwMode="auto">
          <a:xfrm>
            <a:off x="482600" y="1684498"/>
            <a:ext cx="8178799" cy="4375657"/>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779463" y="809625"/>
            <a:ext cx="7602537" cy="3014663"/>
          </a:xfrm>
          <a:prstGeom prst="rect">
            <a:avLst/>
          </a:prstGeom>
          <a:noFill/>
          <a:ln w="9525">
            <a:noFill/>
            <a:miter lim="800000"/>
            <a:headEnd/>
            <a:tailEnd/>
          </a:ln>
          <a:effectLst/>
        </p:spPr>
      </p:pic>
      <p:sp>
        <p:nvSpPr>
          <p:cNvPr id="260099" name="Rectangle 3"/>
          <p:cNvSpPr>
            <a:spLocks noChangeArrowheads="1"/>
          </p:cNvSpPr>
          <p:nvPr/>
        </p:nvSpPr>
        <p:spPr bwMode="auto">
          <a:xfrm>
            <a:off x="254000" y="4146357"/>
            <a:ext cx="8305800" cy="2600712"/>
          </a:xfrm>
          <a:prstGeom prst="rect">
            <a:avLst/>
          </a:prstGeom>
          <a:noFill/>
          <a:ln w="9525">
            <a:noFill/>
            <a:miter lim="800000"/>
            <a:headEnd/>
            <a:tailEnd/>
          </a:ln>
          <a:effectLst/>
        </p:spPr>
        <p:txBody>
          <a:bodyPr anchor="ctr">
            <a:spAutoFit/>
          </a:bodyPr>
          <a:lstStyle/>
          <a:p>
            <a:r>
              <a:rPr lang="el-GR" sz="1400">
                <a:solidFill>
                  <a:schemeClr val="accent3">
                    <a:lumMod val="50000"/>
                  </a:schemeClr>
                </a:solidFill>
                <a:latin typeface="Arial Unicode MS" pitchFamily="34" charset="-128"/>
              </a:rPr>
              <a:t>                              </a:t>
            </a:r>
            <a:r>
              <a:rPr lang="el-GR" sz="6500">
                <a:solidFill>
                  <a:schemeClr val="accent3">
                    <a:lumMod val="50000"/>
                  </a:schemeClr>
                </a:solidFill>
                <a:latin typeface="Arial Unicode MS" pitchFamily="34" charset="-128"/>
              </a:rPr>
              <a:t> </a:t>
            </a:r>
            <a:r>
              <a:rPr lang="el-GR" sz="1400">
                <a:solidFill>
                  <a:schemeClr val="accent3">
                    <a:lumMod val="50000"/>
                  </a:schemeClr>
                </a:solidFill>
                <a:latin typeface="Arial Unicode MS" pitchFamily="34" charset="-128"/>
              </a:rPr>
              <a:t>                                               </a:t>
            </a:r>
            <a:r>
              <a:rPr lang="el-GR" sz="6500">
                <a:solidFill>
                  <a:schemeClr val="accent3">
                    <a:lumMod val="50000"/>
                  </a:schemeClr>
                </a:solidFill>
                <a:latin typeface="Arial Unicode MS" pitchFamily="34" charset="-128"/>
              </a:rPr>
              <a:t> </a:t>
            </a:r>
            <a:r>
              <a:rPr lang="el-GR" sz="1400">
                <a:solidFill>
                  <a:schemeClr val="accent3">
                    <a:lumMod val="50000"/>
                  </a:schemeClr>
                </a:solidFill>
                <a:latin typeface="Arial Unicode MS" pitchFamily="34" charset="-128"/>
              </a:rPr>
              <a:t>                                            </a:t>
            </a:r>
          </a:p>
          <a:p>
            <a:pPr eaLnBrk="0" hangingPunct="0"/>
            <a:r>
              <a:rPr lang="el-GR" sz="1400">
                <a:solidFill>
                  <a:schemeClr val="accent3">
                    <a:lumMod val="50000"/>
                  </a:schemeClr>
                </a:solidFill>
                <a:latin typeface="Arial Unicode MS" pitchFamily="34" charset="-128"/>
              </a:rPr>
              <a:t>                                         DDT                       Deltamethrin                  Fenfluthrin</a:t>
            </a:r>
          </a:p>
          <a:p>
            <a:pPr eaLnBrk="0" hangingPunct="0"/>
            <a:r>
              <a:rPr lang="el-GR" sz="1400">
                <a:solidFill>
                  <a:schemeClr val="accent3">
                    <a:lumMod val="50000"/>
                  </a:schemeClr>
                </a:solidFill>
                <a:latin typeface="Candara" panose="020E0502030303020204" pitchFamily="34" charset="0"/>
              </a:rPr>
              <a:t>Docking predictions for DDT, deltamethrin and fenfluthrin with the voltage-gated sodium channel (insecticide structures shown in stick format). The S4-S5 linkers, S5 helices, pore helices and S6 helices are shown in cartoon (yellow, cyan, brown and blue, respectively). Residues implicated in pyrethroid binding in various pest species (housefly residues M918, L925, T929 and L932) are shown in green stick format.  Predicted distances of H-bonding interactions from the T929 threonine oxygen (donor) to each pyrethroid’s carbonyl oxygen (acceptor) is 3.03 Å (deltamethrin) and 2.73 Å (fenfluthrin)</a:t>
            </a:r>
            <a:endParaRPr lang="el-GR" sz="1400" dirty="0">
              <a:solidFill>
                <a:schemeClr val="accent3">
                  <a:lumMod val="50000"/>
                </a:schemeClr>
              </a:solidFill>
              <a:latin typeface="Candara" panose="020E0502030303020204" pitchFamily="34" charset="0"/>
            </a:endParaRPr>
          </a:p>
        </p:txBody>
      </p:sp>
      <p:pic>
        <p:nvPicPr>
          <p:cNvPr id="260100" name="Picture 4" descr="Fig2a"/>
          <p:cNvPicPr>
            <a:picLocks noChangeAspect="1" noChangeArrowheads="1"/>
          </p:cNvPicPr>
          <p:nvPr/>
        </p:nvPicPr>
        <p:blipFill>
          <a:blip r:embed="rId3" cstate="print"/>
          <a:srcRect/>
          <a:stretch>
            <a:fillRect/>
          </a:stretch>
        </p:blipFill>
        <p:spPr bwMode="auto">
          <a:xfrm>
            <a:off x="1774825" y="3703638"/>
            <a:ext cx="1695450" cy="1485900"/>
          </a:xfrm>
          <a:prstGeom prst="rect">
            <a:avLst/>
          </a:prstGeom>
          <a:noFill/>
        </p:spPr>
      </p:pic>
      <p:pic>
        <p:nvPicPr>
          <p:cNvPr id="260101" name="Picture 5" descr="Fig2b"/>
          <p:cNvPicPr>
            <a:picLocks noChangeAspect="1" noChangeArrowheads="1"/>
          </p:cNvPicPr>
          <p:nvPr/>
        </p:nvPicPr>
        <p:blipFill>
          <a:blip r:embed="rId4" cstate="print"/>
          <a:srcRect/>
          <a:stretch>
            <a:fillRect/>
          </a:stretch>
        </p:blipFill>
        <p:spPr bwMode="auto">
          <a:xfrm>
            <a:off x="3536950" y="3694113"/>
            <a:ext cx="1733550" cy="1495425"/>
          </a:xfrm>
          <a:prstGeom prst="rect">
            <a:avLst/>
          </a:prstGeom>
          <a:noFill/>
        </p:spPr>
      </p:pic>
      <p:pic>
        <p:nvPicPr>
          <p:cNvPr id="260102" name="Picture 6" descr="Fig2c"/>
          <p:cNvPicPr>
            <a:picLocks noChangeAspect="1" noChangeArrowheads="1"/>
          </p:cNvPicPr>
          <p:nvPr/>
        </p:nvPicPr>
        <p:blipFill>
          <a:blip r:embed="rId5" cstate="print"/>
          <a:srcRect/>
          <a:stretch>
            <a:fillRect/>
          </a:stretch>
        </p:blipFill>
        <p:spPr bwMode="auto">
          <a:xfrm>
            <a:off x="5337175" y="3686175"/>
            <a:ext cx="1743075" cy="1504950"/>
          </a:xfrm>
          <a:prstGeom prst="rect">
            <a:avLst/>
          </a:prstGeom>
          <a:noFill/>
        </p:spPr>
      </p:pic>
      <p:sp>
        <p:nvSpPr>
          <p:cNvPr id="260103" name="Rectangle 7"/>
          <p:cNvSpPr>
            <a:spLocks noGrp="1" noChangeArrowheads="1"/>
          </p:cNvSpPr>
          <p:nvPr>
            <p:ph type="title"/>
          </p:nvPr>
        </p:nvSpPr>
        <p:spPr>
          <a:xfrm>
            <a:off x="685800" y="19050"/>
            <a:ext cx="7772400" cy="642938"/>
          </a:xfrm>
        </p:spPr>
        <p:txBody>
          <a:bodyPr/>
          <a:lstStyle/>
          <a:p>
            <a:r>
              <a:rPr lang="el-GR" sz="3600" b="1">
                <a:solidFill>
                  <a:schemeClr val="accent3">
                    <a:lumMod val="50000"/>
                  </a:schemeClr>
                </a:solidFill>
                <a:latin typeface="Candara" panose="020E0502030303020204" pitchFamily="34" charset="0"/>
              </a:rPr>
              <a:t>Οι μεταλλάξεις ανθεκτικότητας</a:t>
            </a:r>
            <a:endParaRPr lang="el-GR" sz="3600" b="1" dirty="0">
              <a:solidFill>
                <a:schemeClr val="accent3">
                  <a:lumMod val="50000"/>
                </a:schemeClr>
              </a:solidFill>
              <a:latin typeface="Candara" panose="020E05020303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sp>
        <p:nvSpPr>
          <p:cNvPr id="219139" name="Rectangle 3"/>
          <p:cNvSpPr>
            <a:spLocks noGrp="1" noChangeArrowheads="1"/>
          </p:cNvSpPr>
          <p:nvPr>
            <p:ph type="title"/>
          </p:nvPr>
        </p:nvSpPr>
        <p:spPr>
          <a:xfrm>
            <a:off x="457200" y="0"/>
            <a:ext cx="8229600" cy="1143000"/>
          </a:xfrm>
        </p:spPr>
        <p:txBody>
          <a:bodyPr/>
          <a:lstStyle/>
          <a:p>
            <a:r>
              <a:rPr lang="en-US" dirty="0">
                <a:solidFill>
                  <a:schemeClr val="bg1"/>
                </a:solidFill>
                <a:latin typeface="Candara" panose="020E0502030303020204" pitchFamily="34" charset="0"/>
              </a:rPr>
              <a:t>Non-target </a:t>
            </a:r>
          </a:p>
        </p:txBody>
      </p:sp>
      <p:pic>
        <p:nvPicPr>
          <p:cNvPr id="219140" name="Picture 4" descr="assassin_bug"/>
          <p:cNvPicPr>
            <a:picLocks noChangeAspect="1" noChangeArrowheads="1"/>
          </p:cNvPicPr>
          <p:nvPr/>
        </p:nvPicPr>
        <p:blipFill>
          <a:blip r:embed="rId3" cstate="print"/>
          <a:srcRect/>
          <a:stretch>
            <a:fillRect/>
          </a:stretch>
        </p:blipFill>
        <p:spPr bwMode="auto">
          <a:xfrm>
            <a:off x="4038600" y="1295400"/>
            <a:ext cx="3886200" cy="2720975"/>
          </a:xfrm>
          <a:prstGeom prst="rect">
            <a:avLst/>
          </a:prstGeom>
          <a:noFill/>
        </p:spPr>
      </p:pic>
      <p:pic>
        <p:nvPicPr>
          <p:cNvPr id="219141" name="Picture 5" descr="Aleiodes_indiscretus_wasp_parasitizing_gypsy_moth_caterpillar"/>
          <p:cNvPicPr>
            <a:picLocks noChangeAspect="1" noChangeArrowheads="1"/>
          </p:cNvPicPr>
          <p:nvPr/>
        </p:nvPicPr>
        <p:blipFill>
          <a:blip r:embed="rId4" cstate="print"/>
          <a:srcRect/>
          <a:stretch>
            <a:fillRect/>
          </a:stretch>
        </p:blipFill>
        <p:spPr bwMode="auto">
          <a:xfrm>
            <a:off x="6899275" y="0"/>
            <a:ext cx="2244725" cy="2819400"/>
          </a:xfrm>
          <a:prstGeom prst="rect">
            <a:avLst/>
          </a:prstGeom>
          <a:noFill/>
        </p:spPr>
      </p:pic>
      <p:pic>
        <p:nvPicPr>
          <p:cNvPr id="219142" name="Picture 6" descr="nursery_web_spider_1"/>
          <p:cNvPicPr>
            <a:picLocks noChangeAspect="1" noChangeArrowheads="1"/>
          </p:cNvPicPr>
          <p:nvPr/>
        </p:nvPicPr>
        <p:blipFill>
          <a:blip r:embed="rId5" cstate="print"/>
          <a:srcRect/>
          <a:stretch>
            <a:fillRect/>
          </a:stretch>
        </p:blipFill>
        <p:spPr bwMode="auto">
          <a:xfrm>
            <a:off x="4572000" y="3810000"/>
            <a:ext cx="4419600" cy="2947988"/>
          </a:xfrm>
          <a:prstGeom prst="rect">
            <a:avLst/>
          </a:prstGeom>
          <a:noFill/>
        </p:spPr>
      </p:pic>
      <p:grpSp>
        <p:nvGrpSpPr>
          <p:cNvPr id="219143" name="Group 7"/>
          <p:cNvGrpSpPr>
            <a:grpSpLocks/>
          </p:cNvGrpSpPr>
          <p:nvPr/>
        </p:nvGrpSpPr>
        <p:grpSpPr bwMode="auto">
          <a:xfrm>
            <a:off x="0" y="0"/>
            <a:ext cx="4343400" cy="6756400"/>
            <a:chOff x="0" y="0"/>
            <a:chExt cx="2736" cy="4256"/>
          </a:xfrm>
        </p:grpSpPr>
        <p:pic>
          <p:nvPicPr>
            <p:cNvPr id="219144" name="Picture 8" descr="h4440pi"/>
            <p:cNvPicPr>
              <a:picLocks noChangeAspect="1" noChangeArrowheads="1"/>
            </p:cNvPicPr>
            <p:nvPr/>
          </p:nvPicPr>
          <p:blipFill>
            <a:blip r:embed="rId6" cstate="print"/>
            <a:srcRect/>
            <a:stretch>
              <a:fillRect/>
            </a:stretch>
          </p:blipFill>
          <p:spPr bwMode="auto">
            <a:xfrm>
              <a:off x="0" y="0"/>
              <a:ext cx="1542" cy="2784"/>
            </a:xfrm>
            <a:prstGeom prst="rect">
              <a:avLst/>
            </a:prstGeom>
            <a:noFill/>
          </p:spPr>
        </p:pic>
        <p:pic>
          <p:nvPicPr>
            <p:cNvPr id="219145" name="Picture 9" descr="oldfield%20mouse"/>
            <p:cNvPicPr>
              <a:picLocks noChangeAspect="1" noChangeArrowheads="1"/>
            </p:cNvPicPr>
            <p:nvPr/>
          </p:nvPicPr>
          <p:blipFill>
            <a:blip r:embed="rId7" cstate="print"/>
            <a:srcRect/>
            <a:stretch>
              <a:fillRect/>
            </a:stretch>
          </p:blipFill>
          <p:spPr bwMode="auto">
            <a:xfrm>
              <a:off x="384" y="2688"/>
              <a:ext cx="2352" cy="156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9143"/>
                                        </p:tgtEl>
                                        <p:attrNameLst>
                                          <p:attrName>style.visibility</p:attrName>
                                        </p:attrNameLst>
                                      </p:cBhvr>
                                      <p:to>
                                        <p:strVal val="visible"/>
                                      </p:to>
                                    </p:set>
                                    <p:animEffect transition="in" filter="blinds(horizontal)">
                                      <p:cBhvr>
                                        <p:cTn id="7" dur="5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1122" name="Rectangle 2"/>
          <p:cNvSpPr>
            <a:spLocks noGrp="1" noChangeArrowheads="1"/>
          </p:cNvSpPr>
          <p:nvPr>
            <p:ph type="title"/>
          </p:nvPr>
        </p:nvSpPr>
        <p:spPr>
          <a:xfrm>
            <a:off x="2284026" y="2043663"/>
            <a:ext cx="4578895" cy="2031055"/>
          </a:xfrm>
        </p:spPr>
        <p:txBody>
          <a:bodyPr vert="horz" lIns="91440" tIns="45720" rIns="91440" bIns="45720" rtlCol="0" anchor="b">
            <a:normAutofit/>
          </a:bodyPr>
          <a:lstStyle/>
          <a:p>
            <a:pPr algn="ctr" defTabSz="914400"/>
            <a:r>
              <a:rPr lang="en-US" sz="4700" b="1" kern="1200">
                <a:solidFill>
                  <a:srgbClr val="FFFFFF"/>
                </a:solidFill>
                <a:effectLst>
                  <a:outerShdw blurRad="38100" dist="38100" dir="2700000" algn="tl">
                    <a:srgbClr val="000000">
                      <a:alpha val="43137"/>
                    </a:srgbClr>
                  </a:outerShdw>
                </a:effectLst>
                <a:latin typeface="+mj-lt"/>
                <a:ea typeface="+mj-ea"/>
                <a:cs typeface="+mj-cs"/>
              </a:rPr>
              <a:t>2. Εντομοκτόνα που δρουν στη νευρική σύναψη</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146" name="Group 2"/>
          <p:cNvGrpSpPr>
            <a:grpSpLocks/>
          </p:cNvGrpSpPr>
          <p:nvPr/>
        </p:nvGrpSpPr>
        <p:grpSpPr bwMode="auto">
          <a:xfrm>
            <a:off x="1956048" y="643467"/>
            <a:ext cx="5231902" cy="5571066"/>
            <a:chOff x="3504" y="2160"/>
            <a:chExt cx="1966" cy="2059"/>
          </a:xfrm>
        </p:grpSpPr>
        <p:pic>
          <p:nvPicPr>
            <p:cNvPr id="262147" name="Picture 3" descr="cleft copy3"/>
            <p:cNvPicPr>
              <a:picLocks noChangeAspect="1" noChangeArrowheads="1"/>
            </p:cNvPicPr>
            <p:nvPr/>
          </p:nvPicPr>
          <p:blipFill>
            <a:blip r:embed="rId2" cstate="print"/>
            <a:srcRect/>
            <a:stretch>
              <a:fillRect/>
            </a:stretch>
          </p:blipFill>
          <p:spPr bwMode="auto">
            <a:xfrm>
              <a:off x="3504" y="2160"/>
              <a:ext cx="1966" cy="2059"/>
            </a:xfrm>
            <a:prstGeom prst="rect">
              <a:avLst/>
            </a:prstGeom>
            <a:noFill/>
          </p:spPr>
        </p:pic>
        <p:sp>
          <p:nvSpPr>
            <p:cNvPr id="262148" name="Arc 4"/>
            <p:cNvSpPr>
              <a:spLocks/>
            </p:cNvSpPr>
            <p:nvPr/>
          </p:nvSpPr>
          <p:spPr bwMode="auto">
            <a:xfrm rot="16292238">
              <a:off x="3900" y="3474"/>
              <a:ext cx="116" cy="1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sp>
          <p:nvSpPr>
            <p:cNvPr id="262149" name="Arc 5"/>
            <p:cNvSpPr>
              <a:spLocks/>
            </p:cNvSpPr>
            <p:nvPr/>
          </p:nvSpPr>
          <p:spPr bwMode="auto">
            <a:xfrm rot="10707762" flipV="1">
              <a:off x="4944" y="3756"/>
              <a:ext cx="64" cy="1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sm" len="sm"/>
            </a:ln>
            <a:effectLst/>
          </p:spPr>
          <p:txBody>
            <a:bodyPr wrap="none" anchor="ctr"/>
            <a:lstStyle/>
            <a:p>
              <a:endParaRPr lang="el-G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5484813" y="1241425"/>
            <a:ext cx="3389312" cy="1762125"/>
          </a:xfrm>
        </p:spPr>
        <p:txBody>
          <a:bodyPr/>
          <a:lstStyle/>
          <a:p>
            <a:r>
              <a:rPr lang="el-GR" sz="2400" b="1" dirty="0">
                <a:solidFill>
                  <a:schemeClr val="accent3">
                    <a:lumMod val="50000"/>
                  </a:schemeClr>
                </a:solidFill>
                <a:latin typeface="Candara" panose="020E0502030303020204" pitchFamily="34" charset="0"/>
              </a:rPr>
              <a:t>Τρόπος δράσης των </a:t>
            </a:r>
            <a:r>
              <a:rPr lang="el-GR" sz="2400" b="1" dirty="0" err="1">
                <a:solidFill>
                  <a:schemeClr val="accent3">
                    <a:lumMod val="50000"/>
                  </a:schemeClr>
                </a:solidFill>
                <a:latin typeface="Candara" panose="020E0502030303020204" pitchFamily="34" charset="0"/>
              </a:rPr>
              <a:t>οργανοφωσφορικών</a:t>
            </a:r>
            <a:r>
              <a:rPr lang="el-GR" sz="2400" b="1" dirty="0">
                <a:solidFill>
                  <a:schemeClr val="accent3">
                    <a:lumMod val="50000"/>
                  </a:schemeClr>
                </a:solidFill>
                <a:latin typeface="Candara" panose="020E0502030303020204" pitchFamily="34" charset="0"/>
              </a:rPr>
              <a:t> εντομοκτόνων</a:t>
            </a:r>
          </a:p>
        </p:txBody>
      </p:sp>
      <p:grpSp>
        <p:nvGrpSpPr>
          <p:cNvPr id="263171" name="Group 3"/>
          <p:cNvGrpSpPr>
            <a:grpSpLocks/>
          </p:cNvGrpSpPr>
          <p:nvPr/>
        </p:nvGrpSpPr>
        <p:grpSpPr bwMode="auto">
          <a:xfrm>
            <a:off x="477838" y="15875"/>
            <a:ext cx="4722812" cy="6842125"/>
            <a:chOff x="301" y="10"/>
            <a:chExt cx="2975" cy="4310"/>
          </a:xfrm>
        </p:grpSpPr>
        <p:pic>
          <p:nvPicPr>
            <p:cNvPr id="263172" name="Picture 4"/>
            <p:cNvPicPr>
              <a:picLocks noChangeAspect="1" noChangeArrowheads="1"/>
            </p:cNvPicPr>
            <p:nvPr/>
          </p:nvPicPr>
          <p:blipFill>
            <a:blip r:embed="rId2" cstate="print"/>
            <a:srcRect/>
            <a:stretch>
              <a:fillRect/>
            </a:stretch>
          </p:blipFill>
          <p:spPr bwMode="auto">
            <a:xfrm>
              <a:off x="320" y="10"/>
              <a:ext cx="2956" cy="2208"/>
            </a:xfrm>
            <a:prstGeom prst="rect">
              <a:avLst/>
            </a:prstGeom>
            <a:noFill/>
            <a:ln w="9525">
              <a:noFill/>
              <a:miter lim="800000"/>
              <a:headEnd/>
              <a:tailEnd/>
            </a:ln>
            <a:effectLst/>
          </p:spPr>
        </p:pic>
        <p:sp>
          <p:nvSpPr>
            <p:cNvPr id="263173" name="Text Box 5"/>
            <p:cNvSpPr txBox="1">
              <a:spLocks noChangeArrowheads="1"/>
            </p:cNvSpPr>
            <p:nvPr/>
          </p:nvSpPr>
          <p:spPr bwMode="auto">
            <a:xfrm>
              <a:off x="1178" y="2274"/>
              <a:ext cx="52" cy="96"/>
            </a:xfrm>
            <a:prstGeom prst="rect">
              <a:avLst/>
            </a:prstGeom>
            <a:solidFill>
              <a:schemeClr val="bg1"/>
            </a:solidFill>
            <a:ln w="9525">
              <a:noFill/>
              <a:miter lim="800000"/>
              <a:headEnd/>
              <a:tailEnd/>
            </a:ln>
            <a:effectLst/>
          </p:spPr>
          <p:txBody>
            <a:bodyPr lIns="0" tIns="0" rIns="0" bIns="0">
              <a:spAutoFit/>
            </a:bodyPr>
            <a:lstStyle/>
            <a:p>
              <a:r>
                <a:rPr lang="en-US" sz="1000" b="1">
                  <a:solidFill>
                    <a:schemeClr val="accent3">
                      <a:lumMod val="50000"/>
                    </a:schemeClr>
                  </a:solidFill>
                  <a:latin typeface="Times New Roman" charset="0"/>
                </a:rPr>
                <a:t>S</a:t>
              </a:r>
              <a:endParaRPr lang="el-GR" sz="1000" b="1">
                <a:solidFill>
                  <a:schemeClr val="accent3">
                    <a:lumMod val="50000"/>
                  </a:schemeClr>
                </a:solidFill>
                <a:latin typeface="Times New Roman" charset="0"/>
              </a:endParaRPr>
            </a:p>
          </p:txBody>
        </p:sp>
        <p:sp>
          <p:nvSpPr>
            <p:cNvPr id="263174" name="Text Box 6"/>
            <p:cNvSpPr txBox="1">
              <a:spLocks noChangeArrowheads="1"/>
            </p:cNvSpPr>
            <p:nvPr/>
          </p:nvSpPr>
          <p:spPr bwMode="auto">
            <a:xfrm>
              <a:off x="1233" y="3456"/>
              <a:ext cx="52" cy="96"/>
            </a:xfrm>
            <a:prstGeom prst="rect">
              <a:avLst/>
            </a:prstGeom>
            <a:solidFill>
              <a:schemeClr val="bg1"/>
            </a:solidFill>
            <a:ln w="9525">
              <a:noFill/>
              <a:miter lim="800000"/>
              <a:headEnd/>
              <a:tailEnd/>
            </a:ln>
            <a:effectLst/>
          </p:spPr>
          <p:txBody>
            <a:bodyPr lIns="0" tIns="0" rIns="0" bIns="0">
              <a:spAutoFit/>
            </a:bodyPr>
            <a:lstStyle/>
            <a:p>
              <a:r>
                <a:rPr lang="en-US" sz="1000" b="1">
                  <a:solidFill>
                    <a:schemeClr val="accent3">
                      <a:lumMod val="50000"/>
                    </a:schemeClr>
                  </a:solidFill>
                  <a:latin typeface="Times New Roman" charset="0"/>
                </a:rPr>
                <a:t>S</a:t>
              </a:r>
              <a:endParaRPr lang="el-GR" sz="1000" b="1">
                <a:solidFill>
                  <a:schemeClr val="accent3">
                    <a:lumMod val="50000"/>
                  </a:schemeClr>
                </a:solidFill>
                <a:latin typeface="Times New Roman" charset="0"/>
              </a:endParaRPr>
            </a:p>
          </p:txBody>
        </p:sp>
        <p:sp>
          <p:nvSpPr>
            <p:cNvPr id="263175" name="Rectangle 7"/>
            <p:cNvSpPr>
              <a:spLocks noChangeArrowheads="1"/>
            </p:cNvSpPr>
            <p:nvPr/>
          </p:nvSpPr>
          <p:spPr bwMode="auto">
            <a:xfrm>
              <a:off x="1737" y="2370"/>
              <a:ext cx="116" cy="154"/>
            </a:xfrm>
            <a:prstGeom prst="rect">
              <a:avLst/>
            </a:prstGeom>
            <a:noFill/>
            <a:ln w="9525">
              <a:noFill/>
              <a:miter lim="800000"/>
              <a:headEnd/>
              <a:tailEnd/>
            </a:ln>
            <a:effectLst/>
          </p:spPr>
          <p:txBody>
            <a:bodyPr wrap="none">
              <a:spAutoFit/>
            </a:bodyPr>
            <a:lstStyle/>
            <a:p>
              <a:endParaRPr lang="el-GR" sz="1000" b="1">
                <a:solidFill>
                  <a:schemeClr val="accent3">
                    <a:lumMod val="50000"/>
                  </a:schemeClr>
                </a:solidFill>
                <a:latin typeface="Times New Roman" charset="0"/>
              </a:endParaRPr>
            </a:p>
          </p:txBody>
        </p:sp>
        <p:pic>
          <p:nvPicPr>
            <p:cNvPr id="263176" name="Picture 8"/>
            <p:cNvPicPr>
              <a:picLocks noChangeAspect="1" noChangeArrowheads="1"/>
            </p:cNvPicPr>
            <p:nvPr/>
          </p:nvPicPr>
          <p:blipFill>
            <a:blip r:embed="rId3" cstate="print"/>
            <a:srcRect/>
            <a:stretch>
              <a:fillRect/>
            </a:stretch>
          </p:blipFill>
          <p:spPr bwMode="auto">
            <a:xfrm>
              <a:off x="320" y="2096"/>
              <a:ext cx="2956" cy="2224"/>
            </a:xfrm>
            <a:prstGeom prst="rect">
              <a:avLst/>
            </a:prstGeom>
            <a:noFill/>
            <a:ln w="9525">
              <a:noFill/>
              <a:miter lim="800000"/>
              <a:headEnd/>
              <a:tailEnd/>
            </a:ln>
          </p:spPr>
        </p:pic>
        <p:sp>
          <p:nvSpPr>
            <p:cNvPr id="263177" name="Line 9"/>
            <p:cNvSpPr>
              <a:spLocks noChangeShapeType="1"/>
            </p:cNvSpPr>
            <p:nvPr/>
          </p:nvSpPr>
          <p:spPr bwMode="auto">
            <a:xfrm>
              <a:off x="1466" y="2440"/>
              <a:ext cx="175" cy="24"/>
            </a:xfrm>
            <a:prstGeom prst="line">
              <a:avLst/>
            </a:prstGeom>
            <a:noFill/>
            <a:ln w="9525">
              <a:solidFill>
                <a:schemeClr val="tx1"/>
              </a:solidFill>
              <a:round/>
              <a:headEnd/>
              <a:tailEnd/>
            </a:ln>
            <a:effectLst/>
          </p:spPr>
          <p:txBody>
            <a:bodyPr/>
            <a:lstStyle/>
            <a:p>
              <a:endParaRPr lang="el-GR">
                <a:solidFill>
                  <a:schemeClr val="accent3">
                    <a:lumMod val="50000"/>
                  </a:schemeClr>
                </a:solidFill>
              </a:endParaRPr>
            </a:p>
          </p:txBody>
        </p:sp>
        <p:sp>
          <p:nvSpPr>
            <p:cNvPr id="263178" name="Text Box 10"/>
            <p:cNvSpPr txBox="1">
              <a:spLocks noChangeArrowheads="1"/>
            </p:cNvSpPr>
            <p:nvPr/>
          </p:nvSpPr>
          <p:spPr bwMode="auto">
            <a:xfrm>
              <a:off x="301" y="2297"/>
              <a:ext cx="288" cy="231"/>
            </a:xfrm>
            <a:prstGeom prst="rect">
              <a:avLst/>
            </a:prstGeom>
            <a:noFill/>
            <a:ln w="9525">
              <a:noFill/>
              <a:miter lim="800000"/>
              <a:headEnd/>
              <a:tailEnd/>
            </a:ln>
            <a:effectLst/>
          </p:spPr>
          <p:txBody>
            <a:bodyPr wrap="none">
              <a:spAutoFit/>
            </a:bodyPr>
            <a:lstStyle/>
            <a:p>
              <a:r>
                <a:rPr lang="el-GR" b="1">
                  <a:solidFill>
                    <a:schemeClr val="accent3">
                      <a:lumMod val="50000"/>
                    </a:schemeClr>
                  </a:solidFill>
                  <a:latin typeface="Times New Roman" charset="0"/>
                </a:rPr>
                <a:t>(β)</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95" name="Rectangle 3"/>
          <p:cNvSpPr>
            <a:spLocks noGrp="1" noChangeArrowheads="1"/>
          </p:cNvSpPr>
          <p:nvPr>
            <p:ph type="title"/>
          </p:nvPr>
        </p:nvSpPr>
        <p:spPr>
          <a:xfrm>
            <a:off x="505677" y="914400"/>
            <a:ext cx="2743200" cy="2887579"/>
          </a:xfrm>
        </p:spPr>
        <p:txBody>
          <a:bodyPr vert="horz" lIns="91440" tIns="45720" rIns="91440" bIns="45720" rtlCol="0" anchor="b">
            <a:normAutofit/>
          </a:bodyPr>
          <a:lstStyle/>
          <a:p>
            <a:pPr algn="ctr" defTabSz="914400"/>
            <a:r>
              <a:rPr lang="en-US" sz="3600" b="1" kern="1200">
                <a:solidFill>
                  <a:srgbClr val="FFFFFF"/>
                </a:solidFill>
                <a:latin typeface="+mj-lt"/>
                <a:ea typeface="+mj-ea"/>
                <a:cs typeface="+mj-cs"/>
              </a:rPr>
              <a:t>2.2. Δομή και λειτουργία του υποδοχέα (nAChR)</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64194" name="Picture 2"/>
          <p:cNvPicPr>
            <a:picLocks noChangeAspect="1" noChangeArrowheads="1"/>
          </p:cNvPicPr>
          <p:nvPr/>
        </p:nvPicPr>
        <p:blipFill>
          <a:blip r:embed="rId2" cstate="print"/>
          <a:stretch>
            <a:fillRect/>
          </a:stretch>
        </p:blipFill>
        <p:spPr bwMode="auto">
          <a:xfrm>
            <a:off x="3865366" y="1294877"/>
            <a:ext cx="4915159" cy="427618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5218" name="Rectangle 2"/>
          <p:cNvSpPr>
            <a:spLocks noGrp="1" noChangeArrowheads="1"/>
          </p:cNvSpPr>
          <p:nvPr>
            <p:ph type="title"/>
          </p:nvPr>
        </p:nvSpPr>
        <p:spPr>
          <a:xfrm>
            <a:off x="2284026" y="2043663"/>
            <a:ext cx="4578895" cy="2031055"/>
          </a:xfrm>
        </p:spPr>
        <p:txBody>
          <a:bodyPr vert="horz" lIns="91440" tIns="45720" rIns="91440" bIns="45720" rtlCol="0" anchor="b">
            <a:normAutofit/>
          </a:bodyPr>
          <a:lstStyle/>
          <a:p>
            <a:pPr algn="ctr" defTabSz="914400"/>
            <a:r>
              <a:rPr lang="en-US" sz="5100" b="1" kern="1200">
                <a:solidFill>
                  <a:srgbClr val="FFFFFF"/>
                </a:solidFill>
                <a:effectLst>
                  <a:outerShdw blurRad="38100" dist="38100" dir="2700000" algn="tl">
                    <a:srgbClr val="000000">
                      <a:alpha val="43137"/>
                    </a:srgbClr>
                  </a:outerShdw>
                </a:effectLst>
                <a:latin typeface="+mj-lt"/>
                <a:ea typeface="+mj-ea"/>
                <a:cs typeface="+mj-cs"/>
              </a:rPr>
              <a:t>3. Μηχανισμοί ανθεκτικότητας</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5219" name="Rectangle 3"/>
          <p:cNvSpPr>
            <a:spLocks noGrp="1" noChangeArrowheads="1"/>
          </p:cNvSpPr>
          <p:nvPr>
            <p:ph idx="1"/>
          </p:nvPr>
        </p:nvSpPr>
        <p:spPr>
          <a:xfrm>
            <a:off x="3732023" y="963877"/>
            <a:ext cx="4783327" cy="4930246"/>
          </a:xfrm>
        </p:spPr>
        <p:txBody>
          <a:bodyPr anchor="ctr">
            <a:normAutofit/>
          </a:bodyPr>
          <a:lstStyle/>
          <a:p>
            <a:pPr>
              <a:buFontTx/>
              <a:buNone/>
            </a:pPr>
            <a:r>
              <a:rPr lang="el-GR" b="1">
                <a:latin typeface="Candara" panose="020E0502030303020204" pitchFamily="34" charset="0"/>
              </a:rPr>
              <a:t>3.1. Εστεράσες</a:t>
            </a:r>
            <a:endParaRPr lang="en-US" b="1">
              <a:latin typeface="Candara" panose="020E0502030303020204" pitchFamily="34" charset="0"/>
            </a:endParaRPr>
          </a:p>
          <a:p>
            <a:pPr lvl="1"/>
            <a:r>
              <a:rPr lang="el-GR" sz="2100" b="1">
                <a:latin typeface="Candara" panose="020E0502030303020204" pitchFamily="34" charset="0"/>
              </a:rPr>
              <a:t>Υπερέκφραση γονιδίων</a:t>
            </a:r>
          </a:p>
          <a:p>
            <a:pPr lvl="2"/>
            <a:r>
              <a:rPr lang="el-GR" sz="2100" b="1">
                <a:latin typeface="Candara" panose="020E0502030303020204" pitchFamily="34" charset="0"/>
              </a:rPr>
              <a:t>Μεταλλάξεις στον υποκινητή του γονιδίου</a:t>
            </a:r>
          </a:p>
          <a:p>
            <a:pPr lvl="2"/>
            <a:r>
              <a:rPr lang="el-GR" sz="2100" b="1">
                <a:latin typeface="Candara" panose="020E0502030303020204" pitchFamily="34" charset="0"/>
              </a:rPr>
              <a:t>Μεταλλάξεις στην επεξεργασία του </a:t>
            </a:r>
            <a:r>
              <a:rPr lang="en-US" sz="2100" b="1">
                <a:latin typeface="Candara" panose="020E0502030303020204" pitchFamily="34" charset="0"/>
              </a:rPr>
              <a:t>mRNA </a:t>
            </a:r>
            <a:r>
              <a:rPr lang="el-GR" sz="2100" b="1">
                <a:latin typeface="Candara" panose="020E0502030303020204" pitchFamily="34" charset="0"/>
              </a:rPr>
              <a:t>που οδηγούν σε αυξημένη μετάφραση</a:t>
            </a:r>
          </a:p>
          <a:p>
            <a:pPr lvl="1"/>
            <a:r>
              <a:rPr lang="el-GR" sz="2100" b="1">
                <a:latin typeface="Candara" panose="020E0502030303020204" pitchFamily="34" charset="0"/>
              </a:rPr>
              <a:t>Γονιδιακή ενίσχυση: αύξηση του αριθμού αντιγράφων</a:t>
            </a:r>
          </a:p>
          <a:p>
            <a:pPr lvl="1"/>
            <a:r>
              <a:rPr lang="el-GR" sz="2100" b="1">
                <a:latin typeface="Candara" panose="020E0502030303020204" pitchFamily="34" charset="0"/>
              </a:rPr>
              <a:t>Ποιοτικές αλλαγές γονιδίων: μετάλλαξη που μετατρέπει την εστεράση σε υδρολάση ΟΡ εντομοκτόνων</a:t>
            </a:r>
          </a:p>
        </p:txBody>
      </p:sp>
    </p:spTree>
    <p:extLst>
      <p:ext uri="{BB962C8B-B14F-4D97-AF65-F5344CB8AC3E}">
        <p14:creationId xmlns:p14="http://schemas.microsoft.com/office/powerpoint/2010/main" val="37595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6242" name="Rectangle 2"/>
          <p:cNvSpPr>
            <a:spLocks noGrp="1" noChangeArrowheads="1"/>
          </p:cNvSpPr>
          <p:nvPr>
            <p:ph idx="1"/>
          </p:nvPr>
        </p:nvSpPr>
        <p:spPr>
          <a:xfrm>
            <a:off x="3732023" y="963877"/>
            <a:ext cx="4783327" cy="4930246"/>
          </a:xfrm>
        </p:spPr>
        <p:txBody>
          <a:bodyPr anchor="ctr">
            <a:normAutofit/>
          </a:bodyPr>
          <a:lstStyle/>
          <a:p>
            <a:pPr>
              <a:spcBef>
                <a:spcPct val="40000"/>
              </a:spcBef>
              <a:buFontTx/>
              <a:buNone/>
            </a:pPr>
            <a:r>
              <a:rPr lang="el-GR" sz="1500" b="1">
                <a:latin typeface="Candara" panose="020E0502030303020204" pitchFamily="34" charset="0"/>
              </a:rPr>
              <a:t>3.2. </a:t>
            </a:r>
            <a:r>
              <a:rPr lang="en-US" sz="1500" b="1">
                <a:latin typeface="Candara" panose="020E0502030303020204" pitchFamily="34" charset="0"/>
              </a:rPr>
              <a:t>Glutathione S-transferases (GSTs) </a:t>
            </a:r>
            <a:r>
              <a:rPr lang="el-GR" sz="1500" b="1">
                <a:latin typeface="Candara" panose="020E0502030303020204" pitchFamily="34" charset="0"/>
              </a:rPr>
              <a:t>καταλύουν την προσθήκη γλουταθειόνης δημιουργώντας περισσότερο υδρόφιλα και λιγότερο τοξικά προϊόντα</a:t>
            </a:r>
          </a:p>
          <a:p>
            <a:pPr lvl="1">
              <a:spcBef>
                <a:spcPct val="40000"/>
              </a:spcBef>
            </a:pPr>
            <a:r>
              <a:rPr lang="el-GR" sz="1500" b="1">
                <a:latin typeface="Candara" panose="020E0502030303020204" pitchFamily="34" charset="0"/>
              </a:rPr>
              <a:t>Ανήκουν σε οικογένεια &gt;100</a:t>
            </a:r>
            <a:r>
              <a:rPr lang="en-US" sz="1500" b="1">
                <a:latin typeface="Candara" panose="020E0502030303020204" pitchFamily="34" charset="0"/>
              </a:rPr>
              <a:t> GST-like proteins</a:t>
            </a:r>
            <a:endParaRPr lang="el-GR" sz="1500" b="1">
              <a:latin typeface="Candara" panose="020E0502030303020204" pitchFamily="34" charset="0"/>
            </a:endParaRPr>
          </a:p>
          <a:p>
            <a:pPr lvl="1">
              <a:spcBef>
                <a:spcPct val="40000"/>
              </a:spcBef>
            </a:pPr>
            <a:r>
              <a:rPr lang="el-GR" sz="1500" b="1">
                <a:latin typeface="Candara" panose="020E0502030303020204" pitchFamily="34" charset="0"/>
              </a:rPr>
              <a:t>Αυξημένη δράση</a:t>
            </a:r>
            <a:r>
              <a:rPr lang="en-US" sz="1500" b="1">
                <a:latin typeface="Candara" panose="020E0502030303020204" pitchFamily="34" charset="0"/>
              </a:rPr>
              <a:t> GST </a:t>
            </a:r>
            <a:r>
              <a:rPr lang="el-GR" sz="1500" b="1">
                <a:latin typeface="Candara" panose="020E0502030303020204" pitchFamily="34" charset="0"/>
              </a:rPr>
              <a:t>έχει συνδεθεί με ανθεκτικότητα σε όλες τις τάξεις των εντομοκτόνων</a:t>
            </a:r>
          </a:p>
          <a:p>
            <a:pPr lvl="1">
              <a:spcBef>
                <a:spcPct val="40000"/>
              </a:spcBef>
            </a:pPr>
            <a:r>
              <a:rPr lang="el-GR" sz="1500" b="1">
                <a:latin typeface="Candara" panose="020E0502030303020204" pitchFamily="34" charset="0"/>
              </a:rPr>
              <a:t>Η ανθεκτικότητα έχει αποδοθεί στην αύξηση της ποσότητας ενός ή περισσοτέρων </a:t>
            </a:r>
            <a:r>
              <a:rPr lang="en-US" sz="1500" b="1">
                <a:latin typeface="Candara" panose="020E0502030303020204" pitchFamily="34" charset="0"/>
              </a:rPr>
              <a:t>GST </a:t>
            </a:r>
            <a:r>
              <a:rPr lang="el-GR" sz="1500" b="1">
                <a:latin typeface="Candara" panose="020E0502030303020204" pitchFamily="34" charset="0"/>
              </a:rPr>
              <a:t>μέσω της αύξησης του ρυθμού της μεταγραφής</a:t>
            </a:r>
          </a:p>
          <a:p>
            <a:pPr lvl="1">
              <a:spcBef>
                <a:spcPct val="40000"/>
              </a:spcBef>
            </a:pPr>
            <a:endParaRPr lang="en-US" sz="1500" b="1" i="1" u="sng">
              <a:latin typeface="Candara" panose="020E0502030303020204" pitchFamily="34" charset="0"/>
            </a:endParaRPr>
          </a:p>
          <a:p>
            <a:pPr>
              <a:spcBef>
                <a:spcPct val="40000"/>
              </a:spcBef>
              <a:buFontTx/>
              <a:buNone/>
            </a:pPr>
            <a:r>
              <a:rPr lang="el-GR" sz="1500" b="1">
                <a:latin typeface="Candara" panose="020E0502030303020204" pitchFamily="34" charset="0"/>
              </a:rPr>
              <a:t>3.3. </a:t>
            </a:r>
            <a:r>
              <a:rPr lang="en-US" sz="1500" b="1">
                <a:latin typeface="Candara" panose="020E0502030303020204" pitchFamily="34" charset="0"/>
              </a:rPr>
              <a:t>P450s. </a:t>
            </a:r>
            <a:r>
              <a:rPr lang="el-GR" sz="1500" b="1">
                <a:latin typeface="Candara" panose="020E0502030303020204" pitchFamily="34" charset="0"/>
              </a:rPr>
              <a:t>Το σύμπλοκο των μονο-οξυγενασών ή οξειδασών μεικτής λειτουργίας</a:t>
            </a:r>
            <a:r>
              <a:rPr lang="en-US" sz="1500" b="1">
                <a:latin typeface="Candara" panose="020E0502030303020204" pitchFamily="34" charset="0"/>
              </a:rPr>
              <a:t> (MFO), </a:t>
            </a:r>
            <a:r>
              <a:rPr lang="el-GR" sz="1500" b="1">
                <a:latin typeface="Candara" panose="020E0502030303020204" pitchFamily="34" charset="0"/>
              </a:rPr>
              <a:t>συμπεριλαμβάνει μια ρεδουκτάση και ένα ή περισσότερα μόρια κυτοχρώματος</a:t>
            </a:r>
            <a:r>
              <a:rPr lang="en-US" sz="1500" b="1">
                <a:latin typeface="Candara" panose="020E0502030303020204" pitchFamily="34" charset="0"/>
              </a:rPr>
              <a:t> P450</a:t>
            </a:r>
            <a:endParaRPr lang="el-GR" sz="1500" b="1">
              <a:latin typeface="Candara" panose="020E0502030303020204" pitchFamily="34" charset="0"/>
            </a:endParaRPr>
          </a:p>
          <a:p>
            <a:pPr lvl="1">
              <a:spcBef>
                <a:spcPct val="40000"/>
              </a:spcBef>
            </a:pPr>
            <a:r>
              <a:rPr lang="el-GR" sz="1500" b="1">
                <a:latin typeface="Candara" panose="020E0502030303020204" pitchFamily="34" charset="0"/>
              </a:rPr>
              <a:t>Αύξηση στη δραστικότητα </a:t>
            </a:r>
            <a:r>
              <a:rPr lang="en-US" sz="1500" b="1">
                <a:latin typeface="Candara" panose="020E0502030303020204" pitchFamily="34" charset="0"/>
              </a:rPr>
              <a:t>MFO </a:t>
            </a:r>
            <a:r>
              <a:rPr lang="el-GR" sz="1500" b="1">
                <a:latin typeface="Candara" panose="020E0502030303020204" pitchFamily="34" charset="0"/>
              </a:rPr>
              <a:t>είναι από τους πλέον συνήθεις μηχανισμούς ανθεκτικότητας </a:t>
            </a:r>
          </a:p>
          <a:p>
            <a:pPr lvl="1">
              <a:spcBef>
                <a:spcPct val="40000"/>
              </a:spcBef>
            </a:pPr>
            <a:r>
              <a:rPr lang="el-GR" sz="1500" b="1">
                <a:latin typeface="Candara" panose="020E0502030303020204" pitchFamily="34" charset="0"/>
              </a:rPr>
              <a:t>Η ανθεκτικότητα αυτή έχει αποδοθεί στην υπερ-έκφραση του κυτοχρώματος </a:t>
            </a:r>
            <a:r>
              <a:rPr lang="en-US" sz="1500" b="1">
                <a:latin typeface="Candara" panose="020E0502030303020204" pitchFamily="34" charset="0"/>
              </a:rPr>
              <a:t>P450</a:t>
            </a:r>
            <a:endParaRPr lang="el-GR" sz="1500" b="1">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4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23851" y="885651"/>
            <a:ext cx="2422352" cy="4624603"/>
          </a:xfrm>
        </p:spPr>
        <p:txBody>
          <a:bodyPr>
            <a:normAutofit/>
          </a:bodyPr>
          <a:lstStyle/>
          <a:p>
            <a:r>
              <a:rPr lang="el-GR" sz="2300" b="1">
                <a:solidFill>
                  <a:srgbClr val="FFFFFF"/>
                </a:solidFill>
                <a:effectLst>
                  <a:outerShdw blurRad="38100" dist="38100" dir="2700000" algn="tl">
                    <a:srgbClr val="000000">
                      <a:alpha val="43137"/>
                    </a:srgbClr>
                  </a:outerShdw>
                </a:effectLst>
                <a:latin typeface="Candara" panose="020E0502030303020204" pitchFamily="34" charset="0"/>
              </a:rPr>
              <a:t>Προς τι η γνώση των μηχανισμών ανθεκτικότητας;</a:t>
            </a:r>
          </a:p>
        </p:txBody>
      </p:sp>
      <p:sp>
        <p:nvSpPr>
          <p:cNvPr id="3" name="Content Placeholder 2"/>
          <p:cNvSpPr>
            <a:spLocks noGrp="1"/>
          </p:cNvSpPr>
          <p:nvPr>
            <p:ph idx="1"/>
          </p:nvPr>
        </p:nvSpPr>
        <p:spPr>
          <a:xfrm>
            <a:off x="3734031" y="885651"/>
            <a:ext cx="4893915" cy="4616849"/>
          </a:xfrm>
        </p:spPr>
        <p:txBody>
          <a:bodyPr anchor="ctr">
            <a:normAutofit/>
          </a:bodyPr>
          <a:lstStyle/>
          <a:p>
            <a:r>
              <a:rPr lang="el-GR" sz="1900">
                <a:latin typeface="Candara" panose="020E0502030303020204" pitchFamily="34" charset="0"/>
              </a:rPr>
              <a:t>Συχνά συμμετέχουν περισσότεροι του ενός μηχανισμοί ανθεκτικότητας</a:t>
            </a:r>
          </a:p>
          <a:p>
            <a:pPr lvl="1"/>
            <a:r>
              <a:rPr lang="el-GR" sz="1900">
                <a:latin typeface="Candara" panose="020E0502030303020204" pitchFamily="34" charset="0"/>
              </a:rPr>
              <a:t>Σύνθετες αναλύσεις </a:t>
            </a:r>
            <a:r>
              <a:rPr lang="el-GR" sz="1900">
                <a:latin typeface="Candara" panose="020E0502030303020204" pitchFamily="34" charset="0"/>
                <a:sym typeface="Symbol"/>
              </a:rPr>
              <a:t></a:t>
            </a:r>
            <a:r>
              <a:rPr lang="el-GR" sz="1900">
                <a:latin typeface="Candara" panose="020E0502030303020204" pitchFamily="34" charset="0"/>
              </a:rPr>
              <a:t> μικροσυστοιχίες</a:t>
            </a:r>
          </a:p>
          <a:p>
            <a:r>
              <a:rPr lang="el-GR" sz="1900">
                <a:latin typeface="Candara" panose="020E0502030303020204" pitchFamily="34" charset="0"/>
              </a:rPr>
              <a:t>Διασταυρούμενη ανθεκτικότητα: συμβαίνει όταν η ανθεκτικότητα ως προς ένα εντομοκτόνο σκεύασμα έχει σαν αποτέλεσμα την ανθεκτικότητα και ως προς ένα άλλο, ακόμα και όταν το έντομο δεν έχει εκτεθεί στο διαφορετικό αυτό προϊόν</a:t>
            </a:r>
          </a:p>
          <a:p>
            <a:pPr lvl="1"/>
            <a:r>
              <a:rPr lang="el-GR" sz="1900">
                <a:latin typeface="Candara" panose="020E0502030303020204" pitchFamily="34" charset="0"/>
              </a:rPr>
              <a:t>Αποτέλεσμα κοινού τρόπου δράσης</a:t>
            </a:r>
          </a:p>
          <a:p>
            <a:r>
              <a:rPr lang="el-GR" sz="1900">
                <a:latin typeface="Candara" panose="020E0502030303020204" pitchFamily="34" charset="0"/>
              </a:rPr>
              <a:t>Συχνή λύση είναι η επιλογή άλλου εντομοκτόνου με διαφορετικό τρόπο δράσης</a:t>
            </a:r>
          </a:p>
          <a:p>
            <a:r>
              <a:rPr lang="el-GR" sz="1900">
                <a:latin typeface="Candara" panose="020E0502030303020204" pitchFamily="34" charset="0"/>
              </a:rPr>
              <a:t>Δημιουργία νέων εντομοκτόνων</a:t>
            </a:r>
          </a:p>
        </p:txBody>
      </p:sp>
    </p:spTree>
    <p:extLst>
      <p:ext uri="{BB962C8B-B14F-4D97-AF65-F5344CB8AC3E}">
        <p14:creationId xmlns:p14="http://schemas.microsoft.com/office/powerpoint/2010/main" val="9691728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466" name="Picture 2">
            <a:extLst>
              <a:ext uri="{FF2B5EF4-FFF2-40B4-BE49-F238E27FC236}">
                <a16:creationId xmlns:a16="http://schemas.microsoft.com/office/drawing/2014/main" id="{D48DE4D1-D695-475F-9B69-97B144DCA8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668655"/>
            <a:ext cx="8178799" cy="552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221187" name="Picture 3" descr="peces-01"/>
          <p:cNvPicPr>
            <a:picLocks noChangeAspect="1" noChangeArrowheads="1"/>
          </p:cNvPicPr>
          <p:nvPr/>
        </p:nvPicPr>
        <p:blipFill>
          <a:blip r:embed="rId3" cstate="print"/>
          <a:srcRect/>
          <a:stretch>
            <a:fillRect/>
          </a:stretch>
        </p:blipFill>
        <p:spPr bwMode="auto">
          <a:xfrm>
            <a:off x="0" y="0"/>
            <a:ext cx="9144000" cy="55768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223235" name="Picture 3" descr="Earthworms"/>
          <p:cNvPicPr>
            <a:picLocks noChangeAspect="1" noChangeArrowheads="1"/>
          </p:cNvPicPr>
          <p:nvPr/>
        </p:nvPicPr>
        <p:blipFill>
          <a:blip r:embed="rId3" cstate="print"/>
          <a:srcRect/>
          <a:stretch>
            <a:fillRect/>
          </a:stretch>
        </p:blipFill>
        <p:spPr bwMode="auto">
          <a:xfrm>
            <a:off x="0" y="381000"/>
            <a:ext cx="9144000" cy="61293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225283" name="Picture 3" descr="Aplomado%20Falcon%20in%20Flight"/>
          <p:cNvPicPr>
            <a:picLocks noChangeAspect="1" noChangeArrowheads="1"/>
          </p:cNvPicPr>
          <p:nvPr/>
        </p:nvPicPr>
        <p:blipFill>
          <a:blip r:embed="rId3" cstate="print"/>
          <a:srcRect/>
          <a:stretch>
            <a:fillRect/>
          </a:stretch>
        </p:blipFill>
        <p:spPr bwMode="auto">
          <a:xfrm>
            <a:off x="152400" y="0"/>
            <a:ext cx="8839200" cy="6815138"/>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1851</Words>
  <Application>Microsoft Office PowerPoint</Application>
  <PresentationFormat>Προβολή στην οθόνη (4:3)</PresentationFormat>
  <Paragraphs>251</Paragraphs>
  <Slides>68</Slides>
  <Notes>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2</vt:i4>
      </vt:variant>
      <vt:variant>
        <vt:lpstr>Τίτλοι διαφανειών</vt:lpstr>
      </vt:variant>
      <vt:variant>
        <vt:i4>68</vt:i4>
      </vt:variant>
    </vt:vector>
  </HeadingPairs>
  <TitlesOfParts>
    <vt:vector size="81" baseType="lpstr">
      <vt:lpstr>Arial</vt:lpstr>
      <vt:lpstr>Arial Unicode MS</vt:lpstr>
      <vt:lpstr>Book Antiqua</vt:lpstr>
      <vt:lpstr>Calibri</vt:lpstr>
      <vt:lpstr>Calibri Light</vt:lpstr>
      <vt:lpstr>Candara</vt:lpstr>
      <vt:lpstr>Helvetica</vt:lpstr>
      <vt:lpstr>Impact</vt:lpstr>
      <vt:lpstr>Symbol</vt:lpstr>
      <vt:lpstr>Times</vt:lpstr>
      <vt:lpstr>Times New Roman</vt:lpstr>
      <vt:lpstr>Θέμα του Office</vt:lpstr>
      <vt:lpstr>Waveform</vt:lpstr>
      <vt:lpstr>Εντομοκτόνα Χημεία, δράσεις και επιδράσεις στο περιβάλλον</vt:lpstr>
      <vt:lpstr>Ιστορική αναδρομή</vt:lpstr>
      <vt:lpstr>Παρουσίαση του PowerPoint</vt:lpstr>
      <vt:lpstr>Η εποχή των εντομοκτόνων</vt:lpstr>
      <vt:lpstr>Οικοτοξικολογία</vt:lpstr>
      <vt:lpstr>Non-target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Pest management</vt:lpstr>
      <vt:lpstr>Παρουσίαση του PowerPoint</vt:lpstr>
      <vt:lpstr>Παρουσίαση του PowerPoint</vt:lpstr>
      <vt:lpstr>Παρουσίαση του PowerPoint</vt:lpstr>
      <vt:lpstr>Organophosphates</vt:lpstr>
      <vt:lpstr>Συνθετικά πυρεθροειδή</vt:lpstr>
      <vt:lpstr>Οργανοχλωρίνες (DTT)</vt:lpstr>
      <vt:lpstr>Insecticide free</vt:lpstr>
      <vt:lpstr>Εντομοκτόνα νέας γενιάς</vt:lpstr>
      <vt:lpstr>1. Εντομοκτόνα ρυθμιστές ανάπτυξης</vt:lpstr>
      <vt:lpstr>Παρουσίαση του PowerPoint</vt:lpstr>
      <vt:lpstr>Ατελής μεταμόρφωση</vt:lpstr>
      <vt:lpstr>Πλήρης μεταμόρφωση</vt:lpstr>
      <vt:lpstr>Παρουσίαση του PowerPoint</vt:lpstr>
      <vt:lpstr>Παρουσίαση του PowerPoint</vt:lpstr>
      <vt:lpstr>Εντομοκτόνα – ρυθμιστές ανάπτυξης</vt:lpstr>
      <vt:lpstr>RNAi-based insecticides</vt:lpstr>
      <vt:lpstr>Μορφές τοξικής δράσης στα έντομα</vt:lpstr>
      <vt:lpstr>Τοξικότητα στους ανθρώπους ή σε μη-στόχους</vt:lpstr>
      <vt:lpstr>Περιβαλλοντικός κίνδυνος</vt:lpstr>
      <vt:lpstr>Περιβαλλοντικός κίνδυνος</vt:lpstr>
      <vt:lpstr>Παραμονή/Αποδόμηση: Οδηγοί της διαδικασίας</vt:lpstr>
      <vt:lpstr>Κίνδυνος ανθεκτικότητας και επανεμφάνισης</vt:lpstr>
      <vt:lpstr>Ανάπτυξη ανθεκτικότητας</vt:lpstr>
      <vt:lpstr>Ανθεκτικότητα ή ανοσία;</vt:lpstr>
      <vt:lpstr>Λίγη ιστορία</vt:lpstr>
      <vt:lpstr>Η μπλε καμπύλη δείχνει τον αθροιστικό αριθμό ειδών αρθροπόδων που έχουν αναπτύξει ανθεκτικότητα σε τουλάχιστον ένα εντομοκτόνο. Η κόκκινη γραμμή δείχνει τον αριθμό των χημικών ενώσεων για τις οποίες τουλάχιστον ένα είδος έχει εξελίξει ανθεκτικότητα (Gould, F, et al (2018) Wicked evolution: Can we address the sociobiological dilemma of pesticide resistance? Science 360: 728–732).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Μηχανισμοί ανθεκτικότητας</vt:lpstr>
      <vt:lpstr>Παρουσίαση του PowerPoint</vt:lpstr>
      <vt:lpstr>Insecticides modes of action</vt:lpstr>
      <vt:lpstr>Παρουσίαση του PowerPoint</vt:lpstr>
      <vt:lpstr>1. Εντομοκτόνα που δρουν στο άξονα του νευρικού κυττάρου</vt:lpstr>
      <vt:lpstr>Παρουσίαση του PowerPoint</vt:lpstr>
      <vt:lpstr>Ανθεκτικότητα kdr</vt:lpstr>
      <vt:lpstr>Ανθεκτικότητα kdr: επιβράδυνση κλεισίματος καναλιού Na</vt:lpstr>
      <vt:lpstr>Η δομή ενός καναλιού ιόντων</vt:lpstr>
      <vt:lpstr>Κανάλι νατρίου</vt:lpstr>
      <vt:lpstr>Οι μεταλλάξεις ανθεκτικότητας</vt:lpstr>
      <vt:lpstr>2. Εντομοκτόνα που δρουν στη νευρική σύναψη</vt:lpstr>
      <vt:lpstr>Παρουσίαση του PowerPoint</vt:lpstr>
      <vt:lpstr>Τρόπος δράσης των οργανοφωσφορικών εντομοκτόνων</vt:lpstr>
      <vt:lpstr>2.2. Δομή και λειτουργία του υποδοχέα (nAChR)</vt:lpstr>
      <vt:lpstr>3. Μηχανισμοί ανθεκτικότητας</vt:lpstr>
      <vt:lpstr>Παρουσίαση του PowerPoint</vt:lpstr>
      <vt:lpstr>Παρουσίαση του PowerPoint</vt:lpstr>
      <vt:lpstr>Προς τι η γνώση των μηχανισμών ανθεκτικότητας;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Ανθεκτικότητα στα εντομοκτόνα</dc:title>
  <dc:creator>user</dc:creator>
  <cp:lastModifiedBy>kwnstantinos MATHIOPOULOS</cp:lastModifiedBy>
  <cp:revision>8</cp:revision>
  <dcterms:created xsi:type="dcterms:W3CDTF">2019-11-20T13:16:12Z</dcterms:created>
  <dcterms:modified xsi:type="dcterms:W3CDTF">2023-11-13T15:31:41Z</dcterms:modified>
</cp:coreProperties>
</file>