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331" r:id="rId2"/>
    <p:sldId id="332" r:id="rId3"/>
    <p:sldId id="278" r:id="rId4"/>
    <p:sldId id="342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333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38" r:id="rId37"/>
    <p:sldId id="339" r:id="rId38"/>
    <p:sldId id="330" r:id="rId39"/>
    <p:sldId id="335" r:id="rId40"/>
    <p:sldId id="336" r:id="rId41"/>
    <p:sldId id="340" r:id="rId42"/>
    <p:sldId id="337" r:id="rId43"/>
    <p:sldId id="334" r:id="rId44"/>
    <p:sldId id="341" r:id="rId45"/>
    <p:sldId id="344" r:id="rId46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7" autoAdjust="0"/>
    <p:restoredTop sz="90234"/>
  </p:normalViewPr>
  <p:slideViewPr>
    <p:cSldViewPr>
      <p:cViewPr>
        <p:scale>
          <a:sx n="132" d="100"/>
          <a:sy n="132" d="100"/>
        </p:scale>
        <p:origin x="-104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3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EF6D21A8-9B0F-DE47-41A0-28AD845E554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 altLang="fr-GR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9CEFCB03-12FC-FF04-C3FE-98FB259869E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 altLang="fr-GR"/>
          </a:p>
        </p:txBody>
      </p:sp>
      <p:sp>
        <p:nvSpPr>
          <p:cNvPr id="49156" name="Rectangle 4">
            <a:extLst>
              <a:ext uri="{FF2B5EF4-FFF2-40B4-BE49-F238E27FC236}">
                <a16:creationId xmlns:a16="http://schemas.microsoft.com/office/drawing/2014/main" id="{72C0FB19-8117-C3E9-5739-8C32EC0DBE5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 altLang="fr-GR"/>
          </a:p>
        </p:txBody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D4B08A31-731D-C9C8-5AEC-6C43A543AB8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1F7AEA4-FD3D-CE4E-9406-E87B7DB10847}" type="slidenum">
              <a:rPr lang="fr-FR" altLang="fr-GR"/>
              <a:pPr/>
              <a:t>‹N°›</a:t>
            </a:fld>
            <a:endParaRPr lang="fr-FR" altLang="fr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G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8EA0-D212-8A4E-862F-D63BAB20F775}" type="datetimeFigureOut">
              <a:rPr lang="fr-GR" smtClean="0"/>
              <a:t>24/10/24</a:t>
            </a:fld>
            <a:endParaRPr lang="fr-G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G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G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G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FB3DB-6BAB-F344-BDF4-9A4608696FDA}" type="slidenum">
              <a:rPr lang="fr-GR" smtClean="0"/>
              <a:t>‹N°›</a:t>
            </a:fld>
            <a:endParaRPr lang="fr-GR"/>
          </a:p>
        </p:txBody>
      </p:sp>
    </p:spTree>
    <p:extLst>
      <p:ext uri="{BB962C8B-B14F-4D97-AF65-F5344CB8AC3E}">
        <p14:creationId xmlns:p14="http://schemas.microsoft.com/office/powerpoint/2010/main" val="2995036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G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FB3DB-6BAB-F344-BDF4-9A4608696FDA}" type="slidenum">
              <a:rPr lang="fr-GR" smtClean="0"/>
              <a:t>37</a:t>
            </a:fld>
            <a:endParaRPr lang="fr-GR"/>
          </a:p>
        </p:txBody>
      </p:sp>
    </p:spTree>
    <p:extLst>
      <p:ext uri="{BB962C8B-B14F-4D97-AF65-F5344CB8AC3E}">
        <p14:creationId xmlns:p14="http://schemas.microsoft.com/office/powerpoint/2010/main" val="3164727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1D6C2-8F08-7207-6BB3-04E96FBF5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G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C8FCBA3-FE32-B547-5EF1-9A68F15223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G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50442FE-A8E6-6E71-188D-99675AE9A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GR"/>
              <a:t>Ecole d’architecture de Grenoble &gt; M1CV</a:t>
            </a:r>
            <a:r>
              <a:rPr lang="fr-FR" altLang="fr-GR" sz="1000"/>
              <a:t>2</a:t>
            </a:r>
            <a:r>
              <a:rPr lang="fr-FR" altLang="fr-GR"/>
              <a:t>&gt; nicolas.remy@grenoble.archi.fr</a:t>
            </a:r>
            <a:endParaRPr lang="fr-FR" altLang="fr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750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E33F46-1B1B-FD3A-0C89-DBFC4CEE5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G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26C9746-B4E6-36C9-1087-44CDE64361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G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F54B451-44FB-CE4B-B66D-1C0DACB357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GR"/>
              <a:t>Ecole d’architecture de Grenoble &gt; M1CV</a:t>
            </a:r>
            <a:r>
              <a:rPr lang="fr-FR" altLang="fr-GR" sz="1000"/>
              <a:t>2</a:t>
            </a:r>
            <a:r>
              <a:rPr lang="fr-FR" altLang="fr-GR"/>
              <a:t>&gt; nicolas.remy@grenoble.archi.fr</a:t>
            </a:r>
            <a:endParaRPr lang="fr-FR" altLang="fr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38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9B9B76C-C70E-A612-9D1E-44A2EC8B72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fr-G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239E88A-65F0-6003-11CD-FEA3FD55E5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G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FE5EB46-2C65-FD55-D7DE-D5A3FF651E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GR"/>
              <a:t>Ecole d’architecture de Grenoble &gt; M1CV</a:t>
            </a:r>
            <a:r>
              <a:rPr lang="fr-FR" altLang="fr-GR" sz="1000"/>
              <a:t>2</a:t>
            </a:r>
            <a:r>
              <a:rPr lang="fr-FR" altLang="fr-GR"/>
              <a:t>&gt; nicolas.remy@grenoble.archi.fr</a:t>
            </a:r>
            <a:endParaRPr lang="fr-FR" altLang="fr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40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209548-4E3A-EB7B-631A-1F40340CE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G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33097B-FA18-BC20-AE45-783955CF3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G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0DE0D71-B820-0C1A-3826-2A2D6C0CD2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GR"/>
              <a:t>Ecole d’architecture de Grenoble &gt; M1CV</a:t>
            </a:r>
            <a:r>
              <a:rPr lang="fr-FR" altLang="fr-GR" sz="1000"/>
              <a:t>2</a:t>
            </a:r>
            <a:r>
              <a:rPr lang="fr-FR" altLang="fr-GR"/>
              <a:t>&gt; nicolas.remy@grenoble.archi.fr</a:t>
            </a:r>
            <a:endParaRPr lang="fr-FR" altLang="fr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245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29DA0F-83B0-0093-3264-DEBD265FB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G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F2171E-A957-2026-9A6B-211014711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3311722-48DD-0E63-641E-CAA9504826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GR"/>
              <a:t>Ecole d’architecture de Grenoble &gt; M1CV</a:t>
            </a:r>
            <a:r>
              <a:rPr lang="fr-FR" altLang="fr-GR" sz="1000"/>
              <a:t>2</a:t>
            </a:r>
            <a:r>
              <a:rPr lang="fr-FR" altLang="fr-GR"/>
              <a:t>&gt; nicolas.remy@grenoble.archi.fr</a:t>
            </a:r>
            <a:endParaRPr lang="fr-FR" altLang="fr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875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C1C2E1-D4FE-5DFA-B320-A81DAE3B6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G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E1EF22-D8F5-971B-C821-2E211AB4A6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G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759CE22-6BC0-18BC-579B-07651BA59D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G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D14D00-6B44-695B-50E3-5AA9412EEB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GR"/>
              <a:t>Ecole d’architecture de Grenoble &gt; M1CV</a:t>
            </a:r>
            <a:r>
              <a:rPr lang="fr-FR" altLang="fr-GR" sz="1000"/>
              <a:t>2</a:t>
            </a:r>
            <a:r>
              <a:rPr lang="fr-FR" altLang="fr-GR"/>
              <a:t>&gt; nicolas.remy@grenoble.archi.fr</a:t>
            </a:r>
            <a:endParaRPr lang="fr-FR" altLang="fr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947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36E05C-210C-6231-C23A-27D2F423A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G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14C160C-6335-3621-2837-EB29F2B29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CF44C5C-821A-9851-BF22-7C629AE386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G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241B544-17E3-8A12-A10D-3D22DFEC66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D38FC24-8EE7-2E1C-8BC8-6E98AD5C6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G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27FC5F50-816E-FA64-B394-0FFF6BA46D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GR"/>
              <a:t>Ecole d’architecture de Grenoble &gt; M1CV</a:t>
            </a:r>
            <a:r>
              <a:rPr lang="fr-FR" altLang="fr-GR" sz="1000"/>
              <a:t>2</a:t>
            </a:r>
            <a:r>
              <a:rPr lang="fr-FR" altLang="fr-GR"/>
              <a:t>&gt; nicolas.remy@grenoble.archi.fr</a:t>
            </a:r>
            <a:endParaRPr lang="fr-FR" altLang="fr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157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389EFD-A387-B4DA-8FFA-8CBDB92D3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G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3959919-BA08-2740-E9E7-1918571DB9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GR"/>
              <a:t>Ecole d’architecture de Grenoble &gt; M1CV</a:t>
            </a:r>
            <a:r>
              <a:rPr lang="fr-FR" altLang="fr-GR" sz="1000"/>
              <a:t>2</a:t>
            </a:r>
            <a:r>
              <a:rPr lang="fr-FR" altLang="fr-GR"/>
              <a:t>&gt; nicolas.remy@grenoble.archi.fr</a:t>
            </a:r>
            <a:endParaRPr lang="fr-FR" altLang="fr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583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86DA7A6-7365-B536-320F-F438364415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GR"/>
              <a:t>Ecole d’architecture de Grenoble &gt; M1CV</a:t>
            </a:r>
            <a:r>
              <a:rPr lang="fr-FR" altLang="fr-GR" sz="1000"/>
              <a:t>2</a:t>
            </a:r>
            <a:r>
              <a:rPr lang="fr-FR" altLang="fr-GR"/>
              <a:t>&gt; nicolas.remy@grenoble.archi.fr</a:t>
            </a:r>
            <a:endParaRPr lang="fr-FR" altLang="fr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67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2745BB-5179-211E-DCC1-85A4C517D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G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8A4FBB-89F0-898A-CD2B-E782D8EAA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G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37D5A27-2811-59B1-24BF-27A3E13BD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2499DE-A019-2773-311A-6B2BE467B5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GR"/>
              <a:t>Ecole d’architecture de Grenoble &gt; M1CV</a:t>
            </a:r>
            <a:r>
              <a:rPr lang="fr-FR" altLang="fr-GR" sz="1000"/>
              <a:t>2</a:t>
            </a:r>
            <a:r>
              <a:rPr lang="fr-FR" altLang="fr-GR"/>
              <a:t>&gt; nicolas.remy@grenoble.archi.fr</a:t>
            </a:r>
            <a:endParaRPr lang="fr-FR" altLang="fr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912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8D4D33-2C18-0383-20C7-8A78EB807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G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8A702A9-1F3B-1523-7EC2-2DA714B610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G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8BAB14-5919-13E9-6994-36603E469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D75512-E591-0C9F-2FA9-0408733A8C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GR"/>
              <a:t>Ecole d’architecture de Grenoble &gt; M1CV</a:t>
            </a:r>
            <a:r>
              <a:rPr lang="fr-FR" altLang="fr-GR" sz="1000"/>
              <a:t>2</a:t>
            </a:r>
            <a:r>
              <a:rPr lang="fr-FR" altLang="fr-GR"/>
              <a:t>&gt; nicolas.remy@grenoble.archi.fr</a:t>
            </a:r>
            <a:endParaRPr lang="fr-FR" altLang="fr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>
            <a:extLst>
              <a:ext uri="{FF2B5EF4-FFF2-40B4-BE49-F238E27FC236}">
                <a16:creationId xmlns:a16="http://schemas.microsoft.com/office/drawing/2014/main" id="{33AD55AF-1264-3620-AC64-4694D3E4128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" y="6248400"/>
            <a:ext cx="853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folHlink"/>
                </a:solidFill>
              </a:defRPr>
            </a:lvl1pPr>
          </a:lstStyle>
          <a:p>
            <a:r>
              <a:rPr lang="fr-FR" altLang="fr-GR"/>
              <a:t>Ecole d’architecture de Grenoble &gt; M1CV</a:t>
            </a:r>
            <a:r>
              <a:rPr lang="fr-FR" altLang="fr-GR" sz="1000"/>
              <a:t>2</a:t>
            </a:r>
            <a:r>
              <a:rPr lang="fr-FR" altLang="fr-GR"/>
              <a:t>&gt; nicolas.remy@grenoble.archi.fr</a:t>
            </a:r>
            <a:endParaRPr lang="fr-FR" altLang="fr-GR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nremy@uth.g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nremy@uth.gr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mailto:nremy@uth.gr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lgnFvl9rlsc?si=nvyf5I5Wv5Wdd9hz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546F535-60C4-DDD1-DE28-9E4A1797FB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517" r="16896" b="6664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33EC5E41-4433-DF6D-50FB-361C02252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485" y="1122363"/>
            <a:ext cx="3017520" cy="320413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altLang="fr-GR" sz="4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fr-GR" sz="4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Wind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fr-GR" sz="4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City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fr-GR" sz="4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Buildings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1">
            <a:extLst>
              <a:ext uri="{FF2B5EF4-FFF2-40B4-BE49-F238E27FC236}">
                <a16:creationId xmlns:a16="http://schemas.microsoft.com/office/drawing/2014/main" id="{7EC0F77C-0496-AE4D-7035-6F6268B3AC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2232" y="4901594"/>
            <a:ext cx="1458888" cy="457200"/>
          </a:xfrm>
        </p:spPr>
        <p:txBody>
          <a:bodyPr/>
          <a:lstStyle/>
          <a:p>
            <a:r>
              <a:rPr lang="fr-FR" altLang="fr-GR" dirty="0">
                <a:hlinkClick r:id="rId3"/>
              </a:rPr>
              <a:t>nremy@uth.gr</a:t>
            </a:r>
            <a:endParaRPr lang="fr-FR" altLang="fr-GR" dirty="0"/>
          </a:p>
          <a:p>
            <a:endParaRPr lang="fr-FR" altLang="fr-GR" dirty="0">
              <a:solidFill>
                <a:schemeClr val="tx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BDCE78B-F07C-1D20-CC30-B995E90FDC48}"/>
              </a:ext>
            </a:extLst>
          </p:cNvPr>
          <p:cNvSpPr txBox="1"/>
          <p:nvPr/>
        </p:nvSpPr>
        <p:spPr>
          <a:xfrm>
            <a:off x="392636" y="4298808"/>
            <a:ext cx="2682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GR" sz="1400" dirty="0">
                <a:solidFill>
                  <a:schemeClr val="bg1"/>
                </a:solidFill>
              </a:rPr>
              <a:t>Nicolas Remy</a:t>
            </a:r>
          </a:p>
          <a:p>
            <a:r>
              <a:rPr lang="fr-GR" sz="1400" dirty="0">
                <a:solidFill>
                  <a:schemeClr val="bg1"/>
                </a:solidFill>
              </a:rPr>
              <a:t>Department of Architecture – University of Thessaly </a:t>
            </a:r>
          </a:p>
        </p:txBody>
      </p:sp>
    </p:spTree>
    <p:extLst>
      <p:ext uri="{BB962C8B-B14F-4D97-AF65-F5344CB8AC3E}">
        <p14:creationId xmlns:p14="http://schemas.microsoft.com/office/powerpoint/2010/main" val="3087454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Rectangle 3">
            <a:extLst>
              <a:ext uri="{FF2B5EF4-FFF2-40B4-BE49-F238E27FC236}">
                <a16:creationId xmlns:a16="http://schemas.microsoft.com/office/drawing/2014/main" id="{12F8EDA5-97DA-962D-BC97-1DB5844B2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91855"/>
            <a:ext cx="7391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GR" sz="2000" b="1" dirty="0" err="1">
                <a:solidFill>
                  <a:schemeClr val="bg1"/>
                </a:solidFill>
              </a:rPr>
              <a:t>protect</a:t>
            </a:r>
            <a:r>
              <a:rPr lang="fr-FR" altLang="fr-GR" sz="2000" b="1" dirty="0">
                <a:solidFill>
                  <a:schemeClr val="bg1"/>
                </a:solidFill>
              </a:rPr>
              <a:t> a yard </a:t>
            </a:r>
            <a:r>
              <a:rPr lang="fr-FR" altLang="fr-GR" sz="2000" b="1" dirty="0" err="1">
                <a:solidFill>
                  <a:schemeClr val="bg1"/>
                </a:solidFill>
              </a:rPr>
              <a:t>from</a:t>
            </a:r>
            <a:r>
              <a:rPr lang="fr-FR" altLang="fr-GR" sz="2000" b="1" dirty="0">
                <a:solidFill>
                  <a:schemeClr val="bg1"/>
                </a:solidFill>
              </a:rPr>
              <a:t> high </a:t>
            </a:r>
            <a:r>
              <a:rPr lang="fr-FR" altLang="fr-GR" sz="2000" b="1" dirty="0" err="1">
                <a:solidFill>
                  <a:schemeClr val="bg1"/>
                </a:solidFill>
              </a:rPr>
              <a:t>wind</a:t>
            </a:r>
            <a:r>
              <a:rPr lang="fr-FR" altLang="fr-GR" sz="2000" b="1" dirty="0">
                <a:solidFill>
                  <a:schemeClr val="bg1"/>
                </a:solidFill>
              </a:rPr>
              <a:t> speeds at </a:t>
            </a:r>
            <a:r>
              <a:rPr lang="fr-FR" altLang="fr-GR" sz="2000" b="1" dirty="0" err="1">
                <a:solidFill>
                  <a:schemeClr val="bg1"/>
                </a:solidFill>
              </a:rPr>
              <a:t>ground</a:t>
            </a:r>
            <a:r>
              <a:rPr lang="fr-FR" altLang="fr-GR" sz="2000" b="1" dirty="0">
                <a:solidFill>
                  <a:schemeClr val="bg1"/>
                </a:solidFill>
              </a:rPr>
              <a:t> </a:t>
            </a:r>
            <a:r>
              <a:rPr lang="fr-FR" altLang="fr-GR" sz="2000" b="1" dirty="0" err="1">
                <a:solidFill>
                  <a:schemeClr val="bg1"/>
                </a:solidFill>
              </a:rPr>
              <a:t>level</a:t>
            </a:r>
            <a:endParaRPr lang="fr-FR" altLang="fr-GR" sz="2000" b="1" dirty="0">
              <a:solidFill>
                <a:schemeClr val="bg1"/>
              </a:solidFill>
            </a:endParaRPr>
          </a:p>
        </p:txBody>
      </p:sp>
      <p:pic>
        <p:nvPicPr>
          <p:cNvPr id="119813" name="Picture 5">
            <a:extLst>
              <a:ext uri="{FF2B5EF4-FFF2-40B4-BE49-F238E27FC236}">
                <a16:creationId xmlns:a16="http://schemas.microsoft.com/office/drawing/2014/main" id="{B9BEE4E1-A167-09EA-0713-BE1BE2036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55271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51" name="Picture 19">
            <a:extLst>
              <a:ext uri="{FF2B5EF4-FFF2-40B4-BE49-F238E27FC236}">
                <a16:creationId xmlns:a16="http://schemas.microsoft.com/office/drawing/2014/main" id="{1F86F0E8-73C5-4494-B05A-CDBC3BBA9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73"/>
          <a:stretch/>
        </p:blipFill>
        <p:spPr bwMode="auto">
          <a:xfrm>
            <a:off x="913554" y="263129"/>
            <a:ext cx="7188303" cy="2085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52" name="Picture 20">
            <a:extLst>
              <a:ext uri="{FF2B5EF4-FFF2-40B4-BE49-F238E27FC236}">
                <a16:creationId xmlns:a16="http://schemas.microsoft.com/office/drawing/2014/main" id="{5308699F-95B9-D890-6262-07941A51D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90" y="2492896"/>
            <a:ext cx="709823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7F5192CE-F517-AA1B-2338-F2629C13E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4798782"/>
            <a:ext cx="8534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2000" noProof="1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The wind only drops if it finds an open area of about 400 m x 400 m</a:t>
            </a:r>
            <a:endParaRPr lang="en-GB" sz="4800" noProof="1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>
            <a:extLst>
              <a:ext uri="{FF2B5EF4-FFF2-40B4-BE49-F238E27FC236}">
                <a16:creationId xmlns:a16="http://schemas.microsoft.com/office/drawing/2014/main" id="{FAB156D6-0DE7-77ED-8617-AE76985DC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96875"/>
            <a:ext cx="8382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GR" sz="3200">
                <a:solidFill>
                  <a:srgbClr val="FA4E19"/>
                </a:solidFill>
              </a:rPr>
              <a:t>Le phénomène vent à l’échelle urbaine</a:t>
            </a:r>
            <a:endParaRPr lang="fr-FR" altLang="fr-GR" sz="3200" b="1">
              <a:solidFill>
                <a:srgbClr val="FF7518"/>
              </a:solidFill>
            </a:endParaRPr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CB8AEC91-462C-76FC-8E58-A24216260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14400"/>
            <a:ext cx="8001000" cy="458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noProof="1">
                <a:solidFill>
                  <a:srgbClr val="FF7518"/>
                </a:solidFill>
              </a:rPr>
              <a:t>3- Wind effect due to buildings</a:t>
            </a:r>
          </a:p>
          <a:p>
            <a:endParaRPr lang="en-US" sz="2000" b="1" noProof="1">
              <a:solidFill>
                <a:srgbClr val="FF7518"/>
              </a:solidFill>
            </a:endParaRPr>
          </a:p>
          <a:p>
            <a:r>
              <a:rPr lang="en-US" sz="1800" noProof="1">
                <a:solidFill>
                  <a:schemeClr val="bg1"/>
                </a:solidFill>
              </a:rPr>
              <a:t>. Free areas of the order of 160,000 m2 (sports field) cause the wind to fall</a:t>
            </a:r>
          </a:p>
          <a:p>
            <a:r>
              <a:rPr lang="en-US" sz="1800" noProof="1">
                <a:solidFill>
                  <a:schemeClr val="bg1"/>
                </a:solidFill>
              </a:rPr>
              <a:t>
. Sets of "seed" towers produce virtually no roughness effect due to their high height and wide spaces between them.</a:t>
            </a:r>
          </a:p>
          <a:p>
            <a:r>
              <a:rPr lang="en-US" sz="1800" noProof="1">
                <a:solidFill>
                  <a:schemeClr val="bg1"/>
                </a:solidFill>
              </a:rPr>
              <a:t>
. Old city centres, by their density and low height, create a protective effect.</a:t>
            </a:r>
          </a:p>
          <a:p>
            <a:r>
              <a:rPr lang="en-US" sz="1800" noProof="1">
                <a:solidFill>
                  <a:schemeClr val="bg1"/>
                </a:solidFill>
              </a:rPr>
              <a:t>However, aerodynamic accidents can occur in this type of fabric at the foot of large elements</a:t>
            </a:r>
          </a:p>
          <a:p>
            <a:r>
              <a:rPr lang="en-US" sz="1800" noProof="1">
                <a:solidFill>
                  <a:schemeClr val="bg1"/>
                </a:solidFill>
              </a:rPr>
              <a:t>
. The effect of  a building construction on the wind is defined by a coefficient for a given height.
</a:t>
            </a:r>
            <a:r>
              <a:rPr lang="el-GR" sz="1800" noProof="1">
                <a:solidFill>
                  <a:schemeClr val="bg1"/>
                </a:solidFill>
              </a:rPr>
              <a:t>Ψ </a:t>
            </a:r>
            <a:r>
              <a:rPr lang="en-US" sz="1800" noProof="1">
                <a:solidFill>
                  <a:schemeClr val="bg1"/>
                </a:solidFill>
              </a:rPr>
              <a:t>= (wind speed with construction) / (wind speed without construction) 
      . If</a:t>
            </a:r>
            <a:r>
              <a:rPr lang="el-GR" sz="1800" noProof="1">
                <a:solidFill>
                  <a:schemeClr val="bg1"/>
                </a:solidFill>
              </a:rPr>
              <a:t> ψ</a:t>
            </a:r>
            <a:r>
              <a:rPr lang="en-US" sz="1800" noProof="1">
                <a:solidFill>
                  <a:schemeClr val="bg1"/>
                </a:solidFill>
              </a:rPr>
              <a:t> &lt; 1 , then the construction reduces the effect of wind at ground level
      . The maximum allowable speed of comfort for the pedestrian is v = 5m/S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3">
            <a:extLst>
              <a:ext uri="{FF2B5EF4-FFF2-40B4-BE49-F238E27FC236}">
                <a16:creationId xmlns:a16="http://schemas.microsoft.com/office/drawing/2014/main" id="{A138941A-A568-D501-6798-522CF26F2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14400"/>
            <a:ext cx="7391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GR" sz="2000" dirty="0" err="1">
                <a:solidFill>
                  <a:schemeClr val="bg1"/>
                </a:solidFill>
              </a:rPr>
              <a:t>Typical</a:t>
            </a:r>
            <a:r>
              <a:rPr lang="fr-FR" altLang="fr-GR" sz="2000" dirty="0">
                <a:solidFill>
                  <a:schemeClr val="bg1"/>
                </a:solidFill>
              </a:rPr>
              <a:t> </a:t>
            </a:r>
            <a:r>
              <a:rPr lang="fr-FR" altLang="fr-GR" sz="2000" dirty="0" err="1">
                <a:solidFill>
                  <a:schemeClr val="bg1"/>
                </a:solidFill>
              </a:rPr>
              <a:t>wind</a:t>
            </a:r>
            <a:r>
              <a:rPr lang="fr-FR" altLang="fr-GR" sz="2000" dirty="0">
                <a:solidFill>
                  <a:schemeClr val="bg1"/>
                </a:solidFill>
              </a:rPr>
              <a:t> </a:t>
            </a:r>
            <a:r>
              <a:rPr lang="fr-FR" altLang="fr-GR" sz="2000" dirty="0" err="1">
                <a:solidFill>
                  <a:schemeClr val="bg1"/>
                </a:solidFill>
              </a:rPr>
              <a:t>effects</a:t>
            </a:r>
            <a:r>
              <a:rPr lang="fr-FR" altLang="fr-GR" sz="2000" dirty="0">
                <a:solidFill>
                  <a:schemeClr val="bg1"/>
                </a:solidFill>
              </a:rPr>
              <a:t> on buildings </a:t>
            </a:r>
            <a:r>
              <a:rPr lang="fr-FR" altLang="fr-GR" sz="2000" dirty="0" err="1">
                <a:solidFill>
                  <a:schemeClr val="bg1"/>
                </a:solidFill>
              </a:rPr>
              <a:t>with</a:t>
            </a:r>
            <a:r>
              <a:rPr lang="fr-FR" altLang="fr-GR" sz="2000" dirty="0">
                <a:solidFill>
                  <a:schemeClr val="bg1"/>
                </a:solidFill>
              </a:rPr>
              <a:t> high &gt;15m
</a:t>
            </a:r>
            <a:r>
              <a:rPr lang="fr-FR" altLang="fr-GR" sz="2000" dirty="0" err="1">
                <a:solidFill>
                  <a:schemeClr val="bg1"/>
                </a:solidFill>
              </a:rPr>
              <a:t>phenomenon</a:t>
            </a:r>
            <a:r>
              <a:rPr lang="fr-FR" altLang="fr-GR" sz="2000" dirty="0">
                <a:solidFill>
                  <a:schemeClr val="bg1"/>
                </a:solidFill>
              </a:rPr>
              <a:t> of flow in </a:t>
            </a:r>
            <a:r>
              <a:rPr lang="fr-FR" altLang="fr-GR" sz="2000" dirty="0" err="1">
                <a:solidFill>
                  <a:schemeClr val="bg1"/>
                </a:solidFill>
              </a:rPr>
              <a:t>holes</a:t>
            </a:r>
            <a:r>
              <a:rPr lang="fr-FR" altLang="fr-GR" sz="2000" dirty="0">
                <a:solidFill>
                  <a:schemeClr val="bg1"/>
                </a:solidFill>
              </a:rPr>
              <a:t> or passage </a:t>
            </a:r>
            <a:r>
              <a:rPr lang="fr-FR" altLang="fr-GR" sz="2000" dirty="0" err="1">
                <a:solidFill>
                  <a:schemeClr val="bg1"/>
                </a:solidFill>
              </a:rPr>
              <a:t>under</a:t>
            </a:r>
            <a:r>
              <a:rPr lang="fr-FR" altLang="fr-GR" sz="2000" dirty="0">
                <a:solidFill>
                  <a:schemeClr val="bg1"/>
                </a:solidFill>
              </a:rPr>
              <a:t> buildings</a:t>
            </a:r>
            <a:endParaRPr lang="fr-FR" altLang="fr-GR" sz="1800" dirty="0">
              <a:solidFill>
                <a:schemeClr val="bg1"/>
              </a:solidFill>
            </a:endParaRPr>
          </a:p>
        </p:txBody>
      </p:sp>
      <p:pic>
        <p:nvPicPr>
          <p:cNvPr id="122884" name="Picture 4">
            <a:extLst>
              <a:ext uri="{FF2B5EF4-FFF2-40B4-BE49-F238E27FC236}">
                <a16:creationId xmlns:a16="http://schemas.microsoft.com/office/drawing/2014/main" id="{F313998D-C182-0E90-57BB-1918AF66A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772816"/>
            <a:ext cx="7456923" cy="323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5" name="Picture 5">
            <a:extLst>
              <a:ext uri="{FF2B5EF4-FFF2-40B4-BE49-F238E27FC236}">
                <a16:creationId xmlns:a16="http://schemas.microsoft.com/office/drawing/2014/main" id="{9686063D-1D08-9490-A091-7FD631232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5412397"/>
            <a:ext cx="2843809" cy="1445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11" name="Picture 7">
            <a:extLst>
              <a:ext uri="{FF2B5EF4-FFF2-40B4-BE49-F238E27FC236}">
                <a16:creationId xmlns:a16="http://schemas.microsoft.com/office/drawing/2014/main" id="{C961968A-A49C-7F10-4F46-6DD27CF43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19" y="1844824"/>
            <a:ext cx="8284761" cy="3816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3" name="Picture 5">
            <a:extLst>
              <a:ext uri="{FF2B5EF4-FFF2-40B4-BE49-F238E27FC236}">
                <a16:creationId xmlns:a16="http://schemas.microsoft.com/office/drawing/2014/main" id="{DDEA7F88-21F6-B00D-2CEB-AB38BD841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404336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7" name="Picture 5">
            <a:extLst>
              <a:ext uri="{FF2B5EF4-FFF2-40B4-BE49-F238E27FC236}">
                <a16:creationId xmlns:a16="http://schemas.microsoft.com/office/drawing/2014/main" id="{3D985B33-A93A-C19E-AD44-A00E08495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634891" cy="4907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3">
            <a:extLst>
              <a:ext uri="{FF2B5EF4-FFF2-40B4-BE49-F238E27FC236}">
                <a16:creationId xmlns:a16="http://schemas.microsoft.com/office/drawing/2014/main" id="{10740268-728C-79F7-026D-9F6003C13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916832"/>
            <a:ext cx="41148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fr-FR" altLang="fr-GR" sz="1800" dirty="0">
                <a:solidFill>
                  <a:schemeClr val="bg1"/>
                </a:solidFill>
              </a:rPr>
              <a:t>Orient buildings on </a:t>
            </a:r>
            <a:r>
              <a:rPr lang="fr-FR" altLang="fr-GR" sz="1800" dirty="0" err="1">
                <a:solidFill>
                  <a:schemeClr val="bg1"/>
                </a:solidFill>
              </a:rPr>
              <a:t>stilts</a:t>
            </a:r>
            <a:r>
              <a:rPr lang="fr-FR" altLang="fr-GR" sz="1800" dirty="0">
                <a:solidFill>
                  <a:schemeClr val="bg1"/>
                </a:solidFill>
              </a:rPr>
              <a:t> or </a:t>
            </a:r>
            <a:r>
              <a:rPr lang="fr-FR" altLang="fr-GR" sz="1800" dirty="0" err="1">
                <a:solidFill>
                  <a:schemeClr val="bg1"/>
                </a:solidFill>
              </a:rPr>
              <a:t>with</a:t>
            </a:r>
            <a:r>
              <a:rPr lang="fr-FR" altLang="fr-GR" sz="1800" dirty="0">
                <a:solidFill>
                  <a:schemeClr val="bg1"/>
                </a:solidFill>
              </a:rPr>
              <a:t> </a:t>
            </a:r>
            <a:r>
              <a:rPr lang="fr-FR" altLang="fr-GR" sz="1800" dirty="0" err="1">
                <a:solidFill>
                  <a:schemeClr val="bg1"/>
                </a:solidFill>
              </a:rPr>
              <a:t>holes</a:t>
            </a:r>
            <a:r>
              <a:rPr lang="fr-FR" altLang="fr-GR" sz="1800" dirty="0">
                <a:solidFill>
                  <a:schemeClr val="bg1"/>
                </a:solidFill>
              </a:rPr>
              <a:t> </a:t>
            </a:r>
            <a:r>
              <a:rPr lang="fr-FR" altLang="fr-GR" sz="1800" dirty="0" err="1">
                <a:solidFill>
                  <a:schemeClr val="bg1"/>
                </a:solidFill>
              </a:rPr>
              <a:t>under</a:t>
            </a:r>
            <a:r>
              <a:rPr lang="fr-FR" altLang="fr-GR" sz="1800" dirty="0">
                <a:solidFill>
                  <a:schemeClr val="bg1"/>
                </a:solidFill>
              </a:rPr>
              <a:t> an incidence </a:t>
            </a:r>
            <a:r>
              <a:rPr lang="fr-FR" altLang="fr-GR" sz="1800" dirty="0" err="1">
                <a:solidFill>
                  <a:schemeClr val="bg1"/>
                </a:solidFill>
              </a:rPr>
              <a:t>parallel</a:t>
            </a:r>
            <a:r>
              <a:rPr lang="fr-FR" altLang="fr-GR" sz="1800" dirty="0">
                <a:solidFill>
                  <a:schemeClr val="bg1"/>
                </a:solidFill>
              </a:rPr>
              <a:t> to the </a:t>
            </a:r>
            <a:r>
              <a:rPr lang="fr-FR" altLang="fr-GR" sz="1800" dirty="0" err="1">
                <a:solidFill>
                  <a:schemeClr val="bg1"/>
                </a:solidFill>
              </a:rPr>
              <a:t>wind</a:t>
            </a:r>
            <a:r>
              <a:rPr lang="fr-FR" altLang="fr-GR" sz="1800" dirty="0">
                <a:solidFill>
                  <a:schemeClr val="bg1"/>
                </a:solidFill>
              </a:rPr>
              <a:t>
 </a:t>
            </a:r>
            <a:r>
              <a:rPr lang="fr-FR" altLang="fr-GR" sz="1800" dirty="0" err="1">
                <a:solidFill>
                  <a:schemeClr val="bg1"/>
                </a:solidFill>
              </a:rPr>
              <a:t>Provide</a:t>
            </a:r>
            <a:r>
              <a:rPr lang="fr-FR" altLang="fr-GR" sz="1800" dirty="0">
                <a:solidFill>
                  <a:schemeClr val="bg1"/>
                </a:solidFill>
              </a:rPr>
              <a:t> the foot of </a:t>
            </a:r>
            <a:r>
              <a:rPr lang="fr-FR" altLang="fr-GR" sz="1800" dirty="0" err="1">
                <a:solidFill>
                  <a:schemeClr val="bg1"/>
                </a:solidFill>
              </a:rPr>
              <a:t>vegetation</a:t>
            </a:r>
            <a:r>
              <a:rPr lang="fr-FR" altLang="fr-GR" sz="1800" dirty="0">
                <a:solidFill>
                  <a:schemeClr val="bg1"/>
                </a:solidFill>
              </a:rPr>
              <a:t> buildings and buildings
 </a:t>
            </a:r>
            <a:r>
              <a:rPr lang="fr-FR" altLang="fr-GR" sz="1800" dirty="0" err="1">
                <a:solidFill>
                  <a:schemeClr val="bg1"/>
                </a:solidFill>
              </a:rPr>
              <a:t>Introduce</a:t>
            </a:r>
            <a:r>
              <a:rPr lang="fr-FR" altLang="fr-GR" sz="1800" dirty="0">
                <a:solidFill>
                  <a:schemeClr val="bg1"/>
                </a:solidFill>
              </a:rPr>
              <a:t> </a:t>
            </a:r>
            <a:r>
              <a:rPr lang="fr-FR" altLang="fr-GR" sz="1800" dirty="0" err="1">
                <a:solidFill>
                  <a:schemeClr val="bg1"/>
                </a:solidFill>
              </a:rPr>
              <a:t>elements</a:t>
            </a:r>
            <a:r>
              <a:rPr lang="fr-FR" altLang="fr-GR" sz="1800" dirty="0">
                <a:solidFill>
                  <a:schemeClr val="bg1"/>
                </a:solidFill>
              </a:rPr>
              <a:t> </a:t>
            </a:r>
            <a:r>
              <a:rPr lang="fr-FR" altLang="fr-GR" sz="1800" dirty="0" err="1">
                <a:solidFill>
                  <a:schemeClr val="bg1"/>
                </a:solidFill>
              </a:rPr>
              <a:t>that</a:t>
            </a:r>
            <a:r>
              <a:rPr lang="fr-FR" altLang="fr-GR" sz="1800" dirty="0">
                <a:solidFill>
                  <a:schemeClr val="bg1"/>
                </a:solidFill>
              </a:rPr>
              <a:t> </a:t>
            </a:r>
            <a:r>
              <a:rPr lang="fr-FR" altLang="fr-GR" sz="1800" dirty="0" err="1">
                <a:solidFill>
                  <a:schemeClr val="bg1"/>
                </a:solidFill>
              </a:rPr>
              <a:t>introduce</a:t>
            </a:r>
            <a:r>
              <a:rPr lang="fr-FR" altLang="fr-GR" sz="1800" dirty="0">
                <a:solidFill>
                  <a:schemeClr val="bg1"/>
                </a:solidFill>
              </a:rPr>
              <a:t> pressure drops in the </a:t>
            </a:r>
            <a:r>
              <a:rPr lang="fr-FR" altLang="fr-GR" sz="1800" dirty="0" err="1">
                <a:solidFill>
                  <a:schemeClr val="bg1"/>
                </a:solidFill>
              </a:rPr>
              <a:t>link</a:t>
            </a:r>
            <a:r>
              <a:rPr lang="fr-FR" altLang="fr-GR" sz="1800" dirty="0">
                <a:solidFill>
                  <a:schemeClr val="bg1"/>
                </a:solidFill>
              </a:rPr>
              <a:t> volumes
 </a:t>
            </a:r>
            <a:r>
              <a:rPr lang="fr-FR" altLang="fr-GR" sz="1800" dirty="0" err="1">
                <a:solidFill>
                  <a:schemeClr val="bg1"/>
                </a:solidFill>
              </a:rPr>
              <a:t>Avoid</a:t>
            </a:r>
            <a:r>
              <a:rPr lang="fr-FR" altLang="fr-GR" sz="1800" dirty="0">
                <a:solidFill>
                  <a:schemeClr val="bg1"/>
                </a:solidFill>
              </a:rPr>
              <a:t> </a:t>
            </a:r>
            <a:r>
              <a:rPr lang="fr-FR" altLang="fr-GR" sz="1800" dirty="0" err="1">
                <a:solidFill>
                  <a:schemeClr val="bg1"/>
                </a:solidFill>
              </a:rPr>
              <a:t>solid-form</a:t>
            </a:r>
            <a:r>
              <a:rPr lang="fr-FR" altLang="fr-GR" sz="1800" dirty="0">
                <a:solidFill>
                  <a:schemeClr val="bg1"/>
                </a:solidFill>
              </a:rPr>
              <a:t> </a:t>
            </a:r>
            <a:r>
              <a:rPr lang="fr-FR" altLang="fr-GR" sz="1800" dirty="0" err="1">
                <a:solidFill>
                  <a:schemeClr val="bg1"/>
                </a:solidFill>
              </a:rPr>
              <a:t>stilted</a:t>
            </a:r>
            <a:r>
              <a:rPr lang="fr-FR" altLang="fr-GR" sz="1800" dirty="0">
                <a:solidFill>
                  <a:schemeClr val="bg1"/>
                </a:solidFill>
              </a:rPr>
              <a:t> buildings
 </a:t>
            </a:r>
            <a:r>
              <a:rPr lang="fr-FR" altLang="fr-GR" sz="1800" dirty="0" err="1">
                <a:solidFill>
                  <a:schemeClr val="bg1"/>
                </a:solidFill>
              </a:rPr>
              <a:t>Divide</a:t>
            </a:r>
            <a:r>
              <a:rPr lang="fr-FR" altLang="fr-GR" sz="1800" dirty="0">
                <a:solidFill>
                  <a:schemeClr val="bg1"/>
                </a:solidFill>
              </a:rPr>
              <a:t> the flows at the foot of the buildings by </a:t>
            </a:r>
            <a:r>
              <a:rPr lang="fr-FR" altLang="fr-GR" sz="1800" dirty="0" err="1">
                <a:solidFill>
                  <a:schemeClr val="bg1"/>
                </a:solidFill>
              </a:rPr>
              <a:t>increasing</a:t>
            </a:r>
            <a:r>
              <a:rPr lang="fr-FR" altLang="fr-GR" sz="1800" dirty="0">
                <a:solidFill>
                  <a:schemeClr val="bg1"/>
                </a:solidFill>
              </a:rPr>
              <a:t> the </a:t>
            </a:r>
            <a:r>
              <a:rPr lang="fr-FR" altLang="fr-GR" sz="1800" dirty="0" err="1">
                <a:solidFill>
                  <a:schemeClr val="bg1"/>
                </a:solidFill>
              </a:rPr>
              <a:t>porosity</a:t>
            </a:r>
            <a:r>
              <a:rPr lang="fr-FR" altLang="fr-GR" sz="1800" dirty="0">
                <a:solidFill>
                  <a:schemeClr val="bg1"/>
                </a:solidFill>
              </a:rPr>
              <a:t> of the building</a:t>
            </a:r>
          </a:p>
        </p:txBody>
      </p:sp>
      <p:pic>
        <p:nvPicPr>
          <p:cNvPr id="126981" name="Picture 5">
            <a:extLst>
              <a:ext uri="{FF2B5EF4-FFF2-40B4-BE49-F238E27FC236}">
                <a16:creationId xmlns:a16="http://schemas.microsoft.com/office/drawing/2014/main" id="{93B8AF74-269B-F674-FC06-A82D9892D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0"/>
            <a:ext cx="3962400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Rectangle 3">
            <a:extLst>
              <a:ext uri="{FF2B5EF4-FFF2-40B4-BE49-F238E27FC236}">
                <a16:creationId xmlns:a16="http://schemas.microsoft.com/office/drawing/2014/main" id="{979FEF6E-32EA-05D0-04A7-1DAD53680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14400"/>
            <a:ext cx="73914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2000" noProof="1">
                <a:solidFill>
                  <a:schemeClr val="bg1"/>
                </a:solidFill>
              </a:rPr>
              <a:t>Corner Effect
phenomenon of flow at the corners of buildings that connect the upstream overpressure zone and the lateral depression zone of the building.
</a:t>
            </a:r>
            <a:endParaRPr lang="en-GB" sz="1800" noProof="1">
              <a:solidFill>
                <a:schemeClr val="bg1"/>
              </a:solidFill>
            </a:endParaRPr>
          </a:p>
        </p:txBody>
      </p:sp>
      <p:pic>
        <p:nvPicPr>
          <p:cNvPr id="128006" name="Picture 6">
            <a:extLst>
              <a:ext uri="{FF2B5EF4-FFF2-40B4-BE49-F238E27FC236}">
                <a16:creationId xmlns:a16="http://schemas.microsoft.com/office/drawing/2014/main" id="{053B6C7B-B5C0-2690-7EC8-C092442D7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131" y="1227197"/>
            <a:ext cx="110013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007" name="Picture 7">
            <a:extLst>
              <a:ext uri="{FF2B5EF4-FFF2-40B4-BE49-F238E27FC236}">
                <a16:creationId xmlns:a16="http://schemas.microsoft.com/office/drawing/2014/main" id="{DBA1490E-F3AA-AE50-630D-0DDF0B699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52" y="2411412"/>
            <a:ext cx="4191000" cy="203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008" name="Picture 8">
            <a:extLst>
              <a:ext uri="{FF2B5EF4-FFF2-40B4-BE49-F238E27FC236}">
                <a16:creationId xmlns:a16="http://schemas.microsoft.com/office/drawing/2014/main" id="{375F2A72-CFDC-281F-FB3A-0D1B12F0A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304" y="4031802"/>
            <a:ext cx="3429000" cy="214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7CFF001-2759-18FA-991A-31D9874815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altLang="fr-GR"/>
              <a:t>Ecole d’architecture de Grenoble &gt; M1CV</a:t>
            </a:r>
            <a:r>
              <a:rPr lang="fr-FR" altLang="fr-GR" sz="1000"/>
              <a:t>2</a:t>
            </a:r>
            <a:r>
              <a:rPr lang="fr-FR" altLang="fr-GR"/>
              <a:t>&gt; nicolas.remy@grenoble.archi.fr</a:t>
            </a:r>
            <a:endParaRPr lang="fr-FR" altLang="fr-GR">
              <a:solidFill>
                <a:schemeClr val="tx1"/>
              </a:solidFill>
            </a:endParaRPr>
          </a:p>
        </p:txBody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87EA1802-F1A5-B1D4-9716-CFFFE9809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14400"/>
            <a:ext cx="3657600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GR" sz="2000" b="1" dirty="0">
                <a:solidFill>
                  <a:srgbClr val="FF7518"/>
                </a:solidFill>
              </a:rPr>
              <a:t>Corner </a:t>
            </a:r>
            <a:r>
              <a:rPr lang="fr-FR" altLang="fr-GR" sz="2000" b="1" dirty="0" err="1">
                <a:solidFill>
                  <a:srgbClr val="FF7518"/>
                </a:solidFill>
              </a:rPr>
              <a:t>effect</a:t>
            </a:r>
            <a:endParaRPr lang="fr-FR" altLang="fr-GR" sz="2000" b="1" dirty="0">
              <a:solidFill>
                <a:srgbClr val="FF7518"/>
              </a:solidFill>
            </a:endParaRPr>
          </a:p>
          <a:p>
            <a:r>
              <a:rPr lang="fr-FR" altLang="fr-GR" sz="1800" dirty="0">
                <a:solidFill>
                  <a:schemeClr val="bg1"/>
                </a:solidFill>
              </a:rPr>
              <a:t>. Conseils pratiques</a:t>
            </a:r>
          </a:p>
          <a:p>
            <a:r>
              <a:rPr lang="fr-FR" altLang="fr-GR" sz="1800" dirty="0">
                <a:solidFill>
                  <a:schemeClr val="bg1"/>
                </a:solidFill>
              </a:rPr>
              <a:t>Ceinturer le volume par un élément en rez-de-chaussée</a:t>
            </a:r>
          </a:p>
          <a:p>
            <a:r>
              <a:rPr lang="fr-FR" altLang="fr-GR" sz="1800" dirty="0">
                <a:solidFill>
                  <a:schemeClr val="bg1"/>
                </a:solidFill>
              </a:rPr>
              <a:t>Entourer l’élément élevé de constructions telles que :</a:t>
            </a:r>
          </a:p>
          <a:p>
            <a:r>
              <a:rPr lang="fr-FR" altLang="fr-GR" sz="1800" dirty="0">
                <a:solidFill>
                  <a:schemeClr val="bg1"/>
                </a:solidFill>
              </a:rPr>
              <a:t>. Diminuer progressivement les hauteurs</a:t>
            </a:r>
          </a:p>
          <a:p>
            <a:r>
              <a:rPr lang="fr-FR" altLang="fr-GR" sz="1800" dirty="0">
                <a:solidFill>
                  <a:schemeClr val="bg1"/>
                </a:solidFill>
              </a:rPr>
              <a:t>. Les angles arrondis diminuent la variation de vitesse aux angles</a:t>
            </a:r>
          </a:p>
          <a:p>
            <a:r>
              <a:rPr lang="fr-FR" altLang="fr-GR" sz="1800" dirty="0">
                <a:solidFill>
                  <a:schemeClr val="bg1"/>
                </a:solidFill>
              </a:rPr>
              <a:t>. Prévoir des éléments poreux aux angles</a:t>
            </a:r>
          </a:p>
          <a:p>
            <a:r>
              <a:rPr lang="fr-FR" altLang="fr-GR" sz="1800" dirty="0">
                <a:solidFill>
                  <a:schemeClr val="bg1"/>
                </a:solidFill>
              </a:rPr>
              <a:t>. Densifier (végétation, construction basse) le voisinage immédiat des coins</a:t>
            </a:r>
          </a:p>
        </p:txBody>
      </p:sp>
      <p:pic>
        <p:nvPicPr>
          <p:cNvPr id="129031" name="Picture 7">
            <a:extLst>
              <a:ext uri="{FF2B5EF4-FFF2-40B4-BE49-F238E27FC236}">
                <a16:creationId xmlns:a16="http://schemas.microsoft.com/office/drawing/2014/main" id="{A59DD69D-0DA5-CF6C-8777-A7FC2966E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236913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9032" name="Text Box 8">
            <a:extLst>
              <a:ext uri="{FF2B5EF4-FFF2-40B4-BE49-F238E27FC236}">
                <a16:creationId xmlns:a16="http://schemas.microsoft.com/office/drawing/2014/main" id="{6F664C24-87C9-04CB-65EC-D84FE03E4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867400"/>
            <a:ext cx="1250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GR" sz="1200">
                <a:solidFill>
                  <a:schemeClr val="bg1"/>
                </a:solidFill>
              </a:rPr>
              <a:t>Cf. Chatelet et alii</a:t>
            </a:r>
            <a:endParaRPr lang="fr-FR" altLang="fr-G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ind Rose Resources">
            <a:extLst>
              <a:ext uri="{FF2B5EF4-FFF2-40B4-BE49-F238E27FC236}">
                <a16:creationId xmlns:a16="http://schemas.microsoft.com/office/drawing/2014/main" id="{AA24EFC6-8DC3-CD2D-5CE2-1F6D1EA9D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600" y="1076206"/>
            <a:ext cx="4036584" cy="532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ind rose - Wikipedia">
            <a:extLst>
              <a:ext uri="{FF2B5EF4-FFF2-40B4-BE49-F238E27FC236}">
                <a16:creationId xmlns:a16="http://schemas.microsoft.com/office/drawing/2014/main" id="{B78112B4-3DEC-2BCF-7048-2C1C9B716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15" y="1095430"/>
            <a:ext cx="4250161" cy="334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55DF3ACF-D2EF-AC45-DF5D-D3E826705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21" y="-171400"/>
            <a:ext cx="4426302" cy="11582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fr-GR" sz="4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Wind Rose (charts)</a:t>
            </a:r>
            <a:endParaRPr lang="en-US" altLang="fr-GR" sz="4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Espace réservé du pied de page 1">
            <a:extLst>
              <a:ext uri="{FF2B5EF4-FFF2-40B4-BE49-F238E27FC236}">
                <a16:creationId xmlns:a16="http://schemas.microsoft.com/office/drawing/2014/main" id="{E1D84E66-C017-771B-A342-D346F7BBA469}"/>
              </a:ext>
            </a:extLst>
          </p:cNvPr>
          <p:cNvSpPr txBox="1">
            <a:spLocks/>
          </p:cNvSpPr>
          <p:nvPr/>
        </p:nvSpPr>
        <p:spPr bwMode="auto">
          <a:xfrm>
            <a:off x="251520" y="6400800"/>
            <a:ext cx="1458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folHlink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r>
              <a:rPr lang="fr-FR" altLang="fr-GR" dirty="0">
                <a:hlinkClick r:id="rId4"/>
              </a:rPr>
              <a:t>nremy@uth.gr</a:t>
            </a:r>
            <a:endParaRPr lang="fr-FR" altLang="fr-GR" dirty="0"/>
          </a:p>
          <a:p>
            <a:endParaRPr lang="fr-FR" altLang="fr-G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09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3">
            <a:extLst>
              <a:ext uri="{FF2B5EF4-FFF2-40B4-BE49-F238E27FC236}">
                <a16:creationId xmlns:a16="http://schemas.microsoft.com/office/drawing/2014/main" id="{F6332582-F01F-DBD5-3057-1F6CD31A0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260648"/>
            <a:ext cx="3458344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2000" noProof="1">
                <a:solidFill>
                  <a:schemeClr val="bg1"/>
                </a:solidFill>
              </a:rPr>
              <a:t>Wake effect
swirling fluid circulation downstream of the shapes
Parallelepiped buildings				
45m &lt; h &lt; 100m
Persistence of the effect over 4 x h	
Exposure area = h x 2e
- planting breaks the wake effect
- the denser the built environment
the more the wake effect is attenuated</a:t>
            </a:r>
            <a:r>
              <a:rPr lang="en-GB" sz="1800" noProof="1">
                <a:solidFill>
                  <a:schemeClr val="bg1"/>
                </a:solidFill>
              </a:rPr>
              <a:t>		</a:t>
            </a:r>
          </a:p>
        </p:txBody>
      </p:sp>
      <p:pic>
        <p:nvPicPr>
          <p:cNvPr id="130053" name="Picture 5">
            <a:extLst>
              <a:ext uri="{FF2B5EF4-FFF2-40B4-BE49-F238E27FC236}">
                <a16:creationId xmlns:a16="http://schemas.microsoft.com/office/drawing/2014/main" id="{FE990614-150A-8DD9-2606-C788A24F8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452" y="260648"/>
            <a:ext cx="4945363" cy="532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3">
            <a:extLst>
              <a:ext uri="{FF2B5EF4-FFF2-40B4-BE49-F238E27FC236}">
                <a16:creationId xmlns:a16="http://schemas.microsoft.com/office/drawing/2014/main" id="{C340F2F5-EDB8-F2EF-51FC-B66FEFBEC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14400"/>
            <a:ext cx="70866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GR" sz="2000" dirty="0" err="1">
                <a:solidFill>
                  <a:schemeClr val="bg1"/>
                </a:solidFill>
              </a:rPr>
              <a:t>whirlwind</a:t>
            </a:r>
            <a:r>
              <a:rPr lang="fr-FR" altLang="fr-GR" sz="2000" dirty="0">
                <a:solidFill>
                  <a:schemeClr val="bg1"/>
                </a:solidFill>
              </a:rPr>
              <a:t> roller
</a:t>
            </a:r>
            <a:r>
              <a:rPr lang="fr-FR" altLang="fr-GR" sz="2000" dirty="0" err="1">
                <a:solidFill>
                  <a:schemeClr val="bg1"/>
                </a:solidFill>
              </a:rPr>
              <a:t>whirlwind</a:t>
            </a:r>
            <a:r>
              <a:rPr lang="fr-FR" altLang="fr-GR" sz="2000" dirty="0">
                <a:solidFill>
                  <a:schemeClr val="bg1"/>
                </a:solidFill>
              </a:rPr>
              <a:t> roller at the foot of the </a:t>
            </a:r>
            <a:r>
              <a:rPr lang="fr-FR" altLang="fr-GR" sz="2000" dirty="0" err="1">
                <a:solidFill>
                  <a:schemeClr val="bg1"/>
                </a:solidFill>
              </a:rPr>
              <a:t>windward</a:t>
            </a:r>
            <a:r>
              <a:rPr lang="fr-FR" altLang="fr-GR" sz="2000" dirty="0">
                <a:solidFill>
                  <a:schemeClr val="bg1"/>
                </a:solidFill>
              </a:rPr>
              <a:t> face
Tips
</a:t>
            </a:r>
            <a:r>
              <a:rPr lang="fr-FR" altLang="fr-GR" sz="2000" dirty="0" err="1">
                <a:solidFill>
                  <a:schemeClr val="bg1"/>
                </a:solidFill>
              </a:rPr>
              <a:t>Densifying</a:t>
            </a:r>
            <a:r>
              <a:rPr lang="fr-FR" altLang="fr-GR" sz="2000" dirty="0">
                <a:solidFill>
                  <a:schemeClr val="bg1"/>
                </a:solidFill>
              </a:rPr>
              <a:t> the </a:t>
            </a:r>
            <a:r>
              <a:rPr lang="fr-FR" altLang="fr-GR" sz="2000" dirty="0" err="1">
                <a:solidFill>
                  <a:schemeClr val="bg1"/>
                </a:solidFill>
              </a:rPr>
              <a:t>surrounding</a:t>
            </a:r>
            <a:r>
              <a:rPr lang="fr-FR" altLang="fr-GR" sz="2000" dirty="0">
                <a:solidFill>
                  <a:schemeClr val="bg1"/>
                </a:solidFill>
              </a:rPr>
              <a:t> </a:t>
            </a:r>
            <a:r>
              <a:rPr lang="fr-FR" altLang="fr-GR" sz="2000" dirty="0" err="1">
                <a:solidFill>
                  <a:schemeClr val="bg1"/>
                </a:solidFill>
              </a:rPr>
              <a:t>environment</a:t>
            </a:r>
            <a:r>
              <a:rPr lang="fr-FR" altLang="fr-GR" sz="2000" dirty="0">
                <a:solidFill>
                  <a:schemeClr val="bg1"/>
                </a:solidFill>
              </a:rPr>
              <a:t>
 </a:t>
            </a:r>
            <a:r>
              <a:rPr lang="fr-FR" altLang="fr-GR" sz="2000" dirty="0" err="1">
                <a:solidFill>
                  <a:schemeClr val="bg1"/>
                </a:solidFill>
              </a:rPr>
              <a:t>Introducing</a:t>
            </a:r>
            <a:r>
              <a:rPr lang="fr-FR" altLang="fr-GR" sz="2000" dirty="0">
                <a:solidFill>
                  <a:schemeClr val="bg1"/>
                </a:solidFill>
              </a:rPr>
              <a:t> </a:t>
            </a:r>
            <a:r>
              <a:rPr lang="fr-FR" altLang="fr-GR" sz="2000" dirty="0" err="1">
                <a:solidFill>
                  <a:schemeClr val="bg1"/>
                </a:solidFill>
              </a:rPr>
              <a:t>deflector</a:t>
            </a:r>
            <a:r>
              <a:rPr lang="fr-FR" altLang="fr-GR" sz="2000" dirty="0">
                <a:solidFill>
                  <a:schemeClr val="bg1"/>
                </a:solidFill>
              </a:rPr>
              <a:t> </a:t>
            </a:r>
            <a:r>
              <a:rPr lang="fr-FR" altLang="fr-GR" sz="2000" dirty="0" err="1">
                <a:solidFill>
                  <a:schemeClr val="bg1"/>
                </a:solidFill>
              </a:rPr>
              <a:t>awnings</a:t>
            </a:r>
            <a:r>
              <a:rPr lang="fr-FR" altLang="fr-GR" sz="2000" dirty="0">
                <a:solidFill>
                  <a:schemeClr val="bg1"/>
                </a:solidFill>
              </a:rPr>
              <a:t>
</a:t>
            </a:r>
            <a:r>
              <a:rPr lang="fr-FR" altLang="fr-GR" sz="2000" dirty="0" err="1">
                <a:solidFill>
                  <a:schemeClr val="bg1"/>
                </a:solidFill>
              </a:rPr>
              <a:t>introduce</a:t>
            </a:r>
            <a:r>
              <a:rPr lang="fr-FR" altLang="fr-GR" sz="2000" dirty="0">
                <a:solidFill>
                  <a:schemeClr val="bg1"/>
                </a:solidFill>
              </a:rPr>
              <a:t> </a:t>
            </a:r>
            <a:r>
              <a:rPr lang="fr-FR" altLang="fr-GR" sz="2000" dirty="0" err="1">
                <a:solidFill>
                  <a:schemeClr val="bg1"/>
                </a:solidFill>
              </a:rPr>
              <a:t>porosity</a:t>
            </a:r>
            <a:r>
              <a:rPr lang="fr-FR" altLang="fr-GR" sz="2000" dirty="0">
                <a:solidFill>
                  <a:schemeClr val="bg1"/>
                </a:solidFill>
              </a:rPr>
              <a:t> </a:t>
            </a:r>
            <a:r>
              <a:rPr lang="fr-FR" altLang="fr-GR" sz="2000" dirty="0" err="1">
                <a:solidFill>
                  <a:schemeClr val="bg1"/>
                </a:solidFill>
              </a:rPr>
              <a:t>above</a:t>
            </a:r>
            <a:r>
              <a:rPr lang="fr-FR" altLang="fr-GR" sz="2000" dirty="0">
                <a:solidFill>
                  <a:schemeClr val="bg1"/>
                </a:solidFill>
              </a:rPr>
              <a:t> the </a:t>
            </a:r>
            <a:r>
              <a:rPr lang="fr-FR" altLang="fr-GR" sz="2000" dirty="0" err="1">
                <a:solidFill>
                  <a:schemeClr val="bg1"/>
                </a:solidFill>
              </a:rPr>
              <a:t>level</a:t>
            </a:r>
            <a:r>
              <a:rPr lang="fr-FR" altLang="fr-GR" sz="2000" dirty="0">
                <a:solidFill>
                  <a:schemeClr val="bg1"/>
                </a:solidFill>
              </a:rPr>
              <a:t>
pedestrian</a:t>
            </a:r>
            <a:endParaRPr lang="fr-FR" altLang="fr-GR" sz="1800" dirty="0">
              <a:solidFill>
                <a:schemeClr val="bg1"/>
              </a:solidFill>
            </a:endParaRPr>
          </a:p>
        </p:txBody>
      </p:sp>
      <p:pic>
        <p:nvPicPr>
          <p:cNvPr id="131077" name="Picture 5">
            <a:extLst>
              <a:ext uri="{FF2B5EF4-FFF2-40B4-BE49-F238E27FC236}">
                <a16:creationId xmlns:a16="http://schemas.microsoft.com/office/drawing/2014/main" id="{1784854B-8EA7-3D02-D489-312A8224C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81200"/>
            <a:ext cx="360838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078" name="Picture 6">
            <a:extLst>
              <a:ext uri="{FF2B5EF4-FFF2-40B4-BE49-F238E27FC236}">
                <a16:creationId xmlns:a16="http://schemas.microsoft.com/office/drawing/2014/main" id="{1C5C5025-D5C3-C614-9F1C-5E59837E5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0"/>
            <a:ext cx="1447800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079" name="Picture 7">
            <a:extLst>
              <a:ext uri="{FF2B5EF4-FFF2-40B4-BE49-F238E27FC236}">
                <a16:creationId xmlns:a16="http://schemas.microsoft.com/office/drawing/2014/main" id="{F5D6A1C3-BD5F-ECBE-8A2E-130A0AED2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0"/>
            <a:ext cx="1447800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080" name="Picture 8">
            <a:extLst>
              <a:ext uri="{FF2B5EF4-FFF2-40B4-BE49-F238E27FC236}">
                <a16:creationId xmlns:a16="http://schemas.microsoft.com/office/drawing/2014/main" id="{94E6E06C-19F1-6917-8B8D-C5F10D5FE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029200"/>
            <a:ext cx="1981200" cy="116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1D36DD0-CF1A-C6D1-3A1A-4A1B80F6EC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altLang="fr-GR"/>
              <a:t>Ecole d’architecture de Grenoble &gt; M1CV</a:t>
            </a:r>
            <a:r>
              <a:rPr lang="fr-FR" altLang="fr-GR" sz="1000"/>
              <a:t>2</a:t>
            </a:r>
            <a:r>
              <a:rPr lang="fr-FR" altLang="fr-GR"/>
              <a:t>&gt; nicolas.remy@grenoble.archi.fr</a:t>
            </a:r>
            <a:endParaRPr lang="fr-FR" altLang="fr-GR">
              <a:solidFill>
                <a:schemeClr val="tx1"/>
              </a:solidFill>
            </a:endParaRPr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29BB20FE-5653-1C33-0CE9-348BDE8EB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14400"/>
            <a:ext cx="7086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GR" sz="2000" b="1" dirty="0" err="1">
                <a:solidFill>
                  <a:schemeClr val="bg1"/>
                </a:solidFill>
              </a:rPr>
              <a:t>Helm</a:t>
            </a:r>
            <a:r>
              <a:rPr lang="fr-FR" altLang="fr-GR" sz="2000" b="1" dirty="0">
                <a:solidFill>
                  <a:schemeClr val="bg1"/>
                </a:solidFill>
              </a:rPr>
              <a:t> </a:t>
            </a:r>
            <a:r>
              <a:rPr lang="fr-FR" altLang="fr-GR" sz="2000" b="1" dirty="0" err="1">
                <a:solidFill>
                  <a:schemeClr val="bg1"/>
                </a:solidFill>
              </a:rPr>
              <a:t>wind</a:t>
            </a:r>
            <a:r>
              <a:rPr lang="fr-FR" altLang="fr-GR" sz="2000" b="1" dirty="0">
                <a:solidFill>
                  <a:schemeClr val="bg1"/>
                </a:solidFill>
              </a:rPr>
              <a:t> </a:t>
            </a:r>
            <a:r>
              <a:rPr lang="fr-FR" altLang="fr-GR" sz="2000" b="1" dirty="0" err="1">
                <a:solidFill>
                  <a:schemeClr val="bg1"/>
                </a:solidFill>
              </a:rPr>
              <a:t>effect</a:t>
            </a:r>
            <a:r>
              <a:rPr lang="fr-FR" altLang="fr-GR" sz="2000" b="1" dirty="0">
                <a:solidFill>
                  <a:schemeClr val="bg1"/>
                </a:solidFill>
              </a:rPr>
              <a:t>
. </a:t>
            </a:r>
            <a:r>
              <a:rPr lang="fr-FR" altLang="fr-GR" sz="2000" b="1" dirty="0" err="1">
                <a:solidFill>
                  <a:schemeClr val="bg1"/>
                </a:solidFill>
              </a:rPr>
              <a:t>Definition</a:t>
            </a:r>
            <a:r>
              <a:rPr lang="fr-FR" altLang="fr-GR" sz="2000" b="1" dirty="0">
                <a:solidFill>
                  <a:schemeClr val="bg1"/>
                </a:solidFill>
              </a:rPr>
              <a:t>: </a:t>
            </a:r>
            <a:r>
              <a:rPr lang="fr-FR" altLang="fr-GR" sz="2000" b="1" dirty="0" err="1">
                <a:solidFill>
                  <a:schemeClr val="bg1"/>
                </a:solidFill>
              </a:rPr>
              <a:t>twisted</a:t>
            </a:r>
            <a:r>
              <a:rPr lang="fr-FR" altLang="fr-GR" sz="2000" b="1" dirty="0">
                <a:solidFill>
                  <a:schemeClr val="bg1"/>
                </a:solidFill>
              </a:rPr>
              <a:t> </a:t>
            </a:r>
            <a:r>
              <a:rPr lang="fr-FR" altLang="fr-GR" sz="2000" b="1" dirty="0" err="1">
                <a:solidFill>
                  <a:schemeClr val="bg1"/>
                </a:solidFill>
              </a:rPr>
              <a:t>deflection</a:t>
            </a:r>
            <a:r>
              <a:rPr lang="fr-FR" altLang="fr-GR" sz="2000" b="1" dirty="0">
                <a:solidFill>
                  <a:schemeClr val="bg1"/>
                </a:solidFill>
              </a:rPr>
              <a:t> of the flow </a:t>
            </a:r>
            <a:r>
              <a:rPr lang="fr-FR" altLang="fr-GR" sz="2000" b="1" dirty="0" err="1">
                <a:solidFill>
                  <a:schemeClr val="bg1"/>
                </a:solidFill>
              </a:rPr>
              <a:t>when</a:t>
            </a:r>
            <a:r>
              <a:rPr lang="fr-FR" altLang="fr-GR" sz="2000" b="1" dirty="0">
                <a:solidFill>
                  <a:schemeClr val="bg1"/>
                </a:solidFill>
              </a:rPr>
              <a:t> passing a bar for an incidence of </a:t>
            </a:r>
            <a:r>
              <a:rPr lang="fr-FR" altLang="fr-GR" sz="2000" b="1" dirty="0" err="1">
                <a:solidFill>
                  <a:schemeClr val="bg1"/>
                </a:solidFill>
              </a:rPr>
              <a:t>around</a:t>
            </a:r>
            <a:r>
              <a:rPr lang="fr-FR" altLang="fr-GR" sz="2000" b="1" dirty="0">
                <a:solidFill>
                  <a:schemeClr val="bg1"/>
                </a:solidFill>
              </a:rPr>
              <a:t> 45</a:t>
            </a:r>
            <a:r>
              <a:rPr lang="fr-FR" altLang="fr-GR" sz="1800" dirty="0">
                <a:solidFill>
                  <a:schemeClr val="bg1"/>
                </a:solidFill>
              </a:rPr>
              <a:t>°</a:t>
            </a:r>
          </a:p>
        </p:txBody>
      </p:sp>
      <p:pic>
        <p:nvPicPr>
          <p:cNvPr id="132104" name="Picture 8">
            <a:extLst>
              <a:ext uri="{FF2B5EF4-FFF2-40B4-BE49-F238E27FC236}">
                <a16:creationId xmlns:a16="http://schemas.microsoft.com/office/drawing/2014/main" id="{A24C9BAC-BBA2-5D97-215E-FF8AC4AFA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09800"/>
            <a:ext cx="386238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105" name="Rectangle 9">
            <a:extLst>
              <a:ext uri="{FF2B5EF4-FFF2-40B4-BE49-F238E27FC236}">
                <a16:creationId xmlns:a16="http://schemas.microsoft.com/office/drawing/2014/main" id="{4BF40F1E-580B-6E98-1FD7-4C01906F8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1828800"/>
            <a:ext cx="341151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noProof="1">
                <a:solidFill>
                  <a:schemeClr val="bg1"/>
                </a:solidFill>
              </a:rPr>
              <a:t>Minimal conditions of the phenomen to be observed
. Average height h &lt; 25m . </a:t>
            </a:r>
          </a:p>
          <a:p>
            <a:r>
              <a:rPr lang="en-US" sz="1200" noProof="1">
                <a:solidFill>
                  <a:schemeClr val="bg1"/>
                </a:solidFill>
              </a:rPr>
              <a:t>. Minimum bar length L &gt; 8h
. Spacing too large, no effect</a:t>
            </a:r>
          </a:p>
        </p:txBody>
      </p:sp>
      <p:pic>
        <p:nvPicPr>
          <p:cNvPr id="132106" name="Picture 10">
            <a:extLst>
              <a:ext uri="{FF2B5EF4-FFF2-40B4-BE49-F238E27FC236}">
                <a16:creationId xmlns:a16="http://schemas.microsoft.com/office/drawing/2014/main" id="{148E21B3-90EC-7E2E-C817-B8ADC8054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154363"/>
            <a:ext cx="3886200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107" name="Picture 11">
            <a:extLst>
              <a:ext uri="{FF2B5EF4-FFF2-40B4-BE49-F238E27FC236}">
                <a16:creationId xmlns:a16="http://schemas.microsoft.com/office/drawing/2014/main" id="{7D8BF8A0-8442-0C6E-BA6F-66FD42ED4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724400"/>
            <a:ext cx="2895600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108" name="Text Box 12">
            <a:extLst>
              <a:ext uri="{FF2B5EF4-FFF2-40B4-BE49-F238E27FC236}">
                <a16:creationId xmlns:a16="http://schemas.microsoft.com/office/drawing/2014/main" id="{A267D6F9-56E6-F158-58B7-98A6CF097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5900" y="5867400"/>
            <a:ext cx="1250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GR" sz="1200">
                <a:solidFill>
                  <a:schemeClr val="bg1"/>
                </a:solidFill>
              </a:rPr>
              <a:t>Cf. Chatelet et alii</a:t>
            </a:r>
            <a:endParaRPr lang="fr-FR" altLang="fr-G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Rectangle 3">
            <a:extLst>
              <a:ext uri="{FF2B5EF4-FFF2-40B4-BE49-F238E27FC236}">
                <a16:creationId xmlns:a16="http://schemas.microsoft.com/office/drawing/2014/main" id="{1C417B0A-7217-D068-EA18-581769D93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14400"/>
            <a:ext cx="7086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GR" sz="2000" b="1" dirty="0" err="1">
                <a:solidFill>
                  <a:srgbClr val="FF7518"/>
                </a:solidFill>
              </a:rPr>
              <a:t>Helm</a:t>
            </a:r>
            <a:r>
              <a:rPr lang="fr-FR" altLang="fr-GR" sz="2000" b="1" dirty="0">
                <a:solidFill>
                  <a:srgbClr val="FF7518"/>
                </a:solidFill>
              </a:rPr>
              <a:t> </a:t>
            </a:r>
            <a:r>
              <a:rPr lang="fr-FR" altLang="fr-GR" sz="2000" b="1" dirty="0" err="1">
                <a:solidFill>
                  <a:srgbClr val="FF7518"/>
                </a:solidFill>
              </a:rPr>
              <a:t>wind</a:t>
            </a:r>
            <a:r>
              <a:rPr lang="fr-FR" altLang="fr-GR" sz="2000" b="1" dirty="0">
                <a:solidFill>
                  <a:srgbClr val="FF7518"/>
                </a:solidFill>
              </a:rPr>
              <a:t> </a:t>
            </a:r>
            <a:r>
              <a:rPr lang="fr-FR" altLang="fr-GR" sz="2000" b="1" dirty="0" err="1">
                <a:solidFill>
                  <a:srgbClr val="FF7518"/>
                </a:solidFill>
              </a:rPr>
              <a:t>effect</a:t>
            </a:r>
            <a:endParaRPr lang="fr-FR" altLang="fr-GR" sz="1800" dirty="0">
              <a:solidFill>
                <a:schemeClr val="bg1"/>
              </a:solidFill>
            </a:endParaRPr>
          </a:p>
        </p:txBody>
      </p:sp>
      <p:sp>
        <p:nvSpPr>
          <p:cNvPr id="133125" name="Rectangle 5">
            <a:extLst>
              <a:ext uri="{FF2B5EF4-FFF2-40B4-BE49-F238E27FC236}">
                <a16:creationId xmlns:a16="http://schemas.microsoft.com/office/drawing/2014/main" id="{2162FDF7-06BA-B916-1A21-F3549C95D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250435"/>
            <a:ext cx="777240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GR" sz="1800" dirty="0">
                <a:solidFill>
                  <a:schemeClr val="bg1"/>
                </a:solidFill>
              </a:rPr>
              <a:t>If the Near </a:t>
            </a:r>
            <a:r>
              <a:rPr lang="fr-FR" altLang="fr-GR" sz="1800" dirty="0" err="1">
                <a:solidFill>
                  <a:schemeClr val="bg1"/>
                </a:solidFill>
              </a:rPr>
              <a:t>Environment</a:t>
            </a:r>
            <a:r>
              <a:rPr lang="fr-FR" altLang="fr-GR" sz="1800" dirty="0">
                <a:solidFill>
                  <a:schemeClr val="bg1"/>
                </a:solidFill>
              </a:rPr>
              <a:t> of Medium </a:t>
            </a:r>
            <a:r>
              <a:rPr lang="fr-FR" altLang="fr-GR" sz="1800" dirty="0" err="1">
                <a:solidFill>
                  <a:schemeClr val="bg1"/>
                </a:solidFill>
              </a:rPr>
              <a:t>Height</a:t>
            </a:r>
            <a:r>
              <a:rPr lang="fr-FR" altLang="fr-GR" sz="1800" dirty="0">
                <a:solidFill>
                  <a:schemeClr val="bg1"/>
                </a:solidFill>
              </a:rPr>
              <a:t> -&gt;</a:t>
            </a:r>
            <a:r>
              <a:rPr lang="fr-FR" altLang="fr-GR" sz="1800" dirty="0" err="1">
                <a:solidFill>
                  <a:schemeClr val="bg1"/>
                </a:solidFill>
              </a:rPr>
              <a:t>Reduced</a:t>
            </a:r>
            <a:r>
              <a:rPr lang="fr-FR" altLang="fr-GR" sz="1800" dirty="0">
                <a:solidFill>
                  <a:schemeClr val="bg1"/>
                </a:solidFill>
              </a:rPr>
              <a:t> </a:t>
            </a:r>
            <a:r>
              <a:rPr lang="fr-FR" altLang="fr-GR" sz="1800" dirty="0" err="1">
                <a:solidFill>
                  <a:schemeClr val="bg1"/>
                </a:solidFill>
              </a:rPr>
              <a:t>Effect</a:t>
            </a:r>
            <a:endParaRPr lang="fr-FR" altLang="fr-GR" sz="1800" dirty="0">
              <a:solidFill>
                <a:schemeClr val="bg1"/>
              </a:solidFill>
            </a:endParaRPr>
          </a:p>
          <a:p>
            <a:endParaRPr lang="fr-FR" altLang="fr-GR" sz="1800" dirty="0">
              <a:solidFill>
                <a:schemeClr val="bg1"/>
              </a:solidFill>
            </a:endParaRPr>
          </a:p>
          <a:p>
            <a:endParaRPr lang="fr-FR" altLang="fr-GR" sz="1800" dirty="0">
              <a:solidFill>
                <a:schemeClr val="bg1"/>
              </a:solidFill>
            </a:endParaRPr>
          </a:p>
          <a:p>
            <a:endParaRPr lang="fr-FR" altLang="fr-GR" sz="1800" dirty="0">
              <a:solidFill>
                <a:schemeClr val="bg1"/>
              </a:solidFill>
            </a:endParaRPr>
          </a:p>
          <a:p>
            <a:endParaRPr lang="fr-FR" altLang="fr-GR" sz="1800" dirty="0">
              <a:solidFill>
                <a:schemeClr val="bg1"/>
              </a:solidFill>
            </a:endParaRPr>
          </a:p>
          <a:p>
            <a:endParaRPr lang="fr-FR" altLang="fr-GR" sz="1800" dirty="0">
              <a:solidFill>
                <a:schemeClr val="bg1"/>
              </a:solidFill>
            </a:endParaRPr>
          </a:p>
          <a:p>
            <a:endParaRPr lang="fr-FR" altLang="fr-GR" sz="1800" dirty="0">
              <a:solidFill>
                <a:schemeClr val="bg1"/>
              </a:solidFill>
            </a:endParaRPr>
          </a:p>
          <a:p>
            <a:endParaRPr lang="fr-FR" altLang="fr-GR" sz="1800" dirty="0">
              <a:solidFill>
                <a:schemeClr val="bg1"/>
              </a:solidFill>
            </a:endParaRPr>
          </a:p>
          <a:p>
            <a:endParaRPr lang="fr-FR" altLang="fr-GR" sz="1800" dirty="0">
              <a:solidFill>
                <a:schemeClr val="bg1"/>
              </a:solidFill>
            </a:endParaRPr>
          </a:p>
          <a:p>
            <a:r>
              <a:rPr lang="fr-FR" altLang="fr-GR" sz="1800" dirty="0">
                <a:solidFill>
                  <a:schemeClr val="bg1"/>
                </a:solidFill>
              </a:rPr>
              <a:t>Near </a:t>
            </a:r>
            <a:r>
              <a:rPr lang="fr-FR" altLang="fr-GR" sz="1800" dirty="0" err="1">
                <a:solidFill>
                  <a:schemeClr val="bg1"/>
                </a:solidFill>
              </a:rPr>
              <a:t>environment</a:t>
            </a:r>
            <a:r>
              <a:rPr lang="fr-FR" altLang="fr-GR" sz="1800" dirty="0">
                <a:solidFill>
                  <a:schemeClr val="bg1"/>
                </a:solidFill>
              </a:rPr>
              <a:t> </a:t>
            </a:r>
            <a:r>
              <a:rPr lang="fr-FR" altLang="fr-GR" sz="1800" dirty="0" err="1">
                <a:solidFill>
                  <a:schemeClr val="bg1"/>
                </a:solidFill>
              </a:rPr>
              <a:t>is</a:t>
            </a:r>
            <a:r>
              <a:rPr lang="fr-FR" altLang="fr-GR" sz="1800" dirty="0">
                <a:solidFill>
                  <a:schemeClr val="bg1"/>
                </a:solidFill>
              </a:rPr>
              <a:t> a </a:t>
            </a:r>
            <a:r>
              <a:rPr lang="fr-FR" altLang="fr-GR" sz="1800" dirty="0" err="1">
                <a:solidFill>
                  <a:schemeClr val="bg1"/>
                </a:solidFill>
              </a:rPr>
              <a:t>parallel</a:t>
            </a:r>
            <a:r>
              <a:rPr lang="fr-FR" altLang="fr-GR" sz="1800" dirty="0">
                <a:solidFill>
                  <a:schemeClr val="bg1"/>
                </a:solidFill>
              </a:rPr>
              <a:t> the </a:t>
            </a:r>
            <a:r>
              <a:rPr lang="fr-FR" altLang="fr-GR" sz="1800" dirty="0" err="1">
                <a:solidFill>
                  <a:schemeClr val="bg1"/>
                </a:solidFill>
              </a:rPr>
              <a:t>helm</a:t>
            </a:r>
            <a:r>
              <a:rPr lang="fr-FR" altLang="fr-GR" sz="1800" dirty="0">
                <a:solidFill>
                  <a:schemeClr val="bg1"/>
                </a:solidFill>
              </a:rPr>
              <a:t> </a:t>
            </a:r>
            <a:r>
              <a:rPr lang="fr-FR" altLang="fr-GR" sz="1800" dirty="0" err="1">
                <a:solidFill>
                  <a:schemeClr val="bg1"/>
                </a:solidFill>
              </a:rPr>
              <a:t>wind</a:t>
            </a:r>
            <a:r>
              <a:rPr lang="fr-FR" altLang="fr-GR" sz="1800" dirty="0">
                <a:solidFill>
                  <a:schemeClr val="bg1"/>
                </a:solidFill>
              </a:rPr>
              <a:t> </a:t>
            </a:r>
            <a:r>
              <a:rPr lang="fr-FR" altLang="fr-GR" sz="1800" dirty="0" err="1">
                <a:solidFill>
                  <a:schemeClr val="bg1"/>
                </a:solidFill>
              </a:rPr>
              <a:t>effect</a:t>
            </a:r>
            <a:r>
              <a:rPr lang="fr-FR" altLang="fr-GR" sz="1800" dirty="0">
                <a:solidFill>
                  <a:schemeClr val="bg1"/>
                </a:solidFill>
              </a:rPr>
              <a:t> </a:t>
            </a:r>
            <a:r>
              <a:rPr lang="fr-FR" altLang="fr-GR" sz="1800" dirty="0" err="1">
                <a:solidFill>
                  <a:schemeClr val="bg1"/>
                </a:solidFill>
              </a:rPr>
              <a:t>is</a:t>
            </a:r>
            <a:r>
              <a:rPr lang="fr-FR" altLang="fr-GR" sz="1800" dirty="0">
                <a:solidFill>
                  <a:schemeClr val="bg1"/>
                </a:solidFill>
              </a:rPr>
              <a:t> </a:t>
            </a:r>
            <a:r>
              <a:rPr lang="fr-FR" altLang="fr-GR" sz="1800" dirty="0" err="1">
                <a:solidFill>
                  <a:schemeClr val="bg1"/>
                </a:solidFill>
              </a:rPr>
              <a:t>maintained</a:t>
            </a:r>
            <a:r>
              <a:rPr lang="fr-FR" altLang="fr-GR" sz="1800" dirty="0">
                <a:solidFill>
                  <a:schemeClr val="bg1"/>
                </a:solidFill>
              </a:rPr>
              <a:t> on the first building </a:t>
            </a:r>
          </a:p>
        </p:txBody>
      </p:sp>
      <p:pic>
        <p:nvPicPr>
          <p:cNvPr id="133128" name="Picture 8">
            <a:extLst>
              <a:ext uri="{FF2B5EF4-FFF2-40B4-BE49-F238E27FC236}">
                <a16:creationId xmlns:a16="http://schemas.microsoft.com/office/drawing/2014/main" id="{BF797C32-0277-7F47-EFA8-AC6FBA7F4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54889"/>
            <a:ext cx="3305944" cy="197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9" name="Picture 9">
            <a:extLst>
              <a:ext uri="{FF2B5EF4-FFF2-40B4-BE49-F238E27FC236}">
                <a16:creationId xmlns:a16="http://schemas.microsoft.com/office/drawing/2014/main" id="{A617485E-1D40-2E60-4685-B6633DC4E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343400"/>
            <a:ext cx="3352800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w to Assess Building Aerodynamics &amp; Wind Effects | SimScale">
            <a:extLst>
              <a:ext uri="{FF2B5EF4-FFF2-40B4-BE49-F238E27FC236}">
                <a16:creationId xmlns:a16="http://schemas.microsoft.com/office/drawing/2014/main" id="{4D694971-5CEE-5E88-3C4C-4207436EC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263"/>
            <a:ext cx="9144000" cy="621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952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Rectangle 3">
            <a:extLst>
              <a:ext uri="{FF2B5EF4-FFF2-40B4-BE49-F238E27FC236}">
                <a16:creationId xmlns:a16="http://schemas.microsoft.com/office/drawing/2014/main" id="{4B90A45B-F211-E742-50B9-C1780A339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14400"/>
            <a:ext cx="7086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GR" sz="2000" b="1" dirty="0">
                <a:solidFill>
                  <a:srgbClr val="FF7518"/>
                </a:solidFill>
              </a:rPr>
              <a:t>Venturi </a:t>
            </a:r>
            <a:r>
              <a:rPr lang="fr-FR" altLang="fr-GR" sz="2000" b="1" dirty="0" err="1">
                <a:solidFill>
                  <a:srgbClr val="FF7518"/>
                </a:solidFill>
              </a:rPr>
              <a:t>effect</a:t>
            </a:r>
            <a:endParaRPr lang="fr-FR" altLang="fr-GR" sz="1800" dirty="0">
              <a:solidFill>
                <a:schemeClr val="bg1"/>
              </a:solidFill>
            </a:endParaRPr>
          </a:p>
        </p:txBody>
      </p:sp>
      <p:sp>
        <p:nvSpPr>
          <p:cNvPr id="135172" name="Rectangle 4">
            <a:extLst>
              <a:ext uri="{FF2B5EF4-FFF2-40B4-BE49-F238E27FC236}">
                <a16:creationId xmlns:a16="http://schemas.microsoft.com/office/drawing/2014/main" id="{E69DE3E0-0901-200C-0F1C-74BD552FD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971" y="1248519"/>
            <a:ext cx="7772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GR" sz="1800" dirty="0">
                <a:solidFill>
                  <a:schemeClr val="bg1"/>
                </a:solidFill>
              </a:rPr>
              <a:t>Collector </a:t>
            </a:r>
            <a:r>
              <a:rPr lang="fr-FR" altLang="fr-GR" sz="1800" dirty="0" err="1">
                <a:solidFill>
                  <a:schemeClr val="bg1"/>
                </a:solidFill>
              </a:rPr>
              <a:t>phenomenon</a:t>
            </a:r>
            <a:r>
              <a:rPr lang="fr-FR" altLang="fr-GR" sz="1800" dirty="0">
                <a:solidFill>
                  <a:schemeClr val="bg1"/>
                </a:solidFill>
              </a:rPr>
              <a:t> </a:t>
            </a:r>
            <a:r>
              <a:rPr lang="fr-FR" altLang="fr-GR" sz="1800" dirty="0" err="1">
                <a:solidFill>
                  <a:schemeClr val="bg1"/>
                </a:solidFill>
              </a:rPr>
              <a:t>formed</a:t>
            </a:r>
            <a:r>
              <a:rPr lang="fr-FR" altLang="fr-GR" sz="1800" dirty="0">
                <a:solidFill>
                  <a:schemeClr val="bg1"/>
                </a:solidFill>
              </a:rPr>
              <a:t> by constructions </a:t>
            </a:r>
            <a:r>
              <a:rPr lang="fr-FR" altLang="fr-GR" sz="1800" dirty="0" err="1">
                <a:solidFill>
                  <a:schemeClr val="bg1"/>
                </a:solidFill>
              </a:rPr>
              <a:t>drawing</a:t>
            </a:r>
            <a:r>
              <a:rPr lang="fr-FR" altLang="fr-GR" sz="1800" dirty="0">
                <a:solidFill>
                  <a:schemeClr val="bg1"/>
                </a:solidFill>
              </a:rPr>
              <a:t> an angle open to the </a:t>
            </a:r>
            <a:r>
              <a:rPr lang="fr-FR" altLang="fr-GR" sz="1800" dirty="0" err="1">
                <a:solidFill>
                  <a:schemeClr val="bg1"/>
                </a:solidFill>
              </a:rPr>
              <a:t>wind</a:t>
            </a:r>
            <a:r>
              <a:rPr lang="fr-FR" altLang="fr-GR" sz="1800" dirty="0">
                <a:solidFill>
                  <a:schemeClr val="bg1"/>
                </a:solidFill>
              </a:rPr>
              <a:t>. The </a:t>
            </a:r>
            <a:r>
              <a:rPr lang="fr-FR" altLang="fr-GR" sz="1800" dirty="0" err="1">
                <a:solidFill>
                  <a:schemeClr val="bg1"/>
                </a:solidFill>
              </a:rPr>
              <a:t>critical</a:t>
            </a:r>
            <a:r>
              <a:rPr lang="fr-FR" altLang="fr-GR" sz="1800" dirty="0">
                <a:solidFill>
                  <a:schemeClr val="bg1"/>
                </a:solidFill>
              </a:rPr>
              <a:t> zone for </a:t>
            </a:r>
            <a:r>
              <a:rPr lang="fr-FR" altLang="fr-GR" sz="1800" dirty="0" err="1">
                <a:solidFill>
                  <a:schemeClr val="bg1"/>
                </a:solidFill>
              </a:rPr>
              <a:t>comfort</a:t>
            </a:r>
            <a:r>
              <a:rPr lang="fr-FR" altLang="fr-GR" sz="1800" dirty="0">
                <a:solidFill>
                  <a:schemeClr val="bg1"/>
                </a:solidFill>
              </a:rPr>
              <a:t> </a:t>
            </a:r>
            <a:r>
              <a:rPr lang="fr-FR" altLang="fr-GR" sz="1800" dirty="0" err="1">
                <a:solidFill>
                  <a:schemeClr val="bg1"/>
                </a:solidFill>
              </a:rPr>
              <a:t>is</a:t>
            </a:r>
            <a:r>
              <a:rPr lang="fr-FR" altLang="fr-GR" sz="1800" dirty="0">
                <a:solidFill>
                  <a:schemeClr val="bg1"/>
                </a:solidFill>
              </a:rPr>
              <a:t> at the choke</a:t>
            </a:r>
          </a:p>
        </p:txBody>
      </p:sp>
      <p:pic>
        <p:nvPicPr>
          <p:cNvPr id="135176" name="Picture 8">
            <a:extLst>
              <a:ext uri="{FF2B5EF4-FFF2-40B4-BE49-F238E27FC236}">
                <a16:creationId xmlns:a16="http://schemas.microsoft.com/office/drawing/2014/main" id="{52DDE75C-8882-AEDD-BA61-909962D3B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30037"/>
            <a:ext cx="7344816" cy="4429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Rectangle 4">
            <a:extLst>
              <a:ext uri="{FF2B5EF4-FFF2-40B4-BE49-F238E27FC236}">
                <a16:creationId xmlns:a16="http://schemas.microsoft.com/office/drawing/2014/main" id="{FA547C8D-6949-C5B5-E74E-2395E17CC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524000"/>
            <a:ext cx="777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 b="1" noProof="1">
                <a:solidFill>
                  <a:schemeClr val="bg1"/>
                </a:solidFill>
              </a:rPr>
              <a:t>No Venturi effect in these case studies </a:t>
            </a:r>
            <a:endParaRPr lang="en-US" sz="1800" noProof="1">
              <a:solidFill>
                <a:schemeClr val="bg1"/>
              </a:solidFill>
            </a:endParaRPr>
          </a:p>
        </p:txBody>
      </p:sp>
      <p:pic>
        <p:nvPicPr>
          <p:cNvPr id="136198" name="Picture 6">
            <a:extLst>
              <a:ext uri="{FF2B5EF4-FFF2-40B4-BE49-F238E27FC236}">
                <a16:creationId xmlns:a16="http://schemas.microsoft.com/office/drawing/2014/main" id="{62A02AD5-4324-9EC7-FF16-C3980FBA4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19965"/>
            <a:ext cx="7620000" cy="334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2" name="Picture 6">
            <a:extLst>
              <a:ext uri="{FF2B5EF4-FFF2-40B4-BE49-F238E27FC236}">
                <a16:creationId xmlns:a16="http://schemas.microsoft.com/office/drawing/2014/main" id="{194BA216-06DC-C163-6F22-3E33E95C1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3600"/>
            <a:ext cx="6858000" cy="341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7AC3BDCE-F5A5-7E5E-7015-5E95F223A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524000"/>
            <a:ext cx="777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 b="1" noProof="1">
                <a:solidFill>
                  <a:schemeClr val="bg1"/>
                </a:solidFill>
              </a:rPr>
              <a:t>No Venturi effect in these case studies </a:t>
            </a:r>
            <a:endParaRPr lang="en-US" sz="1800" noProof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2606BA-B49E-2C00-AF2F-A933CA854B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altLang="fr-GR"/>
              <a:t>Ecole d’architecture de Grenoble &gt; M1CV</a:t>
            </a:r>
            <a:r>
              <a:rPr lang="fr-FR" altLang="fr-GR" sz="1000"/>
              <a:t>2</a:t>
            </a:r>
            <a:r>
              <a:rPr lang="fr-FR" altLang="fr-GR"/>
              <a:t>&gt; nicolas.remy@grenoble.archi.fr</a:t>
            </a:r>
            <a:endParaRPr lang="fr-FR" altLang="fr-GR">
              <a:solidFill>
                <a:schemeClr val="tx1"/>
              </a:solidFill>
            </a:endParaRPr>
          </a:p>
        </p:txBody>
      </p:sp>
      <p:pic>
        <p:nvPicPr>
          <p:cNvPr id="138246" name="Picture 6">
            <a:extLst>
              <a:ext uri="{FF2B5EF4-FFF2-40B4-BE49-F238E27FC236}">
                <a16:creationId xmlns:a16="http://schemas.microsoft.com/office/drawing/2014/main" id="{EEFA6DC4-5110-9097-9DAE-7D9F4DAC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46"/>
          <a:stretch>
            <a:fillRect/>
          </a:stretch>
        </p:blipFill>
        <p:spPr bwMode="auto">
          <a:xfrm>
            <a:off x="539552" y="646112"/>
            <a:ext cx="5616624" cy="492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761761DF-797A-077D-0F6B-F07C8583E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152400"/>
            <a:ext cx="777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 b="1" noProof="1">
                <a:solidFill>
                  <a:schemeClr val="bg1"/>
                </a:solidFill>
              </a:rPr>
              <a:t>No Venturi effect in these case studies </a:t>
            </a:r>
            <a:endParaRPr lang="en-US" sz="1800" noProof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397AAB7-5115-D3E0-5CCF-1860B236DC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altLang="fr-GR"/>
              <a:t>Ecole d’architecture de Grenoble &gt; M1CV</a:t>
            </a:r>
            <a:r>
              <a:rPr lang="fr-FR" altLang="fr-GR" sz="1000"/>
              <a:t>2</a:t>
            </a:r>
            <a:r>
              <a:rPr lang="fr-FR" altLang="fr-GR"/>
              <a:t>&gt; nicolas.remy@grenoble.archi.fr</a:t>
            </a:r>
            <a:endParaRPr lang="fr-FR" altLang="fr-GR">
              <a:solidFill>
                <a:schemeClr val="tx1"/>
              </a:solidFill>
            </a:endParaRPr>
          </a:p>
        </p:txBody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A9478404-2EEB-D890-B578-00F7C0C47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14400"/>
            <a:ext cx="7086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GR" sz="2000" b="1" dirty="0" err="1">
                <a:solidFill>
                  <a:srgbClr val="FF7518"/>
                </a:solidFill>
              </a:rPr>
              <a:t>Effect</a:t>
            </a:r>
            <a:r>
              <a:rPr lang="fr-FR" altLang="fr-GR" sz="2000" b="1" dirty="0">
                <a:solidFill>
                  <a:srgbClr val="FF7518"/>
                </a:solidFill>
              </a:rPr>
              <a:t> Venturi</a:t>
            </a:r>
            <a:endParaRPr lang="fr-FR" altLang="fr-GR" sz="1800" dirty="0">
              <a:solidFill>
                <a:schemeClr val="bg1"/>
              </a:solidFill>
            </a:endParaRPr>
          </a:p>
        </p:txBody>
      </p:sp>
      <p:sp>
        <p:nvSpPr>
          <p:cNvPr id="139268" name="Rectangle 4">
            <a:extLst>
              <a:ext uri="{FF2B5EF4-FFF2-40B4-BE49-F238E27FC236}">
                <a16:creationId xmlns:a16="http://schemas.microsoft.com/office/drawing/2014/main" id="{E4B81DA4-612E-0AE8-6DE4-8103C74A2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524000"/>
            <a:ext cx="7772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 b="1" noProof="1">
                <a:solidFill>
                  <a:schemeClr val="bg1"/>
                </a:solidFill>
              </a:rPr>
              <a:t>Particular venturi: curved shapes create aerodynamic nozzles. The overspeed effect is violently amplified</a:t>
            </a:r>
          </a:p>
        </p:txBody>
      </p:sp>
      <p:pic>
        <p:nvPicPr>
          <p:cNvPr id="139270" name="Picture 6">
            <a:extLst>
              <a:ext uri="{FF2B5EF4-FFF2-40B4-BE49-F238E27FC236}">
                <a16:creationId xmlns:a16="http://schemas.microsoft.com/office/drawing/2014/main" id="{DE7A145A-93BF-17EC-EEBD-E3F8E261A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0"/>
            <a:ext cx="6096000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271" name="Text Box 7">
            <a:extLst>
              <a:ext uri="{FF2B5EF4-FFF2-40B4-BE49-F238E27FC236}">
                <a16:creationId xmlns:a16="http://schemas.microsoft.com/office/drawing/2014/main" id="{FBA4B5CD-6DDD-BA65-B361-A106DC8E8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5791200"/>
            <a:ext cx="1250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GR" sz="1200">
                <a:solidFill>
                  <a:schemeClr val="bg1"/>
                </a:solidFill>
              </a:rPr>
              <a:t>Cf. Chatelet et alii</a:t>
            </a:r>
            <a:endParaRPr lang="fr-FR" altLang="fr-G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6DA5156-23C4-6F37-3EA3-E52ABE8E73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4800" y="6248400"/>
            <a:ext cx="1458888" cy="457200"/>
          </a:xfrm>
        </p:spPr>
        <p:txBody>
          <a:bodyPr/>
          <a:lstStyle/>
          <a:p>
            <a:r>
              <a:rPr lang="fr-FR" altLang="fr-GR" dirty="0">
                <a:hlinkClick r:id="rId2"/>
              </a:rPr>
              <a:t>nremy@uth.gr</a:t>
            </a:r>
            <a:endParaRPr lang="fr-FR" altLang="fr-GR" dirty="0"/>
          </a:p>
          <a:p>
            <a:endParaRPr lang="fr-FR" altLang="fr-GR" dirty="0">
              <a:solidFill>
                <a:schemeClr val="tx1"/>
              </a:solidFill>
            </a:endParaRPr>
          </a:p>
        </p:txBody>
      </p:sp>
      <p:sp>
        <p:nvSpPr>
          <p:cNvPr id="113666" name="Text Box 2">
            <a:extLst>
              <a:ext uri="{FF2B5EF4-FFF2-40B4-BE49-F238E27FC236}">
                <a16:creationId xmlns:a16="http://schemas.microsoft.com/office/drawing/2014/main" id="{15E7C522-FFB4-E1B6-468F-54A0550DB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96875"/>
            <a:ext cx="8382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GR" sz="3200" dirty="0">
                <a:solidFill>
                  <a:srgbClr val="FA4E19"/>
                </a:solidFill>
              </a:rPr>
              <a:t>The </a:t>
            </a:r>
            <a:r>
              <a:rPr lang="fr-FR" altLang="fr-GR" sz="3200" dirty="0" err="1">
                <a:solidFill>
                  <a:srgbClr val="FA4E19"/>
                </a:solidFill>
              </a:rPr>
              <a:t>wind</a:t>
            </a:r>
            <a:r>
              <a:rPr lang="fr-FR" altLang="fr-GR" sz="3200" dirty="0">
                <a:solidFill>
                  <a:srgbClr val="FA4E19"/>
                </a:solidFill>
              </a:rPr>
              <a:t> </a:t>
            </a:r>
            <a:r>
              <a:rPr lang="fr-FR" altLang="fr-GR" sz="3200" dirty="0" err="1">
                <a:solidFill>
                  <a:srgbClr val="FA4E19"/>
                </a:solidFill>
              </a:rPr>
              <a:t>phenomenon</a:t>
            </a:r>
            <a:r>
              <a:rPr lang="fr-FR" altLang="fr-GR" sz="3200" dirty="0">
                <a:solidFill>
                  <a:srgbClr val="FA4E19"/>
                </a:solidFill>
              </a:rPr>
              <a:t> on an </a:t>
            </a:r>
            <a:r>
              <a:rPr lang="fr-FR" altLang="fr-GR" sz="3200" dirty="0" err="1">
                <a:solidFill>
                  <a:srgbClr val="FA4E19"/>
                </a:solidFill>
              </a:rPr>
              <a:t>urban</a:t>
            </a:r>
            <a:r>
              <a:rPr lang="fr-FR" altLang="fr-GR" sz="3200" dirty="0">
                <a:solidFill>
                  <a:srgbClr val="FA4E19"/>
                </a:solidFill>
              </a:rPr>
              <a:t> </a:t>
            </a:r>
            <a:r>
              <a:rPr lang="fr-FR" altLang="fr-GR" sz="3200" dirty="0" err="1">
                <a:solidFill>
                  <a:srgbClr val="FA4E19"/>
                </a:solidFill>
              </a:rPr>
              <a:t>scale</a:t>
            </a:r>
            <a:endParaRPr lang="fr-FR" altLang="fr-GR" sz="3200" b="1" dirty="0">
              <a:solidFill>
                <a:srgbClr val="FF7518"/>
              </a:solidFill>
            </a:endParaRP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D45B4664-CA3A-44DF-911F-C5FA12B07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143000"/>
            <a:ext cx="7391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GR" sz="2000" b="1" dirty="0">
                <a:solidFill>
                  <a:srgbClr val="FF7518"/>
                </a:solidFill>
              </a:rPr>
              <a:t>1- Wind, </a:t>
            </a:r>
            <a:r>
              <a:rPr lang="fr-FR" altLang="fr-GR" sz="2000" b="1" dirty="0" err="1">
                <a:solidFill>
                  <a:srgbClr val="FF7518"/>
                </a:solidFill>
              </a:rPr>
              <a:t>boundary</a:t>
            </a:r>
            <a:r>
              <a:rPr lang="fr-FR" altLang="fr-GR" sz="2000" b="1" dirty="0">
                <a:solidFill>
                  <a:srgbClr val="FF7518"/>
                </a:solidFill>
              </a:rPr>
              <a:t> layer and </a:t>
            </a:r>
            <a:r>
              <a:rPr lang="fr-FR" altLang="fr-GR" sz="2000" b="1" dirty="0" err="1">
                <a:solidFill>
                  <a:srgbClr val="FF7518"/>
                </a:solidFill>
              </a:rPr>
              <a:t>roughness</a:t>
            </a:r>
            <a:endParaRPr lang="fr-FR" altLang="fr-GR" sz="2000" b="1" dirty="0">
              <a:solidFill>
                <a:srgbClr val="FF7518"/>
              </a:solidFill>
            </a:endParaRPr>
          </a:p>
        </p:txBody>
      </p:sp>
      <p:pic>
        <p:nvPicPr>
          <p:cNvPr id="113668" name="Picture 4">
            <a:extLst>
              <a:ext uri="{FF2B5EF4-FFF2-40B4-BE49-F238E27FC236}">
                <a16:creationId xmlns:a16="http://schemas.microsoft.com/office/drawing/2014/main" id="{730918F1-C597-B325-A92E-5FA880030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76400"/>
            <a:ext cx="7467600" cy="416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9" name="Text Box 5">
            <a:extLst>
              <a:ext uri="{FF2B5EF4-FFF2-40B4-BE49-F238E27FC236}">
                <a16:creationId xmlns:a16="http://schemas.microsoft.com/office/drawing/2014/main" id="{CA90150B-1F82-CB85-6B76-1EA767A39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5867400"/>
            <a:ext cx="1250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GR" sz="1200">
                <a:solidFill>
                  <a:schemeClr val="bg1"/>
                </a:solidFill>
              </a:rPr>
              <a:t>Cf. Chatelet et alii</a:t>
            </a:r>
            <a:endParaRPr lang="fr-FR" altLang="fr-G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0554E66-849F-9689-C979-F189A5D9C6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altLang="fr-GR"/>
              <a:t>Ecole d’architecture de Grenoble &gt; M1CV</a:t>
            </a:r>
            <a:r>
              <a:rPr lang="fr-FR" altLang="fr-GR" sz="1000"/>
              <a:t>2</a:t>
            </a:r>
            <a:r>
              <a:rPr lang="fr-FR" altLang="fr-GR"/>
              <a:t>&gt; nicolas.remy@grenoble.archi.fr</a:t>
            </a:r>
            <a:endParaRPr lang="fr-FR" altLang="fr-GR">
              <a:solidFill>
                <a:schemeClr val="tx1"/>
              </a:solidFill>
            </a:endParaRPr>
          </a:p>
        </p:txBody>
      </p:sp>
      <p:sp>
        <p:nvSpPr>
          <p:cNvPr id="140292" name="Rectangle 4">
            <a:extLst>
              <a:ext uri="{FF2B5EF4-FFF2-40B4-BE49-F238E27FC236}">
                <a16:creationId xmlns:a16="http://schemas.microsoft.com/office/drawing/2014/main" id="{04F6892B-571F-518E-4C4D-AF5BD5945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174144"/>
            <a:ext cx="81534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 b="1" noProof="1">
                <a:solidFill>
                  <a:schemeClr val="bg1"/>
                </a:solidFill>
              </a:rPr>
              <a:t>To avoid Venturi effect . </a:t>
            </a:r>
          </a:p>
          <a:p>
            <a:r>
              <a:rPr lang="en-US" sz="1800" b="1" noProof="1">
                <a:solidFill>
                  <a:schemeClr val="bg1"/>
                </a:solidFill>
              </a:rPr>
              <a:t>. Making porous « arms »
. Do not align the bisector of the collector opening according to the prevailing winds
. Building as low as possible
. Reduce arm length
 . Densifying the immediate environment
 . Open or close the Venturi corner
 . Extend as much as possible beyond the strangulation of one of the arms</a:t>
            </a:r>
          </a:p>
        </p:txBody>
      </p:sp>
      <p:pic>
        <p:nvPicPr>
          <p:cNvPr id="140294" name="Picture 6">
            <a:extLst>
              <a:ext uri="{FF2B5EF4-FFF2-40B4-BE49-F238E27FC236}">
                <a16:creationId xmlns:a16="http://schemas.microsoft.com/office/drawing/2014/main" id="{74ABE02B-EAFC-4F45-7CB2-DA2FEC851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01571"/>
            <a:ext cx="7010400" cy="219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296" name="Text Box 8">
            <a:extLst>
              <a:ext uri="{FF2B5EF4-FFF2-40B4-BE49-F238E27FC236}">
                <a16:creationId xmlns:a16="http://schemas.microsoft.com/office/drawing/2014/main" id="{6B22B9CA-58E0-CB64-AD10-C799AB5D3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6096000"/>
            <a:ext cx="1250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GR" sz="1200">
                <a:solidFill>
                  <a:schemeClr val="bg1"/>
                </a:solidFill>
              </a:rPr>
              <a:t>Cf. Chatelet et alii</a:t>
            </a:r>
            <a:endParaRPr lang="fr-FR" altLang="fr-GR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AAF56AB-42AA-3F62-8FF5-917F4786E6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altLang="fr-GR"/>
              <a:t>Ecole d’architecture de Grenoble &gt; M1CV</a:t>
            </a:r>
            <a:r>
              <a:rPr lang="fr-FR" altLang="fr-GR" sz="1000"/>
              <a:t>2</a:t>
            </a:r>
            <a:r>
              <a:rPr lang="fr-FR" altLang="fr-GR"/>
              <a:t>&gt; nicolas.remy@grenoble.archi.fr</a:t>
            </a:r>
            <a:endParaRPr lang="fr-FR" altLang="fr-GR">
              <a:solidFill>
                <a:schemeClr val="tx1"/>
              </a:solidFill>
            </a:endParaRPr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D6715A6F-A26A-4252-41D9-CF824EA83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909" y="332656"/>
            <a:ext cx="7086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GR" sz="2000" b="1" dirty="0">
                <a:solidFill>
                  <a:srgbClr val="FF7518"/>
                </a:solidFill>
              </a:rPr>
              <a:t>Channeling </a:t>
            </a:r>
            <a:r>
              <a:rPr lang="fr-FR" altLang="fr-GR" sz="2000" b="1" dirty="0" err="1">
                <a:solidFill>
                  <a:srgbClr val="FF7518"/>
                </a:solidFill>
              </a:rPr>
              <a:t>effect</a:t>
            </a:r>
            <a:endParaRPr lang="fr-FR" altLang="fr-GR" sz="1800" dirty="0">
              <a:solidFill>
                <a:schemeClr val="bg1"/>
              </a:solidFill>
            </a:endParaRPr>
          </a:p>
        </p:txBody>
      </p:sp>
      <p:sp>
        <p:nvSpPr>
          <p:cNvPr id="141316" name="Rectangle 4">
            <a:extLst>
              <a:ext uri="{FF2B5EF4-FFF2-40B4-BE49-F238E27FC236}">
                <a16:creationId xmlns:a16="http://schemas.microsoft.com/office/drawing/2014/main" id="{8BA36283-08EE-A17B-14C4-E97476262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280" y="827882"/>
            <a:ext cx="81534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GR" sz="1800" dirty="0" err="1">
                <a:solidFill>
                  <a:schemeClr val="bg1"/>
                </a:solidFill>
              </a:rPr>
              <a:t>Built</a:t>
            </a:r>
            <a:r>
              <a:rPr lang="fr-FR" altLang="fr-GR" sz="1800" dirty="0">
                <a:solidFill>
                  <a:schemeClr val="bg1"/>
                </a:solidFill>
              </a:rPr>
              <a:t> </a:t>
            </a:r>
            <a:r>
              <a:rPr lang="fr-FR" altLang="fr-GR" sz="1800" dirty="0" err="1">
                <a:solidFill>
                  <a:schemeClr val="bg1"/>
                </a:solidFill>
              </a:rPr>
              <a:t>complex</a:t>
            </a:r>
            <a:r>
              <a:rPr lang="fr-FR" altLang="fr-GR" sz="1800" dirty="0">
                <a:solidFill>
                  <a:schemeClr val="bg1"/>
                </a:solidFill>
              </a:rPr>
              <a:t> forming an open-air corridor
A pipe </a:t>
            </a:r>
            <a:r>
              <a:rPr lang="fr-FR" altLang="fr-GR" sz="1800" dirty="0" err="1">
                <a:solidFill>
                  <a:schemeClr val="bg1"/>
                </a:solidFill>
              </a:rPr>
              <a:t>does</a:t>
            </a:r>
            <a:r>
              <a:rPr lang="fr-FR" altLang="fr-GR" sz="1800" dirty="0">
                <a:solidFill>
                  <a:schemeClr val="bg1"/>
                </a:solidFill>
              </a:rPr>
              <a:t> not </a:t>
            </a:r>
            <a:r>
              <a:rPr lang="fr-FR" altLang="fr-GR" sz="1800" dirty="0" err="1">
                <a:solidFill>
                  <a:schemeClr val="bg1"/>
                </a:solidFill>
              </a:rPr>
              <a:t>constitute</a:t>
            </a:r>
            <a:r>
              <a:rPr lang="fr-FR" altLang="fr-GR" sz="1800" dirty="0">
                <a:solidFill>
                  <a:schemeClr val="bg1"/>
                </a:solidFill>
              </a:rPr>
              <a:t> a </a:t>
            </a:r>
            <a:r>
              <a:rPr lang="fr-FR" altLang="fr-GR" sz="1800" dirty="0" err="1">
                <a:solidFill>
                  <a:schemeClr val="bg1"/>
                </a:solidFill>
              </a:rPr>
              <a:t>particular</a:t>
            </a:r>
            <a:r>
              <a:rPr lang="fr-FR" altLang="fr-GR" sz="1800" dirty="0">
                <a:solidFill>
                  <a:schemeClr val="bg1"/>
                </a:solidFill>
              </a:rPr>
              <a:t> </a:t>
            </a:r>
            <a:r>
              <a:rPr lang="fr-FR" altLang="fr-GR" sz="1800" dirty="0" err="1">
                <a:solidFill>
                  <a:schemeClr val="bg1"/>
                </a:solidFill>
              </a:rPr>
              <a:t>hindrance</a:t>
            </a:r>
            <a:r>
              <a:rPr lang="fr-FR" altLang="fr-GR" sz="1800" dirty="0">
                <a:solidFill>
                  <a:schemeClr val="bg1"/>
                </a:solidFill>
              </a:rPr>
              <a:t> </a:t>
            </a:r>
            <a:r>
              <a:rPr lang="fr-FR" altLang="fr-GR" sz="1800" dirty="0" err="1">
                <a:solidFill>
                  <a:schemeClr val="bg1"/>
                </a:solidFill>
              </a:rPr>
              <a:t>except</a:t>
            </a:r>
            <a:r>
              <a:rPr lang="fr-FR" altLang="fr-GR" sz="1800" dirty="0">
                <a:solidFill>
                  <a:schemeClr val="bg1"/>
                </a:solidFill>
              </a:rPr>
              <a:t> </a:t>
            </a:r>
            <a:r>
              <a:rPr lang="fr-FR" altLang="fr-GR" sz="1800" dirty="0" err="1">
                <a:solidFill>
                  <a:schemeClr val="bg1"/>
                </a:solidFill>
              </a:rPr>
              <a:t>that</a:t>
            </a:r>
            <a:r>
              <a:rPr lang="fr-FR" altLang="fr-GR" sz="1800" dirty="0">
                <a:solidFill>
                  <a:schemeClr val="bg1"/>
                </a:solidFill>
              </a:rPr>
              <a:t> </a:t>
            </a:r>
            <a:r>
              <a:rPr lang="fr-FR" altLang="fr-GR" sz="1800" dirty="0" err="1">
                <a:solidFill>
                  <a:schemeClr val="bg1"/>
                </a:solidFill>
              </a:rPr>
              <a:t>it</a:t>
            </a:r>
            <a:r>
              <a:rPr lang="fr-FR" altLang="fr-GR" sz="1800" dirty="0">
                <a:solidFill>
                  <a:schemeClr val="bg1"/>
                </a:solidFill>
              </a:rPr>
              <a:t> can transmit an </a:t>
            </a:r>
            <a:r>
              <a:rPr lang="fr-FR" altLang="fr-GR" sz="1800" dirty="0" err="1">
                <a:solidFill>
                  <a:schemeClr val="bg1"/>
                </a:solidFill>
              </a:rPr>
              <a:t>anomaly</a:t>
            </a:r>
            <a:r>
              <a:rPr lang="fr-FR" altLang="fr-GR" sz="1800" dirty="0">
                <a:solidFill>
                  <a:schemeClr val="bg1"/>
                </a:solidFill>
              </a:rPr>
              <a:t> </a:t>
            </a:r>
            <a:r>
              <a:rPr lang="fr-FR" altLang="fr-GR" sz="1800" dirty="0" err="1">
                <a:solidFill>
                  <a:schemeClr val="bg1"/>
                </a:solidFill>
              </a:rPr>
              <a:t>along</a:t>
            </a:r>
            <a:r>
              <a:rPr lang="fr-FR" altLang="fr-GR" sz="1800" dirty="0">
                <a:solidFill>
                  <a:schemeClr val="bg1"/>
                </a:solidFill>
              </a:rPr>
              <a:t> </a:t>
            </a:r>
            <a:r>
              <a:rPr lang="fr-FR" altLang="fr-GR" sz="1800" dirty="0" err="1">
                <a:solidFill>
                  <a:schemeClr val="bg1"/>
                </a:solidFill>
              </a:rPr>
              <a:t>its</a:t>
            </a:r>
            <a:r>
              <a:rPr lang="fr-FR" altLang="fr-GR" sz="1800" dirty="0">
                <a:solidFill>
                  <a:schemeClr val="bg1"/>
                </a:solidFill>
              </a:rPr>
              <a:t> </a:t>
            </a:r>
            <a:r>
              <a:rPr lang="fr-FR" altLang="fr-GR" sz="1800" dirty="0" err="1">
                <a:solidFill>
                  <a:schemeClr val="bg1"/>
                </a:solidFill>
              </a:rPr>
              <a:t>entire</a:t>
            </a:r>
            <a:r>
              <a:rPr lang="fr-FR" altLang="fr-GR" sz="1800" dirty="0">
                <a:solidFill>
                  <a:schemeClr val="bg1"/>
                </a:solidFill>
              </a:rPr>
              <a:t> </a:t>
            </a:r>
            <a:r>
              <a:rPr lang="fr-FR" altLang="fr-GR" sz="1800" dirty="0" err="1">
                <a:solidFill>
                  <a:schemeClr val="bg1"/>
                </a:solidFill>
              </a:rPr>
              <a:t>length</a:t>
            </a:r>
            <a:r>
              <a:rPr lang="fr-FR" altLang="fr-GR" sz="1800" dirty="0">
                <a:solidFill>
                  <a:schemeClr val="bg1"/>
                </a:solidFill>
              </a:rPr>
              <a:t> (Venturi)</a:t>
            </a:r>
            <a:endParaRPr lang="fr-FR" altLang="fr-GR" sz="1800" b="1" dirty="0">
              <a:solidFill>
                <a:schemeClr val="bg1"/>
              </a:solidFill>
            </a:endParaRPr>
          </a:p>
        </p:txBody>
      </p:sp>
      <p:pic>
        <p:nvPicPr>
          <p:cNvPr id="141318" name="Picture 6">
            <a:extLst>
              <a:ext uri="{FF2B5EF4-FFF2-40B4-BE49-F238E27FC236}">
                <a16:creationId xmlns:a16="http://schemas.microsoft.com/office/drawing/2014/main" id="{22E3F5C4-3C4C-3C42-8A75-9E59AE7E6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56" y="2113623"/>
            <a:ext cx="6553200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1319" name="Text Box 7">
            <a:extLst>
              <a:ext uri="{FF2B5EF4-FFF2-40B4-BE49-F238E27FC236}">
                <a16:creationId xmlns:a16="http://schemas.microsoft.com/office/drawing/2014/main" id="{710E91BB-384A-1781-E02A-6A3FB8948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410200"/>
            <a:ext cx="1250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GR" sz="1200">
                <a:solidFill>
                  <a:schemeClr val="bg1"/>
                </a:solidFill>
              </a:rPr>
              <a:t>Cf. Chatelet et alii</a:t>
            </a:r>
            <a:endParaRPr lang="fr-FR" altLang="fr-GR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E2093FC-7A4F-6F86-F694-6D23669365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altLang="fr-GR"/>
              <a:t>Ecole d’architecture de Grenoble &gt; M1CV</a:t>
            </a:r>
            <a:r>
              <a:rPr lang="fr-FR" altLang="fr-GR" sz="1000"/>
              <a:t>2</a:t>
            </a:r>
            <a:r>
              <a:rPr lang="fr-FR" altLang="fr-GR"/>
              <a:t>&gt; nicolas.remy@grenoble.archi.fr</a:t>
            </a:r>
            <a:endParaRPr lang="fr-FR" altLang="fr-GR">
              <a:solidFill>
                <a:schemeClr val="tx1"/>
              </a:solidFill>
            </a:endParaRPr>
          </a:p>
        </p:txBody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F26FA1FD-67F3-0C8E-575E-6463FE45F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14400"/>
            <a:ext cx="7086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GR" sz="2000" b="1" dirty="0">
                <a:solidFill>
                  <a:srgbClr val="FF7518"/>
                </a:solidFill>
              </a:rPr>
              <a:t>Effet de canalisation</a:t>
            </a:r>
            <a:endParaRPr lang="fr-FR" altLang="fr-GR" sz="1800" dirty="0">
              <a:solidFill>
                <a:schemeClr val="bg1"/>
              </a:solidFill>
            </a:endParaRPr>
          </a:p>
        </p:txBody>
      </p:sp>
      <p:sp>
        <p:nvSpPr>
          <p:cNvPr id="142340" name="Rectangle 4">
            <a:extLst>
              <a:ext uri="{FF2B5EF4-FFF2-40B4-BE49-F238E27FC236}">
                <a16:creationId xmlns:a16="http://schemas.microsoft.com/office/drawing/2014/main" id="{F0BBC1A9-8CA6-0291-B6E0-DBA0E47C4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1" y="1314510"/>
            <a:ext cx="35052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 noProof="1">
                <a:solidFill>
                  <a:schemeClr val="bg1"/>
                </a:solidFill>
              </a:rPr>
              <a:t>Miniaml condition to be observed
. Low-porous walls
Width of the corridor&lt; 2 h (if width &gt; 3 h, the effect fades)
tips to avoid such wind effect</a:t>
            </a:r>
          </a:p>
          <a:p>
            <a:r>
              <a:rPr lang="en-US" sz="1800" noProof="1">
                <a:solidFill>
                  <a:schemeClr val="bg1"/>
                </a:solidFill>
              </a:rPr>
              <a:t>- adjust a direction of streets under incidence between 90° and 45°
(beware of the helm effect)
- increade  spacing (porosity) 
- foster building dropouts to introduce pressure drops
-  Introduce a width &gt; 2h</a:t>
            </a:r>
          </a:p>
        </p:txBody>
      </p:sp>
      <p:pic>
        <p:nvPicPr>
          <p:cNvPr id="142342" name="Picture 6">
            <a:extLst>
              <a:ext uri="{FF2B5EF4-FFF2-40B4-BE49-F238E27FC236}">
                <a16:creationId xmlns:a16="http://schemas.microsoft.com/office/drawing/2014/main" id="{DD170C8E-A9F5-54A3-D866-ACDCD3486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90600"/>
            <a:ext cx="2855913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343" name="Text Box 7">
            <a:extLst>
              <a:ext uri="{FF2B5EF4-FFF2-40B4-BE49-F238E27FC236}">
                <a16:creationId xmlns:a16="http://schemas.microsoft.com/office/drawing/2014/main" id="{F057F2B7-451D-2D13-5940-201343331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5715000"/>
            <a:ext cx="1250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GR" sz="1200">
                <a:solidFill>
                  <a:schemeClr val="bg1"/>
                </a:solidFill>
              </a:rPr>
              <a:t>Cf. Chatelet et alii</a:t>
            </a:r>
            <a:endParaRPr lang="fr-FR" altLang="fr-GR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D17DB88-55B3-C3FA-7B96-E72D22A8B4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altLang="fr-GR"/>
              <a:t>Ecole d’architecture de Grenoble &gt; M1CV</a:t>
            </a:r>
            <a:r>
              <a:rPr lang="fr-FR" altLang="fr-GR" sz="1000"/>
              <a:t>2</a:t>
            </a:r>
            <a:r>
              <a:rPr lang="fr-FR" altLang="fr-GR"/>
              <a:t>&gt; nicolas.remy@grenoble.archi.fr</a:t>
            </a:r>
            <a:endParaRPr lang="fr-FR" altLang="fr-GR">
              <a:solidFill>
                <a:schemeClr val="tx1"/>
              </a:solidFill>
            </a:endParaRPr>
          </a:p>
        </p:txBody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67707638-DEF5-E987-E4B8-24BBE248F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14400"/>
            <a:ext cx="7086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GR" sz="2000" b="1" dirty="0" err="1">
                <a:solidFill>
                  <a:srgbClr val="FF7518"/>
                </a:solidFill>
              </a:rPr>
              <a:t>Mesh</a:t>
            </a:r>
            <a:r>
              <a:rPr lang="fr-FR" altLang="fr-GR" sz="2000" b="1" dirty="0">
                <a:solidFill>
                  <a:srgbClr val="FF7518"/>
                </a:solidFill>
              </a:rPr>
              <a:t> </a:t>
            </a:r>
            <a:r>
              <a:rPr lang="fr-FR" altLang="fr-GR" sz="2000" b="1" dirty="0" err="1">
                <a:solidFill>
                  <a:srgbClr val="FF7518"/>
                </a:solidFill>
              </a:rPr>
              <a:t>effect</a:t>
            </a:r>
            <a:endParaRPr lang="fr-FR" altLang="fr-GR" sz="1800" dirty="0">
              <a:solidFill>
                <a:schemeClr val="bg1"/>
              </a:solidFill>
            </a:endParaRPr>
          </a:p>
        </p:txBody>
      </p:sp>
      <p:sp>
        <p:nvSpPr>
          <p:cNvPr id="143364" name="Rectangle 4">
            <a:extLst>
              <a:ext uri="{FF2B5EF4-FFF2-40B4-BE49-F238E27FC236}">
                <a16:creationId xmlns:a16="http://schemas.microsoft.com/office/drawing/2014/main" id="{4C4C1237-6E06-3E92-ACFF-F019C5E8B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287959"/>
            <a:ext cx="7467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GR" sz="1800" b="1" dirty="0">
                <a:solidFill>
                  <a:schemeClr val="bg1"/>
                </a:solidFill>
              </a:rPr>
              <a:t>. Juxtaposition of buildings </a:t>
            </a:r>
            <a:r>
              <a:rPr lang="fr-FR" altLang="fr-GR" sz="1800" b="1" dirty="0" err="1">
                <a:solidFill>
                  <a:schemeClr val="bg1"/>
                </a:solidFill>
              </a:rPr>
              <a:t>that</a:t>
            </a:r>
            <a:r>
              <a:rPr lang="fr-FR" altLang="fr-GR" sz="1800" b="1" dirty="0">
                <a:solidFill>
                  <a:schemeClr val="bg1"/>
                </a:solidFill>
              </a:rPr>
              <a:t> </a:t>
            </a:r>
            <a:r>
              <a:rPr lang="fr-FR" altLang="fr-GR" sz="1800" b="1" dirty="0" err="1">
                <a:solidFill>
                  <a:schemeClr val="bg1"/>
                </a:solidFill>
              </a:rPr>
              <a:t>form</a:t>
            </a:r>
            <a:r>
              <a:rPr lang="fr-FR" altLang="fr-GR" sz="1800" b="1" dirty="0">
                <a:solidFill>
                  <a:schemeClr val="bg1"/>
                </a:solidFill>
              </a:rPr>
              <a:t> a </a:t>
            </a:r>
            <a:r>
              <a:rPr lang="fr-FR" altLang="fr-GR" sz="1800" b="1" dirty="0" err="1">
                <a:solidFill>
                  <a:schemeClr val="bg1"/>
                </a:solidFill>
              </a:rPr>
              <a:t>cell</a:t>
            </a:r>
            <a:r>
              <a:rPr lang="fr-FR" altLang="fr-GR" sz="1800" b="1" dirty="0">
                <a:solidFill>
                  <a:schemeClr val="bg1"/>
                </a:solidFill>
              </a:rPr>
              <a:t> or </a:t>
            </a:r>
            <a:r>
              <a:rPr lang="fr-FR" altLang="fr-GR" sz="1800" b="1" dirty="0" err="1">
                <a:solidFill>
                  <a:schemeClr val="bg1"/>
                </a:solidFill>
              </a:rPr>
              <a:t>pocket</a:t>
            </a:r>
            <a:r>
              <a:rPr lang="fr-FR" altLang="fr-GR" sz="1800" b="1" dirty="0">
                <a:solidFill>
                  <a:schemeClr val="bg1"/>
                </a:solidFill>
              </a:rPr>
              <a:t>
… </a:t>
            </a:r>
            <a:r>
              <a:rPr lang="fr-FR" altLang="fr-GR" sz="1800" b="1" dirty="0" err="1">
                <a:solidFill>
                  <a:schemeClr val="bg1"/>
                </a:solidFill>
              </a:rPr>
              <a:t>depends</a:t>
            </a:r>
            <a:r>
              <a:rPr lang="fr-FR" altLang="fr-GR" sz="1800" b="1" dirty="0">
                <a:solidFill>
                  <a:schemeClr val="bg1"/>
                </a:solidFill>
              </a:rPr>
              <a:t> on </a:t>
            </a:r>
            <a:r>
              <a:rPr lang="fr-FR" altLang="fr-GR" sz="1800" b="1" dirty="0" err="1">
                <a:solidFill>
                  <a:schemeClr val="bg1"/>
                </a:solidFill>
              </a:rPr>
              <a:t>height</a:t>
            </a:r>
            <a:r>
              <a:rPr lang="fr-FR" altLang="fr-GR" sz="1800" b="1" dirty="0">
                <a:solidFill>
                  <a:schemeClr val="bg1"/>
                </a:solidFill>
              </a:rPr>
              <a:t> h and </a:t>
            </a:r>
            <a:r>
              <a:rPr lang="fr-FR" altLang="fr-GR" sz="1800" b="1" dirty="0" err="1">
                <a:solidFill>
                  <a:schemeClr val="bg1"/>
                </a:solidFill>
              </a:rPr>
              <a:t>wind</a:t>
            </a:r>
            <a:r>
              <a:rPr lang="fr-FR" altLang="fr-GR" sz="1800" b="1" dirty="0">
                <a:solidFill>
                  <a:schemeClr val="bg1"/>
                </a:solidFill>
              </a:rPr>
              <a:t> direction</a:t>
            </a:r>
            <a:endParaRPr lang="fr-FR" altLang="fr-GR" sz="1800" dirty="0">
              <a:solidFill>
                <a:schemeClr val="bg1"/>
              </a:solidFill>
            </a:endParaRPr>
          </a:p>
        </p:txBody>
      </p:sp>
      <p:pic>
        <p:nvPicPr>
          <p:cNvPr id="143366" name="Picture 6">
            <a:extLst>
              <a:ext uri="{FF2B5EF4-FFF2-40B4-BE49-F238E27FC236}">
                <a16:creationId xmlns:a16="http://schemas.microsoft.com/office/drawing/2014/main" id="{BFA1AE74-E0EE-0B6B-A6F2-8AA348E95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90800"/>
            <a:ext cx="3429000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67" name="Picture 7">
            <a:extLst>
              <a:ext uri="{FF2B5EF4-FFF2-40B4-BE49-F238E27FC236}">
                <a16:creationId xmlns:a16="http://schemas.microsoft.com/office/drawing/2014/main" id="{E15C083A-D9A5-C5BC-7BBA-632925E7E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590800"/>
            <a:ext cx="4572000" cy="206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68" name="Text Box 8">
            <a:extLst>
              <a:ext uri="{FF2B5EF4-FFF2-40B4-BE49-F238E27FC236}">
                <a16:creationId xmlns:a16="http://schemas.microsoft.com/office/drawing/2014/main" id="{82975A18-3B27-6F94-8B70-BD61C728C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4724400"/>
            <a:ext cx="1250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GR" sz="1200">
                <a:solidFill>
                  <a:schemeClr val="bg1"/>
                </a:solidFill>
              </a:rPr>
              <a:t>Cf. Chatelet et alii</a:t>
            </a:r>
            <a:endParaRPr lang="fr-FR" altLang="fr-GR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776A03C-669E-63CA-6439-61EDC09D60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altLang="fr-GR"/>
              <a:t>Ecole d’architecture de Grenoble &gt; M1CV</a:t>
            </a:r>
            <a:r>
              <a:rPr lang="fr-FR" altLang="fr-GR" sz="1000"/>
              <a:t>2</a:t>
            </a:r>
            <a:r>
              <a:rPr lang="fr-FR" altLang="fr-GR"/>
              <a:t>&gt; nicolas.remy@grenoble.archi.fr</a:t>
            </a:r>
            <a:endParaRPr lang="fr-FR" altLang="fr-GR">
              <a:solidFill>
                <a:schemeClr val="tx1"/>
              </a:solidFill>
            </a:endParaRPr>
          </a:p>
        </p:txBody>
      </p:sp>
      <p:pic>
        <p:nvPicPr>
          <p:cNvPr id="144391" name="Picture 7">
            <a:extLst>
              <a:ext uri="{FF2B5EF4-FFF2-40B4-BE49-F238E27FC236}">
                <a16:creationId xmlns:a16="http://schemas.microsoft.com/office/drawing/2014/main" id="{B627FF50-8C9B-E1CA-C62C-B8B9A159B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9144000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392" name="Text Box 8">
            <a:extLst>
              <a:ext uri="{FF2B5EF4-FFF2-40B4-BE49-F238E27FC236}">
                <a16:creationId xmlns:a16="http://schemas.microsoft.com/office/drawing/2014/main" id="{1CD760A7-23FF-F888-1AC2-1AA242F9C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5900" y="5486400"/>
            <a:ext cx="1250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GR" sz="1200">
                <a:solidFill>
                  <a:schemeClr val="bg1"/>
                </a:solidFill>
              </a:rPr>
              <a:t>Cf. Chatelet et alii</a:t>
            </a:r>
            <a:endParaRPr lang="fr-FR" altLang="fr-GR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4" name="Picture 6">
            <a:extLst>
              <a:ext uri="{FF2B5EF4-FFF2-40B4-BE49-F238E27FC236}">
                <a16:creationId xmlns:a16="http://schemas.microsoft.com/office/drawing/2014/main" id="{A9502898-A798-0E2B-276F-370559351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62" y="161614"/>
            <a:ext cx="6653002" cy="5747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The List of Wind Tunnel Testing Facilities | Dewesoft">
            <a:extLst>
              <a:ext uri="{FF2B5EF4-FFF2-40B4-BE49-F238E27FC236}">
                <a16:creationId xmlns:a16="http://schemas.microsoft.com/office/drawing/2014/main" id="{09B0A6F2-2141-75F5-91DC-55AF808F9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mulating wind tunnel">
            <a:extLst>
              <a:ext uri="{FF2B5EF4-FFF2-40B4-BE49-F238E27FC236}">
                <a16:creationId xmlns:a16="http://schemas.microsoft.com/office/drawing/2014/main" id="{69974EDF-A68C-E243-0AC9-ACA2D0F3F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89000"/>
            <a:ext cx="762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81B7C47-FF5F-46A6-3532-4A6C6A5AB2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altLang="fr-GR"/>
              <a:t>Ecole d’architecture de Grenoble &gt; M1CV</a:t>
            </a:r>
            <a:r>
              <a:rPr lang="fr-FR" altLang="fr-GR" sz="1000"/>
              <a:t>2</a:t>
            </a:r>
            <a:r>
              <a:rPr lang="fr-FR" altLang="fr-GR"/>
              <a:t>&gt; nicolas.remy@grenoble.archi.fr</a:t>
            </a:r>
            <a:endParaRPr lang="fr-FR" altLang="fr-GR">
              <a:solidFill>
                <a:schemeClr val="tx1"/>
              </a:solidFill>
            </a:endParaRPr>
          </a:p>
        </p:txBody>
      </p:sp>
      <p:pic>
        <p:nvPicPr>
          <p:cNvPr id="7170" name="Picture 2" descr="The List of Wind Tunnel Testing Facilities | Dewesoft">
            <a:extLst>
              <a:ext uri="{FF2B5EF4-FFF2-40B4-BE49-F238E27FC236}">
                <a16:creationId xmlns:a16="http://schemas.microsoft.com/office/drawing/2014/main" id="{3B232D3F-002B-E4F0-9792-2BD6621ED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1913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38516EB-32D5-B4CE-CB33-8C547275E8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552" y="3429000"/>
            <a:ext cx="8534400" cy="457200"/>
          </a:xfrm>
        </p:spPr>
        <p:txBody>
          <a:bodyPr/>
          <a:lstStyle/>
          <a:p>
            <a:r>
              <a:rPr lang="fr-FR" altLang="fr-GR" dirty="0">
                <a:solidFill>
                  <a:schemeClr val="bg1"/>
                </a:solidFill>
              </a:rPr>
              <a:t>CFD </a:t>
            </a:r>
            <a:r>
              <a:rPr lang="fr-FR" altLang="fr-GR" dirty="0" err="1">
                <a:solidFill>
                  <a:schemeClr val="bg1"/>
                </a:solidFill>
              </a:rPr>
              <a:t>Modelisation</a:t>
            </a:r>
            <a:r>
              <a:rPr lang="fr-FR" altLang="fr-GR" dirty="0">
                <a:solidFill>
                  <a:schemeClr val="bg1"/>
                </a:solidFill>
              </a:rPr>
              <a:t> – Food For Rhino  or </a:t>
            </a:r>
            <a:r>
              <a:rPr lang="fr-FR" altLang="fr-GR" dirty="0" err="1">
                <a:solidFill>
                  <a:schemeClr val="bg1"/>
                </a:solidFill>
              </a:rPr>
              <a:t>dedicated</a:t>
            </a:r>
            <a:r>
              <a:rPr lang="fr-FR" altLang="fr-GR" dirty="0">
                <a:solidFill>
                  <a:schemeClr val="bg1"/>
                </a:solidFill>
              </a:rPr>
              <a:t> software </a:t>
            </a:r>
          </a:p>
          <a:p>
            <a:endParaRPr lang="fr-FR" altLang="fr-GR" dirty="0">
              <a:solidFill>
                <a:schemeClr val="bg1"/>
              </a:solidFill>
            </a:endParaRPr>
          </a:p>
          <a:p>
            <a:r>
              <a:rPr lang="fr-FR" altLang="fr-GR" dirty="0" err="1">
                <a:solidFill>
                  <a:schemeClr val="bg1"/>
                </a:solidFill>
              </a:rPr>
              <a:t>Comutational</a:t>
            </a:r>
            <a:r>
              <a:rPr lang="fr-FR" altLang="fr-GR" dirty="0">
                <a:solidFill>
                  <a:schemeClr val="bg1"/>
                </a:solidFill>
              </a:rPr>
              <a:t> </a:t>
            </a:r>
            <a:r>
              <a:rPr lang="fr-FR" altLang="fr-GR" dirty="0" err="1">
                <a:solidFill>
                  <a:schemeClr val="bg1"/>
                </a:solidFill>
              </a:rPr>
              <a:t>Fluid</a:t>
            </a:r>
            <a:r>
              <a:rPr lang="fr-FR" altLang="fr-GR" dirty="0">
                <a:solidFill>
                  <a:schemeClr val="bg1"/>
                </a:solidFill>
              </a:rPr>
              <a:t> Dynamics .. Air, </a:t>
            </a:r>
            <a:r>
              <a:rPr lang="fr-FR" altLang="fr-GR" dirty="0" err="1">
                <a:solidFill>
                  <a:schemeClr val="bg1"/>
                </a:solidFill>
              </a:rPr>
              <a:t>wind</a:t>
            </a:r>
            <a:r>
              <a:rPr lang="fr-FR" altLang="fr-GR" dirty="0">
                <a:solidFill>
                  <a:schemeClr val="bg1"/>
                </a:solidFill>
              </a:rPr>
              <a:t>, </a:t>
            </a:r>
            <a:r>
              <a:rPr lang="fr-FR" altLang="fr-GR" dirty="0" err="1">
                <a:solidFill>
                  <a:schemeClr val="bg1"/>
                </a:solidFill>
              </a:rPr>
              <a:t>smoke</a:t>
            </a:r>
            <a:r>
              <a:rPr lang="fr-FR" altLang="fr-GR" dirty="0">
                <a:solidFill>
                  <a:schemeClr val="bg1"/>
                </a:solidFill>
              </a:rPr>
              <a:t>, water, </a:t>
            </a:r>
            <a:r>
              <a:rPr lang="fr-FR" altLang="fr-GR" dirty="0" err="1">
                <a:solidFill>
                  <a:schemeClr val="bg1"/>
                </a:solidFill>
              </a:rPr>
              <a:t>etc</a:t>
            </a:r>
            <a:r>
              <a:rPr lang="fr-FR" altLang="fr-GR" dirty="0">
                <a:solidFill>
                  <a:schemeClr val="bg1"/>
                </a:solidFill>
              </a:rPr>
              <a:t> .. </a:t>
            </a:r>
          </a:p>
        </p:txBody>
      </p:sp>
      <p:pic>
        <p:nvPicPr>
          <p:cNvPr id="8194" name="Picture 2" descr="RWDI | Wind Engineering &amp; Buildings: CFD &amp; Wind Tunnel Testing…">
            <a:extLst>
              <a:ext uri="{FF2B5EF4-FFF2-40B4-BE49-F238E27FC236}">
                <a16:creationId xmlns:a16="http://schemas.microsoft.com/office/drawing/2014/main" id="{FF91A744-A9C2-86D3-4E23-814500C11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36104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3903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BFC8191-81B6-5CBA-14A7-1A697B3D5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126" y="3019350"/>
            <a:ext cx="5705748" cy="383865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55B6C4B-6EA6-2130-62C9-2B3C09A05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527"/>
            <a:ext cx="3437126" cy="381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744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550BB5B-36C5-ADA7-AE6F-80768C769D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altLang="fr-GR"/>
              <a:t>Ecole d’architecture de Grenoble &gt; M1CV</a:t>
            </a:r>
            <a:r>
              <a:rPr lang="fr-FR" altLang="fr-GR" sz="1000"/>
              <a:t>2</a:t>
            </a:r>
            <a:r>
              <a:rPr lang="fr-FR" altLang="fr-GR"/>
              <a:t>&gt; nicolas.remy@grenoble.archi.fr</a:t>
            </a:r>
            <a:endParaRPr lang="fr-FR" altLang="fr-GR">
              <a:solidFill>
                <a:schemeClr val="tx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692DCF8-848B-6117-D206-E86E3236A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924944"/>
            <a:ext cx="4232176" cy="211608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4F498A6-598D-A65B-C6DD-495B70EB6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811" y="2924944"/>
            <a:ext cx="4645334" cy="195542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01B2BB4-7662-9B21-9473-03AE1DE3CD32}"/>
              </a:ext>
            </a:extLst>
          </p:cNvPr>
          <p:cNvSpPr txBox="1"/>
          <p:nvPr/>
        </p:nvSpPr>
        <p:spPr>
          <a:xfrm>
            <a:off x="1386038" y="5582653"/>
            <a:ext cx="6720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hlinkClick r:id="rId4"/>
              </a:rPr>
              <a:t>https://</a:t>
            </a:r>
            <a:r>
              <a:rPr lang="fr-FR" dirty="0" err="1">
                <a:solidFill>
                  <a:schemeClr val="bg1"/>
                </a:solidFill>
                <a:hlinkClick r:id="rId4"/>
              </a:rPr>
              <a:t>youtu.be</a:t>
            </a:r>
            <a:r>
              <a:rPr lang="fr-FR" dirty="0">
                <a:solidFill>
                  <a:schemeClr val="bg1"/>
                </a:solidFill>
                <a:hlinkClick r:id="rId4"/>
              </a:rPr>
              <a:t>/lgnFvl9rlsc?si=nvyf5I5Wv5Wdd9hz</a:t>
            </a:r>
            <a:endParaRPr lang="fr-GR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DD157A9-B6AD-E120-139C-3CB3721C1660}"/>
              </a:ext>
            </a:extLst>
          </p:cNvPr>
          <p:cNvSpPr txBox="1"/>
          <p:nvPr/>
        </p:nvSpPr>
        <p:spPr>
          <a:xfrm>
            <a:off x="179512" y="356587"/>
            <a:ext cx="626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0" dirty="0" err="1">
                <a:solidFill>
                  <a:srgbClr val="F1F1F1"/>
                </a:solidFill>
                <a:effectLst/>
                <a:latin typeface="Roboto" panose="02000000000000000000" pitchFamily="2" charset="0"/>
              </a:rPr>
              <a:t>Shaping</a:t>
            </a:r>
            <a:r>
              <a:rPr lang="fr-FR" b="1" i="0" dirty="0">
                <a:solidFill>
                  <a:srgbClr val="F1F1F1"/>
                </a:solidFill>
                <a:effectLst/>
                <a:latin typeface="Roboto" panose="02000000000000000000" pitchFamily="2" charset="0"/>
              </a:rPr>
              <a:t> buildings to </a:t>
            </a:r>
            <a:r>
              <a:rPr lang="fr-FR" b="1" i="0" dirty="0" err="1">
                <a:solidFill>
                  <a:srgbClr val="F1F1F1"/>
                </a:solidFill>
                <a:effectLst/>
                <a:latin typeface="Roboto" panose="02000000000000000000" pitchFamily="2" charset="0"/>
              </a:rPr>
              <a:t>reduce</a:t>
            </a:r>
            <a:r>
              <a:rPr lang="fr-FR" b="1" i="0" dirty="0">
                <a:solidFill>
                  <a:srgbClr val="F1F1F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1" i="0" dirty="0" err="1">
                <a:solidFill>
                  <a:srgbClr val="F1F1F1"/>
                </a:solidFill>
                <a:effectLst/>
                <a:latin typeface="Roboto" panose="02000000000000000000" pitchFamily="2" charset="0"/>
              </a:rPr>
              <a:t>wind</a:t>
            </a:r>
            <a:r>
              <a:rPr lang="fr-FR" b="1" i="0" dirty="0">
                <a:solidFill>
                  <a:srgbClr val="F1F1F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1" i="0" dirty="0" err="1">
                <a:solidFill>
                  <a:srgbClr val="F1F1F1"/>
                </a:solidFill>
                <a:effectLst/>
                <a:latin typeface="Roboto" panose="02000000000000000000" pitchFamily="2" charset="0"/>
              </a:rPr>
              <a:t>loads</a:t>
            </a:r>
            <a:r>
              <a:rPr lang="fr-FR" b="1" i="0" dirty="0">
                <a:solidFill>
                  <a:srgbClr val="F1F1F1"/>
                </a:solidFill>
                <a:effectLst/>
                <a:latin typeface="Roboto" panose="02000000000000000000" pitchFamily="2" charset="0"/>
              </a:rPr>
              <a:t> | </a:t>
            </a:r>
            <a:r>
              <a:rPr lang="fr-FR" b="1" i="0" dirty="0" err="1">
                <a:solidFill>
                  <a:srgbClr val="F1F1F1"/>
                </a:solidFill>
                <a:effectLst/>
                <a:latin typeface="Roboto" panose="02000000000000000000" pitchFamily="2" charset="0"/>
              </a:rPr>
              <a:t>Designing</a:t>
            </a:r>
            <a:r>
              <a:rPr lang="fr-FR" b="1" i="0" dirty="0">
                <a:solidFill>
                  <a:srgbClr val="F1F1F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fr-FR" b="1" i="0" dirty="0" err="1">
                <a:solidFill>
                  <a:srgbClr val="F1F1F1"/>
                </a:solidFill>
                <a:effectLst/>
                <a:latin typeface="Roboto" panose="02000000000000000000" pitchFamily="2" charset="0"/>
              </a:rPr>
              <a:t>tall</a:t>
            </a:r>
            <a:r>
              <a:rPr lang="fr-FR" b="1" i="0" dirty="0">
                <a:solidFill>
                  <a:srgbClr val="F1F1F1"/>
                </a:solidFill>
                <a:effectLst/>
                <a:latin typeface="Roboto" panose="02000000000000000000" pitchFamily="2" charset="0"/>
              </a:rPr>
              <a:t> buildings for </a:t>
            </a:r>
            <a:r>
              <a:rPr lang="fr-FR" b="1" i="0" dirty="0" err="1">
                <a:solidFill>
                  <a:srgbClr val="F1F1F1"/>
                </a:solidFill>
                <a:effectLst/>
                <a:latin typeface="Roboto" panose="02000000000000000000" pitchFamily="2" charset="0"/>
              </a:rPr>
              <a:t>wind</a:t>
            </a:r>
            <a:endParaRPr lang="fr-FR" b="1" i="0" dirty="0">
              <a:solidFill>
                <a:srgbClr val="F1F1F1"/>
              </a:solidFill>
              <a:effectLst/>
              <a:latin typeface="Roboto" panose="02000000000000000000" pitchFamily="2" charset="0"/>
            </a:endParaRPr>
          </a:p>
          <a:p>
            <a:endParaRPr lang="fr-GR" dirty="0"/>
          </a:p>
        </p:txBody>
      </p:sp>
    </p:spTree>
    <p:extLst>
      <p:ext uri="{BB962C8B-B14F-4D97-AF65-F5344CB8AC3E}">
        <p14:creationId xmlns:p14="http://schemas.microsoft.com/office/powerpoint/2010/main" val="4099015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0C4BB9A-1546-1FEB-0C68-9D0114BAF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1" y="0"/>
            <a:ext cx="5740400" cy="18923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5FA5A24-41C7-2C61-0B8A-046DA1CDCA3A}"/>
              </a:ext>
            </a:extLst>
          </p:cNvPr>
          <p:cNvSpPr txBox="1"/>
          <p:nvPr/>
        </p:nvSpPr>
        <p:spPr>
          <a:xfrm>
            <a:off x="15941" y="2060848"/>
            <a:ext cx="894854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We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want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to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calculate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the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wind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load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that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will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be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exerted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on a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wooden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construction of 3.00 x 5.00 m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with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a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wall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height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of 3.00 m. The construction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is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located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in the Ardèche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department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at an altitude of 800 m. The maximum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wind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speed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is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150km/h.
A. Density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calculation</a:t>
            </a:r>
            <a:b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</a:b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According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to the formula,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we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must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find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P and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t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°. At an altitude of 800m,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we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have an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atmospheric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pressure of 92,078 Pa (value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obtained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on the internet) and a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temperature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of:</a:t>
            </a:r>
            <a:b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</a:b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15 - (800 x 6.4) / 1000 = 9.88 °C or 283.03 °K
The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density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is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therefore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equal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to:</a:t>
            </a:r>
            <a:b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</a:b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(92078 x 28.9644) / (8314.32 x 283.03) = 1.133 kg/m3
B. Wind speed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calculation</a:t>
            </a:r>
            <a:b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</a:b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150/3.6 = 41.67 m/s
C. Application area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calculation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. 5.00x3.00 = 15.00 m²
D. Wind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load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calculation</a:t>
            </a:r>
            <a:b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</a:b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0.5 x 1 x 1.133 x 41.67² x 15 = 14754.96 N or 14.75496 kN
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Therefore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,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we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can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conclude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that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the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load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of the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wind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exerted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on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our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construction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is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of the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order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of </a:t>
            </a:r>
          </a:p>
          <a:p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14.75 kN or </a:t>
            </a:r>
            <a:r>
              <a:rPr lang="fr-FR" sz="1400" dirty="0">
                <a:solidFill>
                  <a:srgbClr val="FF0000"/>
                </a:solidFill>
                <a:latin typeface="Open Sans" panose="020B0606030504020204" pitchFamily="34" charset="0"/>
              </a:rPr>
              <a:t>14 750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N</a:t>
            </a:r>
          </a:p>
          <a:p>
            <a:endParaRPr lang="fr-FR" sz="1400" dirty="0">
              <a:solidFill>
                <a:srgbClr val="FF0000"/>
              </a:solidFill>
              <a:latin typeface="Open Sans" panose="020B0606030504020204" pitchFamily="34" charset="0"/>
            </a:endParaRPr>
          </a:p>
          <a:p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This construction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will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therefore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have to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withstand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a force </a:t>
            </a:r>
            <a:r>
              <a:rPr lang="fr-FR" sz="1400" dirty="0" err="1">
                <a:solidFill>
                  <a:schemeClr val="bg1"/>
                </a:solidFill>
                <a:latin typeface="Open Sans" panose="020B0606030504020204" pitchFamily="34" charset="0"/>
              </a:rPr>
              <a:t>equal</a:t>
            </a:r>
            <a:r>
              <a:rPr lang="fr-FR" sz="1400" dirty="0">
                <a:solidFill>
                  <a:schemeClr val="bg1"/>
                </a:solidFill>
                <a:latin typeface="Open Sans" panose="020B0606030504020204" pitchFamily="34" charset="0"/>
              </a:rPr>
              <a:t> to 14.75 kN.@</a:t>
            </a:r>
            <a:endParaRPr lang="fr-GR" sz="1400" dirty="0">
              <a:solidFill>
                <a:schemeClr val="bg1"/>
              </a:solidFill>
            </a:endParaRPr>
          </a:p>
        </p:txBody>
      </p:sp>
      <p:pic>
        <p:nvPicPr>
          <p:cNvPr id="12290" name="Picture 2" descr="Arrachement d’une construction">
            <a:extLst>
              <a:ext uri="{FF2B5EF4-FFF2-40B4-BE49-F238E27FC236}">
                <a16:creationId xmlns:a16="http://schemas.microsoft.com/office/drawing/2014/main" id="{D0223D32-4BD5-77E7-F47D-C38B26D9A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699" y="18385"/>
            <a:ext cx="35750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9618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161456E-D4EA-A9CB-CFF3-53A0F8AD64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altLang="fr-GR"/>
              <a:t>Ecole d’architecture de Grenoble &gt; M1CV</a:t>
            </a:r>
            <a:r>
              <a:rPr lang="fr-FR" altLang="fr-GR" sz="1000"/>
              <a:t>2</a:t>
            </a:r>
            <a:r>
              <a:rPr lang="fr-FR" altLang="fr-GR"/>
              <a:t>&gt; nicolas.remy@grenoble.archi.fr</a:t>
            </a:r>
            <a:endParaRPr lang="fr-FR" altLang="fr-GR">
              <a:solidFill>
                <a:schemeClr val="tx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4A1EA7E-1B1D-FB49-0708-84C1C6380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140968"/>
            <a:ext cx="6184900" cy="28702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A3C4196-20D7-9972-2629-D4859BB59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" y="291852"/>
            <a:ext cx="6184900" cy="2730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628E76D-851F-A779-7E0E-7689A5D37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8574" y="1769368"/>
            <a:ext cx="30226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737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DDD16F4-20B8-F253-C49B-CCAF4D5CC7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altLang="fr-GR"/>
              <a:t>Ecole d’architecture de Grenoble &gt; M1CV</a:t>
            </a:r>
            <a:r>
              <a:rPr lang="fr-FR" altLang="fr-GR" sz="1000"/>
              <a:t>2</a:t>
            </a:r>
            <a:r>
              <a:rPr lang="fr-FR" altLang="fr-GR"/>
              <a:t>&gt; nicolas.remy@grenoble.archi.fr</a:t>
            </a:r>
            <a:endParaRPr lang="fr-FR" altLang="fr-GR">
              <a:solidFill>
                <a:schemeClr val="tx1"/>
              </a:solidFill>
            </a:endParaRPr>
          </a:p>
        </p:txBody>
      </p:sp>
      <p:pic>
        <p:nvPicPr>
          <p:cNvPr id="10242" name="Picture 2" descr="RWDI | Wind Engineering &amp; Buildings: CFD &amp; Wind Tunnel Testing…">
            <a:extLst>
              <a:ext uri="{FF2B5EF4-FFF2-40B4-BE49-F238E27FC236}">
                <a16:creationId xmlns:a16="http://schemas.microsoft.com/office/drawing/2014/main" id="{B39BB834-B0D0-CDC3-4DE8-820618F2E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8175"/>
            <a:ext cx="9144000" cy="304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0570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E695E94-4099-81DC-64A5-B995B3CC97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altLang="fr-GR"/>
              <a:t>Ecole d’architecture de Grenoble &gt; M1CV</a:t>
            </a:r>
            <a:r>
              <a:rPr lang="fr-FR" altLang="fr-GR" sz="1000"/>
              <a:t>2</a:t>
            </a:r>
            <a:r>
              <a:rPr lang="fr-FR" altLang="fr-GR"/>
              <a:t>&gt; nicolas.remy@grenoble.archi.fr</a:t>
            </a:r>
            <a:endParaRPr lang="fr-FR" altLang="fr-GR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6D429E5-DB87-E72A-4043-BB4CDCFE8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969" y="2492896"/>
            <a:ext cx="6159500" cy="3492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39FD1D0-0582-039B-DC2C-E48A2AB3B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1" y="260648"/>
            <a:ext cx="3969343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751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6861AB5-0776-6E33-FE47-D4CC46B27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30" y="1916832"/>
            <a:ext cx="9144000" cy="390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EBC5B04-23C9-B004-9729-289AAF62A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7" y="260648"/>
            <a:ext cx="3037315" cy="156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214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86CAB5A-766C-6AED-82BF-18BEE7892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40"/>
            <a:ext cx="4800600" cy="33782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6BEB611-CE5E-27FA-8112-4600DAC3B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3354660"/>
            <a:ext cx="4699000" cy="33147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9FB549-D035-1D10-B57C-4B94B482683D}"/>
              </a:ext>
            </a:extLst>
          </p:cNvPr>
          <p:cNvSpPr txBox="1"/>
          <p:nvPr/>
        </p:nvSpPr>
        <p:spPr>
          <a:xfrm>
            <a:off x="204252" y="3861048"/>
            <a:ext cx="2144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GR" sz="1200" dirty="0">
                <a:solidFill>
                  <a:schemeClr val="bg1"/>
                </a:solidFill>
              </a:rPr>
              <a:t>Autodesk Vasari Wind Tunnel </a:t>
            </a:r>
          </a:p>
          <a:p>
            <a:r>
              <a:rPr lang="fr-GR" sz="1200" dirty="0">
                <a:solidFill>
                  <a:schemeClr val="bg1"/>
                </a:solidFill>
              </a:rPr>
              <a:t>Vasari 2.1 Ecotect Wind Tunnel</a:t>
            </a:r>
          </a:p>
          <a:p>
            <a:r>
              <a:rPr lang="fr-GR" sz="1200" dirty="0">
                <a:solidFill>
                  <a:schemeClr val="bg1"/>
                </a:solidFill>
              </a:rPr>
              <a:t>(free until 2015)</a:t>
            </a:r>
          </a:p>
        </p:txBody>
      </p:sp>
      <p:pic>
        <p:nvPicPr>
          <p:cNvPr id="11266" name="Picture 2" descr="Project Vasari TP 1.1 - Ecotect Wind Rose">
            <a:extLst>
              <a:ext uri="{FF2B5EF4-FFF2-40B4-BE49-F238E27FC236}">
                <a16:creationId xmlns:a16="http://schemas.microsoft.com/office/drawing/2014/main" id="{1B889E41-CD9D-52F1-B47B-4429E0345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17801" r="35038" b="3801"/>
          <a:stretch/>
        </p:blipFill>
        <p:spPr bwMode="auto">
          <a:xfrm>
            <a:off x="6372199" y="404664"/>
            <a:ext cx="2024715" cy="290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5125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60BEF-3097-FD30-95EB-5AFA1261D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E79FE2F-4DDD-8895-6C6E-EA141E894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052736"/>
            <a:ext cx="3437126" cy="3819789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63FE3B5A-6E82-65CF-30B9-A65A1A289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04864"/>
            <a:ext cx="3310296" cy="221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29FCAFC-2E45-6664-6C21-45E979C6FBF7}"/>
              </a:ext>
            </a:extLst>
          </p:cNvPr>
          <p:cNvSpPr txBox="1"/>
          <p:nvPr/>
        </p:nvSpPr>
        <p:spPr>
          <a:xfrm>
            <a:off x="5098452" y="1726442"/>
            <a:ext cx="3448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0" i="1" dirty="0" err="1">
                <a:solidFill>
                  <a:schemeClr val="bg1"/>
                </a:solidFill>
                <a:effectLst/>
                <a:latin typeface="Times"/>
              </a:rPr>
              <a:t>Anemoi</a:t>
            </a:r>
            <a:r>
              <a:rPr lang="fr-FR" b="0" i="0" dirty="0">
                <a:solidFill>
                  <a:schemeClr val="bg1"/>
                </a:solidFill>
                <a:effectLst/>
                <a:latin typeface="Times"/>
              </a:rPr>
              <a:t>: The Greek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Times"/>
              </a:rPr>
              <a:t>Winds</a:t>
            </a:r>
            <a:endParaRPr lang="fr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831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2">
            <a:extLst>
              <a:ext uri="{FF2B5EF4-FFF2-40B4-BE49-F238E27FC236}">
                <a16:creationId xmlns:a16="http://schemas.microsoft.com/office/drawing/2014/main" id="{11E9B732-B0E2-73F8-CB78-FA06D5C61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96875"/>
            <a:ext cx="8382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GR" sz="3200" dirty="0">
                <a:solidFill>
                  <a:schemeClr val="bg1"/>
                </a:solidFill>
              </a:rPr>
              <a:t>The </a:t>
            </a:r>
            <a:r>
              <a:rPr lang="fr-FR" altLang="fr-GR" sz="3200" dirty="0" err="1">
                <a:solidFill>
                  <a:schemeClr val="bg1"/>
                </a:solidFill>
              </a:rPr>
              <a:t>wind</a:t>
            </a:r>
            <a:r>
              <a:rPr lang="fr-FR" altLang="fr-GR" sz="3200" dirty="0">
                <a:solidFill>
                  <a:schemeClr val="bg1"/>
                </a:solidFill>
              </a:rPr>
              <a:t> </a:t>
            </a:r>
            <a:r>
              <a:rPr lang="fr-FR" altLang="fr-GR" sz="3200" dirty="0" err="1">
                <a:solidFill>
                  <a:schemeClr val="bg1"/>
                </a:solidFill>
              </a:rPr>
              <a:t>phenomenon</a:t>
            </a:r>
            <a:r>
              <a:rPr lang="fr-FR" altLang="fr-GR" sz="3200" dirty="0">
                <a:solidFill>
                  <a:schemeClr val="bg1"/>
                </a:solidFill>
              </a:rPr>
              <a:t> on an </a:t>
            </a:r>
            <a:r>
              <a:rPr lang="fr-FR" altLang="fr-GR" sz="3200" dirty="0" err="1">
                <a:solidFill>
                  <a:schemeClr val="bg1"/>
                </a:solidFill>
              </a:rPr>
              <a:t>urban</a:t>
            </a:r>
            <a:r>
              <a:rPr lang="fr-FR" altLang="fr-GR" sz="3200" dirty="0">
                <a:solidFill>
                  <a:schemeClr val="bg1"/>
                </a:solidFill>
              </a:rPr>
              <a:t> </a:t>
            </a:r>
            <a:r>
              <a:rPr lang="fr-FR" altLang="fr-GR" sz="3200" dirty="0" err="1">
                <a:solidFill>
                  <a:schemeClr val="bg1"/>
                </a:solidFill>
              </a:rPr>
              <a:t>scale</a:t>
            </a:r>
            <a:endParaRPr lang="fr-FR" altLang="fr-GR" sz="3200" b="1" dirty="0">
              <a:solidFill>
                <a:schemeClr val="bg1"/>
              </a:solidFill>
            </a:endParaRP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94594756-3B21-584F-99C1-525FB52C7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143000"/>
            <a:ext cx="85344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fr-GR" sz="2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 To have </a:t>
            </a:r>
            <a:r>
              <a:rPr lang="fr-FR" altLang="fr-GR" sz="2000" dirty="0" err="1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low</a:t>
            </a:r>
            <a:r>
              <a:rPr lang="fr-FR" altLang="fr-GR" sz="2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fr-FR" altLang="fr-GR" sz="2000" dirty="0" err="1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wind</a:t>
            </a:r>
            <a:r>
              <a:rPr lang="fr-FR" altLang="fr-GR" sz="2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speeds on </a:t>
            </a:r>
            <a:r>
              <a:rPr lang="fr-FR" altLang="fr-GR" sz="2000" dirty="0" err="1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facades</a:t>
            </a:r>
            <a:r>
              <a:rPr lang="fr-FR" altLang="fr-GR" sz="2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and </a:t>
            </a:r>
            <a:r>
              <a:rPr lang="fr-FR" altLang="fr-GR" sz="2000" dirty="0" err="1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pathways</a:t>
            </a:r>
            <a:r>
              <a:rPr lang="fr-FR" altLang="fr-GR" sz="2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, </a:t>
            </a:r>
            <a:r>
              <a:rPr lang="fr-FR" altLang="fr-GR" sz="2000" dirty="0" err="1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it</a:t>
            </a:r>
            <a:r>
              <a:rPr lang="fr-FR" altLang="fr-GR" sz="2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fr-FR" altLang="fr-GR" sz="2000" dirty="0" err="1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is</a:t>
            </a:r>
            <a:r>
              <a:rPr lang="fr-FR" altLang="fr-GR" sz="2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in </a:t>
            </a:r>
            <a:r>
              <a:rPr lang="fr-FR" altLang="fr-GR" sz="2000" dirty="0" err="1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your</a:t>
            </a:r>
            <a:r>
              <a:rPr lang="fr-FR" altLang="fr-GR" sz="2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fr-FR" altLang="fr-GR" sz="2000" dirty="0" err="1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interest</a:t>
            </a:r>
            <a:r>
              <a:rPr lang="fr-FR" altLang="fr-GR" sz="2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to </a:t>
            </a:r>
            <a:r>
              <a:rPr lang="fr-FR" altLang="fr-GR" sz="2000" dirty="0" err="1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build</a:t>
            </a:r>
            <a:r>
              <a:rPr lang="fr-FR" altLang="fr-GR" sz="2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fr-FR" altLang="fr-GR" sz="2000" dirty="0" err="1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low-rise</a:t>
            </a:r>
            <a:r>
              <a:rPr lang="fr-FR" altLang="fr-GR" sz="2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buildings in rough areas.
</a:t>
            </a:r>
            <a:r>
              <a:rPr lang="fr-FR" altLang="fr-GR" sz="48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Low obstacle (h&lt;15m) ... the </a:t>
            </a:r>
            <a:r>
              <a:rPr lang="fr-FR" altLang="fr-GR" sz="4800" dirty="0" err="1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wind</a:t>
            </a:r>
            <a:r>
              <a:rPr lang="fr-FR" altLang="fr-GR" sz="48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passes over </a:t>
            </a:r>
            <a:r>
              <a:rPr lang="fr-FR" altLang="fr-GR" sz="4800" dirty="0" err="1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it</a:t>
            </a:r>
            <a:endParaRPr lang="fr-FR" altLang="fr-GR" sz="4800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14693" name="Picture 5">
            <a:extLst>
              <a:ext uri="{FF2B5EF4-FFF2-40B4-BE49-F238E27FC236}">
                <a16:creationId xmlns:a16="http://schemas.microsoft.com/office/drawing/2014/main" id="{9EA4340C-72AF-78BF-06E1-07B4AD6F4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73911"/>
            <a:ext cx="4607567" cy="257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4" name="Picture 6">
            <a:extLst>
              <a:ext uri="{FF2B5EF4-FFF2-40B4-BE49-F238E27FC236}">
                <a16:creationId xmlns:a16="http://schemas.microsoft.com/office/drawing/2014/main" id="{6E8ED67B-B7BD-C61D-D202-2082B99D0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2873911"/>
            <a:ext cx="2865543" cy="257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5" name="Text Box 7">
            <a:extLst>
              <a:ext uri="{FF2B5EF4-FFF2-40B4-BE49-F238E27FC236}">
                <a16:creationId xmlns:a16="http://schemas.microsoft.com/office/drawing/2014/main" id="{AF3CB860-F5A8-4F84-BCF8-7EC10CD0F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7798" y="5454681"/>
            <a:ext cx="1250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GR" sz="1200" dirty="0">
                <a:solidFill>
                  <a:schemeClr val="bg1"/>
                </a:solidFill>
              </a:rPr>
              <a:t>Cf. Chatelet et alii</a:t>
            </a:r>
            <a:endParaRPr lang="fr-FR" altLang="fr-G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Rectangle 3">
            <a:extLst>
              <a:ext uri="{FF2B5EF4-FFF2-40B4-BE49-F238E27FC236}">
                <a16:creationId xmlns:a16="http://schemas.microsoft.com/office/drawing/2014/main" id="{B2179387-1AB1-E2F6-6955-6CC5C5EBA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572" y="259445"/>
            <a:ext cx="80668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fr-GR" sz="2000" dirty="0">
                <a:solidFill>
                  <a:schemeClr val="bg1"/>
                </a:solidFill>
              </a:rPr>
              <a:t>High obstacle (</a:t>
            </a:r>
            <a:r>
              <a:rPr lang="fr-FR" altLang="fr-GR" sz="2000" dirty="0">
                <a:solidFill>
                  <a:srgbClr val="FF0000"/>
                </a:solidFill>
              </a:rPr>
              <a:t>h&gt;15m</a:t>
            </a:r>
            <a:r>
              <a:rPr lang="fr-FR" altLang="fr-GR" sz="2000" dirty="0">
                <a:solidFill>
                  <a:schemeClr val="bg1"/>
                </a:solidFill>
              </a:rPr>
              <a:t>) = Venturi </a:t>
            </a:r>
            <a:r>
              <a:rPr lang="fr-FR" altLang="fr-GR" sz="2000" dirty="0" err="1">
                <a:solidFill>
                  <a:schemeClr val="bg1"/>
                </a:solidFill>
              </a:rPr>
              <a:t>effect</a:t>
            </a:r>
            <a:r>
              <a:rPr lang="fr-FR" altLang="fr-GR" sz="2000" dirty="0">
                <a:solidFill>
                  <a:schemeClr val="bg1"/>
                </a:solidFill>
              </a:rPr>
              <a:t> </a:t>
            </a:r>
            <a:r>
              <a:rPr lang="fr-FR" altLang="fr-GR" sz="2000" dirty="0" err="1">
                <a:solidFill>
                  <a:schemeClr val="bg1"/>
                </a:solidFill>
              </a:rPr>
              <a:t>creation</a:t>
            </a:r>
            <a:r>
              <a:rPr lang="fr-FR" altLang="fr-GR" sz="2000" dirty="0">
                <a:solidFill>
                  <a:schemeClr val="bg1"/>
                </a:solidFill>
              </a:rPr>
              <a:t>  = concentration of </a:t>
            </a:r>
            <a:r>
              <a:rPr lang="fr-FR" altLang="fr-GR" sz="2000" dirty="0" err="1">
                <a:solidFill>
                  <a:schemeClr val="bg1"/>
                </a:solidFill>
              </a:rPr>
              <a:t>fluid</a:t>
            </a:r>
            <a:r>
              <a:rPr lang="fr-FR" altLang="fr-GR" sz="2000" dirty="0">
                <a:solidFill>
                  <a:schemeClr val="bg1"/>
                </a:solidFill>
              </a:rPr>
              <a:t> threads + </a:t>
            </a:r>
            <a:r>
              <a:rPr lang="fr-FR" altLang="fr-GR" sz="2000" dirty="0" err="1">
                <a:solidFill>
                  <a:schemeClr val="bg1"/>
                </a:solidFill>
              </a:rPr>
              <a:t>detachment</a:t>
            </a:r>
            <a:endParaRPr lang="fr-FR" altLang="fr-GR" sz="2000" dirty="0">
              <a:solidFill>
                <a:schemeClr val="bg1"/>
              </a:solidFill>
            </a:endParaRPr>
          </a:p>
        </p:txBody>
      </p:sp>
      <p:pic>
        <p:nvPicPr>
          <p:cNvPr id="115718" name="Picture 6">
            <a:extLst>
              <a:ext uri="{FF2B5EF4-FFF2-40B4-BE49-F238E27FC236}">
                <a16:creationId xmlns:a16="http://schemas.microsoft.com/office/drawing/2014/main" id="{70444649-AC26-FD68-CA1A-CB69E71BF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259104"/>
            <a:ext cx="8104907" cy="38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719" name="Text Box 7">
            <a:extLst>
              <a:ext uri="{FF2B5EF4-FFF2-40B4-BE49-F238E27FC236}">
                <a16:creationId xmlns:a16="http://schemas.microsoft.com/office/drawing/2014/main" id="{8A7AF55D-8746-D48C-2234-ECE140351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3778" y="5125201"/>
            <a:ext cx="1250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GR" sz="1200" dirty="0">
                <a:solidFill>
                  <a:schemeClr val="bg1"/>
                </a:solidFill>
              </a:rPr>
              <a:t>Cf. Chatelet et alii</a:t>
            </a:r>
            <a:endParaRPr lang="fr-FR" altLang="fr-G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Rectangle 3">
            <a:extLst>
              <a:ext uri="{FF2B5EF4-FFF2-40B4-BE49-F238E27FC236}">
                <a16:creationId xmlns:a16="http://schemas.microsoft.com/office/drawing/2014/main" id="{ED89F06D-EA42-6AE9-C18B-69BA84DBF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103" y="530384"/>
            <a:ext cx="7924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2000" noProof="1">
                <a:solidFill>
                  <a:schemeClr val="bg1"/>
                </a:solidFill>
              </a:rPr>
              <a:t>Rapid variation in the profile of the obstacle = Fluid thread detachment + vortex creation</a:t>
            </a:r>
          </a:p>
        </p:txBody>
      </p:sp>
      <p:pic>
        <p:nvPicPr>
          <p:cNvPr id="116741" name="Picture 5">
            <a:extLst>
              <a:ext uri="{FF2B5EF4-FFF2-40B4-BE49-F238E27FC236}">
                <a16:creationId xmlns:a16="http://schemas.microsoft.com/office/drawing/2014/main" id="{E409BA9C-D78A-C798-1524-DE55E7DC1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3" y="1573232"/>
            <a:ext cx="7848600" cy="294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42" name="Text Box 6">
            <a:extLst>
              <a:ext uri="{FF2B5EF4-FFF2-40B4-BE49-F238E27FC236}">
                <a16:creationId xmlns:a16="http://schemas.microsoft.com/office/drawing/2014/main" id="{1B307432-2891-B9F6-753D-BB99CABD6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0855" y="4573606"/>
            <a:ext cx="1250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GR" sz="1200" dirty="0">
                <a:solidFill>
                  <a:schemeClr val="bg1"/>
                </a:solidFill>
              </a:rPr>
              <a:t>Cf. Chatelet et alii</a:t>
            </a:r>
            <a:endParaRPr lang="fr-FR" altLang="fr-G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>
            <a:extLst>
              <a:ext uri="{FF2B5EF4-FFF2-40B4-BE49-F238E27FC236}">
                <a16:creationId xmlns:a16="http://schemas.microsoft.com/office/drawing/2014/main" id="{71E594D8-41A6-DC48-A923-C235B445C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30" y="188640"/>
            <a:ext cx="7940339" cy="3773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765" name="Picture 5">
            <a:extLst>
              <a:ext uri="{FF2B5EF4-FFF2-40B4-BE49-F238E27FC236}">
                <a16:creationId xmlns:a16="http://schemas.microsoft.com/office/drawing/2014/main" id="{63C032A2-C277-A33F-7E0A-4CCE56393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64369"/>
            <a:ext cx="8599525" cy="255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766" name="Text Box 6">
            <a:extLst>
              <a:ext uri="{FF2B5EF4-FFF2-40B4-BE49-F238E27FC236}">
                <a16:creationId xmlns:a16="http://schemas.microsoft.com/office/drawing/2014/main" id="{9F0D471D-EE04-5951-9056-FBB868890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8344" y="6590239"/>
            <a:ext cx="1250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GR" sz="1200" dirty="0">
                <a:solidFill>
                  <a:schemeClr val="bg1"/>
                </a:solidFill>
              </a:rPr>
              <a:t>Cf. Chatelet et alii</a:t>
            </a:r>
            <a:endParaRPr lang="fr-FR" altLang="fr-G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90" name="Picture 6">
            <a:extLst>
              <a:ext uri="{FF2B5EF4-FFF2-40B4-BE49-F238E27FC236}">
                <a16:creationId xmlns:a16="http://schemas.microsoft.com/office/drawing/2014/main" id="{5776A55F-A651-665E-5149-EB668F4F1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615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ide">
  <a:themeElements>
    <a:clrScheme name="V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id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G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G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V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5795</TotalTime>
  <Words>1508</Words>
  <Application>Microsoft Macintosh PowerPoint</Application>
  <PresentationFormat>Affichage à l'écran (4:3)</PresentationFormat>
  <Paragraphs>110</Paragraphs>
  <Slides>45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53" baseType="lpstr">
      <vt:lpstr>Angsana New</vt:lpstr>
      <vt:lpstr>Aptos</vt:lpstr>
      <vt:lpstr>Arial</vt:lpstr>
      <vt:lpstr>Calibri</vt:lpstr>
      <vt:lpstr>Open Sans</vt:lpstr>
      <vt:lpstr>Roboto</vt:lpstr>
      <vt:lpstr>Times</vt:lpstr>
      <vt:lpstr>Vide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***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***</dc:creator>
  <cp:lastModifiedBy>REMY NICOLAS-MICHEL-PHILIPPE</cp:lastModifiedBy>
  <cp:revision>147</cp:revision>
  <cp:lastPrinted>2004-03-18T08:42:34Z</cp:lastPrinted>
  <dcterms:created xsi:type="dcterms:W3CDTF">2004-02-12T08:51:03Z</dcterms:created>
  <dcterms:modified xsi:type="dcterms:W3CDTF">2024-10-24T09:33:43Z</dcterms:modified>
</cp:coreProperties>
</file>