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306" r:id="rId3"/>
    <p:sldId id="311" r:id="rId4"/>
    <p:sldId id="312" r:id="rId5"/>
    <p:sldId id="313" r:id="rId6"/>
    <p:sldId id="324" r:id="rId7"/>
    <p:sldId id="325" r:id="rId8"/>
    <p:sldId id="327" r:id="rId9"/>
    <p:sldId id="326" r:id="rId10"/>
    <p:sldId id="282" r:id="rId11"/>
    <p:sldId id="270" r:id="rId12"/>
    <p:sldId id="265" r:id="rId13"/>
    <p:sldId id="333" r:id="rId14"/>
    <p:sldId id="315" r:id="rId15"/>
    <p:sldId id="316" r:id="rId16"/>
    <p:sldId id="317" r:id="rId17"/>
    <p:sldId id="318" r:id="rId18"/>
    <p:sldId id="328" r:id="rId19"/>
    <p:sldId id="332" r:id="rId20"/>
    <p:sldId id="329" r:id="rId21"/>
    <p:sldId id="330" r:id="rId22"/>
    <p:sldId id="334" r:id="rId23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1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1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1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62" autoAdjust="0"/>
    <p:restoredTop sz="90929"/>
  </p:normalViewPr>
  <p:slideViewPr>
    <p:cSldViewPr>
      <p:cViewPr varScale="1">
        <p:scale>
          <a:sx n="124" d="100"/>
          <a:sy n="124" d="100"/>
        </p:scale>
        <p:origin x="192" y="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1026">
            <a:extLst>
              <a:ext uri="{FF2B5EF4-FFF2-40B4-BE49-F238E27FC236}">
                <a16:creationId xmlns:a16="http://schemas.microsoft.com/office/drawing/2014/main" id="{1E793059-C510-C446-B587-A6BF9946DA3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36195" name="Rectangle 1027">
            <a:extLst>
              <a:ext uri="{FF2B5EF4-FFF2-40B4-BE49-F238E27FC236}">
                <a16:creationId xmlns:a16="http://schemas.microsoft.com/office/drawing/2014/main" id="{77AF2867-EF8F-7248-AAE2-89B90D0C4D2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36196" name="Rectangle 1028">
            <a:extLst>
              <a:ext uri="{FF2B5EF4-FFF2-40B4-BE49-F238E27FC236}">
                <a16:creationId xmlns:a16="http://schemas.microsoft.com/office/drawing/2014/main" id="{8783A189-1DBB-1A4A-A07F-0EE15B8E65F3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36197" name="Rectangle 1029">
            <a:extLst>
              <a:ext uri="{FF2B5EF4-FFF2-40B4-BE49-F238E27FC236}">
                <a16:creationId xmlns:a16="http://schemas.microsoft.com/office/drawing/2014/main" id="{E37255E1-CA2A-B349-ADDE-679874740E52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D55C02A-DC46-B44C-8898-B7E3EE8DF69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E3F0AF0F-FED4-444C-AE8F-ECBFFFE1487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32CCB995-6770-B441-89C7-2D99158424A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9EA2C2A4-0FAC-8D47-A5C4-27CA7711841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3B4238FA-6AC8-BD41-A16C-30A68E73584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noProof="0"/>
              <a:t>Cliquez pour modifier les styles du texte du masque</a:t>
            </a:r>
          </a:p>
          <a:p>
            <a:pPr lvl="1"/>
            <a:r>
              <a:rPr lang="fr-FR" altLang="fr-FR" noProof="0"/>
              <a:t>Deuxième niveau</a:t>
            </a:r>
          </a:p>
          <a:p>
            <a:pPr lvl="2"/>
            <a:r>
              <a:rPr lang="fr-FR" altLang="fr-FR" noProof="0"/>
              <a:t>Troisième niveau</a:t>
            </a:r>
          </a:p>
          <a:p>
            <a:pPr lvl="3"/>
            <a:r>
              <a:rPr lang="fr-FR" altLang="fr-FR" noProof="0"/>
              <a:t>Quatrième niveau</a:t>
            </a:r>
          </a:p>
          <a:p>
            <a:pPr lvl="4"/>
            <a:r>
              <a:rPr lang="fr-FR" altLang="fr-FR" noProof="0"/>
              <a:t>Cinquième niveau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19255E19-E048-B544-981E-C6065E23283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93DE080B-D54D-E148-B15E-532E339F8B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9A6EA30-6B45-5041-AF4B-874BF235F84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7DF71FA9-6C2B-2A49-AAC2-7AE52C3BF4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5C4DCC1-C693-7646-814D-F697C61751FF}" type="slidenum">
              <a:rPr lang="fr-FR" altLang="fr-FR" sz="1200" smtClean="0"/>
              <a:pPr/>
              <a:t>1</a:t>
            </a:fld>
            <a:endParaRPr lang="fr-FR" altLang="fr-FR" sz="1200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A751127C-B239-7A48-8DAA-CB4C850196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9BDEE5CC-EB8E-5443-A088-2A2B5E57C6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28125579-9269-7E4F-A7D4-954465776D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91BCCE3-BD47-DA4C-A04F-8877A727A807}" type="slidenum">
              <a:rPr lang="fr-FR" altLang="fr-FR" sz="1200" smtClean="0"/>
              <a:pPr/>
              <a:t>14</a:t>
            </a:fld>
            <a:endParaRPr lang="fr-FR" altLang="fr-FR" sz="1200"/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1DEB0DDB-4F10-E54B-90DA-B601CCB8EC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21A74BC3-2B52-5C4C-9D0A-7A00240FDB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2D892A37-7AA4-C648-866F-5FD2A8A498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1A0087D-0976-5D43-97ED-4B504B3C0A56}" type="slidenum">
              <a:rPr lang="fr-FR" altLang="fr-FR" sz="1200" smtClean="0"/>
              <a:pPr/>
              <a:t>15</a:t>
            </a:fld>
            <a:endParaRPr lang="fr-FR" altLang="fr-FR" sz="1200"/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3DB224F-9D8F-7840-834A-F1EE6A0763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50F5C00E-A6F3-A747-BE8F-081EA8ED7C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>
            <a:extLst>
              <a:ext uri="{FF2B5EF4-FFF2-40B4-BE49-F238E27FC236}">
                <a16:creationId xmlns:a16="http://schemas.microsoft.com/office/drawing/2014/main" id="{786AD521-551A-874E-A338-5775D9C198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4B324F0-78D9-8444-BA2C-F319713486A7}" type="slidenum">
              <a:rPr lang="fr-FR" altLang="fr-FR" sz="1200" smtClean="0"/>
              <a:pPr/>
              <a:t>16</a:t>
            </a:fld>
            <a:endParaRPr lang="fr-FR" altLang="fr-FR" sz="1200"/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1D69328E-7C4C-9A45-8674-56A52E1F3B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E39B3F7A-585F-304E-843E-ACD6A77895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>
            <a:extLst>
              <a:ext uri="{FF2B5EF4-FFF2-40B4-BE49-F238E27FC236}">
                <a16:creationId xmlns:a16="http://schemas.microsoft.com/office/drawing/2014/main" id="{C1365737-6FB9-0E4A-9E03-3DE8D4DC45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5094CFD-89C8-0C42-B741-BB2900B202B6}" type="slidenum">
              <a:rPr lang="fr-FR" altLang="fr-FR" sz="1200" smtClean="0"/>
              <a:pPr/>
              <a:t>17</a:t>
            </a:fld>
            <a:endParaRPr lang="fr-FR" altLang="fr-FR" sz="1200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4B4F3A67-F006-9E42-90EB-C703F2055E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6D97C901-03F0-F14D-8E9A-A55FB82F5A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>
            <a:extLst>
              <a:ext uri="{FF2B5EF4-FFF2-40B4-BE49-F238E27FC236}">
                <a16:creationId xmlns:a16="http://schemas.microsoft.com/office/drawing/2014/main" id="{99B28AD2-24DF-0E47-A35B-437A58708F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C87A364-2BBD-904E-A2F9-0714B3A07010}" type="slidenum">
              <a:rPr lang="fr-FR" altLang="fr-FR" sz="1200" smtClean="0"/>
              <a:pPr/>
              <a:t>2</a:t>
            </a:fld>
            <a:endParaRPr lang="fr-FR" altLang="fr-FR" sz="1200"/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8A793FC1-21F7-D14E-B01D-6FECE7F3E0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B4E1707C-A4CF-EE4F-A644-4C60424A42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>
            <a:extLst>
              <a:ext uri="{FF2B5EF4-FFF2-40B4-BE49-F238E27FC236}">
                <a16:creationId xmlns:a16="http://schemas.microsoft.com/office/drawing/2014/main" id="{5E8ABBB1-5948-B841-805E-A3820C0C9D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45AD547-2B15-4B44-990F-9D160BA62E1F}" type="slidenum">
              <a:rPr lang="fr-FR" altLang="fr-FR" sz="1200" smtClean="0"/>
              <a:pPr/>
              <a:t>3</a:t>
            </a:fld>
            <a:endParaRPr lang="fr-FR" altLang="fr-FR" sz="1200"/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0B48E1D3-9761-CD43-B14D-A416D2DF36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F8C91306-51F5-4A46-A7D6-C8D51C3251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>
            <a:extLst>
              <a:ext uri="{FF2B5EF4-FFF2-40B4-BE49-F238E27FC236}">
                <a16:creationId xmlns:a16="http://schemas.microsoft.com/office/drawing/2014/main" id="{7813213D-B3B6-8645-8702-E31CFBFF2C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E9FBE97-DBF6-CD4A-B01A-A1547A940AFC}" type="slidenum">
              <a:rPr lang="fr-FR" altLang="fr-FR" sz="1200" smtClean="0"/>
              <a:pPr/>
              <a:t>4</a:t>
            </a:fld>
            <a:endParaRPr lang="fr-FR" altLang="fr-FR" sz="1200"/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75E483F2-8A2A-5C46-8FD3-60368613DF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A6855A7F-F153-FE41-AECE-E1EA5A3BEE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>
            <a:extLst>
              <a:ext uri="{FF2B5EF4-FFF2-40B4-BE49-F238E27FC236}">
                <a16:creationId xmlns:a16="http://schemas.microsoft.com/office/drawing/2014/main" id="{360E880B-5430-FE40-9C05-2EAC7328AE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92A4494-B6A9-DB4F-B7A1-46D9927DA9A9}" type="slidenum">
              <a:rPr lang="fr-FR" altLang="fr-FR" sz="1200" smtClean="0"/>
              <a:pPr/>
              <a:t>5</a:t>
            </a:fld>
            <a:endParaRPr lang="fr-FR" altLang="fr-FR" sz="1200"/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A28654FB-BEE9-E94A-BCF8-FF3461B3F6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AE6A8147-95A6-AE43-AC97-D1A7A5FF7C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>
            <a:extLst>
              <a:ext uri="{FF2B5EF4-FFF2-40B4-BE49-F238E27FC236}">
                <a16:creationId xmlns:a16="http://schemas.microsoft.com/office/drawing/2014/main" id="{7C5A5F44-0062-E645-988F-28F24E9706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0A17CD0-140B-3D49-A787-0356D32641EA}" type="slidenum">
              <a:rPr lang="fr-FR" altLang="fr-FR" sz="1200" smtClean="0"/>
              <a:pPr/>
              <a:t>6</a:t>
            </a:fld>
            <a:endParaRPr lang="fr-FR" altLang="fr-FR" sz="1200"/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1CB8FCCB-AA5F-E247-90C7-28EB98DC92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E53FEEE8-E515-7E47-A9F4-E31E7789A0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>
            <a:extLst>
              <a:ext uri="{FF2B5EF4-FFF2-40B4-BE49-F238E27FC236}">
                <a16:creationId xmlns:a16="http://schemas.microsoft.com/office/drawing/2014/main" id="{76351443-FF98-AE43-8652-F4AAACEAC6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E7E5CEB-C276-2947-B75F-247896900216}" type="slidenum">
              <a:rPr lang="fr-FR" altLang="fr-FR" sz="1200" smtClean="0"/>
              <a:pPr/>
              <a:t>10</a:t>
            </a:fld>
            <a:endParaRPr lang="fr-FR" altLang="fr-FR" sz="1200"/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E4A516D1-8A2B-6744-A8B9-71657B36AD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F287F6C3-FB4F-A14F-BBF0-D39ACA45E0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>
            <a:extLst>
              <a:ext uri="{FF2B5EF4-FFF2-40B4-BE49-F238E27FC236}">
                <a16:creationId xmlns:a16="http://schemas.microsoft.com/office/drawing/2014/main" id="{A7C4DF86-BCC2-EA43-8686-02A6DD70A9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6EDD0A6-4D7D-1843-917C-EEED8DD61E1E}" type="slidenum">
              <a:rPr lang="fr-FR" altLang="fr-FR" sz="1200" smtClean="0"/>
              <a:pPr/>
              <a:t>11</a:t>
            </a:fld>
            <a:endParaRPr lang="fr-FR" altLang="fr-FR" sz="1200"/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A990D7F7-2F36-1E4E-8535-C100B2781F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A2EE2A02-18A9-5344-9D6E-592C4C0ADB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>
            <a:extLst>
              <a:ext uri="{FF2B5EF4-FFF2-40B4-BE49-F238E27FC236}">
                <a16:creationId xmlns:a16="http://schemas.microsoft.com/office/drawing/2014/main" id="{E0D884FA-BD6F-1B49-A9B7-DB19106A3A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4D51C9C-F15A-4B43-B1D7-BD38589CF771}" type="slidenum">
              <a:rPr lang="fr-FR" altLang="fr-FR" sz="1200" smtClean="0"/>
              <a:pPr/>
              <a:t>12</a:t>
            </a:fld>
            <a:endParaRPr lang="fr-FR" altLang="fr-FR" sz="1200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04798A26-A278-1A47-A981-EF0F92397A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B87120CD-2A54-E641-B0A8-15153630FC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8F52529-0E63-BB48-BBEF-F0332B4441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7042C22-1946-CC4E-AF16-F9FAC8AECA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57AA35C-7B07-A245-852F-E4E6F8C945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340-0E2C-FD49-8B2E-76285B6DBB8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22453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B407533-F448-7249-995A-2A6C71D2E2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8904BBC-78CF-C84D-9690-5F7DDDF28D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87E2AC9-065E-5944-999A-1E51580B50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53112-E371-E141-91D4-C81FD3B6427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32077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DC15CAF-E775-D849-9EC4-D88566E0A5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C082B5-DA5D-8846-B592-D94B742810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8B5FAE0-ACFD-CB43-BADD-73EA767315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56C5D-36BA-BB4C-85AB-B41F5BDF912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92463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410D09B-A6CA-7641-B899-59AF0E8BA4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07F3E71-55DB-1148-AA42-5CC990327C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4417D8D-0FCC-FA4A-9E31-5D55F8119B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5CA789-4A5F-0A45-A024-64A3A83F17E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03365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E7DBDD7-E02E-A04D-B32B-23ADCE3989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7348778-4022-6E4B-9116-E239402E53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8AAE72-DDCD-5A48-B9DE-8746C7DE29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66C85-2029-244A-8978-BBFF6F453DE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59923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96A1C5-1FC3-8249-BE09-0F5AEE31FD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5B7A9D-4077-8B40-80D1-49AA5C4770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27FEBA-3132-2F4C-A8F8-60613981D7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500C7-2F46-954C-AFD0-DD21BBA2920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99254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EC967EA-C094-B74E-986A-A3030869A8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AFC1FA2-5780-3E44-86FE-B8E1CBEB66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EF2FD60-9032-664A-80FA-3E4DB06854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1F2D5-EE7C-2049-B654-D7BB5286F3B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16923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596A727-357E-7345-B076-BCB56B382C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5B9DB0D-2956-DF4E-88B4-C3E4740F11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C483F2F-7374-024C-807E-A8F7F45676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5D30A-FDD8-ED4B-B5F0-D495C6E0263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57206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0997940-6D81-9641-8795-2ABA414D14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7C269AF-C1DB-FE4C-B5B7-D950539E26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EE15889-1D8C-CF4B-AC02-03D4781CFC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9F5B70-F3E4-1C40-9FBB-5039401BBFA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89493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79F915-B336-3147-8DBE-6F9D0D9BBC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31BC26-2D63-8C4A-BEAE-1AEAF21FC0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43E475-504D-1045-BDEA-5BEA5FBD6C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169921-06D9-4E4E-A375-5AA04ED13D8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96177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FD94EA-3732-0F44-A9F3-0495FCB5F0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B2BCED-29A2-1C44-9B43-62A46B6389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C98483-69DC-3748-8ACF-3BFED636D7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D8C6D-BD45-AC48-9F0F-4898812A699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94166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18AE39B-D351-BB46-B38F-49C8036BD3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et modifiez le titre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90EB04D-714B-9048-9296-A71BA7BDFD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6528DDB-9CDE-AF4F-871C-E749AE82D27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CAF94BC-45BE-3E46-A47E-E9AD849EA43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28287A7-AE9A-144D-B961-E934711A0E3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D4CE638-7BBD-D644-A8EE-5CF8F2BE024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unearthtools.com/dp/tools/pos_sun.php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l.wikipedia.org/w/index.php?title=%CE%95%CF%80%CE%B9%CF%86%CE%AC%CE%BD%CE%B5%CE%B9%CE%B1_(%CF%84%CE%BF%CF%80%CE%BF%CE%BB%CE%BF%CE%B3%CE%AF%CE%B1)&amp;action=edit&amp;redlink=1" TargetMode="External"/><Relationship Id="rId2" Type="http://schemas.openxmlformats.org/officeDocument/2006/relationships/hyperlink" Target="https://el.wikipedia.org/wiki/SI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tiff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2">
            <a:extLst>
              <a:ext uri="{FF2B5EF4-FFF2-40B4-BE49-F238E27FC236}">
                <a16:creationId xmlns:a16="http://schemas.microsoft.com/office/drawing/2014/main" id="{1580633B-7148-B648-950D-6D58E0BC0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43434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ja-JP" sz="1800">
              <a:solidFill>
                <a:srgbClr val="7AA2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sz="1800">
                <a:solidFill>
                  <a:schemeClr val="folHlink"/>
                </a:solidFill>
              </a:rPr>
              <a:t>Natural Lighting</a:t>
            </a:r>
            <a:endParaRPr lang="fr-FR" altLang="ja-JP" sz="1800">
              <a:solidFill>
                <a:srgbClr val="7AA2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sz="1800">
                <a:solidFill>
                  <a:srgbClr val="7AA2FF"/>
                </a:solidFill>
              </a:rPr>
              <a:t>Nicolas REMY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sz="1800">
                <a:solidFill>
                  <a:srgbClr val="7AA2FF"/>
                </a:solidFill>
              </a:rPr>
              <a:t>TAM-UTH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solidFill>
                <a:srgbClr val="7AA2FF"/>
              </a:solidFill>
            </a:endParaRPr>
          </a:p>
        </p:txBody>
      </p:sp>
      <p:pic>
        <p:nvPicPr>
          <p:cNvPr id="15362" name="Picture 8">
            <a:extLst>
              <a:ext uri="{FF2B5EF4-FFF2-40B4-BE49-F238E27FC236}">
                <a16:creationId xmlns:a16="http://schemas.microsoft.com/office/drawing/2014/main" id="{29590553-9693-C04A-AE8B-E4884409B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838" y="0"/>
            <a:ext cx="7015162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ext Box 2">
            <a:extLst>
              <a:ext uri="{FF2B5EF4-FFF2-40B4-BE49-F238E27FC236}">
                <a16:creationId xmlns:a16="http://schemas.microsoft.com/office/drawing/2014/main" id="{C58F01E6-0220-E941-BCF3-8441FC802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569913"/>
            <a:ext cx="5575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7AA2FF"/>
                </a:solidFill>
              </a:rPr>
              <a:t>Eclairement – Illumination – </a:t>
            </a:r>
            <a:r>
              <a:rPr lang="el-GR" altLang="fr-FR" sz="1800">
                <a:solidFill>
                  <a:srgbClr val="7AA2FF"/>
                </a:solidFill>
              </a:rPr>
              <a:t>Επίπεδο Φωτισμού </a:t>
            </a:r>
            <a:r>
              <a:rPr lang="fr-FR" altLang="fr-FR" sz="1800">
                <a:solidFill>
                  <a:srgbClr val="7AA2FF"/>
                </a:solidFill>
              </a:rPr>
              <a:t>(lux)</a:t>
            </a:r>
          </a:p>
        </p:txBody>
      </p:sp>
      <p:sp>
        <p:nvSpPr>
          <p:cNvPr id="67586" name="Rectangle 3">
            <a:extLst>
              <a:ext uri="{FF2B5EF4-FFF2-40B4-BE49-F238E27FC236}">
                <a16:creationId xmlns:a16="http://schemas.microsoft.com/office/drawing/2014/main" id="{B1B004B9-0EB7-7940-9AC4-5F2230B73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284288"/>
            <a:ext cx="7550224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dirty="0">
                <a:solidFill>
                  <a:schemeClr val="bg1"/>
                </a:solidFill>
              </a:rPr>
              <a:t>. the </a:t>
            </a:r>
            <a:r>
              <a:rPr lang="fr-FR" altLang="fr-FR" sz="1400" dirty="0" err="1">
                <a:solidFill>
                  <a:schemeClr val="bg1"/>
                </a:solidFill>
              </a:rPr>
              <a:t>luminous</a:t>
            </a:r>
            <a:r>
              <a:rPr lang="fr-FR" altLang="fr-FR" sz="1400" dirty="0">
                <a:solidFill>
                  <a:schemeClr val="bg1"/>
                </a:solidFill>
              </a:rPr>
              <a:t> flux per unit area on an </a:t>
            </a:r>
            <a:r>
              <a:rPr lang="fr-FR" altLang="fr-FR" sz="1400" dirty="0" err="1">
                <a:solidFill>
                  <a:schemeClr val="bg1"/>
                </a:solidFill>
              </a:rPr>
              <a:t>intercepting</a:t>
            </a:r>
            <a:r>
              <a:rPr lang="fr-FR" altLang="fr-FR" sz="1400" dirty="0">
                <a:solidFill>
                  <a:schemeClr val="bg1"/>
                </a:solidFill>
              </a:rPr>
              <a:t> surface at </a:t>
            </a:r>
            <a:r>
              <a:rPr lang="fr-FR" altLang="fr-FR" sz="1400" dirty="0" err="1">
                <a:solidFill>
                  <a:schemeClr val="bg1"/>
                </a:solidFill>
              </a:rPr>
              <a:t>any</a:t>
            </a:r>
            <a:r>
              <a:rPr lang="fr-FR" altLang="fr-FR" sz="1400" dirty="0">
                <a:solidFill>
                  <a:schemeClr val="bg1"/>
                </a:solidFill>
              </a:rPr>
              <a:t> </a:t>
            </a:r>
            <a:r>
              <a:rPr lang="fr-FR" altLang="fr-FR" sz="1400" dirty="0" err="1">
                <a:solidFill>
                  <a:schemeClr val="bg1"/>
                </a:solidFill>
              </a:rPr>
              <a:t>given</a:t>
            </a:r>
            <a:r>
              <a:rPr lang="fr-FR" altLang="fr-FR" sz="1400" dirty="0">
                <a:solidFill>
                  <a:schemeClr val="bg1"/>
                </a:solidFill>
              </a:rPr>
              <a:t> point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400" dirty="0" err="1">
                <a:solidFill>
                  <a:schemeClr val="bg1"/>
                </a:solidFill>
              </a:rPr>
              <a:t>Unitiy</a:t>
            </a:r>
            <a:r>
              <a:rPr lang="fr-FR" altLang="fr-FR" sz="1400" dirty="0">
                <a:solidFill>
                  <a:schemeClr val="bg1"/>
                </a:solidFill>
              </a:rPr>
              <a:t> = lumen / m</a:t>
            </a:r>
            <a:r>
              <a:rPr lang="fr-FR" altLang="fr-FR" sz="1400" baseline="30000" dirty="0">
                <a:solidFill>
                  <a:schemeClr val="bg1"/>
                </a:solidFill>
              </a:rPr>
              <a:t>2</a:t>
            </a:r>
            <a:r>
              <a:rPr lang="fr-FR" altLang="fr-FR" sz="1400" dirty="0">
                <a:solidFill>
                  <a:schemeClr val="bg1"/>
                </a:solidFill>
              </a:rPr>
              <a:t> = lux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14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4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400" dirty="0">
                <a:solidFill>
                  <a:schemeClr val="bg1"/>
                </a:solidFill>
              </a:rPr>
              <a:t>. Natural light </a:t>
            </a:r>
            <a:r>
              <a:rPr lang="fr-FR" altLang="fr-FR" sz="1400" dirty="0" err="1">
                <a:solidFill>
                  <a:schemeClr val="bg1"/>
                </a:solidFill>
              </a:rPr>
              <a:t>is</a:t>
            </a:r>
            <a:r>
              <a:rPr lang="fr-FR" altLang="fr-FR" sz="1400" dirty="0">
                <a:solidFill>
                  <a:schemeClr val="bg1"/>
                </a:solidFill>
              </a:rPr>
              <a:t> </a:t>
            </a:r>
            <a:r>
              <a:rPr lang="fr-FR" altLang="fr-FR" sz="1400" dirty="0" err="1">
                <a:solidFill>
                  <a:schemeClr val="bg1"/>
                </a:solidFill>
              </a:rPr>
              <a:t>very</a:t>
            </a:r>
            <a:r>
              <a:rPr lang="fr-FR" altLang="fr-FR" sz="1400" dirty="0">
                <a:solidFill>
                  <a:schemeClr val="bg1"/>
                </a:solidFill>
              </a:rPr>
              <a:t> variable. </a:t>
            </a:r>
            <a:r>
              <a:rPr lang="fr-FR" altLang="fr-FR" sz="1400" dirty="0" err="1">
                <a:solidFill>
                  <a:schemeClr val="bg1"/>
                </a:solidFill>
              </a:rPr>
              <a:t>We</a:t>
            </a:r>
            <a:r>
              <a:rPr lang="fr-FR" altLang="fr-FR" sz="1400" dirty="0">
                <a:solidFill>
                  <a:schemeClr val="bg1"/>
                </a:solidFill>
              </a:rPr>
              <a:t> </a:t>
            </a:r>
            <a:r>
              <a:rPr lang="fr-FR" altLang="fr-FR" sz="1400" dirty="0" err="1">
                <a:solidFill>
                  <a:schemeClr val="bg1"/>
                </a:solidFill>
              </a:rPr>
              <a:t>can</a:t>
            </a:r>
            <a:r>
              <a:rPr lang="fr-FR" altLang="fr-FR" sz="1400" dirty="0">
                <a:solidFill>
                  <a:schemeClr val="bg1"/>
                </a:solidFill>
              </a:rPr>
              <a:t> </a:t>
            </a:r>
            <a:r>
              <a:rPr lang="fr-FR" altLang="fr-FR" sz="1400" dirty="0" err="1">
                <a:solidFill>
                  <a:schemeClr val="bg1"/>
                </a:solidFill>
              </a:rPr>
              <a:t>read</a:t>
            </a:r>
            <a:r>
              <a:rPr lang="fr-FR" altLang="fr-FR" sz="1400" dirty="0">
                <a:solidFill>
                  <a:schemeClr val="bg1"/>
                </a:solidFill>
              </a:rPr>
              <a:t> a </a:t>
            </a:r>
            <a:r>
              <a:rPr lang="fr-FR" altLang="fr-FR" sz="1400" dirty="0" err="1">
                <a:solidFill>
                  <a:schemeClr val="bg1"/>
                </a:solidFill>
              </a:rPr>
              <a:t>text</a:t>
            </a:r>
            <a:r>
              <a:rPr lang="fr-FR" altLang="fr-FR" sz="1400" dirty="0">
                <a:solidFill>
                  <a:schemeClr val="bg1"/>
                </a:solidFill>
              </a:rPr>
              <a:t> </a:t>
            </a:r>
            <a:r>
              <a:rPr lang="fr-FR" altLang="fr-FR" sz="1400" dirty="0" err="1">
                <a:solidFill>
                  <a:schemeClr val="bg1"/>
                </a:solidFill>
              </a:rPr>
              <a:t>under</a:t>
            </a:r>
            <a:r>
              <a:rPr lang="fr-FR" altLang="fr-FR" sz="1400" dirty="0">
                <a:solidFill>
                  <a:schemeClr val="bg1"/>
                </a:solidFill>
              </a:rPr>
              <a:t> an illumination of 100,000 lx and </a:t>
            </a:r>
            <a:r>
              <a:rPr lang="fr-FR" altLang="fr-FR" sz="1400" dirty="0" err="1">
                <a:solidFill>
                  <a:schemeClr val="bg1"/>
                </a:solidFill>
              </a:rPr>
              <a:t>under</a:t>
            </a:r>
            <a:r>
              <a:rPr lang="fr-FR" altLang="fr-FR" sz="1400" dirty="0">
                <a:solidFill>
                  <a:schemeClr val="bg1"/>
                </a:solidFill>
              </a:rPr>
              <a:t> a full </a:t>
            </a:r>
            <a:r>
              <a:rPr lang="fr-FR" altLang="fr-FR" sz="1400" dirty="0" err="1">
                <a:solidFill>
                  <a:schemeClr val="bg1"/>
                </a:solidFill>
              </a:rPr>
              <a:t>moon</a:t>
            </a:r>
            <a:r>
              <a:rPr lang="fr-FR" altLang="fr-FR" sz="1400" dirty="0">
                <a:solidFill>
                  <a:schemeClr val="bg1"/>
                </a:solidFill>
              </a:rPr>
              <a:t> night (0,1lx)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14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400" dirty="0">
                <a:solidFill>
                  <a:schemeClr val="bg1"/>
                </a:solidFill>
              </a:rPr>
              <a:t>. 5000 lx in </a:t>
            </a:r>
            <a:r>
              <a:rPr lang="fr-FR" altLang="fr-FR" sz="1400" dirty="0" err="1">
                <a:solidFill>
                  <a:schemeClr val="bg1"/>
                </a:solidFill>
              </a:rPr>
              <a:t>natural</a:t>
            </a:r>
            <a:r>
              <a:rPr lang="fr-FR" altLang="fr-FR" sz="1400" dirty="0">
                <a:solidFill>
                  <a:schemeClr val="bg1"/>
                </a:solidFill>
              </a:rPr>
              <a:t> </a:t>
            </a:r>
            <a:r>
              <a:rPr lang="fr-FR" altLang="fr-FR" sz="1400" dirty="0" err="1">
                <a:solidFill>
                  <a:schemeClr val="bg1"/>
                </a:solidFill>
              </a:rPr>
              <a:t>lighting</a:t>
            </a:r>
            <a:r>
              <a:rPr lang="fr-FR" altLang="fr-FR" sz="1400" dirty="0">
                <a:solidFill>
                  <a:schemeClr val="bg1"/>
                </a:solidFill>
              </a:rPr>
              <a:t> corresponds to a </a:t>
            </a:r>
            <a:r>
              <a:rPr lang="fr-FR" altLang="fr-FR" sz="1400" dirty="0" err="1">
                <a:solidFill>
                  <a:schemeClr val="bg1"/>
                </a:solidFill>
              </a:rPr>
              <a:t>low</a:t>
            </a:r>
            <a:r>
              <a:rPr lang="fr-FR" altLang="fr-FR" sz="1400" dirty="0">
                <a:solidFill>
                  <a:schemeClr val="bg1"/>
                </a:solidFill>
              </a:rPr>
              <a:t> value (</a:t>
            </a:r>
            <a:r>
              <a:rPr lang="fr-FR" altLang="fr-FR" sz="1400" dirty="0" err="1">
                <a:solidFill>
                  <a:schemeClr val="bg1"/>
                </a:solidFill>
              </a:rPr>
              <a:t>sky</a:t>
            </a:r>
            <a:r>
              <a:rPr lang="fr-FR" altLang="fr-FR" sz="1400" dirty="0">
                <a:solidFill>
                  <a:schemeClr val="bg1"/>
                </a:solidFill>
              </a:rPr>
              <a:t> </a:t>
            </a:r>
            <a:r>
              <a:rPr lang="fr-FR" altLang="fr-FR" sz="1400" dirty="0" err="1">
                <a:solidFill>
                  <a:schemeClr val="bg1"/>
                </a:solidFill>
              </a:rPr>
              <a:t>with</a:t>
            </a:r>
            <a:r>
              <a:rPr lang="fr-FR" altLang="fr-FR" sz="1400" dirty="0">
                <a:solidFill>
                  <a:schemeClr val="bg1"/>
                </a:solidFill>
              </a:rPr>
              <a:t> </a:t>
            </a:r>
            <a:r>
              <a:rPr lang="fr-FR" altLang="fr-FR" sz="1400" dirty="0" err="1">
                <a:solidFill>
                  <a:schemeClr val="bg1"/>
                </a:solidFill>
              </a:rPr>
              <a:t>clouds</a:t>
            </a:r>
            <a:r>
              <a:rPr lang="fr-FR" altLang="fr-FR" sz="1400" dirty="0">
                <a:solidFill>
                  <a:schemeClr val="bg1"/>
                </a:solidFill>
              </a:rPr>
              <a:t>) </a:t>
            </a:r>
            <a:r>
              <a:rPr lang="fr-FR" altLang="fr-FR" sz="1400" dirty="0" err="1">
                <a:solidFill>
                  <a:schemeClr val="bg1"/>
                </a:solidFill>
              </a:rPr>
              <a:t>while</a:t>
            </a:r>
            <a:r>
              <a:rPr lang="fr-FR" altLang="fr-FR" sz="1400" dirty="0">
                <a:solidFill>
                  <a:schemeClr val="bg1"/>
                </a:solidFill>
              </a:rPr>
              <a:t> in </a:t>
            </a:r>
            <a:r>
              <a:rPr lang="fr-FR" altLang="fr-FR" sz="1400" dirty="0" err="1">
                <a:solidFill>
                  <a:schemeClr val="bg1"/>
                </a:solidFill>
              </a:rPr>
              <a:t>artificial</a:t>
            </a:r>
            <a:r>
              <a:rPr lang="fr-FR" altLang="fr-FR" sz="1400" dirty="0">
                <a:solidFill>
                  <a:schemeClr val="bg1"/>
                </a:solidFill>
              </a:rPr>
              <a:t> </a:t>
            </a:r>
            <a:r>
              <a:rPr lang="fr-FR" altLang="fr-FR" sz="1400" dirty="0" err="1">
                <a:solidFill>
                  <a:schemeClr val="bg1"/>
                </a:solidFill>
              </a:rPr>
              <a:t>lighting</a:t>
            </a:r>
            <a:r>
              <a:rPr lang="fr-FR" altLang="fr-FR" sz="1400" dirty="0">
                <a:solidFill>
                  <a:schemeClr val="bg1"/>
                </a:solidFill>
              </a:rPr>
              <a:t> </a:t>
            </a:r>
            <a:r>
              <a:rPr lang="fr-FR" altLang="fr-FR" sz="1400" dirty="0" err="1">
                <a:solidFill>
                  <a:schemeClr val="bg1"/>
                </a:solidFill>
              </a:rPr>
              <a:t>it</a:t>
            </a:r>
            <a:r>
              <a:rPr lang="fr-FR" altLang="fr-FR" sz="1400" dirty="0">
                <a:solidFill>
                  <a:schemeClr val="bg1"/>
                </a:solidFill>
              </a:rPr>
              <a:t> </a:t>
            </a:r>
            <a:r>
              <a:rPr lang="fr-FR" altLang="fr-FR" sz="1400" dirty="0" err="1">
                <a:solidFill>
                  <a:schemeClr val="bg1"/>
                </a:solidFill>
              </a:rPr>
              <a:t>is</a:t>
            </a:r>
            <a:r>
              <a:rPr lang="fr-FR" altLang="fr-FR" sz="1400" dirty="0">
                <a:solidFill>
                  <a:schemeClr val="bg1"/>
                </a:solidFill>
              </a:rPr>
              <a:t> </a:t>
            </a:r>
            <a:r>
              <a:rPr lang="fr-FR" altLang="fr-FR" sz="1400" dirty="0" err="1">
                <a:solidFill>
                  <a:schemeClr val="bg1"/>
                </a:solidFill>
              </a:rPr>
              <a:t>unbearable</a:t>
            </a:r>
            <a:endParaRPr lang="fr-FR" altLang="fr-FR" sz="14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4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4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400" i="1" dirty="0" err="1">
                <a:solidFill>
                  <a:srgbClr val="7AA2FF"/>
                </a:solidFill>
              </a:rPr>
              <a:t>Order</a:t>
            </a:r>
            <a:r>
              <a:rPr lang="fr-FR" altLang="fr-FR" sz="1400" i="1" dirty="0">
                <a:solidFill>
                  <a:srgbClr val="7AA2FF"/>
                </a:solidFill>
              </a:rPr>
              <a:t> of </a:t>
            </a:r>
            <a:r>
              <a:rPr lang="fr-FR" altLang="fr-FR" sz="1400" i="1" dirty="0" err="1">
                <a:solidFill>
                  <a:srgbClr val="7AA2FF"/>
                </a:solidFill>
              </a:rPr>
              <a:t>quantities</a:t>
            </a:r>
            <a:endParaRPr lang="fr-FR" altLang="fr-FR" sz="1400" i="1" dirty="0">
              <a:solidFill>
                <a:srgbClr val="7AA2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400" i="1" dirty="0">
                <a:solidFill>
                  <a:srgbClr val="7AA2FF"/>
                </a:solidFill>
              </a:rPr>
              <a:t>. Illumination in a square in the </a:t>
            </a:r>
            <a:r>
              <a:rPr lang="fr-FR" altLang="fr-FR" sz="1400" i="1" dirty="0" err="1">
                <a:solidFill>
                  <a:srgbClr val="7AA2FF"/>
                </a:solidFill>
              </a:rPr>
              <a:t>sun</a:t>
            </a:r>
            <a:r>
              <a:rPr lang="fr-FR" altLang="fr-FR" sz="1400" i="1" dirty="0">
                <a:solidFill>
                  <a:srgbClr val="7AA2FF"/>
                </a:solidFill>
              </a:rPr>
              <a:t> at </a:t>
            </a:r>
            <a:r>
              <a:rPr lang="fr-FR" altLang="fr-FR" sz="1400" i="1" dirty="0" err="1">
                <a:solidFill>
                  <a:srgbClr val="7AA2FF"/>
                </a:solidFill>
              </a:rPr>
              <a:t>noon</a:t>
            </a:r>
            <a:r>
              <a:rPr lang="fr-FR" altLang="fr-FR" sz="1400" i="1" dirty="0">
                <a:solidFill>
                  <a:srgbClr val="7AA2FF"/>
                </a:solidFill>
              </a:rPr>
              <a:t> in </a:t>
            </a:r>
            <a:r>
              <a:rPr lang="fr-FR" altLang="fr-FR" sz="1400" i="1" dirty="0" err="1">
                <a:solidFill>
                  <a:srgbClr val="7AA2FF"/>
                </a:solidFill>
              </a:rPr>
              <a:t>summer</a:t>
            </a:r>
            <a:r>
              <a:rPr lang="fr-FR" altLang="fr-FR" sz="1400" i="1" dirty="0">
                <a:solidFill>
                  <a:srgbClr val="7AA2FF"/>
                </a:solidFill>
              </a:rPr>
              <a:t> 100,000 lux and more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400" i="1" dirty="0">
                <a:solidFill>
                  <a:srgbClr val="7AA2FF"/>
                </a:solidFill>
              </a:rPr>
              <a:t>. Office / </a:t>
            </a:r>
            <a:r>
              <a:rPr lang="fr-FR" altLang="fr-FR" sz="1400" i="1" dirty="0" err="1">
                <a:solidFill>
                  <a:srgbClr val="7AA2FF"/>
                </a:solidFill>
              </a:rPr>
              <a:t>classroom</a:t>
            </a:r>
            <a:r>
              <a:rPr lang="fr-FR" altLang="fr-FR" sz="1400" i="1" dirty="0">
                <a:solidFill>
                  <a:srgbClr val="7AA2FF"/>
                </a:solidFill>
              </a:rPr>
              <a:t> 300-500 lux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400" i="1" dirty="0">
                <a:solidFill>
                  <a:srgbClr val="7AA2FF"/>
                </a:solidFill>
              </a:rPr>
              <a:t>. Pedestrian </a:t>
            </a:r>
            <a:r>
              <a:rPr lang="fr-FR" altLang="fr-FR" sz="1400" i="1" dirty="0" err="1">
                <a:solidFill>
                  <a:srgbClr val="7AA2FF"/>
                </a:solidFill>
              </a:rPr>
              <a:t>street</a:t>
            </a:r>
            <a:r>
              <a:rPr lang="fr-FR" altLang="fr-FR" sz="1400" i="1" dirty="0">
                <a:solidFill>
                  <a:srgbClr val="7AA2FF"/>
                </a:solidFill>
              </a:rPr>
              <a:t> 2-20 lx</a:t>
            </a:r>
            <a:endParaRPr lang="fr-FR" altLang="fr-FR" sz="2400" dirty="0">
              <a:latin typeface="Times" pitchFamily="2" charset="0"/>
            </a:endParaRPr>
          </a:p>
        </p:txBody>
      </p:sp>
      <p:sp>
        <p:nvSpPr>
          <p:cNvPr id="67587" name="Line 4">
            <a:extLst>
              <a:ext uri="{FF2B5EF4-FFF2-40B4-BE49-F238E27FC236}">
                <a16:creationId xmlns:a16="http://schemas.microsoft.com/office/drawing/2014/main" id="{2F9E548F-901B-AC4D-B2DE-E7F629AB23DA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" y="914400"/>
            <a:ext cx="5562600" cy="0"/>
          </a:xfrm>
          <a:prstGeom prst="line">
            <a:avLst/>
          </a:prstGeom>
          <a:noFill/>
          <a:ln w="9525">
            <a:solidFill>
              <a:srgbClr val="7AA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>
            <a:extLst>
              <a:ext uri="{FF2B5EF4-FFF2-40B4-BE49-F238E27FC236}">
                <a16:creationId xmlns:a16="http://schemas.microsoft.com/office/drawing/2014/main" id="{EED92402-F181-E542-B574-6C9C05C52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33400"/>
            <a:ext cx="43588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600" dirty="0">
                <a:solidFill>
                  <a:srgbClr val="7AA2FF"/>
                </a:solidFill>
              </a:rPr>
              <a:t>Facteur de lumière du jour – </a:t>
            </a:r>
            <a:r>
              <a:rPr lang="fr-FR" altLang="fr-FR" sz="1600" dirty="0" err="1">
                <a:solidFill>
                  <a:srgbClr val="7AA2FF"/>
                </a:solidFill>
              </a:rPr>
              <a:t>Daylight</a:t>
            </a:r>
            <a:r>
              <a:rPr lang="fr-FR" altLang="fr-FR" sz="1600" dirty="0">
                <a:solidFill>
                  <a:srgbClr val="7AA2FF"/>
                </a:solidFill>
              </a:rPr>
              <a:t> Factor –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fr-FR" sz="1600" b="1" dirty="0" err="1">
                <a:solidFill>
                  <a:srgbClr val="0070C0"/>
                </a:solidFill>
              </a:rPr>
              <a:t>Παράγοντας</a:t>
            </a:r>
            <a:r>
              <a:rPr lang="el-GR" altLang="fr-FR" sz="1600" b="1" dirty="0">
                <a:solidFill>
                  <a:srgbClr val="0070C0"/>
                </a:solidFill>
              </a:rPr>
              <a:t> </a:t>
            </a:r>
            <a:r>
              <a:rPr lang="el-GR" altLang="fr-FR" sz="1600" b="1" dirty="0" err="1">
                <a:solidFill>
                  <a:srgbClr val="0070C0"/>
                </a:solidFill>
              </a:rPr>
              <a:t>Φυσικου</a:t>
            </a:r>
            <a:r>
              <a:rPr lang="el-GR" altLang="fr-FR" sz="1600" b="1" dirty="0">
                <a:solidFill>
                  <a:srgbClr val="0070C0"/>
                </a:solidFill>
              </a:rPr>
              <a:t> </a:t>
            </a:r>
            <a:r>
              <a:rPr lang="el-GR" altLang="fr-FR" sz="1600" b="1" dirty="0" err="1">
                <a:solidFill>
                  <a:srgbClr val="0070C0"/>
                </a:solidFill>
              </a:rPr>
              <a:t>Φωτισμου</a:t>
            </a:r>
            <a:r>
              <a:rPr lang="el-GR" altLang="fr-FR" sz="1600" b="1" dirty="0">
                <a:solidFill>
                  <a:srgbClr val="0070C0"/>
                </a:solidFill>
              </a:rPr>
              <a:t>́ </a:t>
            </a:r>
            <a:endParaRPr lang="el-GR" altLang="fr-FR" sz="1600" dirty="0">
              <a:solidFill>
                <a:srgbClr val="0070C0"/>
              </a:solidFill>
            </a:endParaRPr>
          </a:p>
        </p:txBody>
      </p:sp>
      <p:sp>
        <p:nvSpPr>
          <p:cNvPr id="69634" name="Text Box 4">
            <a:extLst>
              <a:ext uri="{FF2B5EF4-FFF2-40B4-BE49-F238E27FC236}">
                <a16:creationId xmlns:a16="http://schemas.microsoft.com/office/drawing/2014/main" id="{8518C593-FC2B-6B42-AE62-452CFA412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1535113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400">
              <a:solidFill>
                <a:schemeClr val="bg1"/>
              </a:solidFill>
            </a:endParaRPr>
          </a:p>
        </p:txBody>
      </p:sp>
      <p:sp>
        <p:nvSpPr>
          <p:cNvPr id="69635" name="Rectangle 7">
            <a:extLst>
              <a:ext uri="{FF2B5EF4-FFF2-40B4-BE49-F238E27FC236}">
                <a16:creationId xmlns:a16="http://schemas.microsoft.com/office/drawing/2014/main" id="{6BC78012-7BE4-4B47-BAF4-FAD5D197C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733800"/>
            <a:ext cx="3048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400">
              <a:solidFill>
                <a:schemeClr val="bg1"/>
              </a:solidFill>
            </a:endParaRPr>
          </a:p>
        </p:txBody>
      </p:sp>
      <p:sp>
        <p:nvSpPr>
          <p:cNvPr id="69636" name="Rectangle 8">
            <a:extLst>
              <a:ext uri="{FF2B5EF4-FFF2-40B4-BE49-F238E27FC236}">
                <a16:creationId xmlns:a16="http://schemas.microsoft.com/office/drawing/2014/main" id="{5448D8B5-100D-9544-AF73-1C4730AE4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3581400"/>
            <a:ext cx="3352800" cy="2209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400">
              <a:solidFill>
                <a:schemeClr val="bg1"/>
              </a:solidFill>
            </a:endParaRPr>
          </a:p>
        </p:txBody>
      </p:sp>
      <p:sp>
        <p:nvSpPr>
          <p:cNvPr id="69637" name="Line 9">
            <a:extLst>
              <a:ext uri="{FF2B5EF4-FFF2-40B4-BE49-F238E27FC236}">
                <a16:creationId xmlns:a16="http://schemas.microsoft.com/office/drawing/2014/main" id="{671B9F4D-EF61-7347-A8CB-FE0EE0193F38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5791200"/>
            <a:ext cx="533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9638" name="Rectangle 10">
            <a:extLst>
              <a:ext uri="{FF2B5EF4-FFF2-40B4-BE49-F238E27FC236}">
                <a16:creationId xmlns:a16="http://schemas.microsoft.com/office/drawing/2014/main" id="{854E3E87-EA60-C246-B060-CF72D84F6E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4038600"/>
            <a:ext cx="152400" cy="1143000"/>
          </a:xfrm>
          <a:prstGeom prst="rect">
            <a:avLst/>
          </a:prstGeom>
          <a:solidFill>
            <a:srgbClr val="BDE3E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400">
              <a:solidFill>
                <a:schemeClr val="bg1"/>
              </a:solidFill>
            </a:endParaRPr>
          </a:p>
        </p:txBody>
      </p:sp>
      <p:sp>
        <p:nvSpPr>
          <p:cNvPr id="69639" name="Line 11">
            <a:extLst>
              <a:ext uri="{FF2B5EF4-FFF2-40B4-BE49-F238E27FC236}">
                <a16:creationId xmlns:a16="http://schemas.microsoft.com/office/drawing/2014/main" id="{CFBA6AB6-CFB0-6846-BF84-783487FB67EC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4953000"/>
            <a:ext cx="304800" cy="0"/>
          </a:xfrm>
          <a:prstGeom prst="line">
            <a:avLst/>
          </a:prstGeom>
          <a:noFill/>
          <a:ln w="9525">
            <a:solidFill>
              <a:srgbClr val="7AA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9640" name="Text Box 13">
            <a:extLst>
              <a:ext uri="{FF2B5EF4-FFF2-40B4-BE49-F238E27FC236}">
                <a16:creationId xmlns:a16="http://schemas.microsoft.com/office/drawing/2014/main" id="{8D32ABEC-643D-AD45-AAD7-EAAE19053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4648200"/>
            <a:ext cx="6080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chemeClr val="bg1"/>
                </a:solidFill>
              </a:rPr>
              <a:t>E</a:t>
            </a:r>
            <a:r>
              <a:rPr lang="fr-FR" altLang="fr-FR" sz="1600">
                <a:solidFill>
                  <a:schemeClr val="bg1"/>
                </a:solidFill>
              </a:rPr>
              <a:t>int.</a:t>
            </a:r>
            <a:endParaRPr lang="fr-FR" altLang="fr-FR" sz="1800">
              <a:solidFill>
                <a:schemeClr val="bg1"/>
              </a:solidFill>
            </a:endParaRPr>
          </a:p>
        </p:txBody>
      </p:sp>
      <p:sp>
        <p:nvSpPr>
          <p:cNvPr id="69641" name="Text Box 14">
            <a:extLst>
              <a:ext uri="{FF2B5EF4-FFF2-40B4-BE49-F238E27FC236}">
                <a16:creationId xmlns:a16="http://schemas.microsoft.com/office/drawing/2014/main" id="{908F055F-DA0D-B04F-8D64-8B53C81D8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2819400"/>
            <a:ext cx="6635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chemeClr val="bg1"/>
                </a:solidFill>
              </a:rPr>
              <a:t>E</a:t>
            </a:r>
            <a:r>
              <a:rPr lang="fr-FR" altLang="fr-FR" sz="1600">
                <a:solidFill>
                  <a:schemeClr val="bg1"/>
                </a:solidFill>
              </a:rPr>
              <a:t>ext.</a:t>
            </a:r>
            <a:endParaRPr lang="fr-FR" altLang="fr-FR" sz="1800">
              <a:solidFill>
                <a:schemeClr val="bg1"/>
              </a:solidFill>
            </a:endParaRPr>
          </a:p>
        </p:txBody>
      </p:sp>
      <p:sp>
        <p:nvSpPr>
          <p:cNvPr id="69642" name="Line 17">
            <a:extLst>
              <a:ext uri="{FF2B5EF4-FFF2-40B4-BE49-F238E27FC236}">
                <a16:creationId xmlns:a16="http://schemas.microsoft.com/office/drawing/2014/main" id="{6A70EDA9-6653-3F4A-B6A4-33EA5198D729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4343400"/>
            <a:ext cx="0" cy="609600"/>
          </a:xfrm>
          <a:prstGeom prst="line">
            <a:avLst/>
          </a:prstGeom>
          <a:noFill/>
          <a:ln w="9525">
            <a:solidFill>
              <a:srgbClr val="7AA2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9643" name="Line 18">
            <a:extLst>
              <a:ext uri="{FF2B5EF4-FFF2-40B4-BE49-F238E27FC236}">
                <a16:creationId xmlns:a16="http://schemas.microsoft.com/office/drawing/2014/main" id="{C52AE2E3-5D5D-8A4B-AC2D-44921E200076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2590800"/>
            <a:ext cx="0" cy="609600"/>
          </a:xfrm>
          <a:prstGeom prst="line">
            <a:avLst/>
          </a:prstGeom>
          <a:noFill/>
          <a:ln w="9525">
            <a:solidFill>
              <a:srgbClr val="7AA2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9644" name="Line 19">
            <a:extLst>
              <a:ext uri="{FF2B5EF4-FFF2-40B4-BE49-F238E27FC236}">
                <a16:creationId xmlns:a16="http://schemas.microsoft.com/office/drawing/2014/main" id="{AA8BA83F-B7AF-714C-8F2B-07DD73143A99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3200400"/>
            <a:ext cx="304800" cy="0"/>
          </a:xfrm>
          <a:prstGeom prst="line">
            <a:avLst/>
          </a:prstGeom>
          <a:noFill/>
          <a:ln w="9525">
            <a:solidFill>
              <a:srgbClr val="7AA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9645" name="Text Box 22">
            <a:extLst>
              <a:ext uri="{FF2B5EF4-FFF2-40B4-BE49-F238E27FC236}">
                <a16:creationId xmlns:a16="http://schemas.microsoft.com/office/drawing/2014/main" id="{C7F46734-ED42-284E-BC63-C029FCF44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3263900"/>
            <a:ext cx="34448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>
                <a:solidFill>
                  <a:schemeClr val="bg1"/>
                </a:solidFill>
              </a:rPr>
              <a:t>where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400">
                <a:solidFill>
                  <a:schemeClr val="bg1"/>
                </a:solidFill>
              </a:rPr>
              <a:t>Eint = Horizontal lighting inside the room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400">
                <a:solidFill>
                  <a:schemeClr val="bg1"/>
                </a:solidFill>
              </a:rPr>
              <a:t>Eext = External horizontal lighting in open site</a:t>
            </a:r>
          </a:p>
        </p:txBody>
      </p:sp>
      <p:sp>
        <p:nvSpPr>
          <p:cNvPr id="69646" name="Line 23">
            <a:extLst>
              <a:ext uri="{FF2B5EF4-FFF2-40B4-BE49-F238E27FC236}">
                <a16:creationId xmlns:a16="http://schemas.microsoft.com/office/drawing/2014/main" id="{7A800807-A3CF-5B4A-945A-2D8C2E50E6C6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" y="838200"/>
            <a:ext cx="4267200" cy="0"/>
          </a:xfrm>
          <a:prstGeom prst="line">
            <a:avLst/>
          </a:prstGeom>
          <a:noFill/>
          <a:ln w="9525">
            <a:solidFill>
              <a:srgbClr val="7AA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9647" name="Rectangle 24">
            <a:extLst>
              <a:ext uri="{FF2B5EF4-FFF2-40B4-BE49-F238E27FC236}">
                <a16:creationId xmlns:a16="http://schemas.microsoft.com/office/drawing/2014/main" id="{9E40AE23-595B-8541-8394-394F44D3D5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125" y="1708150"/>
            <a:ext cx="787241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dirty="0">
                <a:solidFill>
                  <a:schemeClr val="bg1"/>
                </a:solidFill>
              </a:rPr>
              <a:t>As the </a:t>
            </a:r>
            <a:r>
              <a:rPr lang="fr-FR" altLang="fr-FR" sz="1400" dirty="0" err="1">
                <a:solidFill>
                  <a:schemeClr val="bg1"/>
                </a:solidFill>
              </a:rPr>
              <a:t>amount</a:t>
            </a:r>
            <a:r>
              <a:rPr lang="fr-FR" altLang="fr-FR" sz="1400" dirty="0">
                <a:solidFill>
                  <a:schemeClr val="bg1"/>
                </a:solidFill>
              </a:rPr>
              <a:t> of </a:t>
            </a:r>
            <a:r>
              <a:rPr lang="fr-FR" altLang="fr-FR" sz="1400" dirty="0" err="1">
                <a:solidFill>
                  <a:schemeClr val="bg1"/>
                </a:solidFill>
              </a:rPr>
              <a:t>natural</a:t>
            </a:r>
            <a:r>
              <a:rPr lang="fr-FR" altLang="fr-FR" sz="1400" dirty="0">
                <a:solidFill>
                  <a:schemeClr val="bg1"/>
                </a:solidFill>
              </a:rPr>
              <a:t> light </a:t>
            </a:r>
            <a:r>
              <a:rPr lang="fr-FR" altLang="fr-FR" sz="1400" dirty="0" err="1">
                <a:solidFill>
                  <a:schemeClr val="bg1"/>
                </a:solidFill>
              </a:rPr>
              <a:t>can</a:t>
            </a:r>
            <a:r>
              <a:rPr lang="fr-FR" altLang="fr-FR" sz="1400" dirty="0">
                <a:solidFill>
                  <a:schemeClr val="bg1"/>
                </a:solidFill>
              </a:rPr>
              <a:t> </a:t>
            </a:r>
            <a:r>
              <a:rPr lang="fr-FR" altLang="fr-FR" sz="1400" dirty="0" err="1">
                <a:solidFill>
                  <a:schemeClr val="bg1"/>
                </a:solidFill>
              </a:rPr>
              <a:t>vary</a:t>
            </a:r>
            <a:r>
              <a:rPr lang="fr-FR" altLang="fr-FR" sz="1400" dirty="0">
                <a:solidFill>
                  <a:schemeClr val="bg1"/>
                </a:solidFill>
              </a:rPr>
              <a:t> </a:t>
            </a:r>
            <a:r>
              <a:rPr lang="fr-FR" altLang="fr-FR" sz="1400" dirty="0" err="1">
                <a:solidFill>
                  <a:schemeClr val="bg1"/>
                </a:solidFill>
              </a:rPr>
              <a:t>significantly</a:t>
            </a:r>
            <a:r>
              <a:rPr lang="fr-FR" altLang="fr-FR" sz="1400" dirty="0">
                <a:solidFill>
                  <a:schemeClr val="bg1"/>
                </a:solidFill>
              </a:rPr>
              <a:t>, </a:t>
            </a:r>
            <a:r>
              <a:rPr lang="fr-FR" altLang="fr-FR" sz="1400" dirty="0" err="1">
                <a:solidFill>
                  <a:schemeClr val="bg1"/>
                </a:solidFill>
              </a:rPr>
              <a:t>we</a:t>
            </a:r>
            <a:r>
              <a:rPr lang="fr-FR" altLang="fr-FR" sz="1400" dirty="0">
                <a:solidFill>
                  <a:schemeClr val="bg1"/>
                </a:solidFill>
              </a:rPr>
              <a:t> </a:t>
            </a:r>
            <a:r>
              <a:rPr lang="fr-FR" altLang="fr-FR" sz="1400" dirty="0" err="1">
                <a:solidFill>
                  <a:schemeClr val="bg1"/>
                </a:solidFill>
              </a:rPr>
              <a:t>introduce</a:t>
            </a:r>
            <a:r>
              <a:rPr lang="fr-FR" altLang="fr-FR" sz="1400" dirty="0">
                <a:solidFill>
                  <a:schemeClr val="bg1"/>
                </a:solidFill>
              </a:rPr>
              <a:t> a </a:t>
            </a:r>
            <a:r>
              <a:rPr lang="fr-FR" altLang="fr-FR" sz="1400" dirty="0" err="1">
                <a:solidFill>
                  <a:schemeClr val="bg1"/>
                </a:solidFill>
              </a:rPr>
              <a:t>proportionality</a:t>
            </a:r>
            <a:r>
              <a:rPr lang="fr-FR" altLang="fr-FR" sz="1400" dirty="0">
                <a:solidFill>
                  <a:schemeClr val="bg1"/>
                </a:solidFill>
              </a:rPr>
              <a:t> ratio </a:t>
            </a:r>
            <a:r>
              <a:rPr lang="fr-FR" altLang="fr-FR" sz="1400" dirty="0" err="1">
                <a:solidFill>
                  <a:schemeClr val="bg1"/>
                </a:solidFill>
              </a:rPr>
              <a:t>between</a:t>
            </a:r>
            <a:r>
              <a:rPr lang="fr-FR" altLang="fr-FR" sz="1400" dirty="0">
                <a:solidFill>
                  <a:schemeClr val="bg1"/>
                </a:solidFill>
              </a:rPr>
              <a:t> the </a:t>
            </a:r>
            <a:r>
              <a:rPr lang="fr-FR" altLang="fr-FR" sz="1400" dirty="0" err="1">
                <a:solidFill>
                  <a:schemeClr val="bg1"/>
                </a:solidFill>
              </a:rPr>
              <a:t>external</a:t>
            </a:r>
            <a:r>
              <a:rPr lang="fr-FR" altLang="fr-FR" sz="1400" dirty="0">
                <a:solidFill>
                  <a:schemeClr val="bg1"/>
                </a:solidFill>
              </a:rPr>
              <a:t> </a:t>
            </a:r>
            <a:r>
              <a:rPr lang="fr-FR" altLang="fr-FR" sz="1400" dirty="0" err="1">
                <a:solidFill>
                  <a:schemeClr val="bg1"/>
                </a:solidFill>
              </a:rPr>
              <a:t>lighting</a:t>
            </a:r>
            <a:r>
              <a:rPr lang="fr-FR" altLang="fr-FR" sz="1400" dirty="0">
                <a:solidFill>
                  <a:schemeClr val="bg1"/>
                </a:solidFill>
              </a:rPr>
              <a:t> and </a:t>
            </a:r>
            <a:r>
              <a:rPr lang="fr-FR" altLang="fr-FR" sz="1400" dirty="0" err="1">
                <a:solidFill>
                  <a:schemeClr val="bg1"/>
                </a:solidFill>
              </a:rPr>
              <a:t>that</a:t>
            </a:r>
            <a:r>
              <a:rPr lang="fr-FR" altLang="fr-FR" sz="1400" dirty="0">
                <a:solidFill>
                  <a:schemeClr val="bg1"/>
                </a:solidFill>
              </a:rPr>
              <a:t> </a:t>
            </a:r>
            <a:r>
              <a:rPr lang="fr-FR" altLang="fr-FR" sz="1400" dirty="0" err="1">
                <a:solidFill>
                  <a:schemeClr val="bg1"/>
                </a:solidFill>
              </a:rPr>
              <a:t>available</a:t>
            </a:r>
            <a:r>
              <a:rPr lang="fr-FR" altLang="fr-FR" sz="1400" dirty="0">
                <a:solidFill>
                  <a:schemeClr val="bg1"/>
                </a:solidFill>
              </a:rPr>
              <a:t> </a:t>
            </a:r>
            <a:r>
              <a:rPr lang="fr-FR" altLang="fr-FR" sz="1400" dirty="0" err="1">
                <a:solidFill>
                  <a:schemeClr val="bg1"/>
                </a:solidFill>
              </a:rPr>
              <a:t>inside</a:t>
            </a:r>
            <a:r>
              <a:rPr lang="fr-FR" altLang="fr-FR" sz="1400" dirty="0">
                <a:solidFill>
                  <a:schemeClr val="bg1"/>
                </a:solidFill>
              </a:rPr>
              <a:t> the room. This </a:t>
            </a:r>
            <a:r>
              <a:rPr lang="fr-FR" altLang="fr-FR" sz="1400" dirty="0" err="1">
                <a:solidFill>
                  <a:schemeClr val="bg1"/>
                </a:solidFill>
              </a:rPr>
              <a:t>is</a:t>
            </a:r>
            <a:r>
              <a:rPr lang="fr-FR" altLang="fr-FR" sz="1400" dirty="0">
                <a:solidFill>
                  <a:schemeClr val="bg1"/>
                </a:solidFill>
              </a:rPr>
              <a:t> </a:t>
            </a:r>
            <a:r>
              <a:rPr lang="fr-FR" altLang="fr-FR" sz="1400" dirty="0" err="1">
                <a:solidFill>
                  <a:schemeClr val="bg1"/>
                </a:solidFill>
              </a:rPr>
              <a:t>called</a:t>
            </a:r>
            <a:r>
              <a:rPr lang="fr-FR" altLang="fr-FR" sz="1400" dirty="0">
                <a:solidFill>
                  <a:schemeClr val="bg1"/>
                </a:solidFill>
              </a:rPr>
              <a:t> the </a:t>
            </a:r>
            <a:r>
              <a:rPr lang="fr-FR" altLang="fr-FR" sz="1400" dirty="0" err="1">
                <a:solidFill>
                  <a:schemeClr val="bg1"/>
                </a:solidFill>
              </a:rPr>
              <a:t>daylight</a:t>
            </a:r>
            <a:r>
              <a:rPr lang="fr-FR" altLang="fr-FR" sz="1400" dirty="0">
                <a:solidFill>
                  <a:schemeClr val="bg1"/>
                </a:solidFill>
              </a:rPr>
              <a:t> factor and </a:t>
            </a:r>
            <a:r>
              <a:rPr lang="fr-FR" altLang="fr-FR" sz="1400" dirty="0" err="1">
                <a:solidFill>
                  <a:schemeClr val="bg1"/>
                </a:solidFill>
              </a:rPr>
              <a:t>it</a:t>
            </a:r>
            <a:r>
              <a:rPr lang="fr-FR" altLang="fr-FR" sz="1400" dirty="0">
                <a:solidFill>
                  <a:schemeClr val="bg1"/>
                </a:solidFill>
              </a:rPr>
              <a:t> </a:t>
            </a:r>
            <a:r>
              <a:rPr lang="fr-FR" altLang="fr-FR" sz="1400" dirty="0" err="1">
                <a:solidFill>
                  <a:schemeClr val="bg1"/>
                </a:solidFill>
              </a:rPr>
              <a:t>is</a:t>
            </a:r>
            <a:r>
              <a:rPr lang="fr-FR" altLang="fr-FR" sz="1400" dirty="0">
                <a:solidFill>
                  <a:schemeClr val="bg1"/>
                </a:solidFill>
              </a:rPr>
              <a:t> </a:t>
            </a:r>
            <a:r>
              <a:rPr lang="fr-FR" altLang="fr-FR" sz="1400" dirty="0" err="1">
                <a:solidFill>
                  <a:schemeClr val="bg1"/>
                </a:solidFill>
              </a:rPr>
              <a:t>calculated</a:t>
            </a:r>
            <a:r>
              <a:rPr lang="fr-FR" altLang="fr-FR" sz="1400" dirty="0">
                <a:solidFill>
                  <a:schemeClr val="bg1"/>
                </a:solidFill>
              </a:rPr>
              <a:t> as </a:t>
            </a:r>
            <a:r>
              <a:rPr lang="fr-FR" altLang="fr-FR" sz="1400" dirty="0" err="1">
                <a:solidFill>
                  <a:schemeClr val="bg1"/>
                </a:solidFill>
              </a:rPr>
              <a:t>follows</a:t>
            </a:r>
            <a:r>
              <a:rPr lang="fr-FR" altLang="fr-FR" sz="1400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69648" name="Text Box 25">
            <a:extLst>
              <a:ext uri="{FF2B5EF4-FFF2-40B4-BE49-F238E27FC236}">
                <a16:creationId xmlns:a16="http://schemas.microsoft.com/office/drawing/2014/main" id="{3F785E74-EA2A-794F-8520-22202BF69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88" y="4252913"/>
            <a:ext cx="2682875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>
                <a:solidFill>
                  <a:schemeClr val="bg1"/>
                </a:solidFill>
              </a:rPr>
              <a:t>Exemple 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400">
                <a:solidFill>
                  <a:schemeClr val="bg1"/>
                </a:solidFill>
              </a:rPr>
              <a:t>. If Eext = 5000 lx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400">
                <a:solidFill>
                  <a:schemeClr val="bg1"/>
                </a:solidFill>
              </a:rPr>
              <a:t>Close to a openning, the DLF might be close to 5%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400">
                <a:solidFill>
                  <a:schemeClr val="bg1"/>
                </a:solidFill>
              </a:rPr>
              <a:t>=&gt; Eint = 250 lx</a:t>
            </a:r>
          </a:p>
        </p:txBody>
      </p:sp>
      <p:sp>
        <p:nvSpPr>
          <p:cNvPr id="69649" name="ZoneTexte 1">
            <a:extLst>
              <a:ext uri="{FF2B5EF4-FFF2-40B4-BE49-F238E27FC236}">
                <a16:creationId xmlns:a16="http://schemas.microsoft.com/office/drawing/2014/main" id="{4F1ACBBC-8DF2-5340-BE06-4A01975AA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4313" y="2851150"/>
            <a:ext cx="36941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/>
              <a:t>DayLight Factor (%)  = ------------------- x 100 </a:t>
            </a:r>
          </a:p>
        </p:txBody>
      </p:sp>
      <p:sp>
        <p:nvSpPr>
          <p:cNvPr id="69650" name="ZoneTexte 2">
            <a:extLst>
              <a:ext uri="{FF2B5EF4-FFF2-40B4-BE49-F238E27FC236}">
                <a16:creationId xmlns:a16="http://schemas.microsoft.com/office/drawing/2014/main" id="{974A2708-F6F7-9C4C-8DC9-C4F9F528BA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2513" y="2652713"/>
            <a:ext cx="4937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/>
              <a:t>Eint</a:t>
            </a:r>
          </a:p>
        </p:txBody>
      </p:sp>
      <p:sp>
        <p:nvSpPr>
          <p:cNvPr id="69651" name="Text Box 13">
            <a:extLst>
              <a:ext uri="{FF2B5EF4-FFF2-40B4-BE49-F238E27FC236}">
                <a16:creationId xmlns:a16="http://schemas.microsoft.com/office/drawing/2014/main" id="{A87448E7-C4B6-1A40-B984-8352292C6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3067050"/>
            <a:ext cx="6703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dirty="0" err="1">
                <a:solidFill>
                  <a:schemeClr val="bg1"/>
                </a:solidFill>
              </a:rPr>
              <a:t>E</a:t>
            </a:r>
            <a:r>
              <a:rPr lang="fr-FR" altLang="fr-FR" sz="1600" dirty="0" err="1">
                <a:solidFill>
                  <a:schemeClr val="bg1"/>
                </a:solidFill>
              </a:rPr>
              <a:t>ext</a:t>
            </a:r>
            <a:r>
              <a:rPr lang="fr-FR" altLang="fr-FR" sz="1600" dirty="0">
                <a:solidFill>
                  <a:schemeClr val="bg1"/>
                </a:solidFill>
              </a:rPr>
              <a:t>.</a:t>
            </a:r>
            <a:endParaRPr lang="fr-FR" altLang="fr-FR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>
            <a:extLst>
              <a:ext uri="{FF2B5EF4-FFF2-40B4-BE49-F238E27FC236}">
                <a16:creationId xmlns:a16="http://schemas.microsoft.com/office/drawing/2014/main" id="{8BB39D46-B50C-E146-8A5C-680D8CE68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5" t="35428" r="32811" b="39444"/>
          <a:stretch>
            <a:fillRect/>
          </a:stretch>
        </p:blipFill>
        <p:spPr bwMode="auto">
          <a:xfrm>
            <a:off x="0" y="1524000"/>
            <a:ext cx="9144000" cy="414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78FDC7E0-248F-4D27-3272-DD40F18FA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8" y="260648"/>
            <a:ext cx="43588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600" dirty="0">
                <a:solidFill>
                  <a:srgbClr val="7AA2FF"/>
                </a:solidFill>
              </a:rPr>
              <a:t>Facteur de lumière du jour – </a:t>
            </a:r>
            <a:r>
              <a:rPr lang="fr-FR" altLang="fr-FR" sz="1600" dirty="0" err="1">
                <a:solidFill>
                  <a:srgbClr val="7AA2FF"/>
                </a:solidFill>
              </a:rPr>
              <a:t>Daylight</a:t>
            </a:r>
            <a:r>
              <a:rPr lang="fr-FR" altLang="fr-FR" sz="1600" dirty="0">
                <a:solidFill>
                  <a:srgbClr val="7AA2FF"/>
                </a:solidFill>
              </a:rPr>
              <a:t> Factor –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fr-FR" sz="1600" b="1" dirty="0" err="1">
                <a:solidFill>
                  <a:srgbClr val="0070C0"/>
                </a:solidFill>
              </a:rPr>
              <a:t>Παράγοντας</a:t>
            </a:r>
            <a:r>
              <a:rPr lang="el-GR" altLang="fr-FR" sz="1600" b="1" dirty="0">
                <a:solidFill>
                  <a:srgbClr val="0070C0"/>
                </a:solidFill>
              </a:rPr>
              <a:t> </a:t>
            </a:r>
            <a:r>
              <a:rPr lang="el-GR" altLang="fr-FR" sz="1600" b="1" dirty="0" err="1">
                <a:solidFill>
                  <a:srgbClr val="0070C0"/>
                </a:solidFill>
              </a:rPr>
              <a:t>Φυσικου</a:t>
            </a:r>
            <a:r>
              <a:rPr lang="el-GR" altLang="fr-FR" sz="1600" b="1" dirty="0">
                <a:solidFill>
                  <a:srgbClr val="0070C0"/>
                </a:solidFill>
              </a:rPr>
              <a:t> </a:t>
            </a:r>
            <a:r>
              <a:rPr lang="el-GR" altLang="fr-FR" sz="1600" b="1" dirty="0" err="1">
                <a:solidFill>
                  <a:srgbClr val="0070C0"/>
                </a:solidFill>
              </a:rPr>
              <a:t>Φωτισμου</a:t>
            </a:r>
            <a:r>
              <a:rPr lang="el-GR" altLang="fr-FR" sz="1600" b="1" dirty="0">
                <a:solidFill>
                  <a:srgbClr val="0070C0"/>
                </a:solidFill>
              </a:rPr>
              <a:t>́ </a:t>
            </a:r>
            <a:endParaRPr lang="el-GR" altLang="fr-FR" sz="16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6EFCA3-E0FA-2C44-9E35-28D46FCE23ED}"/>
              </a:ext>
            </a:extLst>
          </p:cNvPr>
          <p:cNvSpPr/>
          <p:nvPr/>
        </p:nvSpPr>
        <p:spPr>
          <a:xfrm>
            <a:off x="539552" y="332656"/>
            <a:ext cx="60486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GR" dirty="0"/>
              <a:t>https://people.bath.ac.uk/zw305/ROOM/daylightfactortab.php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83D7113-EA39-0643-8B3A-B13A9BBF4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836712"/>
            <a:ext cx="9144000" cy="3430889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37CF7444-A68B-1A43-4DB7-7D9E3B6EA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600" y="4581128"/>
            <a:ext cx="43588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600" dirty="0">
                <a:solidFill>
                  <a:srgbClr val="7AA2FF"/>
                </a:solidFill>
              </a:rPr>
              <a:t>Facteur de lumière du jour – </a:t>
            </a:r>
            <a:r>
              <a:rPr lang="fr-FR" altLang="fr-FR" sz="1600" dirty="0" err="1">
                <a:solidFill>
                  <a:srgbClr val="7AA2FF"/>
                </a:solidFill>
              </a:rPr>
              <a:t>Daylight</a:t>
            </a:r>
            <a:r>
              <a:rPr lang="fr-FR" altLang="fr-FR" sz="1600" dirty="0">
                <a:solidFill>
                  <a:srgbClr val="7AA2FF"/>
                </a:solidFill>
              </a:rPr>
              <a:t> Factor –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fr-FR" sz="1600" b="1" dirty="0" err="1">
                <a:solidFill>
                  <a:srgbClr val="0070C0"/>
                </a:solidFill>
              </a:rPr>
              <a:t>Παράγοντας</a:t>
            </a:r>
            <a:r>
              <a:rPr lang="el-GR" altLang="fr-FR" sz="1600" b="1" dirty="0">
                <a:solidFill>
                  <a:srgbClr val="0070C0"/>
                </a:solidFill>
              </a:rPr>
              <a:t> </a:t>
            </a:r>
            <a:r>
              <a:rPr lang="el-GR" altLang="fr-FR" sz="1600" b="1" dirty="0" err="1">
                <a:solidFill>
                  <a:srgbClr val="0070C0"/>
                </a:solidFill>
              </a:rPr>
              <a:t>Φυσικου</a:t>
            </a:r>
            <a:r>
              <a:rPr lang="el-GR" altLang="fr-FR" sz="1600" b="1" dirty="0">
                <a:solidFill>
                  <a:srgbClr val="0070C0"/>
                </a:solidFill>
              </a:rPr>
              <a:t> </a:t>
            </a:r>
            <a:r>
              <a:rPr lang="el-GR" altLang="fr-FR" sz="1600" b="1" dirty="0" err="1">
                <a:solidFill>
                  <a:srgbClr val="0070C0"/>
                </a:solidFill>
              </a:rPr>
              <a:t>Φωτισμου</a:t>
            </a:r>
            <a:r>
              <a:rPr lang="el-GR" altLang="fr-FR" sz="1600" b="1" dirty="0">
                <a:solidFill>
                  <a:srgbClr val="0070C0"/>
                </a:solidFill>
              </a:rPr>
              <a:t>́ </a:t>
            </a:r>
            <a:endParaRPr lang="el-GR" altLang="fr-FR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762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4">
            <a:extLst>
              <a:ext uri="{FF2B5EF4-FFF2-40B4-BE49-F238E27FC236}">
                <a16:creationId xmlns:a16="http://schemas.microsoft.com/office/drawing/2014/main" id="{6ED3AE75-37E1-6C40-A910-D030937EE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4751388" cy="674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Rectangle 5">
            <a:extLst>
              <a:ext uri="{FF2B5EF4-FFF2-40B4-BE49-F238E27FC236}">
                <a16:creationId xmlns:a16="http://schemas.microsoft.com/office/drawing/2014/main" id="{FEA40759-42B5-DF47-B280-E47287DAC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9925" y="7232650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40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FD158FF-C2D4-3D13-FA63-CDAB21B22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9358" y="836712"/>
            <a:ext cx="43588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600" dirty="0">
                <a:solidFill>
                  <a:srgbClr val="7AA2FF"/>
                </a:solidFill>
              </a:rPr>
              <a:t>Facteur de lumière du jour – </a:t>
            </a:r>
            <a:r>
              <a:rPr lang="fr-FR" altLang="fr-FR" sz="1600" dirty="0" err="1">
                <a:solidFill>
                  <a:srgbClr val="7AA2FF"/>
                </a:solidFill>
              </a:rPr>
              <a:t>Daylight</a:t>
            </a:r>
            <a:r>
              <a:rPr lang="fr-FR" altLang="fr-FR" sz="1600" dirty="0">
                <a:solidFill>
                  <a:srgbClr val="7AA2FF"/>
                </a:solidFill>
              </a:rPr>
              <a:t> Factor –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fr-FR" sz="1600" b="1" dirty="0" err="1">
                <a:solidFill>
                  <a:srgbClr val="0070C0"/>
                </a:solidFill>
              </a:rPr>
              <a:t>Παράγοντας</a:t>
            </a:r>
            <a:r>
              <a:rPr lang="el-GR" altLang="fr-FR" sz="1600" b="1" dirty="0">
                <a:solidFill>
                  <a:srgbClr val="0070C0"/>
                </a:solidFill>
              </a:rPr>
              <a:t> </a:t>
            </a:r>
            <a:r>
              <a:rPr lang="el-GR" altLang="fr-FR" sz="1600" b="1" dirty="0" err="1">
                <a:solidFill>
                  <a:srgbClr val="0070C0"/>
                </a:solidFill>
              </a:rPr>
              <a:t>Φυσικου</a:t>
            </a:r>
            <a:r>
              <a:rPr lang="el-GR" altLang="fr-FR" sz="1600" b="1" dirty="0">
                <a:solidFill>
                  <a:srgbClr val="0070C0"/>
                </a:solidFill>
              </a:rPr>
              <a:t> </a:t>
            </a:r>
            <a:r>
              <a:rPr lang="el-GR" altLang="fr-FR" sz="1600" b="1" dirty="0" err="1">
                <a:solidFill>
                  <a:srgbClr val="0070C0"/>
                </a:solidFill>
              </a:rPr>
              <a:t>Φωτισμου</a:t>
            </a:r>
            <a:r>
              <a:rPr lang="el-GR" altLang="fr-FR" sz="1600" b="1" dirty="0">
                <a:solidFill>
                  <a:srgbClr val="0070C0"/>
                </a:solidFill>
              </a:rPr>
              <a:t>́ </a:t>
            </a:r>
            <a:endParaRPr lang="el-GR" altLang="fr-FR" sz="16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>
            <a:extLst>
              <a:ext uri="{FF2B5EF4-FFF2-40B4-BE49-F238E27FC236}">
                <a16:creationId xmlns:a16="http://schemas.microsoft.com/office/drawing/2014/main" id="{25D11981-CBDF-CE4E-AA31-9081295B6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1123950"/>
            <a:ext cx="263842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5">
            <a:extLst>
              <a:ext uri="{FF2B5EF4-FFF2-40B4-BE49-F238E27FC236}">
                <a16:creationId xmlns:a16="http://schemas.microsoft.com/office/drawing/2014/main" id="{C6093DB3-C969-3646-B89E-067F381DC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3121025"/>
            <a:ext cx="2638425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6">
            <a:extLst>
              <a:ext uri="{FF2B5EF4-FFF2-40B4-BE49-F238E27FC236}">
                <a16:creationId xmlns:a16="http://schemas.microsoft.com/office/drawing/2014/main" id="{76B9F66B-9245-F64C-9391-14E31F106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488" y="1123950"/>
            <a:ext cx="263842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1" name="Text Box 7">
            <a:extLst>
              <a:ext uri="{FF2B5EF4-FFF2-40B4-BE49-F238E27FC236}">
                <a16:creationId xmlns:a16="http://schemas.microsoft.com/office/drawing/2014/main" id="{031E7B70-D760-594F-81BB-B1289A7DF8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715963"/>
            <a:ext cx="7810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000" b="1" dirty="0">
                <a:solidFill>
                  <a:schemeClr val="bg1"/>
                </a:solidFill>
              </a:rPr>
              <a:t>Principes</a:t>
            </a:r>
          </a:p>
        </p:txBody>
      </p:sp>
      <p:pic>
        <p:nvPicPr>
          <p:cNvPr id="75782" name="Picture 3">
            <a:extLst>
              <a:ext uri="{FF2B5EF4-FFF2-40B4-BE49-F238E27FC236}">
                <a16:creationId xmlns:a16="http://schemas.microsoft.com/office/drawing/2014/main" id="{1B953E93-6A24-C747-A8EA-2F0330755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488" y="3146425"/>
            <a:ext cx="2590800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197BF69-F915-9D6A-3E40-E344D0E3A291}"/>
              </a:ext>
            </a:extLst>
          </p:cNvPr>
          <p:cNvSpPr txBox="1"/>
          <p:nvPr/>
        </p:nvSpPr>
        <p:spPr>
          <a:xfrm>
            <a:off x="781050" y="16258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fr-FR" altLang="fr-FR" sz="1400" dirty="0">
                <a:solidFill>
                  <a:srgbClr val="7AA2FF"/>
                </a:solidFill>
              </a:rPr>
              <a:t>Facteur de lumière du jour – </a:t>
            </a:r>
            <a:r>
              <a:rPr lang="fr-FR" altLang="fr-FR" sz="1400" dirty="0" err="1">
                <a:solidFill>
                  <a:srgbClr val="7AA2FF"/>
                </a:solidFill>
              </a:rPr>
              <a:t>Daylight</a:t>
            </a:r>
            <a:r>
              <a:rPr lang="fr-FR" altLang="fr-FR" sz="1400" dirty="0">
                <a:solidFill>
                  <a:srgbClr val="7AA2FF"/>
                </a:solidFill>
              </a:rPr>
              <a:t> Factor –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fr-FR" sz="1400" b="1" dirty="0" err="1">
                <a:solidFill>
                  <a:srgbClr val="0070C0"/>
                </a:solidFill>
              </a:rPr>
              <a:t>Παράγοντας</a:t>
            </a:r>
            <a:r>
              <a:rPr lang="el-GR" altLang="fr-FR" sz="1400" b="1" dirty="0">
                <a:solidFill>
                  <a:srgbClr val="0070C0"/>
                </a:solidFill>
              </a:rPr>
              <a:t> </a:t>
            </a:r>
            <a:r>
              <a:rPr lang="el-GR" altLang="fr-FR" sz="1400" b="1" dirty="0" err="1">
                <a:solidFill>
                  <a:srgbClr val="0070C0"/>
                </a:solidFill>
              </a:rPr>
              <a:t>Φυσικου</a:t>
            </a:r>
            <a:r>
              <a:rPr lang="el-GR" altLang="fr-FR" sz="1400" b="1" dirty="0">
                <a:solidFill>
                  <a:srgbClr val="0070C0"/>
                </a:solidFill>
              </a:rPr>
              <a:t> </a:t>
            </a:r>
            <a:r>
              <a:rPr lang="el-GR" altLang="fr-FR" sz="1400" b="1" dirty="0" err="1">
                <a:solidFill>
                  <a:srgbClr val="0070C0"/>
                </a:solidFill>
              </a:rPr>
              <a:t>Φωτισμου</a:t>
            </a:r>
            <a:r>
              <a:rPr lang="el-GR" altLang="fr-FR" sz="1400" b="1" dirty="0">
                <a:solidFill>
                  <a:srgbClr val="0070C0"/>
                </a:solidFill>
              </a:rPr>
              <a:t>́ </a:t>
            </a:r>
            <a:endParaRPr lang="el-GR" altLang="fr-FR" sz="1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7" name="Picture 4">
            <a:extLst>
              <a:ext uri="{FF2B5EF4-FFF2-40B4-BE49-F238E27FC236}">
                <a16:creationId xmlns:a16="http://schemas.microsoft.com/office/drawing/2014/main" id="{8A9BC576-9354-674E-A1CA-8E72B50B2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514600"/>
            <a:ext cx="542925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C76A6FA-1CFE-2771-E076-A26B73A77A7E}"/>
              </a:ext>
            </a:extLst>
          </p:cNvPr>
          <p:cNvSpPr txBox="1"/>
          <p:nvPr/>
        </p:nvSpPr>
        <p:spPr>
          <a:xfrm>
            <a:off x="914400" y="1195715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fr-FR" altLang="fr-FR" sz="1400" dirty="0">
                <a:solidFill>
                  <a:srgbClr val="7AA2FF"/>
                </a:solidFill>
              </a:rPr>
              <a:t>Facteur de lumière du jour – </a:t>
            </a:r>
            <a:r>
              <a:rPr lang="fr-FR" altLang="fr-FR" sz="1400" dirty="0" err="1">
                <a:solidFill>
                  <a:srgbClr val="7AA2FF"/>
                </a:solidFill>
              </a:rPr>
              <a:t>Daylight</a:t>
            </a:r>
            <a:r>
              <a:rPr lang="fr-FR" altLang="fr-FR" sz="1400" dirty="0">
                <a:solidFill>
                  <a:srgbClr val="7AA2FF"/>
                </a:solidFill>
              </a:rPr>
              <a:t> Factor –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fr-FR" sz="1400" b="1" dirty="0" err="1">
                <a:solidFill>
                  <a:srgbClr val="0070C0"/>
                </a:solidFill>
              </a:rPr>
              <a:t>Παράγοντας</a:t>
            </a:r>
            <a:r>
              <a:rPr lang="el-GR" altLang="fr-FR" sz="1400" b="1" dirty="0">
                <a:solidFill>
                  <a:srgbClr val="0070C0"/>
                </a:solidFill>
              </a:rPr>
              <a:t> </a:t>
            </a:r>
            <a:r>
              <a:rPr lang="el-GR" altLang="fr-FR" sz="1400" b="1" dirty="0" err="1">
                <a:solidFill>
                  <a:srgbClr val="0070C0"/>
                </a:solidFill>
              </a:rPr>
              <a:t>Φυσικου</a:t>
            </a:r>
            <a:r>
              <a:rPr lang="el-GR" altLang="fr-FR" sz="1400" b="1" dirty="0">
                <a:solidFill>
                  <a:srgbClr val="0070C0"/>
                </a:solidFill>
              </a:rPr>
              <a:t> </a:t>
            </a:r>
            <a:r>
              <a:rPr lang="el-GR" altLang="fr-FR" sz="1400" b="1" dirty="0" err="1">
                <a:solidFill>
                  <a:srgbClr val="0070C0"/>
                </a:solidFill>
              </a:rPr>
              <a:t>Φωτισμου</a:t>
            </a:r>
            <a:r>
              <a:rPr lang="el-GR" altLang="fr-FR" sz="1400" b="1" dirty="0">
                <a:solidFill>
                  <a:srgbClr val="0070C0"/>
                </a:solidFill>
              </a:rPr>
              <a:t>́ </a:t>
            </a:r>
            <a:endParaRPr lang="el-GR" altLang="fr-FR" sz="1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3">
            <a:extLst>
              <a:ext uri="{FF2B5EF4-FFF2-40B4-BE49-F238E27FC236}">
                <a16:creationId xmlns:a16="http://schemas.microsoft.com/office/drawing/2014/main" id="{825D0DEA-A222-4144-980C-C4D1A02C3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8458200" cy="513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9C6E798-B45C-DA10-2A29-4701A2289A3F}"/>
              </a:ext>
            </a:extLst>
          </p:cNvPr>
          <p:cNvSpPr txBox="1"/>
          <p:nvPr/>
        </p:nvSpPr>
        <p:spPr>
          <a:xfrm>
            <a:off x="685800" y="390852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fr-FR" altLang="fr-FR" sz="1400" dirty="0">
                <a:solidFill>
                  <a:srgbClr val="7AA2FF"/>
                </a:solidFill>
              </a:rPr>
              <a:t>Facteur de lumière du jour – </a:t>
            </a:r>
            <a:r>
              <a:rPr lang="fr-FR" altLang="fr-FR" sz="1400" dirty="0" err="1">
                <a:solidFill>
                  <a:srgbClr val="7AA2FF"/>
                </a:solidFill>
              </a:rPr>
              <a:t>Daylight</a:t>
            </a:r>
            <a:r>
              <a:rPr lang="fr-FR" altLang="fr-FR" sz="1400" dirty="0">
                <a:solidFill>
                  <a:srgbClr val="7AA2FF"/>
                </a:solidFill>
              </a:rPr>
              <a:t> Factor –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fr-FR" sz="1400" b="1" dirty="0" err="1">
                <a:solidFill>
                  <a:srgbClr val="0070C0"/>
                </a:solidFill>
              </a:rPr>
              <a:t>Παράγοντας</a:t>
            </a:r>
            <a:r>
              <a:rPr lang="el-GR" altLang="fr-FR" sz="1400" b="1" dirty="0">
                <a:solidFill>
                  <a:srgbClr val="0070C0"/>
                </a:solidFill>
              </a:rPr>
              <a:t> </a:t>
            </a:r>
            <a:r>
              <a:rPr lang="el-GR" altLang="fr-FR" sz="1400" b="1" dirty="0" err="1">
                <a:solidFill>
                  <a:srgbClr val="0070C0"/>
                </a:solidFill>
              </a:rPr>
              <a:t>Φυσικου</a:t>
            </a:r>
            <a:r>
              <a:rPr lang="el-GR" altLang="fr-FR" sz="1400" b="1" dirty="0">
                <a:solidFill>
                  <a:srgbClr val="0070C0"/>
                </a:solidFill>
              </a:rPr>
              <a:t> </a:t>
            </a:r>
            <a:r>
              <a:rPr lang="el-GR" altLang="fr-FR" sz="1400" b="1" dirty="0" err="1">
                <a:solidFill>
                  <a:srgbClr val="0070C0"/>
                </a:solidFill>
              </a:rPr>
              <a:t>Φωτισμου</a:t>
            </a:r>
            <a:r>
              <a:rPr lang="el-GR" altLang="fr-FR" sz="1400" b="1" dirty="0">
                <a:solidFill>
                  <a:srgbClr val="0070C0"/>
                </a:solidFill>
              </a:rPr>
              <a:t>́ </a:t>
            </a:r>
            <a:endParaRPr lang="el-GR" altLang="fr-FR" sz="1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L&amp;#39;importance de la lumière naturelle en architecture">
            <a:extLst>
              <a:ext uri="{FF2B5EF4-FFF2-40B4-BE49-F238E27FC236}">
                <a16:creationId xmlns:a16="http://schemas.microsoft.com/office/drawing/2014/main" id="{755BEE6F-1427-2F4E-BE44-95A0FE110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CD7F97A-F902-EE4E-A177-AC3439AE3E1D}"/>
              </a:ext>
            </a:extLst>
          </p:cNvPr>
          <p:cNvSpPr txBox="1"/>
          <p:nvPr/>
        </p:nvSpPr>
        <p:spPr>
          <a:xfrm>
            <a:off x="611560" y="5733256"/>
            <a:ext cx="3716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Chapelle Notre-Dame du Haut, Le Corbusier</a:t>
            </a:r>
            <a:endParaRPr lang="fr-GR" dirty="0"/>
          </a:p>
        </p:txBody>
      </p:sp>
    </p:spTree>
    <p:extLst>
      <p:ext uri="{BB962C8B-B14F-4D97-AF65-F5344CB8AC3E}">
        <p14:creationId xmlns:p14="http://schemas.microsoft.com/office/powerpoint/2010/main" val="28229338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hapelle-Ronchamp-ID">
            <a:extLst>
              <a:ext uri="{FF2B5EF4-FFF2-40B4-BE49-F238E27FC236}">
                <a16:creationId xmlns:a16="http://schemas.microsoft.com/office/drawing/2014/main" id="{92413FF9-EC94-EE49-A82F-0287E9CCF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13"/>
            <a:ext cx="9144000" cy="607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0BE5058-EF59-8146-B316-1C5A9EA91D47}"/>
              </a:ext>
            </a:extLst>
          </p:cNvPr>
          <p:cNvSpPr txBox="1"/>
          <p:nvPr/>
        </p:nvSpPr>
        <p:spPr>
          <a:xfrm>
            <a:off x="5148064" y="6021288"/>
            <a:ext cx="3716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Chapelle Notre-Dame du Haut, Le Corbusier</a:t>
            </a:r>
            <a:endParaRPr lang="fr-GR" dirty="0"/>
          </a:p>
        </p:txBody>
      </p:sp>
    </p:spTree>
    <p:extLst>
      <p:ext uri="{BB962C8B-B14F-4D97-AF65-F5344CB8AC3E}">
        <p14:creationId xmlns:p14="http://schemas.microsoft.com/office/powerpoint/2010/main" val="2910708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>
            <a:extLst>
              <a:ext uri="{FF2B5EF4-FFF2-40B4-BE49-F238E27FC236}">
                <a16:creationId xmlns:a16="http://schemas.microsoft.com/office/drawing/2014/main" id="{FDF1C4C3-2E18-6E4B-AAA5-9A625CF69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" t="1389" r="3661" b="54167"/>
          <a:stretch>
            <a:fillRect/>
          </a:stretch>
        </p:blipFill>
        <p:spPr bwMode="auto">
          <a:xfrm>
            <a:off x="5181600" y="1600200"/>
            <a:ext cx="3581400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Text Box 3">
            <a:extLst>
              <a:ext uri="{FF2B5EF4-FFF2-40B4-BE49-F238E27FC236}">
                <a16:creationId xmlns:a16="http://schemas.microsoft.com/office/drawing/2014/main" id="{52B2276A-6F3C-4D4F-9D5B-9939B59D4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143000"/>
            <a:ext cx="3733800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600">
              <a:solidFill>
                <a:srgbClr val="7AA2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chemeClr val="bg1"/>
                </a:solidFill>
              </a:rPr>
              <a:t>In summer, the amount of solar energy received is more important on a horizontal surface than vertical even oriented South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160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chemeClr val="bg1"/>
                </a:solidFill>
              </a:rPr>
              <a:t>In winter, the amount of solar energy received is greater on a vertical surface facing south than horizontal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1600">
              <a:solidFill>
                <a:srgbClr val="FF7518"/>
              </a:solidFill>
            </a:endParaRPr>
          </a:p>
        </p:txBody>
      </p:sp>
      <p:sp>
        <p:nvSpPr>
          <p:cNvPr id="57347" name="Rectangle 4">
            <a:extLst>
              <a:ext uri="{FF2B5EF4-FFF2-40B4-BE49-F238E27FC236}">
                <a16:creationId xmlns:a16="http://schemas.microsoft.com/office/drawing/2014/main" id="{0F06145B-96E1-5348-A390-5D62CD252A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81000"/>
            <a:ext cx="9810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7AA2FF"/>
                </a:solidFill>
              </a:rPr>
              <a:t>Sun light</a:t>
            </a:r>
          </a:p>
        </p:txBody>
      </p:sp>
      <p:sp>
        <p:nvSpPr>
          <p:cNvPr id="57348" name="Line 5">
            <a:extLst>
              <a:ext uri="{FF2B5EF4-FFF2-40B4-BE49-F238E27FC236}">
                <a16:creationId xmlns:a16="http://schemas.microsoft.com/office/drawing/2014/main" id="{DC904CB0-F814-F14F-96C6-81DE690DDA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685800"/>
            <a:ext cx="7772400" cy="0"/>
          </a:xfrm>
          <a:prstGeom prst="line">
            <a:avLst/>
          </a:prstGeom>
          <a:noFill/>
          <a:ln w="9525">
            <a:solidFill>
              <a:srgbClr val="7AA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Lumière naturelle en architecture- projets privés et publics">
            <a:extLst>
              <a:ext uri="{FF2B5EF4-FFF2-40B4-BE49-F238E27FC236}">
                <a16:creationId xmlns:a16="http://schemas.microsoft.com/office/drawing/2014/main" id="{04C64BF4-58DD-7446-8DCC-4468387BE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3851920" cy="256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2" name="Picture 4" descr="Lumière naturelle : une plus-value pour les projets - Filière 3e">
            <a:extLst>
              <a:ext uri="{FF2B5EF4-FFF2-40B4-BE49-F238E27FC236}">
                <a16:creationId xmlns:a16="http://schemas.microsoft.com/office/drawing/2014/main" id="{30D617B8-4185-924E-9089-71FAA1AC4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772" y="2967942"/>
            <a:ext cx="5263228" cy="351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1877335-3168-AD4E-930F-9BAD0D55B30C}"/>
              </a:ext>
            </a:extLst>
          </p:cNvPr>
          <p:cNvSpPr txBox="1"/>
          <p:nvPr/>
        </p:nvSpPr>
        <p:spPr>
          <a:xfrm>
            <a:off x="4049486" y="1709057"/>
            <a:ext cx="4266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Shonan</a:t>
            </a:r>
            <a:r>
              <a:rPr lang="fr-FR" dirty="0"/>
              <a:t> Christ Church – Island of </a:t>
            </a:r>
            <a:r>
              <a:rPr lang="fr-FR" dirty="0" err="1"/>
              <a:t>Yashiro</a:t>
            </a:r>
            <a:r>
              <a:rPr lang="fr-FR" dirty="0"/>
              <a:t>, Japon</a:t>
            </a:r>
            <a:endParaRPr lang="fr-G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7A6267C-5D1A-F54D-8488-BCD105C0E53D}"/>
              </a:ext>
            </a:extLst>
          </p:cNvPr>
          <p:cNvSpPr txBox="1"/>
          <p:nvPr/>
        </p:nvSpPr>
        <p:spPr>
          <a:xfrm>
            <a:off x="511629" y="4996543"/>
            <a:ext cx="3124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Montpellier. Musée Fabre. Architecte : BLP &amp; Atelier Emmanuel</a:t>
            </a:r>
            <a:endParaRPr lang="fr-GR" dirty="0"/>
          </a:p>
        </p:txBody>
      </p:sp>
    </p:spTree>
    <p:extLst>
      <p:ext uri="{BB962C8B-B14F-4D97-AF65-F5344CB8AC3E}">
        <p14:creationId xmlns:p14="http://schemas.microsoft.com/office/powerpoint/2010/main" val="21788505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>
            <a:extLst>
              <a:ext uri="{FF2B5EF4-FFF2-40B4-BE49-F238E27FC236}">
                <a16:creationId xmlns:a16="http://schemas.microsoft.com/office/drawing/2014/main" id="{85D699F0-C92A-8347-AC96-A33FFA1B7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2588"/>
            <a:ext cx="9144000" cy="609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7768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CA2763C-02CC-1B99-0A06-15D52A1B38AD}"/>
              </a:ext>
            </a:extLst>
          </p:cNvPr>
          <p:cNvSpPr txBox="1"/>
          <p:nvPr/>
        </p:nvSpPr>
        <p:spPr>
          <a:xfrm>
            <a:off x="1150706" y="863029"/>
            <a:ext cx="44133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GR" dirty="0"/>
              <a:t>Sun Earth Tools</a:t>
            </a:r>
          </a:p>
          <a:p>
            <a:r>
              <a:rPr lang="fr-FR" dirty="0">
                <a:hlinkClick r:id="rId2"/>
              </a:rPr>
              <a:t>https://www.sunearthtools.com/dp/tools/pos_sun.php</a:t>
            </a:r>
            <a:r>
              <a:rPr lang="fr-GR" dirty="0"/>
              <a:t> </a:t>
            </a:r>
          </a:p>
          <a:p>
            <a:endParaRPr lang="fr-GR" dirty="0"/>
          </a:p>
          <a:p>
            <a:endParaRPr lang="fr-GR" dirty="0"/>
          </a:p>
        </p:txBody>
      </p:sp>
    </p:spTree>
    <p:extLst>
      <p:ext uri="{BB962C8B-B14F-4D97-AF65-F5344CB8AC3E}">
        <p14:creationId xmlns:p14="http://schemas.microsoft.com/office/powerpoint/2010/main" val="2448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>
            <a:extLst>
              <a:ext uri="{FF2B5EF4-FFF2-40B4-BE49-F238E27FC236}">
                <a16:creationId xmlns:a16="http://schemas.microsoft.com/office/drawing/2014/main" id="{BBF0162E-EC04-8447-A0C5-05D118126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04800"/>
            <a:ext cx="3470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600" b="1">
                <a:solidFill>
                  <a:srgbClr val="7AA2FF"/>
                </a:solidFill>
              </a:rPr>
              <a:t>Protections solaires et orientation</a:t>
            </a:r>
          </a:p>
        </p:txBody>
      </p:sp>
      <p:sp>
        <p:nvSpPr>
          <p:cNvPr id="59394" name="Text Box 3">
            <a:extLst>
              <a:ext uri="{FF2B5EF4-FFF2-40B4-BE49-F238E27FC236}">
                <a16:creationId xmlns:a16="http://schemas.microsoft.com/office/drawing/2014/main" id="{58D74278-88A6-694D-829C-36715C87225F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7157244" y="3683794"/>
            <a:ext cx="3605212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FR" altLang="fr-FR" sz="800">
                <a:solidFill>
                  <a:schemeClr val="bg1"/>
                </a:solidFill>
                <a:latin typeface="Verdana" panose="020B0604030504040204" pitchFamily="34" charset="0"/>
              </a:rPr>
              <a:t>Source : ABC - EA Marseille et J.J. Delétré - EAG</a:t>
            </a:r>
          </a:p>
        </p:txBody>
      </p:sp>
      <p:sp>
        <p:nvSpPr>
          <p:cNvPr id="59395" name="Rectangle 4">
            <a:extLst>
              <a:ext uri="{FF2B5EF4-FFF2-40B4-BE49-F238E27FC236}">
                <a16:creationId xmlns:a16="http://schemas.microsoft.com/office/drawing/2014/main" id="{BB468ED4-794E-8047-866A-00EEFC1353D6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762000" y="914400"/>
            <a:ext cx="4572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10000"/>
              </a:lnSpc>
              <a:spcBef>
                <a:spcPct val="80000"/>
              </a:spcBef>
              <a:buFontTx/>
              <a:buNone/>
            </a:pPr>
            <a:r>
              <a:rPr lang="fr-FR" altLang="fr-FR" sz="1400" dirty="0">
                <a:solidFill>
                  <a:schemeClr val="bg1"/>
                </a:solidFill>
              </a:rPr>
              <a:t>For </a:t>
            </a:r>
            <a:r>
              <a:rPr lang="fr-FR" altLang="fr-FR" sz="1400" dirty="0" err="1">
                <a:solidFill>
                  <a:schemeClr val="bg1"/>
                </a:solidFill>
              </a:rPr>
              <a:t>our</a:t>
            </a:r>
            <a:r>
              <a:rPr lang="fr-FR" altLang="fr-FR" sz="1400" dirty="0">
                <a:solidFill>
                  <a:schemeClr val="bg1"/>
                </a:solidFill>
              </a:rPr>
              <a:t> </a:t>
            </a:r>
            <a:r>
              <a:rPr lang="fr-FR" altLang="fr-FR" sz="1400" dirty="0" err="1">
                <a:solidFill>
                  <a:schemeClr val="bg1"/>
                </a:solidFill>
              </a:rPr>
              <a:t>temperate</a:t>
            </a:r>
            <a:r>
              <a:rPr lang="fr-FR" altLang="fr-FR" sz="1400" dirty="0">
                <a:solidFill>
                  <a:schemeClr val="bg1"/>
                </a:solidFill>
              </a:rPr>
              <a:t> latitudes, </a:t>
            </a:r>
            <a:r>
              <a:rPr lang="fr-FR" altLang="fr-FR" sz="1400" dirty="0" err="1">
                <a:solidFill>
                  <a:schemeClr val="bg1"/>
                </a:solidFill>
              </a:rPr>
              <a:t>we</a:t>
            </a:r>
            <a:r>
              <a:rPr lang="fr-FR" altLang="fr-FR" sz="1400" dirty="0">
                <a:solidFill>
                  <a:schemeClr val="bg1"/>
                </a:solidFill>
              </a:rPr>
              <a:t> can </a:t>
            </a:r>
            <a:r>
              <a:rPr lang="fr-FR" altLang="fr-FR" sz="1400" dirty="0" err="1">
                <a:solidFill>
                  <a:schemeClr val="bg1"/>
                </a:solidFill>
              </a:rPr>
              <a:t>distinguish</a:t>
            </a:r>
            <a:r>
              <a:rPr lang="fr-FR" altLang="fr-FR" sz="1400" dirty="0">
                <a:solidFill>
                  <a:schemeClr val="bg1"/>
                </a:solidFill>
              </a:rPr>
              <a:t> 5 main orientations </a:t>
            </a:r>
            <a:r>
              <a:rPr lang="fr-FR" altLang="fr-FR" sz="1400" dirty="0" err="1">
                <a:solidFill>
                  <a:schemeClr val="bg1"/>
                </a:solidFill>
              </a:rPr>
              <a:t>which</a:t>
            </a:r>
            <a:r>
              <a:rPr lang="fr-FR" altLang="fr-FR" sz="1400" dirty="0">
                <a:solidFill>
                  <a:schemeClr val="bg1"/>
                </a:solidFill>
              </a:rPr>
              <a:t> </a:t>
            </a:r>
            <a:r>
              <a:rPr lang="fr-FR" altLang="fr-FR" sz="1400" dirty="0" err="1">
                <a:solidFill>
                  <a:schemeClr val="bg1"/>
                </a:solidFill>
              </a:rPr>
              <a:t>take</a:t>
            </a:r>
            <a:r>
              <a:rPr lang="fr-FR" altLang="fr-FR" sz="1400" dirty="0">
                <a:solidFill>
                  <a:schemeClr val="bg1"/>
                </a:solidFill>
              </a:rPr>
              <a:t> </a:t>
            </a:r>
            <a:r>
              <a:rPr lang="fr-FR" altLang="fr-FR" sz="1400" dirty="0" err="1">
                <a:solidFill>
                  <a:schemeClr val="bg1"/>
                </a:solidFill>
              </a:rPr>
              <a:t>into</a:t>
            </a:r>
            <a:r>
              <a:rPr lang="fr-FR" altLang="fr-FR" sz="1400" dirty="0">
                <a:solidFill>
                  <a:schemeClr val="bg1"/>
                </a:solidFill>
              </a:rPr>
              <a:t> </a:t>
            </a:r>
            <a:r>
              <a:rPr lang="fr-FR" altLang="fr-FR" sz="1400" dirty="0" err="1">
                <a:solidFill>
                  <a:schemeClr val="bg1"/>
                </a:solidFill>
              </a:rPr>
              <a:t>account</a:t>
            </a:r>
            <a:r>
              <a:rPr lang="fr-FR" altLang="fr-FR" sz="1400" dirty="0">
                <a:solidFill>
                  <a:schemeClr val="bg1"/>
                </a:solidFill>
              </a:rPr>
              <a:t> the </a:t>
            </a:r>
            <a:r>
              <a:rPr lang="fr-FR" altLang="fr-FR" sz="1400" dirty="0" err="1">
                <a:solidFill>
                  <a:schemeClr val="bg1"/>
                </a:solidFill>
              </a:rPr>
              <a:t>temperature</a:t>
            </a:r>
            <a:r>
              <a:rPr lang="fr-FR" altLang="fr-FR" sz="1400" dirty="0">
                <a:solidFill>
                  <a:schemeClr val="bg1"/>
                </a:solidFill>
              </a:rPr>
              <a:t> </a:t>
            </a:r>
            <a:r>
              <a:rPr lang="fr-FR" altLang="fr-FR" sz="1400" dirty="0" err="1">
                <a:solidFill>
                  <a:schemeClr val="bg1"/>
                </a:solidFill>
              </a:rPr>
              <a:t>imbalances</a:t>
            </a:r>
            <a:r>
              <a:rPr lang="fr-FR" altLang="fr-FR" sz="1400" dirty="0">
                <a:solidFill>
                  <a:schemeClr val="bg1"/>
                </a:solidFill>
              </a:rPr>
              <a:t> </a:t>
            </a:r>
            <a:r>
              <a:rPr lang="fr-FR" altLang="fr-FR" sz="1400" dirty="0" err="1">
                <a:solidFill>
                  <a:schemeClr val="bg1"/>
                </a:solidFill>
              </a:rPr>
              <a:t>between</a:t>
            </a:r>
            <a:r>
              <a:rPr lang="fr-FR" altLang="fr-FR" sz="1400" dirty="0">
                <a:solidFill>
                  <a:schemeClr val="bg1"/>
                </a:solidFill>
              </a:rPr>
              <a:t> </a:t>
            </a:r>
            <a:r>
              <a:rPr lang="fr-FR" altLang="fr-FR" sz="1400" dirty="0" err="1">
                <a:solidFill>
                  <a:schemeClr val="bg1"/>
                </a:solidFill>
              </a:rPr>
              <a:t>morning</a:t>
            </a:r>
            <a:r>
              <a:rPr lang="fr-FR" altLang="fr-FR" sz="1400" dirty="0">
                <a:solidFill>
                  <a:schemeClr val="bg1"/>
                </a:solidFill>
              </a:rPr>
              <a:t> and </a:t>
            </a:r>
            <a:r>
              <a:rPr lang="fr-FR" altLang="fr-FR" sz="1400" dirty="0" err="1">
                <a:solidFill>
                  <a:schemeClr val="bg1"/>
                </a:solidFill>
              </a:rPr>
              <a:t>afternoon</a:t>
            </a:r>
            <a:r>
              <a:rPr lang="fr-FR" altLang="fr-FR" sz="1400" dirty="0">
                <a:solidFill>
                  <a:schemeClr val="bg1"/>
                </a:solidFill>
              </a:rPr>
              <a:t>.</a:t>
            </a:r>
          </a:p>
        </p:txBody>
      </p:sp>
      <p:graphicFrame>
        <p:nvGraphicFramePr>
          <p:cNvPr id="59396" name="Object 5">
            <a:extLst>
              <a:ext uri="{FF2B5EF4-FFF2-40B4-BE49-F238E27FC236}">
                <a16:creationId xmlns:a16="http://schemas.microsoft.com/office/drawing/2014/main" id="{C057E1FC-C30D-E94E-BE82-8DCB804B705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03888" y="228600"/>
          <a:ext cx="3124200" cy="3805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977900" imgH="1136650" progId="Word.Document.8">
                  <p:embed/>
                </p:oleObj>
              </mc:Choice>
              <mc:Fallback>
                <p:oleObj name="Document" r:id="rId3" imgW="977900" imgH="1136650" progId="Word.Documen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3888" y="228600"/>
                        <a:ext cx="3124200" cy="3805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7" name="Rectangle 6">
            <a:extLst>
              <a:ext uri="{FF2B5EF4-FFF2-40B4-BE49-F238E27FC236}">
                <a16:creationId xmlns:a16="http://schemas.microsoft.com/office/drawing/2014/main" id="{495FAD66-FA4E-E64B-862C-3D719378AE67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685800" y="2743200"/>
            <a:ext cx="3810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10000"/>
              </a:lnSpc>
              <a:spcBef>
                <a:spcPct val="80000"/>
              </a:spcBef>
              <a:buFontTx/>
              <a:buNone/>
            </a:pPr>
            <a:r>
              <a:rPr lang="fr-FR" altLang="fr-FR" sz="1200" b="1">
                <a:solidFill>
                  <a:schemeClr val="bg1"/>
                </a:solidFill>
              </a:rPr>
              <a:t>. </a:t>
            </a:r>
            <a:r>
              <a:rPr lang="fr-FR" altLang="fr-FR" sz="1200" b="1">
                <a:solidFill>
                  <a:srgbClr val="7AA2FF"/>
                </a:solidFill>
              </a:rPr>
              <a:t>South </a:t>
            </a:r>
            <a:r>
              <a:rPr lang="fr-FR" altLang="fr-FR" sz="1200" b="1">
                <a:solidFill>
                  <a:schemeClr val="bg1"/>
                </a:solidFill>
              </a:rPr>
              <a:t>: high sun when energy intake is high</a:t>
            </a:r>
            <a:endParaRPr lang="fr-FR" altLang="fr-FR" sz="1200">
              <a:solidFill>
                <a:schemeClr val="bg1"/>
              </a:solidFill>
              <a:latin typeface="Helvetica Neue" panose="02000503000000020004" pitchFamily="2" charset="0"/>
            </a:endParaRPr>
          </a:p>
        </p:txBody>
      </p:sp>
      <p:pic>
        <p:nvPicPr>
          <p:cNvPr id="59398" name="Picture 7">
            <a:extLst>
              <a:ext uri="{FF2B5EF4-FFF2-40B4-BE49-F238E27FC236}">
                <a16:creationId xmlns:a16="http://schemas.microsoft.com/office/drawing/2014/main" id="{8B6BB50E-3F5A-824A-A2E1-0CAE7EFED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133850"/>
            <a:ext cx="4649788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9" name="Rectangle 8">
            <a:extLst>
              <a:ext uri="{FF2B5EF4-FFF2-40B4-BE49-F238E27FC236}">
                <a16:creationId xmlns:a16="http://schemas.microsoft.com/office/drawing/2014/main" id="{239FCF38-847D-714E-923C-514024631639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685800" y="3429000"/>
            <a:ext cx="3810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10000"/>
              </a:lnSpc>
              <a:spcBef>
                <a:spcPct val="80000"/>
              </a:spcBef>
              <a:buFontTx/>
              <a:buNone/>
            </a:pPr>
            <a:r>
              <a:rPr lang="fr-FR" altLang="fr-FR" sz="1200" b="1">
                <a:solidFill>
                  <a:schemeClr val="bg1"/>
                </a:solidFill>
              </a:rPr>
              <a:t>• </a:t>
            </a:r>
            <a:r>
              <a:rPr lang="fr-FR" altLang="fr-FR" sz="1400" b="1">
                <a:solidFill>
                  <a:srgbClr val="7AA2FF"/>
                </a:solidFill>
              </a:rPr>
              <a:t>East</a:t>
            </a:r>
            <a:r>
              <a:rPr lang="fr-FR" altLang="fr-FR" sz="1200" b="1">
                <a:solidFill>
                  <a:srgbClr val="7AA2FF"/>
                </a:solidFill>
              </a:rPr>
              <a:t> </a:t>
            </a:r>
            <a:r>
              <a:rPr lang="fr-FR" altLang="fr-FR" sz="1200" b="1">
                <a:solidFill>
                  <a:schemeClr val="bg1"/>
                </a:solidFill>
              </a:rPr>
              <a:t>: .same characteristics as West but without overheating of the day</a:t>
            </a:r>
            <a:endParaRPr lang="fr-FR" altLang="fr-FR" sz="1200">
              <a:solidFill>
                <a:schemeClr val="bg1"/>
              </a:solidFill>
              <a:latin typeface="Helvetica Neue" panose="02000503000000020004" pitchFamily="2" charset="0"/>
            </a:endParaRPr>
          </a:p>
        </p:txBody>
      </p:sp>
      <p:sp>
        <p:nvSpPr>
          <p:cNvPr id="59400" name="Rectangle 9">
            <a:extLst>
              <a:ext uri="{FF2B5EF4-FFF2-40B4-BE49-F238E27FC236}">
                <a16:creationId xmlns:a16="http://schemas.microsoft.com/office/drawing/2014/main" id="{77D3E027-21B4-5742-B8A1-FAD0AE3A3C87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685800" y="2133600"/>
            <a:ext cx="3810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10000"/>
              </a:lnSpc>
              <a:spcBef>
                <a:spcPct val="80000"/>
              </a:spcBef>
              <a:buFontTx/>
              <a:buNone/>
            </a:pPr>
            <a:r>
              <a:rPr lang="fr-FR" altLang="fr-FR" sz="1200" b="1">
                <a:solidFill>
                  <a:schemeClr val="bg1"/>
                </a:solidFill>
              </a:rPr>
              <a:t>. </a:t>
            </a:r>
            <a:r>
              <a:rPr lang="fr-FR" altLang="fr-FR" sz="1400" b="1">
                <a:solidFill>
                  <a:srgbClr val="7AA2FF"/>
                </a:solidFill>
              </a:rPr>
              <a:t>North: </a:t>
            </a:r>
            <a:r>
              <a:rPr lang="fr-FR" altLang="fr-FR" sz="1400" b="1">
                <a:solidFill>
                  <a:schemeClr val="bg1"/>
                </a:solidFill>
              </a:rPr>
              <a:t>never direct sun; importance of external reflections</a:t>
            </a:r>
            <a:endParaRPr lang="fr-FR" altLang="fr-FR" sz="1200">
              <a:solidFill>
                <a:schemeClr val="bg1"/>
              </a:solidFill>
              <a:latin typeface="Helvetica Neue" panose="02000503000000020004" pitchFamily="2" charset="0"/>
            </a:endParaRPr>
          </a:p>
        </p:txBody>
      </p:sp>
      <p:sp>
        <p:nvSpPr>
          <p:cNvPr id="59401" name="Rectangle 10">
            <a:extLst>
              <a:ext uri="{FF2B5EF4-FFF2-40B4-BE49-F238E27FC236}">
                <a16:creationId xmlns:a16="http://schemas.microsoft.com/office/drawing/2014/main" id="{64911EA5-431D-3B4E-9A30-4243D5058CC6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685800" y="4114800"/>
            <a:ext cx="3810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10000"/>
              </a:lnSpc>
              <a:spcBef>
                <a:spcPct val="80000"/>
              </a:spcBef>
              <a:buFontTx/>
              <a:buNone/>
            </a:pPr>
            <a:r>
              <a:rPr lang="fr-FR" altLang="fr-FR" sz="1200" b="1">
                <a:solidFill>
                  <a:schemeClr val="bg1"/>
                </a:solidFill>
              </a:rPr>
              <a:t>•</a:t>
            </a:r>
            <a:r>
              <a:rPr lang="fr-FR" altLang="fr-FR" sz="1400" b="1">
                <a:solidFill>
                  <a:srgbClr val="CAC7CF"/>
                </a:solidFill>
              </a:rPr>
              <a:t> </a:t>
            </a:r>
            <a:r>
              <a:rPr lang="fr-FR" altLang="fr-FR" sz="1400" b="1">
                <a:solidFill>
                  <a:srgbClr val="7AA2FF"/>
                </a:solidFill>
              </a:rPr>
              <a:t>West</a:t>
            </a:r>
            <a:r>
              <a:rPr lang="fr-FR" altLang="fr-FR" sz="1400" b="1">
                <a:solidFill>
                  <a:srgbClr val="CAC7CF"/>
                </a:solidFill>
              </a:rPr>
              <a:t> </a:t>
            </a:r>
            <a:r>
              <a:rPr lang="fr-FR" altLang="fr-FR" sz="1200" b="1">
                <a:solidFill>
                  <a:schemeClr val="bg1"/>
                </a:solidFill>
              </a:rPr>
              <a:t>: highest energy intake</a:t>
            </a:r>
          </a:p>
        </p:txBody>
      </p:sp>
      <p:sp>
        <p:nvSpPr>
          <p:cNvPr id="59402" name="Rectangle 11">
            <a:extLst>
              <a:ext uri="{FF2B5EF4-FFF2-40B4-BE49-F238E27FC236}">
                <a16:creationId xmlns:a16="http://schemas.microsoft.com/office/drawing/2014/main" id="{C5424310-264D-7049-A2CF-1A484CEB17B9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685800" y="4876800"/>
            <a:ext cx="3810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10000"/>
              </a:lnSpc>
              <a:spcBef>
                <a:spcPct val="80000"/>
              </a:spcBef>
              <a:buFontTx/>
              <a:buNone/>
            </a:pPr>
            <a:r>
              <a:rPr lang="fr-FR" altLang="fr-FR" sz="1200" b="1">
                <a:solidFill>
                  <a:schemeClr val="bg1"/>
                </a:solidFill>
              </a:rPr>
              <a:t>• </a:t>
            </a:r>
            <a:r>
              <a:rPr lang="fr-FR" altLang="fr-FR" sz="1400" b="1">
                <a:solidFill>
                  <a:srgbClr val="7AA2FF"/>
                </a:solidFill>
              </a:rPr>
              <a:t>Roof</a:t>
            </a:r>
            <a:r>
              <a:rPr lang="fr-FR" altLang="fr-FR" sz="1200" b="1">
                <a:solidFill>
                  <a:schemeClr val="bg1"/>
                </a:solidFill>
              </a:rPr>
              <a:t> : most exposed part in summer</a:t>
            </a:r>
            <a:endParaRPr lang="fr-FR" altLang="fr-FR" sz="1200">
              <a:solidFill>
                <a:schemeClr val="bg1"/>
              </a:solidFill>
              <a:latin typeface="Helvetica Neue" panose="02000503000000020004" pitchFamily="2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>
            <a:extLst>
              <a:ext uri="{FF2B5EF4-FFF2-40B4-BE49-F238E27FC236}">
                <a16:creationId xmlns:a16="http://schemas.microsoft.com/office/drawing/2014/main" id="{C97CACC8-160A-9D4C-B7F8-162924D1D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04800"/>
            <a:ext cx="3470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600" b="1">
                <a:solidFill>
                  <a:srgbClr val="7AA2FF"/>
                </a:solidFill>
              </a:rPr>
              <a:t>Protections solaires et orientation</a:t>
            </a:r>
          </a:p>
        </p:txBody>
      </p:sp>
      <p:sp>
        <p:nvSpPr>
          <p:cNvPr id="61442" name="Text Box 3">
            <a:extLst>
              <a:ext uri="{FF2B5EF4-FFF2-40B4-BE49-F238E27FC236}">
                <a16:creationId xmlns:a16="http://schemas.microsoft.com/office/drawing/2014/main" id="{39512E13-1E47-2C4E-BC4E-9E62A9805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4925" y="2314575"/>
            <a:ext cx="1841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Verdana" panose="020B0604030504040204" pitchFamily="34" charset="0"/>
            </a:endParaRPr>
          </a:p>
        </p:txBody>
      </p:sp>
      <p:sp>
        <p:nvSpPr>
          <p:cNvPr id="61443" name="Text Box 4">
            <a:extLst>
              <a:ext uri="{FF2B5EF4-FFF2-40B4-BE49-F238E27FC236}">
                <a16:creationId xmlns:a16="http://schemas.microsoft.com/office/drawing/2014/main" id="{03346EA1-D1B2-554C-B32F-A14EA732EB63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7233444" y="1889919"/>
            <a:ext cx="3605212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FR" altLang="fr-FR" sz="800">
                <a:solidFill>
                  <a:schemeClr val="bg1"/>
                </a:solidFill>
                <a:latin typeface="Verdana" panose="020B0604030504040204" pitchFamily="34" charset="0"/>
              </a:rPr>
              <a:t>Source : ABC - EA Marseille et J.J. Delétré - EAG</a:t>
            </a:r>
          </a:p>
        </p:txBody>
      </p:sp>
      <p:sp>
        <p:nvSpPr>
          <p:cNvPr id="61444" name="Rectangle 5">
            <a:extLst>
              <a:ext uri="{FF2B5EF4-FFF2-40B4-BE49-F238E27FC236}">
                <a16:creationId xmlns:a16="http://schemas.microsoft.com/office/drawing/2014/main" id="{5E7691C0-9F98-884E-8BD8-6E398606B71D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519659" y="714375"/>
            <a:ext cx="3810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10000"/>
              </a:lnSpc>
              <a:spcBef>
                <a:spcPct val="80000"/>
              </a:spcBef>
              <a:buFontTx/>
              <a:buNone/>
            </a:pPr>
            <a:r>
              <a:rPr lang="fr-FR" altLang="fr-FR" sz="1400" b="1" i="1" dirty="0">
                <a:solidFill>
                  <a:srgbClr val="7AA2FF"/>
                </a:solidFill>
              </a:rPr>
              <a:t>Orientation sud</a:t>
            </a:r>
            <a:endParaRPr lang="fr-FR" altLang="fr-FR" sz="1400" i="1" dirty="0">
              <a:solidFill>
                <a:srgbClr val="7AA2FF"/>
              </a:solidFill>
              <a:latin typeface="Helvetica Neue" panose="02000503000000020004" pitchFamily="2" charset="0"/>
            </a:endParaRPr>
          </a:p>
        </p:txBody>
      </p:sp>
      <p:sp>
        <p:nvSpPr>
          <p:cNvPr id="61445" name="Rectangle 6">
            <a:extLst>
              <a:ext uri="{FF2B5EF4-FFF2-40B4-BE49-F238E27FC236}">
                <a16:creationId xmlns:a16="http://schemas.microsoft.com/office/drawing/2014/main" id="{1A8CCE8F-610F-944D-BFC4-BB519AB8EF00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533400" y="1673135"/>
            <a:ext cx="3810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10000"/>
              </a:lnSpc>
              <a:spcBef>
                <a:spcPct val="80000"/>
              </a:spcBef>
              <a:buFontTx/>
              <a:buNone/>
            </a:pPr>
            <a:r>
              <a:rPr lang="fr-FR" altLang="fr-FR" sz="1200" b="1" dirty="0">
                <a:solidFill>
                  <a:schemeClr val="bg1"/>
                </a:solidFill>
              </a:rPr>
              <a:t>L’orientation sud est la plus facile à traiter.</a:t>
            </a:r>
            <a:br>
              <a:rPr lang="fr-FR" altLang="fr-FR" sz="1200" b="1" dirty="0">
                <a:solidFill>
                  <a:schemeClr val="bg1"/>
                </a:solidFill>
              </a:rPr>
            </a:br>
            <a:r>
              <a:rPr lang="fr-FR" altLang="fr-FR" sz="1200" b="1" dirty="0">
                <a:solidFill>
                  <a:schemeClr val="bg1"/>
                </a:solidFill>
              </a:rPr>
              <a:t>Sous nos latitudes, la hauteur du soleil entre avril et août est supérieure à 60°. C’est généralement cette hauteur qu’on prend comme référence.</a:t>
            </a:r>
          </a:p>
          <a:p>
            <a:pPr>
              <a:lnSpc>
                <a:spcPct val="110000"/>
              </a:lnSpc>
              <a:spcBef>
                <a:spcPct val="80000"/>
              </a:spcBef>
              <a:buFontTx/>
              <a:buNone/>
            </a:pPr>
            <a:r>
              <a:rPr lang="fr-FR" altLang="fr-FR" sz="1200" b="1" dirty="0">
                <a:solidFill>
                  <a:srgbClr val="7AA2FF"/>
                </a:solidFill>
              </a:rPr>
              <a:t>H= 90° - Latitude + 23,5°</a:t>
            </a:r>
          </a:p>
          <a:p>
            <a:pPr>
              <a:lnSpc>
                <a:spcPct val="110000"/>
              </a:lnSpc>
              <a:spcBef>
                <a:spcPct val="80000"/>
              </a:spcBef>
              <a:buFontTx/>
              <a:buNone/>
            </a:pPr>
            <a:r>
              <a:rPr lang="fr-FR" altLang="fr-FR" sz="1200" b="1" i="1" dirty="0">
                <a:solidFill>
                  <a:srgbClr val="7AA2FF"/>
                </a:solidFill>
              </a:rPr>
              <a:t>ex à Grenoble, H=90°-45+23,5 = 68,5°</a:t>
            </a:r>
            <a:endParaRPr lang="fr-FR" altLang="fr-FR" sz="1000" i="1" dirty="0">
              <a:solidFill>
                <a:schemeClr val="bg1"/>
              </a:solidFill>
              <a:latin typeface="Helvetica Neue" panose="02000503000000020004" pitchFamily="2" charset="0"/>
            </a:endParaRPr>
          </a:p>
        </p:txBody>
      </p:sp>
      <p:sp>
        <p:nvSpPr>
          <p:cNvPr id="61446" name="Rectangle 7">
            <a:extLst>
              <a:ext uri="{FF2B5EF4-FFF2-40B4-BE49-F238E27FC236}">
                <a16:creationId xmlns:a16="http://schemas.microsoft.com/office/drawing/2014/main" id="{DF76AAEB-8F0F-C040-9CB6-089B3F7A2397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533400" y="3581400"/>
            <a:ext cx="3810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>
              <a:lnSpc>
                <a:spcPct val="110000"/>
              </a:lnSpc>
              <a:spcBef>
                <a:spcPct val="80000"/>
              </a:spcBef>
              <a:buFontTx/>
              <a:buNone/>
            </a:pPr>
            <a:r>
              <a:rPr lang="fr-FR" altLang="fr-FR" sz="1200" b="1">
                <a:solidFill>
                  <a:schemeClr val="bg1"/>
                </a:solidFill>
              </a:rPr>
              <a:t>La dimension de l’avancée est fonction de la hauteur entre l’avancée et le bas de la prise de jour.</a:t>
            </a:r>
            <a:br>
              <a:rPr lang="fr-FR" altLang="fr-FR" sz="1200" b="1">
                <a:solidFill>
                  <a:schemeClr val="bg1"/>
                </a:solidFill>
              </a:rPr>
            </a:br>
            <a:r>
              <a:rPr lang="fr-FR" altLang="fr-FR" sz="1200" b="1">
                <a:solidFill>
                  <a:schemeClr val="bg1"/>
                </a:solidFill>
              </a:rPr>
              <a:t>Tan H = H / P</a:t>
            </a:r>
          </a:p>
          <a:p>
            <a:pPr algn="just">
              <a:lnSpc>
                <a:spcPct val="110000"/>
              </a:lnSpc>
              <a:spcBef>
                <a:spcPct val="80000"/>
              </a:spcBef>
              <a:buFontTx/>
              <a:buNone/>
            </a:pPr>
            <a:r>
              <a:rPr lang="fr-FR" altLang="fr-FR" sz="1200" b="1">
                <a:solidFill>
                  <a:schemeClr val="bg1"/>
                </a:solidFill>
              </a:rPr>
              <a:t>On peut aussi fractionner la protection : l’espacement des lames sera alors fonction de leur épaisseur</a:t>
            </a:r>
            <a:endParaRPr lang="fr-FR" altLang="fr-FR" sz="1200">
              <a:solidFill>
                <a:schemeClr val="bg1"/>
              </a:solidFill>
            </a:endParaRPr>
          </a:p>
        </p:txBody>
      </p:sp>
      <p:graphicFrame>
        <p:nvGraphicFramePr>
          <p:cNvPr id="61447" name="Object 8">
            <a:extLst>
              <a:ext uri="{FF2B5EF4-FFF2-40B4-BE49-F238E27FC236}">
                <a16:creationId xmlns:a16="http://schemas.microsoft.com/office/drawing/2014/main" id="{422BA4CD-ED25-E443-BD84-5FA4E06A9B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67200" y="1190625"/>
          <a:ext cx="4648200" cy="170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568450" imgH="558800" progId="Word.Document.8">
                  <p:embed/>
                </p:oleObj>
              </mc:Choice>
              <mc:Fallback>
                <p:oleObj name="Document" r:id="rId3" imgW="1568450" imgH="558800" progId="Word.Document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1190625"/>
                        <a:ext cx="4648200" cy="170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48" name="Rectangle 9">
            <a:extLst>
              <a:ext uri="{FF2B5EF4-FFF2-40B4-BE49-F238E27FC236}">
                <a16:creationId xmlns:a16="http://schemas.microsoft.com/office/drawing/2014/main" id="{92F0FFEF-7263-0A4A-95F5-6342B72AA68C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5105400" y="4191000"/>
            <a:ext cx="3581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10000"/>
              </a:lnSpc>
              <a:spcBef>
                <a:spcPct val="80000"/>
              </a:spcBef>
              <a:buFontTx/>
              <a:buNone/>
            </a:pPr>
            <a:r>
              <a:rPr lang="fr-FR" altLang="fr-FR" sz="1200" b="1">
                <a:solidFill>
                  <a:schemeClr val="bg1"/>
                </a:solidFill>
              </a:rPr>
              <a:t>Schéma pour midi</a:t>
            </a:r>
            <a:br>
              <a:rPr lang="fr-FR" altLang="fr-FR" sz="1200" b="1">
                <a:solidFill>
                  <a:schemeClr val="bg1"/>
                </a:solidFill>
              </a:rPr>
            </a:br>
            <a:r>
              <a:rPr lang="fr-FR" altLang="fr-FR" sz="1200" b="1">
                <a:solidFill>
                  <a:schemeClr val="bg1"/>
                </a:solidFill>
              </a:rPr>
              <a:t>rayons solaires de hauteur 70°</a:t>
            </a:r>
            <a:endParaRPr lang="fr-FR" altLang="fr-FR" sz="1000">
              <a:solidFill>
                <a:schemeClr val="bg1"/>
              </a:solidFill>
              <a:latin typeface="Helvetica Neue" panose="02000503000000020004" pitchFamily="2" charset="0"/>
            </a:endParaRPr>
          </a:p>
        </p:txBody>
      </p:sp>
      <p:graphicFrame>
        <p:nvGraphicFramePr>
          <p:cNvPr id="61449" name="Object 10">
            <a:extLst>
              <a:ext uri="{FF2B5EF4-FFF2-40B4-BE49-F238E27FC236}">
                <a16:creationId xmlns:a16="http://schemas.microsoft.com/office/drawing/2014/main" id="{26209656-5A10-1D42-A130-D981C9DC68D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81888" y="3200400"/>
          <a:ext cx="1433512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495300" imgH="1054100" progId="Word.Document.8">
                  <p:embed/>
                </p:oleObj>
              </mc:Choice>
              <mc:Fallback>
                <p:oleObj name="Document" r:id="rId5" imgW="495300" imgH="1054100" progId="Word.Document.8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1888" y="3200400"/>
                        <a:ext cx="1433512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50" name="Rectangle 11">
            <a:extLst>
              <a:ext uri="{FF2B5EF4-FFF2-40B4-BE49-F238E27FC236}">
                <a16:creationId xmlns:a16="http://schemas.microsoft.com/office/drawing/2014/main" id="{54402ECC-D0A7-2D47-8F7A-75A7CEA522AD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609600" y="5410200"/>
            <a:ext cx="6705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10000"/>
              </a:lnSpc>
              <a:spcBef>
                <a:spcPct val="80000"/>
              </a:spcBef>
              <a:buFontTx/>
              <a:buNone/>
            </a:pPr>
            <a:r>
              <a:rPr lang="fr-FR" altLang="fr-FR" sz="1200" b="1">
                <a:solidFill>
                  <a:schemeClr val="bg1"/>
                </a:solidFill>
              </a:rPr>
              <a:t>Attention :</a:t>
            </a:r>
          </a:p>
          <a:p>
            <a:pPr>
              <a:lnSpc>
                <a:spcPct val="110000"/>
              </a:lnSpc>
              <a:spcBef>
                <a:spcPct val="80000"/>
              </a:spcBef>
              <a:buFontTx/>
              <a:buNone/>
            </a:pPr>
            <a:r>
              <a:rPr lang="fr-FR" altLang="fr-FR" sz="1200" b="1">
                <a:solidFill>
                  <a:schemeClr val="bg1"/>
                </a:solidFill>
              </a:rPr>
              <a:t> les réflexions extérieures dans la partie basse peuvent fortement renforcer l’apport de chaleur.</a:t>
            </a:r>
            <a:endParaRPr lang="fr-FR" altLang="fr-FR" sz="1200">
              <a:solidFill>
                <a:schemeClr val="bg1"/>
              </a:solidFill>
              <a:latin typeface="Helvetica Neue" panose="02000503000000020004" pitchFamily="2" charset="0"/>
            </a:endParaRPr>
          </a:p>
        </p:txBody>
      </p:sp>
      <p:sp>
        <p:nvSpPr>
          <p:cNvPr id="61451" name="Text Box 12">
            <a:extLst>
              <a:ext uri="{FF2B5EF4-FFF2-40B4-BE49-F238E27FC236}">
                <a16:creationId xmlns:a16="http://schemas.microsoft.com/office/drawing/2014/main" id="{DED23388-796A-4B46-A787-5ED65F2DA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4724400"/>
            <a:ext cx="3127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/>
              <a:t>H</a:t>
            </a:r>
            <a:endParaRPr lang="fr-FR" altLang="fr-FR" sz="14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ext Box 2">
            <a:extLst>
              <a:ext uri="{FF2B5EF4-FFF2-40B4-BE49-F238E27FC236}">
                <a16:creationId xmlns:a16="http://schemas.microsoft.com/office/drawing/2014/main" id="{6BAACE7D-E94B-8241-9AD3-CF3255B3F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25" y="2009775"/>
            <a:ext cx="1841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Verdana" panose="020B0604030504040204" pitchFamily="34" charset="0"/>
            </a:endParaRPr>
          </a:p>
        </p:txBody>
      </p:sp>
      <p:sp>
        <p:nvSpPr>
          <p:cNvPr id="63490" name="Text Box 3">
            <a:extLst>
              <a:ext uri="{FF2B5EF4-FFF2-40B4-BE49-F238E27FC236}">
                <a16:creationId xmlns:a16="http://schemas.microsoft.com/office/drawing/2014/main" id="{857C8C74-115F-0A4D-8C08-196D2A354E1C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983238" y="3278981"/>
            <a:ext cx="3605212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FR" altLang="fr-FR" sz="1000">
                <a:solidFill>
                  <a:schemeClr val="bg1"/>
                </a:solidFill>
                <a:latin typeface="Verdana" panose="020B0604030504040204" pitchFamily="34" charset="0"/>
              </a:rPr>
              <a:t>Source : ABC - EA Marseille et J.J. Delétré - EAG</a:t>
            </a:r>
            <a:endParaRPr lang="fr-FR" altLang="fr-FR" sz="80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63491" name="Rectangle 4">
            <a:extLst>
              <a:ext uri="{FF2B5EF4-FFF2-40B4-BE49-F238E27FC236}">
                <a16:creationId xmlns:a16="http://schemas.microsoft.com/office/drawing/2014/main" id="{F1DE4384-CE57-DD4A-9B95-7CA488A10EC1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762000" y="685800"/>
            <a:ext cx="3810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10000"/>
              </a:lnSpc>
              <a:spcBef>
                <a:spcPct val="80000"/>
              </a:spcBef>
              <a:buFontTx/>
              <a:buNone/>
            </a:pPr>
            <a:r>
              <a:rPr lang="fr-FR" altLang="fr-FR" sz="1400" b="1" i="1">
                <a:solidFill>
                  <a:srgbClr val="7AA2FF"/>
                </a:solidFill>
              </a:rPr>
              <a:t>Orientation ouest</a:t>
            </a:r>
            <a:endParaRPr lang="fr-FR" altLang="fr-FR" sz="1400" i="1">
              <a:solidFill>
                <a:srgbClr val="7AA2FF"/>
              </a:solidFill>
              <a:latin typeface="Helvetica Neue" panose="02000503000000020004" pitchFamily="2" charset="0"/>
            </a:endParaRPr>
          </a:p>
        </p:txBody>
      </p:sp>
      <p:graphicFrame>
        <p:nvGraphicFramePr>
          <p:cNvPr id="63495" name="Object 8">
            <a:extLst>
              <a:ext uri="{FF2B5EF4-FFF2-40B4-BE49-F238E27FC236}">
                <a16:creationId xmlns:a16="http://schemas.microsoft.com/office/drawing/2014/main" id="{DADBA6CE-7674-7745-8491-2C95F3B1CA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0996014"/>
              </p:ext>
            </p:extLst>
          </p:nvPr>
        </p:nvGraphicFramePr>
        <p:xfrm>
          <a:off x="971600" y="1388111"/>
          <a:ext cx="4639396" cy="2617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460500" imgH="800100" progId="Word.Document.8">
                  <p:embed/>
                </p:oleObj>
              </mc:Choice>
              <mc:Fallback>
                <p:oleObj name="Document" r:id="rId3" imgW="1460500" imgH="800100" progId="Word.Document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1388111"/>
                        <a:ext cx="4639396" cy="2617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6" name="Object 9">
            <a:extLst>
              <a:ext uri="{FF2B5EF4-FFF2-40B4-BE49-F238E27FC236}">
                <a16:creationId xmlns:a16="http://schemas.microsoft.com/office/drawing/2014/main" id="{B66059F7-397C-8E40-99E3-D0B94497DE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8520252"/>
              </p:ext>
            </p:extLst>
          </p:nvPr>
        </p:nvGraphicFramePr>
        <p:xfrm>
          <a:off x="971600" y="4114800"/>
          <a:ext cx="20574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730250" imgH="673100" progId="Word.Document.8">
                  <p:embed/>
                </p:oleObj>
              </mc:Choice>
              <mc:Fallback>
                <p:oleObj name="Document" r:id="rId5" imgW="730250" imgH="673100" progId="Word.Document.8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4114800"/>
                        <a:ext cx="2057400" cy="205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7" name="Object 10">
            <a:extLst>
              <a:ext uri="{FF2B5EF4-FFF2-40B4-BE49-F238E27FC236}">
                <a16:creationId xmlns:a16="http://schemas.microsoft.com/office/drawing/2014/main" id="{3B412587-B8E4-C347-960A-6498181A01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6223322"/>
              </p:ext>
            </p:extLst>
          </p:nvPr>
        </p:nvGraphicFramePr>
        <p:xfrm>
          <a:off x="3203848" y="4124793"/>
          <a:ext cx="1905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7" imgW="749300" imgH="730250" progId="Word.Document.8">
                  <p:embed/>
                </p:oleObj>
              </mc:Choice>
              <mc:Fallback>
                <p:oleObj name="Document" r:id="rId7" imgW="749300" imgH="730250" progId="Word.Document.8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848" y="4124793"/>
                        <a:ext cx="1905000" cy="205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498" name="Rectangle 11">
            <a:extLst>
              <a:ext uri="{FF2B5EF4-FFF2-40B4-BE49-F238E27FC236}">
                <a16:creationId xmlns:a16="http://schemas.microsoft.com/office/drawing/2014/main" id="{A02BCFE0-0A3E-0743-8CBF-F2A1E1CBD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04800"/>
            <a:ext cx="3470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600" b="1">
                <a:solidFill>
                  <a:srgbClr val="7AA2FF"/>
                </a:solidFill>
              </a:rPr>
              <a:t>Protections solaires et orientation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 Box 2">
            <a:extLst>
              <a:ext uri="{FF2B5EF4-FFF2-40B4-BE49-F238E27FC236}">
                <a16:creationId xmlns:a16="http://schemas.microsoft.com/office/drawing/2014/main" id="{7513FD64-B003-194C-A97D-13FDEDB09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315913"/>
            <a:ext cx="6950075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600" dirty="0">
                <a:solidFill>
                  <a:srgbClr val="7AA2FF"/>
                </a:solidFill>
              </a:rPr>
              <a:t>Natural </a:t>
            </a:r>
            <a:r>
              <a:rPr lang="fr-FR" altLang="fr-FR" sz="1600" dirty="0" err="1">
                <a:solidFill>
                  <a:srgbClr val="7AA2FF"/>
                </a:solidFill>
              </a:rPr>
              <a:t>lighting</a:t>
            </a:r>
            <a:endParaRPr lang="fr-FR" altLang="fr-FR" sz="1600" dirty="0">
              <a:solidFill>
                <a:srgbClr val="7AA2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4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4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4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400" dirty="0">
                <a:solidFill>
                  <a:schemeClr val="bg2"/>
                </a:solidFill>
              </a:rPr>
              <a:t>• </a:t>
            </a:r>
            <a:r>
              <a:rPr lang="fr-FR" altLang="fr-FR" sz="1400" dirty="0" err="1">
                <a:solidFill>
                  <a:schemeClr val="bg2"/>
                </a:solidFill>
              </a:rPr>
              <a:t>sun</a:t>
            </a:r>
            <a:r>
              <a:rPr lang="fr-FR" altLang="fr-FR" sz="1400" dirty="0">
                <a:solidFill>
                  <a:schemeClr val="bg2"/>
                </a:solidFill>
              </a:rPr>
              <a:t> light </a:t>
            </a:r>
            <a:r>
              <a:rPr lang="fr-FR" altLang="fr-FR" sz="1400" dirty="0" err="1">
                <a:solidFill>
                  <a:schemeClr val="bg2"/>
                </a:solidFill>
              </a:rPr>
              <a:t>refers</a:t>
            </a:r>
            <a:r>
              <a:rPr lang="fr-FR" altLang="fr-FR" sz="1400" dirty="0">
                <a:solidFill>
                  <a:schemeClr val="bg2"/>
                </a:solidFill>
              </a:rPr>
              <a:t> to the </a:t>
            </a:r>
            <a:r>
              <a:rPr lang="fr-FR" altLang="fr-FR" sz="1400" dirty="0" err="1">
                <a:solidFill>
                  <a:schemeClr val="bg2"/>
                </a:solidFill>
              </a:rPr>
              <a:t>study</a:t>
            </a:r>
            <a:r>
              <a:rPr lang="fr-FR" altLang="fr-FR" sz="1400" dirty="0">
                <a:solidFill>
                  <a:schemeClr val="bg2"/>
                </a:solidFill>
              </a:rPr>
              <a:t> of the course of the </a:t>
            </a:r>
            <a:r>
              <a:rPr lang="fr-FR" altLang="fr-FR" sz="1400" dirty="0" err="1">
                <a:solidFill>
                  <a:schemeClr val="bg2"/>
                </a:solidFill>
              </a:rPr>
              <a:t>sun</a:t>
            </a:r>
            <a:r>
              <a:rPr lang="fr-FR" altLang="fr-FR" sz="1400" dirty="0">
                <a:solidFill>
                  <a:schemeClr val="bg2"/>
                </a:solidFill>
              </a:rPr>
              <a:t>, the </a:t>
            </a:r>
            <a:r>
              <a:rPr lang="fr-FR" altLang="fr-FR" sz="1400" dirty="0" err="1">
                <a:solidFill>
                  <a:schemeClr val="bg2"/>
                </a:solidFill>
              </a:rPr>
              <a:t>study</a:t>
            </a:r>
            <a:r>
              <a:rPr lang="fr-FR" altLang="fr-FR" sz="1400" dirty="0">
                <a:solidFill>
                  <a:schemeClr val="bg2"/>
                </a:solidFill>
              </a:rPr>
              <a:t> of the </a:t>
            </a:r>
            <a:r>
              <a:rPr lang="fr-FR" altLang="fr-FR" sz="1400" dirty="0" err="1">
                <a:solidFill>
                  <a:schemeClr val="bg2"/>
                </a:solidFill>
              </a:rPr>
              <a:t>penetration</a:t>
            </a:r>
            <a:r>
              <a:rPr lang="fr-FR" altLang="fr-FR" sz="1400" dirty="0">
                <a:solidFill>
                  <a:schemeClr val="bg2"/>
                </a:solidFill>
              </a:rPr>
              <a:t> of direct </a:t>
            </a:r>
            <a:r>
              <a:rPr lang="fr-FR" altLang="fr-FR" sz="1400" dirty="0" err="1">
                <a:solidFill>
                  <a:schemeClr val="bg2"/>
                </a:solidFill>
              </a:rPr>
              <a:t>solar</a:t>
            </a:r>
            <a:r>
              <a:rPr lang="fr-FR" altLang="fr-FR" sz="1400" dirty="0">
                <a:solidFill>
                  <a:schemeClr val="bg2"/>
                </a:solidFill>
              </a:rPr>
              <a:t> rays in a building (or on a public </a:t>
            </a:r>
            <a:r>
              <a:rPr lang="fr-FR" altLang="fr-FR" sz="1400" dirty="0" err="1">
                <a:solidFill>
                  <a:schemeClr val="bg2"/>
                </a:solidFill>
              </a:rPr>
              <a:t>space</a:t>
            </a:r>
            <a:r>
              <a:rPr lang="fr-FR" altLang="fr-FR" sz="1400" dirty="0">
                <a:solidFill>
                  <a:schemeClr val="bg2"/>
                </a:solidFill>
              </a:rPr>
              <a:t>), the </a:t>
            </a:r>
            <a:r>
              <a:rPr lang="fr-FR" altLang="fr-FR" sz="1400" dirty="0" err="1">
                <a:solidFill>
                  <a:schemeClr val="bg2"/>
                </a:solidFill>
              </a:rPr>
              <a:t>study</a:t>
            </a:r>
            <a:r>
              <a:rPr lang="fr-FR" altLang="fr-FR" sz="1400" dirty="0">
                <a:solidFill>
                  <a:schemeClr val="bg2"/>
                </a:solidFill>
              </a:rPr>
              <a:t> of the </a:t>
            </a:r>
            <a:r>
              <a:rPr lang="fr-FR" altLang="fr-FR" sz="1400" dirty="0" err="1">
                <a:solidFill>
                  <a:schemeClr val="bg2"/>
                </a:solidFill>
              </a:rPr>
              <a:t>exposure</a:t>
            </a:r>
            <a:r>
              <a:rPr lang="fr-FR" altLang="fr-FR" sz="1400" dirty="0">
                <a:solidFill>
                  <a:schemeClr val="bg2"/>
                </a:solidFill>
              </a:rPr>
              <a:t> time </a:t>
            </a:r>
            <a:r>
              <a:rPr lang="fr-FR" altLang="fr-FR" sz="1400" dirty="0" err="1">
                <a:solidFill>
                  <a:schemeClr val="bg2"/>
                </a:solidFill>
              </a:rPr>
              <a:t>from</a:t>
            </a:r>
            <a:r>
              <a:rPr lang="fr-FR" altLang="fr-FR" sz="1400" dirty="0">
                <a:solidFill>
                  <a:schemeClr val="bg2"/>
                </a:solidFill>
              </a:rPr>
              <a:t> </a:t>
            </a:r>
            <a:r>
              <a:rPr lang="fr-FR" altLang="fr-FR" sz="1400" dirty="0" err="1">
                <a:solidFill>
                  <a:schemeClr val="bg2"/>
                </a:solidFill>
              </a:rPr>
              <a:t>which</a:t>
            </a:r>
            <a:r>
              <a:rPr lang="fr-FR" altLang="fr-FR" sz="1400" dirty="0">
                <a:solidFill>
                  <a:schemeClr val="bg2"/>
                </a:solidFill>
              </a:rPr>
              <a:t> a local of </a:t>
            </a:r>
            <a:r>
              <a:rPr lang="fr-FR" altLang="fr-FR" sz="1400" dirty="0" err="1">
                <a:solidFill>
                  <a:schemeClr val="bg2"/>
                </a:solidFill>
              </a:rPr>
              <a:t>solar</a:t>
            </a:r>
            <a:r>
              <a:rPr lang="fr-FR" altLang="fr-FR" sz="1400" dirty="0">
                <a:solidFill>
                  <a:schemeClr val="bg2"/>
                </a:solidFill>
              </a:rPr>
              <a:t> rays </a:t>
            </a:r>
            <a:r>
              <a:rPr lang="fr-FR" altLang="fr-FR" sz="1400" dirty="0" err="1">
                <a:solidFill>
                  <a:schemeClr val="bg2"/>
                </a:solidFill>
              </a:rPr>
              <a:t>benefits</a:t>
            </a:r>
            <a:r>
              <a:rPr lang="fr-FR" altLang="fr-FR" sz="1400" dirty="0">
                <a:solidFill>
                  <a:schemeClr val="bg2"/>
                </a:solidFill>
              </a:rPr>
              <a:t> , the </a:t>
            </a:r>
            <a:r>
              <a:rPr lang="fr-FR" altLang="fr-FR" sz="1400" dirty="0" err="1">
                <a:solidFill>
                  <a:schemeClr val="bg2"/>
                </a:solidFill>
              </a:rPr>
              <a:t>study</a:t>
            </a:r>
            <a:r>
              <a:rPr lang="fr-FR" altLang="fr-FR" sz="1400" dirty="0">
                <a:solidFill>
                  <a:schemeClr val="bg2"/>
                </a:solidFill>
              </a:rPr>
              <a:t> of possible </a:t>
            </a:r>
            <a:r>
              <a:rPr lang="fr-FR" altLang="fr-FR" sz="1400" dirty="0" err="1">
                <a:solidFill>
                  <a:schemeClr val="bg2"/>
                </a:solidFill>
              </a:rPr>
              <a:t>sun</a:t>
            </a:r>
            <a:r>
              <a:rPr lang="fr-FR" altLang="fr-FR" sz="1400" dirty="0">
                <a:solidFill>
                  <a:schemeClr val="bg2"/>
                </a:solidFill>
              </a:rPr>
              <a:t> protection,…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ja-JP" sz="14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400" dirty="0">
                <a:solidFill>
                  <a:schemeClr val="bg1"/>
                </a:solidFill>
              </a:rPr>
              <a:t>• </a:t>
            </a:r>
            <a:r>
              <a:rPr lang="fr-FR" altLang="fr-FR" sz="1400" dirty="0" err="1">
                <a:solidFill>
                  <a:srgbClr val="0070C0"/>
                </a:solidFill>
              </a:rPr>
              <a:t>natural</a:t>
            </a:r>
            <a:r>
              <a:rPr lang="fr-FR" altLang="fr-FR" sz="1400" dirty="0">
                <a:solidFill>
                  <a:srgbClr val="0070C0"/>
                </a:solidFill>
              </a:rPr>
              <a:t> </a:t>
            </a:r>
            <a:r>
              <a:rPr lang="fr-FR" altLang="fr-FR" sz="1400" dirty="0" err="1">
                <a:solidFill>
                  <a:srgbClr val="0070C0"/>
                </a:solidFill>
              </a:rPr>
              <a:t>lighting</a:t>
            </a:r>
            <a:r>
              <a:rPr lang="fr-FR" altLang="fr-FR" sz="1400" dirty="0">
                <a:solidFill>
                  <a:srgbClr val="0070C0"/>
                </a:solidFill>
              </a:rPr>
              <a:t> </a:t>
            </a:r>
            <a:r>
              <a:rPr lang="fr-FR" altLang="fr-FR" sz="1400" dirty="0" err="1">
                <a:solidFill>
                  <a:schemeClr val="bg1"/>
                </a:solidFill>
              </a:rPr>
              <a:t>refers</a:t>
            </a:r>
            <a:r>
              <a:rPr lang="fr-FR" altLang="fr-FR" sz="1400" dirty="0">
                <a:solidFill>
                  <a:schemeClr val="bg1"/>
                </a:solidFill>
              </a:rPr>
              <a:t> to the </a:t>
            </a:r>
            <a:r>
              <a:rPr lang="fr-FR" altLang="fr-FR" sz="1400" dirty="0" err="1">
                <a:solidFill>
                  <a:schemeClr val="bg1"/>
                </a:solidFill>
              </a:rPr>
              <a:t>lighting</a:t>
            </a:r>
            <a:r>
              <a:rPr lang="fr-FR" altLang="fr-FR" sz="1400" dirty="0">
                <a:solidFill>
                  <a:schemeClr val="bg1"/>
                </a:solidFill>
              </a:rPr>
              <a:t> </a:t>
            </a:r>
            <a:r>
              <a:rPr lang="fr-FR" altLang="fr-FR" sz="1400" dirty="0" err="1">
                <a:solidFill>
                  <a:schemeClr val="bg1"/>
                </a:solidFill>
              </a:rPr>
              <a:t>provided</a:t>
            </a:r>
            <a:r>
              <a:rPr lang="fr-FR" altLang="fr-FR" sz="1400" dirty="0">
                <a:solidFill>
                  <a:schemeClr val="bg1"/>
                </a:solidFill>
              </a:rPr>
              <a:t> by the </a:t>
            </a:r>
            <a:r>
              <a:rPr lang="fr-FR" altLang="fr-FR" sz="1400" dirty="0" err="1">
                <a:solidFill>
                  <a:schemeClr val="bg1"/>
                </a:solidFill>
              </a:rPr>
              <a:t>sky</a:t>
            </a:r>
            <a:r>
              <a:rPr lang="fr-FR" altLang="fr-FR" sz="1400" dirty="0">
                <a:solidFill>
                  <a:schemeClr val="bg1"/>
                </a:solidFill>
              </a:rPr>
              <a:t> </a:t>
            </a:r>
            <a:r>
              <a:rPr lang="fr-FR" altLang="fr-FR" sz="1400" dirty="0" err="1">
                <a:solidFill>
                  <a:schemeClr val="bg1"/>
                </a:solidFill>
              </a:rPr>
              <a:t>without</a:t>
            </a:r>
            <a:r>
              <a:rPr lang="fr-FR" altLang="fr-FR" sz="1400" dirty="0">
                <a:solidFill>
                  <a:schemeClr val="bg1"/>
                </a:solidFill>
              </a:rPr>
              <a:t> direct sunlight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400" dirty="0">
                <a:solidFill>
                  <a:schemeClr val="bg1"/>
                </a:solidFill>
              </a:rPr>
              <a:t>So the </a:t>
            </a:r>
            <a:r>
              <a:rPr lang="fr-FR" altLang="fr-FR" sz="1400" dirty="0" err="1">
                <a:solidFill>
                  <a:schemeClr val="bg1"/>
                </a:solidFill>
              </a:rPr>
              <a:t>amount</a:t>
            </a:r>
            <a:r>
              <a:rPr lang="fr-FR" altLang="fr-FR" sz="1400" dirty="0">
                <a:solidFill>
                  <a:schemeClr val="bg1"/>
                </a:solidFill>
              </a:rPr>
              <a:t> of </a:t>
            </a:r>
            <a:r>
              <a:rPr lang="fr-FR" altLang="fr-FR" sz="1400" dirty="0" err="1">
                <a:solidFill>
                  <a:schemeClr val="bg1"/>
                </a:solidFill>
              </a:rPr>
              <a:t>natural</a:t>
            </a:r>
            <a:r>
              <a:rPr lang="fr-FR" altLang="fr-FR" sz="1400" dirty="0">
                <a:solidFill>
                  <a:schemeClr val="bg1"/>
                </a:solidFill>
              </a:rPr>
              <a:t> light </a:t>
            </a:r>
            <a:r>
              <a:rPr lang="fr-FR" altLang="fr-FR" sz="1400" dirty="0" err="1">
                <a:solidFill>
                  <a:schemeClr val="bg1"/>
                </a:solidFill>
              </a:rPr>
              <a:t>is</a:t>
            </a:r>
            <a:r>
              <a:rPr lang="fr-FR" altLang="fr-FR" sz="1400" dirty="0">
                <a:solidFill>
                  <a:schemeClr val="bg1"/>
                </a:solidFill>
              </a:rPr>
              <a:t> </a:t>
            </a:r>
            <a:r>
              <a:rPr lang="fr-FR" altLang="fr-FR" sz="1400" dirty="0" err="1">
                <a:solidFill>
                  <a:schemeClr val="bg1"/>
                </a:solidFill>
              </a:rPr>
              <a:t>directly</a:t>
            </a:r>
            <a:r>
              <a:rPr lang="fr-FR" altLang="fr-FR" sz="1400" dirty="0">
                <a:solidFill>
                  <a:schemeClr val="bg1"/>
                </a:solidFill>
              </a:rPr>
              <a:t> </a:t>
            </a:r>
            <a:r>
              <a:rPr lang="fr-FR" altLang="fr-FR" sz="1400" dirty="0" err="1">
                <a:solidFill>
                  <a:schemeClr val="bg1"/>
                </a:solidFill>
              </a:rPr>
              <a:t>dependent</a:t>
            </a:r>
            <a:r>
              <a:rPr lang="fr-FR" altLang="fr-FR" sz="1400" dirty="0">
                <a:solidFill>
                  <a:schemeClr val="bg1"/>
                </a:solidFill>
              </a:rPr>
              <a:t> on: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fr-FR" sz="1400" dirty="0">
                <a:solidFill>
                  <a:schemeClr val="bg1"/>
                </a:solidFill>
              </a:rPr>
              <a:t>• </a:t>
            </a:r>
            <a:r>
              <a:rPr lang="fr-FR" altLang="fr-FR" sz="1400" dirty="0" err="1">
                <a:solidFill>
                  <a:schemeClr val="bg1"/>
                </a:solidFill>
              </a:rPr>
              <a:t>spatio-temporal</a:t>
            </a:r>
            <a:r>
              <a:rPr lang="fr-FR" altLang="fr-FR" sz="1400" dirty="0">
                <a:solidFill>
                  <a:schemeClr val="bg1"/>
                </a:solidFill>
              </a:rPr>
              <a:t> conditions (latitude, </a:t>
            </a:r>
            <a:r>
              <a:rPr lang="fr-FR" altLang="fr-FR" sz="1400" dirty="0" err="1">
                <a:solidFill>
                  <a:schemeClr val="bg1"/>
                </a:solidFill>
              </a:rPr>
              <a:t>day</a:t>
            </a:r>
            <a:r>
              <a:rPr lang="fr-FR" altLang="fr-FR" sz="1400" dirty="0">
                <a:solidFill>
                  <a:schemeClr val="bg1"/>
                </a:solidFill>
              </a:rPr>
              <a:t>, </a:t>
            </a:r>
            <a:r>
              <a:rPr lang="fr-FR" altLang="fr-FR" sz="1400" dirty="0" err="1">
                <a:solidFill>
                  <a:schemeClr val="bg1"/>
                </a:solidFill>
              </a:rPr>
              <a:t>hour</a:t>
            </a:r>
            <a:r>
              <a:rPr lang="fr-FR" altLang="fr-FR" sz="1400" dirty="0">
                <a:solidFill>
                  <a:schemeClr val="bg1"/>
                </a:solidFill>
              </a:rPr>
              <a:t>)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fr-FR" sz="1400" dirty="0">
                <a:solidFill>
                  <a:schemeClr val="bg1"/>
                </a:solidFill>
              </a:rPr>
              <a:t>  </a:t>
            </a:r>
            <a:r>
              <a:rPr lang="fr-FR" altLang="fr-FR" sz="1400" dirty="0" err="1">
                <a:solidFill>
                  <a:schemeClr val="bg1"/>
                </a:solidFill>
              </a:rPr>
              <a:t>weather</a:t>
            </a:r>
            <a:r>
              <a:rPr lang="fr-FR" altLang="fr-FR" sz="1400" dirty="0">
                <a:solidFill>
                  <a:schemeClr val="bg1"/>
                </a:solidFill>
              </a:rPr>
              <a:t> conditions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fr-FR" sz="1400" dirty="0">
                <a:solidFill>
                  <a:schemeClr val="bg1"/>
                </a:solidFill>
              </a:rPr>
              <a:t>  size and position of </a:t>
            </a:r>
            <a:r>
              <a:rPr lang="fr-FR" altLang="fr-FR" sz="1400" dirty="0" err="1">
                <a:solidFill>
                  <a:schemeClr val="bg1"/>
                </a:solidFill>
              </a:rPr>
              <a:t>daytime</a:t>
            </a:r>
            <a:r>
              <a:rPr lang="fr-FR" altLang="fr-FR" sz="1400" dirty="0">
                <a:solidFill>
                  <a:schemeClr val="bg1"/>
                </a:solidFill>
              </a:rPr>
              <a:t> </a:t>
            </a:r>
            <a:r>
              <a:rPr lang="fr-FR" altLang="fr-FR" sz="1400" dirty="0" err="1">
                <a:solidFill>
                  <a:schemeClr val="bg1"/>
                </a:solidFill>
              </a:rPr>
              <a:t>mask</a:t>
            </a:r>
            <a:endParaRPr lang="fr-FR" altLang="fr-FR" sz="1400" dirty="0">
              <a:solidFill>
                <a:schemeClr val="bg1"/>
              </a:solidFill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fr-FR" sz="1400" dirty="0">
                <a:solidFill>
                  <a:schemeClr val="bg1"/>
                </a:solidFill>
              </a:rPr>
              <a:t>  nature of </a:t>
            </a:r>
            <a:r>
              <a:rPr lang="fr-FR" altLang="fr-FR" sz="1400" dirty="0" err="1">
                <a:solidFill>
                  <a:schemeClr val="bg1"/>
                </a:solidFill>
              </a:rPr>
              <a:t>glazing</a:t>
            </a:r>
            <a:r>
              <a:rPr lang="fr-FR" altLang="fr-FR" sz="1400" dirty="0">
                <a:solidFill>
                  <a:schemeClr val="bg1"/>
                </a:solidFill>
              </a:rPr>
              <a:t> </a:t>
            </a:r>
            <a:r>
              <a:rPr lang="fr-FR" altLang="fr-FR" sz="1400" dirty="0" err="1">
                <a:solidFill>
                  <a:schemeClr val="bg1"/>
                </a:solidFill>
              </a:rPr>
              <a:t>materials</a:t>
            </a:r>
            <a:endParaRPr lang="fr-FR" altLang="fr-FR" sz="1400" dirty="0">
              <a:solidFill>
                <a:schemeClr val="bg1"/>
              </a:solidFill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fr-FR" sz="1400" dirty="0">
                <a:solidFill>
                  <a:schemeClr val="bg1"/>
                </a:solidFill>
              </a:rPr>
              <a:t>  orientation of </a:t>
            </a:r>
            <a:r>
              <a:rPr lang="fr-FR" altLang="fr-FR" sz="1400" dirty="0" err="1">
                <a:solidFill>
                  <a:schemeClr val="bg1"/>
                </a:solidFill>
              </a:rPr>
              <a:t>openings</a:t>
            </a:r>
            <a:endParaRPr lang="fr-FR" altLang="fr-FR" sz="1400" dirty="0">
              <a:solidFill>
                <a:schemeClr val="bg1"/>
              </a:solidFill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fr-FR" sz="1400" dirty="0">
                <a:solidFill>
                  <a:schemeClr val="bg1"/>
                </a:solidFill>
              </a:rPr>
              <a:t>  existence of </a:t>
            </a:r>
            <a:r>
              <a:rPr lang="fr-FR" altLang="fr-FR" sz="1400" dirty="0" err="1">
                <a:solidFill>
                  <a:schemeClr val="bg1"/>
                </a:solidFill>
              </a:rPr>
              <a:t>external</a:t>
            </a:r>
            <a:r>
              <a:rPr lang="fr-FR" altLang="fr-FR" sz="1400" dirty="0">
                <a:solidFill>
                  <a:schemeClr val="bg1"/>
                </a:solidFill>
              </a:rPr>
              <a:t> </a:t>
            </a:r>
            <a:r>
              <a:rPr lang="fr-FR" altLang="fr-FR" sz="1400" dirty="0" err="1">
                <a:solidFill>
                  <a:schemeClr val="bg1"/>
                </a:solidFill>
              </a:rPr>
              <a:t>masks</a:t>
            </a:r>
            <a:endParaRPr lang="fr-FR" altLang="fr-FR" sz="1400" dirty="0">
              <a:solidFill>
                <a:schemeClr val="bg1"/>
              </a:solidFill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fr-FR" sz="1400" dirty="0">
                <a:solidFill>
                  <a:schemeClr val="bg1"/>
                </a:solidFill>
              </a:rPr>
              <a:t>  </a:t>
            </a:r>
            <a:r>
              <a:rPr lang="fr-FR" altLang="fr-FR" sz="1400" dirty="0" err="1">
                <a:solidFill>
                  <a:schemeClr val="bg1"/>
                </a:solidFill>
              </a:rPr>
              <a:t>internal</a:t>
            </a:r>
            <a:r>
              <a:rPr lang="fr-FR" altLang="fr-FR" sz="1400" dirty="0">
                <a:solidFill>
                  <a:schemeClr val="bg1"/>
                </a:solidFill>
              </a:rPr>
              <a:t> </a:t>
            </a:r>
            <a:r>
              <a:rPr lang="fr-FR" altLang="fr-FR" sz="1400" dirty="0" err="1">
                <a:solidFill>
                  <a:schemeClr val="bg1"/>
                </a:solidFill>
              </a:rPr>
              <a:t>wall</a:t>
            </a:r>
            <a:r>
              <a:rPr lang="fr-FR" altLang="fr-FR" sz="1400" dirty="0">
                <a:solidFill>
                  <a:schemeClr val="bg1"/>
                </a:solidFill>
              </a:rPr>
              <a:t> </a:t>
            </a:r>
            <a:r>
              <a:rPr lang="fr-FR" altLang="fr-FR" sz="1400" dirty="0" err="1">
                <a:solidFill>
                  <a:schemeClr val="bg1"/>
                </a:solidFill>
              </a:rPr>
              <a:t>reflection</a:t>
            </a:r>
            <a:r>
              <a:rPr lang="fr-FR" altLang="fr-FR" sz="1400" dirty="0">
                <a:solidFill>
                  <a:schemeClr val="bg1"/>
                </a:solidFill>
              </a:rPr>
              <a:t> </a:t>
            </a:r>
            <a:r>
              <a:rPr lang="fr-FR" altLang="fr-FR" sz="1400" dirty="0" err="1">
                <a:solidFill>
                  <a:schemeClr val="bg1"/>
                </a:solidFill>
              </a:rPr>
              <a:t>factors</a:t>
            </a:r>
            <a:endParaRPr lang="fr-FR" altLang="fr-F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1E78733-A9B1-C240-AE57-B076BB6756FF}"/>
              </a:ext>
            </a:extLst>
          </p:cNvPr>
          <p:cNvSpPr txBox="1"/>
          <p:nvPr/>
        </p:nvSpPr>
        <p:spPr>
          <a:xfrm>
            <a:off x="827584" y="980728"/>
            <a:ext cx="71047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Το </a:t>
            </a:r>
            <a:r>
              <a:rPr lang="fr-FR" b="1" dirty="0"/>
              <a:t>lux</a:t>
            </a:r>
            <a:r>
              <a:rPr lang="fr-FR" dirty="0"/>
              <a:t> (</a:t>
            </a:r>
            <a:r>
              <a:rPr lang="el-GR" dirty="0"/>
              <a:t>σύμβολο: </a:t>
            </a:r>
            <a:r>
              <a:rPr lang="fr-FR" b="1" dirty="0"/>
              <a:t>lx</a:t>
            </a:r>
            <a:r>
              <a:rPr lang="fr-FR" dirty="0"/>
              <a:t>) </a:t>
            </a:r>
            <a:r>
              <a:rPr lang="el-GR" dirty="0"/>
              <a:t>είναι η μονάδα </a:t>
            </a:r>
            <a:r>
              <a:rPr lang="fr-FR" dirty="0">
                <a:hlinkClick r:id="rId2" tooltip="SI"/>
              </a:rPr>
              <a:t>SI</a:t>
            </a:r>
            <a:r>
              <a:rPr lang="fr-FR" dirty="0"/>
              <a:t> </a:t>
            </a:r>
            <a:r>
              <a:rPr lang="el-GR" dirty="0"/>
              <a:t>του φωτισμού που μετράει την φωτεινή ισχύ ανά περιοχή. Χρησιμοποιείται στη </a:t>
            </a:r>
            <a:r>
              <a:rPr lang="el-GR" dirty="0" err="1"/>
              <a:t>φωτομέτρηση</a:t>
            </a:r>
            <a:r>
              <a:rPr lang="el-GR" dirty="0"/>
              <a:t> ως ένα μέτρο της έντασης που προσπίπτει ή περνά μέσα από μια </a:t>
            </a:r>
            <a:r>
              <a:rPr lang="el-GR" dirty="0">
                <a:hlinkClick r:id="rId3" tooltip="Επιφάνεια (τοπολογία) (δεν έχει γραφτεί ακόμα)"/>
              </a:rPr>
              <a:t>επιφάνεια</a:t>
            </a:r>
            <a:r>
              <a:rPr lang="el-GR" dirty="0"/>
              <a:t> όπως λαμβάνεται από το ανθρώπινο μάτι</a:t>
            </a:r>
            <a:endParaRPr lang="fr-G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3373464-BEDC-6440-9332-700BAEC9342D}"/>
              </a:ext>
            </a:extLst>
          </p:cNvPr>
          <p:cNvSpPr txBox="1"/>
          <p:nvPr/>
        </p:nvSpPr>
        <p:spPr>
          <a:xfrm>
            <a:off x="844216" y="457508"/>
            <a:ext cx="1378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fr-FR" dirty="0">
                <a:solidFill>
                  <a:srgbClr val="7AA2FF"/>
                </a:solidFill>
              </a:rPr>
              <a:t>Natural </a:t>
            </a:r>
            <a:r>
              <a:rPr lang="fr-FR" altLang="fr-FR" dirty="0" err="1">
                <a:solidFill>
                  <a:srgbClr val="7AA2FF"/>
                </a:solidFill>
              </a:rPr>
              <a:t>lighting</a:t>
            </a:r>
            <a:endParaRPr lang="fr-FR" altLang="fr-FR" dirty="0">
              <a:solidFill>
                <a:srgbClr val="7AA2FF"/>
              </a:solidFill>
            </a:endParaRPr>
          </a:p>
          <a:p>
            <a:endParaRPr lang="fr-GR" dirty="0"/>
          </a:p>
        </p:txBody>
      </p:sp>
      <p:pic>
        <p:nvPicPr>
          <p:cNvPr id="64514" name="Picture 2">
            <a:extLst>
              <a:ext uri="{FF2B5EF4-FFF2-40B4-BE49-F238E27FC236}">
                <a16:creationId xmlns:a16="http://schemas.microsoft.com/office/drawing/2014/main" id="{CBF66890-6BDB-3D49-83BF-ACC9CFB47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67271"/>
            <a:ext cx="2357843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9EBDE69-5DD7-554C-99CC-7CB050FCC3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4946" y="2060848"/>
            <a:ext cx="5937507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49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nuit, bâtiment, illuminé, sol, lune, éclairage, appartement, la fenêtre,  foncé, bizarre, fantomatique | Pikist">
            <a:extLst>
              <a:ext uri="{FF2B5EF4-FFF2-40B4-BE49-F238E27FC236}">
                <a16:creationId xmlns:a16="http://schemas.microsoft.com/office/drawing/2014/main" id="{6A493743-E063-CB42-B8CC-13AB8B6AB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352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 descr="Place de la Constitution">
            <a:extLst>
              <a:ext uri="{FF2B5EF4-FFF2-40B4-BE49-F238E27FC236}">
                <a16:creationId xmlns:a16="http://schemas.microsoft.com/office/drawing/2014/main" id="{E7EFDD16-5F8A-E840-9B5E-862DD1B4F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8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3FC9A64-364B-8846-98AD-9E3397213ACC}"/>
              </a:ext>
            </a:extLst>
          </p:cNvPr>
          <p:cNvSpPr txBox="1"/>
          <p:nvPr/>
        </p:nvSpPr>
        <p:spPr>
          <a:xfrm>
            <a:off x="755576" y="6083300"/>
            <a:ext cx="3148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/>
              <a:t>plaza</a:t>
            </a:r>
            <a:r>
              <a:rPr lang="fr-FR" i="1" dirty="0"/>
              <a:t> de la </a:t>
            </a:r>
            <a:r>
              <a:rPr lang="fr-FR" i="1" dirty="0" err="1"/>
              <a:t>Constitución</a:t>
            </a:r>
            <a:r>
              <a:rPr lang="fr-FR" i="1" dirty="0"/>
              <a:t>, Mexico City.</a:t>
            </a:r>
          </a:p>
          <a:p>
            <a:r>
              <a:rPr lang="fr-FR" i="1" dirty="0"/>
              <a:t>E&gt;100 000 lux</a:t>
            </a:r>
            <a:endParaRPr lang="fr-GR" dirty="0"/>
          </a:p>
        </p:txBody>
      </p:sp>
    </p:spTree>
    <p:extLst>
      <p:ext uri="{BB962C8B-B14F-4D97-AF65-F5344CB8AC3E}">
        <p14:creationId xmlns:p14="http://schemas.microsoft.com/office/powerpoint/2010/main" val="360189907"/>
      </p:ext>
    </p:extLst>
  </p:cSld>
  <p:clrMapOvr>
    <a:masterClrMapping/>
  </p:clrMapOvr>
</p:sld>
</file>

<file path=ppt/theme/theme1.xml><?xml version="1.0" encoding="utf-8"?>
<a:theme xmlns:a="http://schemas.openxmlformats.org/drawingml/2006/main" name="Nouvel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fr-FR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fr-FR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7353</TotalTime>
  <Words>859</Words>
  <Application>Microsoft Macintosh PowerPoint</Application>
  <PresentationFormat>Affichage à l'écran (4:3)</PresentationFormat>
  <Paragraphs>113</Paragraphs>
  <Slides>22</Slides>
  <Notes>13</Notes>
  <HiddenSlides>0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8" baseType="lpstr">
      <vt:lpstr>Arial</vt:lpstr>
      <vt:lpstr>Helvetica Neue</vt:lpstr>
      <vt:lpstr>Times</vt:lpstr>
      <vt:lpstr>Verdana</vt:lpstr>
      <vt:lpstr>Nouvelle présentation</vt:lpstr>
      <vt:lpstr>Document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CRESSON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CRESSON</dc:creator>
  <cp:lastModifiedBy>REMY NICOLAS-MICHEL-PHILIPPE</cp:lastModifiedBy>
  <cp:revision>55</cp:revision>
  <cp:lastPrinted>2006-02-15T14:36:39Z</cp:lastPrinted>
  <dcterms:created xsi:type="dcterms:W3CDTF">2005-10-06T06:30:48Z</dcterms:created>
  <dcterms:modified xsi:type="dcterms:W3CDTF">2024-10-17T08:01:49Z</dcterms:modified>
</cp:coreProperties>
</file>