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486" r:id="rId2"/>
    <p:sldId id="809" r:id="rId3"/>
    <p:sldId id="810" r:id="rId4"/>
    <p:sldId id="606" r:id="rId5"/>
    <p:sldId id="607" r:id="rId6"/>
    <p:sldId id="652" r:id="rId7"/>
    <p:sldId id="761" r:id="rId8"/>
    <p:sldId id="783" r:id="rId9"/>
    <p:sldId id="766" r:id="rId10"/>
    <p:sldId id="801" r:id="rId11"/>
    <p:sldId id="666" r:id="rId12"/>
    <p:sldId id="804" r:id="rId13"/>
    <p:sldId id="662" r:id="rId14"/>
    <p:sldId id="663" r:id="rId15"/>
    <p:sldId id="739" r:id="rId16"/>
    <p:sldId id="813" r:id="rId17"/>
    <p:sldId id="806" r:id="rId18"/>
    <p:sldId id="624" r:id="rId19"/>
    <p:sldId id="811" r:id="rId20"/>
    <p:sldId id="812" r:id="rId21"/>
    <p:sldId id="803" r:id="rId22"/>
    <p:sldId id="80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8F7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713" autoAdjust="0"/>
  </p:normalViewPr>
  <p:slideViewPr>
    <p:cSldViewPr>
      <p:cViewPr varScale="1">
        <p:scale>
          <a:sx n="59" d="100"/>
          <a:sy n="59" d="100"/>
        </p:scale>
        <p:origin x="1516" y="5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ahnschrif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ahnschrift" panose="020B0502040204020203" pitchFamily="34" charset="0"/>
              </a:defRPr>
            </a:lvl1pPr>
          </a:lstStyle>
          <a:p>
            <a:fld id="{7D512022-8528-45DD-A3C3-25345C07040C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ahnschrif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ahnschrift" panose="020B0502040204020203" pitchFamily="34" charset="0"/>
              </a:defRPr>
            </a:lvl1pPr>
          </a:lstStyle>
          <a:p>
            <a:fld id="{A0D6F9E3-B7E6-474C-9DDB-E592EF2B15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Bahnschrift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ahnschrift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ahnschrift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ahnschrift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ahnschrift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6F9E3-B7E6-474C-9DDB-E592EF2B15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6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i="0" dirty="0" err="1">
                <a:solidFill>
                  <a:srgbClr val="6D6D77"/>
                </a:solidFill>
                <a:effectLst/>
                <a:latin typeface="Open Sans" panose="020B0606030504020204" pitchFamily="34" charset="0"/>
              </a:rPr>
              <a:t>Matthäus</a:t>
            </a:r>
            <a:r>
              <a:rPr lang="it-IT" sz="1200" b="1" i="0" dirty="0">
                <a:solidFill>
                  <a:srgbClr val="6D6D7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200" b="1" i="0" dirty="0" err="1">
                <a:solidFill>
                  <a:srgbClr val="6D6D77"/>
                </a:solidFill>
                <a:effectLst/>
                <a:latin typeface="Open Sans" panose="020B0606030504020204" pitchFamily="34" charset="0"/>
              </a:rPr>
              <a:t>Merian</a:t>
            </a:r>
            <a:r>
              <a:rPr lang="it-IT" sz="1200" b="0" i="0" dirty="0">
                <a:solidFill>
                  <a:srgbClr val="6D6D77"/>
                </a:solidFill>
                <a:effectLst/>
                <a:latin typeface="Open Sans" panose="020B0606030504020204" pitchFamily="34" charset="0"/>
              </a:rPr>
              <a:t> il vecchio in due lastre, quindi raccolta nell'</a:t>
            </a:r>
            <a:r>
              <a:rPr lang="it-IT" sz="1200" b="0" i="1" dirty="0">
                <a:solidFill>
                  <a:srgbClr val="6D6D77"/>
                </a:solidFill>
                <a:effectLst/>
                <a:latin typeface="Open Sans" panose="020B0606030504020204" pitchFamily="34" charset="0"/>
              </a:rPr>
              <a:t>Itinerarium </a:t>
            </a:r>
            <a:r>
              <a:rPr lang="it-IT" sz="1200" b="0" i="1" dirty="0" err="1">
                <a:solidFill>
                  <a:srgbClr val="6D6D77"/>
                </a:solidFill>
                <a:effectLst/>
                <a:latin typeface="Open Sans" panose="020B0606030504020204" pitchFamily="34" charset="0"/>
              </a:rPr>
              <a:t>Italiæ</a:t>
            </a:r>
            <a:r>
              <a:rPr lang="it-IT" sz="1200" b="0" i="1" dirty="0">
                <a:solidFill>
                  <a:srgbClr val="6D6D7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it-IT" sz="1200" b="0" i="1" dirty="0" err="1">
                <a:solidFill>
                  <a:srgbClr val="6D6D77"/>
                </a:solidFill>
                <a:effectLst/>
                <a:latin typeface="Open Sans" panose="020B0606030504020204" pitchFamily="34" charset="0"/>
              </a:rPr>
              <a:t>Nov-antiquæ</a:t>
            </a:r>
            <a:r>
              <a:rPr lang="it-IT" sz="1200" b="0" i="0" dirty="0">
                <a:solidFill>
                  <a:srgbClr val="6D6D77"/>
                </a:solidFill>
                <a:effectLst/>
                <a:latin typeface="Open Sans" panose="020B0606030504020204" pitchFamily="34" charset="0"/>
              </a:rPr>
              <a:t>, opera scritta da Martin </a:t>
            </a:r>
            <a:r>
              <a:rPr lang="it-IT" sz="1200" b="0" i="0" dirty="0" err="1">
                <a:solidFill>
                  <a:srgbClr val="6D6D77"/>
                </a:solidFill>
                <a:effectLst/>
                <a:latin typeface="Open Sans" panose="020B0606030504020204" pitchFamily="34" charset="0"/>
              </a:rPr>
              <a:t>Zeiller</a:t>
            </a:r>
            <a:r>
              <a:rPr lang="it-IT" sz="1200" b="0" i="0" dirty="0">
                <a:solidFill>
                  <a:srgbClr val="6D6D77"/>
                </a:solidFill>
                <a:effectLst/>
                <a:latin typeface="Open Sans" panose="020B0606030504020204" pitchFamily="34" charset="0"/>
              </a:rPr>
              <a:t> ed edita dallo stesso </a:t>
            </a:r>
            <a:r>
              <a:rPr lang="it-IT" sz="1200" b="0" i="0" dirty="0" err="1">
                <a:solidFill>
                  <a:srgbClr val="6D6D77"/>
                </a:solidFill>
                <a:effectLst/>
                <a:latin typeface="Open Sans" panose="020B0606030504020204" pitchFamily="34" charset="0"/>
              </a:rPr>
              <a:t>Merian</a:t>
            </a:r>
            <a:r>
              <a:rPr lang="it-IT" sz="1200" b="0" i="0" dirty="0">
                <a:solidFill>
                  <a:srgbClr val="6D6D77"/>
                </a:solidFill>
                <a:effectLst/>
                <a:latin typeface="Open Sans" panose="020B0606030504020204" pitchFamily="34" charset="0"/>
              </a:rPr>
              <a:t> a Francoforte sul Meno nel 1640.</a:t>
            </a:r>
            <a:endParaRPr lang="en-US" sz="1200" dirty="0">
              <a:latin typeface="Bahnschrift" panose="020B050204020402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6F9E3-B7E6-474C-9DDB-E592EF2B15F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8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5FA63-206E-4FDB-ACB8-523652FF3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933CB-12BF-41B6-AB20-7BD8188C6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13F55-B92C-488A-9DFF-A00CA426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F005-C418-4B7E-8053-65D68ADC48E6}" type="datetimeFigureOut">
              <a:rPr lang="it-IT" smtClean="0"/>
              <a:pPr/>
              <a:t>16/04/2024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A8CF9-3C66-4D23-9926-9F459274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1259F-3E59-47AE-A173-4D3561BE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61C-DEA0-4990-BC57-1316B5590CA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23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67271-3BFD-4DCA-99C2-089BB691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EB6B4-2F20-4A81-83AE-DB90CA171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8E634-AC55-4245-AF35-B2A6019D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F005-C418-4B7E-8053-65D68ADC48E6}" type="datetimeFigureOut">
              <a:rPr lang="it-IT" smtClean="0"/>
              <a:pPr/>
              <a:t>16/04/2024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3D817-9D95-4787-9575-4B83DD2B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4FEEB-03C8-4A45-85BF-04811BE5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61C-DEA0-4990-BC57-1316B5590CA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93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A9B01A-A3DA-4226-87C3-FF6E6DD5C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A17AC-FE54-4646-868D-EB7F57EDA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0E394-A4E0-4345-962E-CA9BD25F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F005-C418-4B7E-8053-65D68ADC48E6}" type="datetimeFigureOut">
              <a:rPr lang="it-IT" smtClean="0"/>
              <a:pPr/>
              <a:t>16/04/2024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AB36E-FE8E-4FBE-BEAE-D4E678AD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316F4-D68A-45D4-B238-53AEB4FD4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61C-DEA0-4990-BC57-1316B5590CA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40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146B-B1A6-4B43-B213-CDE79D966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7C558-7983-4FE1-AB46-CF9A55A59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9048C-F690-4FE2-AB97-5CC17023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F005-C418-4B7E-8053-65D68ADC48E6}" type="datetimeFigureOut">
              <a:rPr lang="it-IT" smtClean="0"/>
              <a:pPr/>
              <a:t>16/04/2024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585E9-4211-497E-8C4D-79A4AFC2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94C7E-5C9B-41E2-857C-40D72A76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61C-DEA0-4990-BC57-1316B5590CA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00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D86E-3E24-4764-8C01-81C4A84AD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E4B9F-D960-4FEB-858E-A98B3E13D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38B2F-85DB-427E-92A0-E6EDADD7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F005-C418-4B7E-8053-65D68ADC48E6}" type="datetimeFigureOut">
              <a:rPr lang="it-IT" smtClean="0"/>
              <a:pPr/>
              <a:t>16/04/2024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C1AC3-CBD8-4D74-9F0F-6A6CA67D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4AFEF-27E0-4783-9911-01D8D70A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61C-DEA0-4990-BC57-1316B5590CA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38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8C18-D667-4528-A245-76A71BDC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A2F1E-6777-4837-B1B3-5DC59EB6A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35D42-DA7B-4841-AF22-F8996EEE8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94FFD-F2F1-4E62-8590-D5D8E8AE2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F005-C418-4B7E-8053-65D68ADC48E6}" type="datetimeFigureOut">
              <a:rPr lang="it-IT" smtClean="0"/>
              <a:pPr/>
              <a:t>16/04/2024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BF00B-EE2E-47CC-AE29-7EB2B208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A6200-E561-4334-8BD3-B34228D3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61C-DEA0-4990-BC57-1316B5590CA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01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B46EF-AD86-43AF-ACEE-4F9A1372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D6781-4EFA-462F-A452-9C6CD065A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83374-2439-4B46-961C-909A2A16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F33548-4334-4C43-A14D-11BD64803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0159A-44F2-48BE-AC36-973185541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D38C8-B035-48CA-8C0C-D32E9D44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F005-C418-4B7E-8053-65D68ADC48E6}" type="datetimeFigureOut">
              <a:rPr lang="it-IT" smtClean="0"/>
              <a:pPr/>
              <a:t>16/04/2024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308DC-F5C5-4061-94BC-D109F645B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A09BC-BBC0-4B8F-AA2C-1D74BF9B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61C-DEA0-4990-BC57-1316B5590CA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64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F647-08F4-4CD9-B02A-13AF572C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5EC70-F92B-4731-84D4-ED4475514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F005-C418-4B7E-8053-65D68ADC48E6}" type="datetimeFigureOut">
              <a:rPr lang="it-IT" smtClean="0"/>
              <a:pPr/>
              <a:t>16/04/2024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A406F-913C-4DF4-AB83-C3AA906E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C30A7-5CA0-47C6-BFAE-AC695BBE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61C-DEA0-4990-BC57-1316B5590CA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33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D8C940-E57B-46C3-87B3-54C7C382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F005-C418-4B7E-8053-65D68ADC48E6}" type="datetimeFigureOut">
              <a:rPr lang="it-IT" smtClean="0"/>
              <a:pPr/>
              <a:t>16/04/2024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CDAD76-5B4A-4D1D-BF67-B2688C26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A0D26-5EFC-4D95-BCAE-44F95C30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61C-DEA0-4990-BC57-1316B5590CA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70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D626-490A-4325-AE93-934A75259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1245D-344A-41BA-8DEE-C74FC2671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AB17D-2446-4A0B-A0A1-7E625F20D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BF09D-DD14-4F9A-BC3F-8EDD701E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F005-C418-4B7E-8053-65D68ADC48E6}" type="datetimeFigureOut">
              <a:rPr lang="it-IT" smtClean="0"/>
              <a:pPr/>
              <a:t>16/04/2024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84843-FB40-4D15-9293-EE906B1B6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B7668-6435-479A-BD2D-3BB4973D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61C-DEA0-4990-BC57-1316B5590CA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6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3CDAD-5AB7-4F60-8E6B-E9642280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0E737A-3965-4122-A839-FD5AC31A6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C33BF-E26C-44B6-81E0-483E2F58B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4DA33-067D-4643-8DD3-ADD074D8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F005-C418-4B7E-8053-65D68ADC48E6}" type="datetimeFigureOut">
              <a:rPr lang="it-IT" smtClean="0"/>
              <a:pPr/>
              <a:t>16/04/2024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C9326-4AD3-4265-AF3C-B4280CFC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A1110-D6B3-4E20-AB25-EA30652C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F61C-DEA0-4990-BC57-1316B5590CA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20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8C9FE-A6B2-4E03-A404-F4409F0D4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fld id="{4BE1F005-C418-4B7E-8053-65D68ADC48E6}" type="datetimeFigureOut">
              <a:rPr lang="it-IT" smtClean="0"/>
              <a:pPr/>
              <a:t>16/04/2024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912FB-AF72-4998-A1AA-B0CD37F8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C693F-1431-4FAC-A3A6-5C55495D1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ahnschrift" panose="020B0502040204020203" pitchFamily="34" charset="0"/>
              </a:defRPr>
            </a:lvl1pPr>
          </a:lstStyle>
          <a:p>
            <a:fld id="{7CF4F61C-DEA0-4990-BC57-1316B5590CA0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10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Bahnschrift" panose="020B0502040204020203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99C89B9-A935-6ECB-3D21-16126CA8CF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96400" cy="8229600"/>
          </a:xfrm>
          <a:prstGeom prst="rect">
            <a:avLst/>
          </a:prstGeom>
        </p:spPr>
      </p:pic>
      <p:sp>
        <p:nvSpPr>
          <p:cNvPr id="6" name="Rettangolo 3">
            <a:extLst>
              <a:ext uri="{FF2B5EF4-FFF2-40B4-BE49-F238E27FC236}">
                <a16:creationId xmlns:a16="http://schemas.microsoft.com/office/drawing/2014/main" id="{F535F807-C2E1-4AE7-8FCA-011AD9C60956}"/>
              </a:ext>
            </a:extLst>
          </p:cNvPr>
          <p:cNvSpPr/>
          <p:nvPr/>
        </p:nvSpPr>
        <p:spPr>
          <a:xfrm>
            <a:off x="503040" y="1066800"/>
            <a:ext cx="87933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sz="4400" b="1" i="0" u="none" strike="noStrike" baseline="0" dirty="0">
                <a:latin typeface="Bahnschrift" panose="020B0502040204020203" pitchFamily="34" charset="0"/>
              </a:rPr>
              <a:t>ΧΑΡΤΟΓΡΑΦΙΑ ΚΑΙ ΚΟΛΑΖ</a:t>
            </a:r>
          </a:p>
          <a:p>
            <a:pPr algn="l"/>
            <a:r>
              <a:rPr lang="el-GR" sz="1800" b="0" i="0" u="none" strike="noStrike" baseline="0" dirty="0">
                <a:latin typeface="Bahnschrift" panose="020B0502040204020203" pitchFamily="34" charset="0"/>
              </a:rPr>
              <a:t>Η υποκειμενικότητα του χάρτη μεταξύ εικονογράφησης και δεδομένων</a:t>
            </a:r>
            <a:endParaRPr lang="en-US" i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3130B-C4C8-48CC-9C56-2A2BE7B6A3A8}"/>
              </a:ext>
            </a:extLst>
          </p:cNvPr>
          <p:cNvSpPr txBox="1"/>
          <p:nvPr/>
        </p:nvSpPr>
        <p:spPr>
          <a:xfrm>
            <a:off x="503040" y="240268"/>
            <a:ext cx="86409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400" b="1" i="0" u="none" strike="noStrike" dirty="0">
                <a:effectLst/>
                <a:latin typeface="Bahnschrift" panose="020B0502040204020203" pitchFamily="34" charset="0"/>
              </a:rPr>
              <a:t>ΓΕΩΓΡΑΦΙΕΣ – ΕΠΙΣΤΗΜΟΝΙΚΟ ΣΥΝΕΔΡΙΟ</a:t>
            </a:r>
            <a:endParaRPr lang="el-GR" sz="1400" b="1" i="0" dirty="0">
              <a:effectLst/>
              <a:latin typeface="Bahnschrift" panose="020B0502040204020203" pitchFamily="34" charset="0"/>
            </a:endParaRPr>
          </a:p>
          <a:p>
            <a:pPr algn="l"/>
            <a:r>
              <a:rPr lang="el-GR" sz="1400" b="0" i="0" dirty="0">
                <a:effectLst/>
                <a:latin typeface="Bahnschrift" panose="020B0502040204020203" pitchFamily="34" charset="0"/>
              </a:rPr>
              <a:t>Αθήνα, 24 – 26 Νοεμβρίου 2022</a:t>
            </a:r>
            <a:endParaRPr lang="en-GB" sz="1400" b="0" i="0" dirty="0">
              <a:effectLst/>
              <a:latin typeface="Bahnschrift" panose="020B0502040204020203" pitchFamily="34" charset="0"/>
            </a:endParaRPr>
          </a:p>
          <a:p>
            <a:pPr algn="l"/>
            <a:r>
              <a:rPr lang="el-GR" sz="1400" b="1" i="0" dirty="0">
                <a:effectLst/>
                <a:latin typeface="Bahnschrift" panose="020B0502040204020203" pitchFamily="34" charset="0"/>
              </a:rPr>
              <a:t>Τμήμα Γεωγραφίας</a:t>
            </a:r>
            <a:r>
              <a:rPr lang="en-GB" sz="1400" b="1" i="0" dirty="0">
                <a:effectLst/>
                <a:latin typeface="Bahnschrift" panose="020B0502040204020203" pitchFamily="34" charset="0"/>
              </a:rPr>
              <a:t>,</a:t>
            </a:r>
            <a:r>
              <a:rPr lang="el-GR" sz="1400" b="1" i="0" dirty="0">
                <a:effectLst/>
                <a:latin typeface="Bahnschrift" panose="020B0502040204020203" pitchFamily="34" charset="0"/>
              </a:rPr>
              <a:t> </a:t>
            </a:r>
            <a:r>
              <a:rPr lang="el-GR" sz="1400" b="1" i="0" dirty="0" err="1">
                <a:effectLst/>
                <a:latin typeface="Bahnschrift" panose="020B0502040204020203" pitchFamily="34" charset="0"/>
              </a:rPr>
              <a:t>Χαροκόπείο</a:t>
            </a:r>
            <a:r>
              <a:rPr lang="el-GR" sz="1400" b="1" i="0" dirty="0">
                <a:effectLst/>
                <a:latin typeface="Bahnschrift" panose="020B0502040204020203" pitchFamily="34" charset="0"/>
              </a:rPr>
              <a:t> Πανεπιστήμιο</a:t>
            </a:r>
            <a:r>
              <a:rPr lang="en-GB" sz="1400" b="1" i="0" dirty="0">
                <a:effectLst/>
                <a:latin typeface="Bahnschrift" panose="020B0502040204020203" pitchFamily="34" charset="0"/>
              </a:rPr>
              <a:t>, </a:t>
            </a:r>
            <a:r>
              <a:rPr lang="el-GR" sz="1400" b="1" i="0" dirty="0">
                <a:effectLst/>
                <a:latin typeface="Bahnschrift" panose="020B0502040204020203" pitchFamily="34" charset="0"/>
              </a:rPr>
              <a:t>Αθήνα</a:t>
            </a:r>
            <a:endParaRPr lang="el-GR" sz="1400" b="0" i="0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EF2E3-428D-4874-9740-43D2E9BDBA8D}"/>
              </a:ext>
            </a:extLst>
          </p:cNvPr>
          <p:cNvSpPr txBox="1"/>
          <p:nvPr/>
        </p:nvSpPr>
        <p:spPr>
          <a:xfrm>
            <a:off x="503040" y="2259449"/>
            <a:ext cx="4648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0" u="none" strike="noStrike" baseline="0" dirty="0">
                <a:solidFill>
                  <a:srgbClr val="000000"/>
                </a:solidFill>
                <a:latin typeface="Bahnschrift" panose="020B0502040204020203" pitchFamily="34" charset="0"/>
              </a:rPr>
              <a:t>Fab</a:t>
            </a:r>
            <a:r>
              <a:rPr lang="el-GR" sz="1400" b="1" i="0" u="none" strike="noStrike" baseline="0" dirty="0" err="1">
                <a:solidFill>
                  <a:srgbClr val="000000"/>
                </a:solidFill>
                <a:latin typeface="Bahnschrift" panose="020B0502040204020203" pitchFamily="34" charset="0"/>
              </a:rPr>
              <a:t>iano</a:t>
            </a:r>
            <a:r>
              <a:rPr lang="el-GR" sz="1400" b="1" i="0" u="none" strike="noStrike" baseline="0" dirty="0">
                <a:solidFill>
                  <a:srgbClr val="000000"/>
                </a:solidFill>
                <a:latin typeface="Bahnschrift" panose="020B0502040204020203" pitchFamily="34" charset="0"/>
              </a:rPr>
              <a:t> Micocci </a:t>
            </a:r>
            <a:r>
              <a:rPr lang="el-GR" sz="1400" b="0" i="0" u="none" strike="noStrike" baseline="0" dirty="0">
                <a:solidFill>
                  <a:srgbClr val="000000"/>
                </a:solidFill>
                <a:latin typeface="Bahnschrift" panose="020B0502040204020203" pitchFamily="34" charset="0"/>
              </a:rPr>
              <a:t>Δρ., Αρχιτέκτονας Μηχ.</a:t>
            </a:r>
          </a:p>
          <a:p>
            <a:r>
              <a:rPr lang="el-GR" sz="1400" b="0" i="0" u="none" strike="noStrike" baseline="0" dirty="0">
                <a:solidFill>
                  <a:srgbClr val="000000"/>
                </a:solidFill>
                <a:latin typeface="Bahnschrift" panose="020B0502040204020203" pitchFamily="34" charset="0"/>
              </a:rPr>
              <a:t>Επίκουρος Καθηγητής Α</a:t>
            </a:r>
            <a:r>
              <a:rPr lang="el-GR" sz="1400" dirty="0">
                <a:solidFill>
                  <a:srgbClr val="000000"/>
                </a:solidFill>
                <a:latin typeface="Bahnschrift" panose="020B0502040204020203" pitchFamily="34" charset="0"/>
              </a:rPr>
              <a:t>ρχιτεκτονικού</a:t>
            </a:r>
            <a:r>
              <a:rPr lang="el-GR" sz="1400" b="0" i="0" u="none" strike="noStrike" baseline="0" dirty="0">
                <a:solidFill>
                  <a:srgbClr val="000000"/>
                </a:solidFill>
                <a:latin typeface="Bahnschrift" panose="020B0502040204020203" pitchFamily="34" charset="0"/>
              </a:rPr>
              <a:t> Σχεδιασμού</a:t>
            </a:r>
            <a:endParaRPr lang="en-GB" sz="1400" b="0" i="0" u="none" strike="noStrike" baseline="0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r>
              <a:rPr lang="el-GR" sz="1400" dirty="0">
                <a:solidFill>
                  <a:srgbClr val="000000"/>
                </a:solidFill>
                <a:latin typeface="Bahnschrift" panose="020B0502040204020203" pitchFamily="34" charset="0"/>
              </a:rPr>
              <a:t>Τ</a:t>
            </a:r>
            <a:r>
              <a:rPr lang="el-GR" sz="1400" b="0" i="0" u="none" strike="noStrike" baseline="0" dirty="0">
                <a:solidFill>
                  <a:srgbClr val="000000"/>
                </a:solidFill>
                <a:latin typeface="Bahnschrift" panose="020B0502040204020203" pitchFamily="34" charset="0"/>
              </a:rPr>
              <a:t>μήμα Αρχιτεκτόνων Μηχανικός</a:t>
            </a:r>
            <a:endParaRPr lang="en-GB" sz="1400" b="0" i="0" u="none" strike="noStrike" baseline="0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r>
              <a:rPr lang="el-GR" sz="1400" b="0" i="0" u="none" strike="noStrike" baseline="0" dirty="0">
                <a:solidFill>
                  <a:srgbClr val="000000"/>
                </a:solidFill>
                <a:latin typeface="Bahnschrift" panose="020B0502040204020203" pitchFamily="34" charset="0"/>
              </a:rPr>
              <a:t>Πολυτεχνικής σχολής, Πανεπιστημίου Θεσσαλίας (fmicocci@uth.gr)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27455" y="6352401"/>
            <a:ext cx="1681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Bahnschrift" panose="020B0502040204020203" pitchFamily="34" charset="0"/>
              </a:rPr>
              <a:t>Germano</a:t>
            </a:r>
            <a:r>
              <a:rPr lang="en-US" sz="1200" dirty="0">
                <a:latin typeface="Bahnschrift" panose="020B0502040204020203" pitchFamily="34" charset="0"/>
              </a:rPr>
              <a:t> </a:t>
            </a:r>
            <a:r>
              <a:rPr lang="en-US" sz="1200" dirty="0" err="1">
                <a:latin typeface="Bahnschrift" panose="020B0502040204020203" pitchFamily="34" charset="0"/>
              </a:rPr>
              <a:t>Facetti</a:t>
            </a:r>
            <a:r>
              <a:rPr lang="en-US" sz="1200" dirty="0">
                <a:latin typeface="Bahnschrift" panose="020B0502040204020203" pitchFamily="34" charset="0"/>
              </a:rPr>
              <a:t>, 1977</a:t>
            </a:r>
          </a:p>
        </p:txBody>
      </p:sp>
      <p:pic>
        <p:nvPicPr>
          <p:cNvPr id="8194" name="Picture 2" descr="C:\Users\fab\Dropbox\University\2019-2020-Volos\02_Ειδικά θέματα ιστορίας και θεωρίας της πόλης και της αρχιτεκτονικής\Archive Img\08\Germano Facetti\Cover Giovenal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1"/>
            <a:ext cx="5585228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7132F5-8900-45AA-ACE9-7976F74C0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0"/>
            <a:ext cx="6172200" cy="6172200"/>
          </a:xfrm>
          <a:prstGeom prst="rect">
            <a:avLst/>
          </a:prstGeom>
        </p:spPr>
      </p:pic>
      <p:sp>
        <p:nvSpPr>
          <p:cNvPr id="6" name="Rettangolo 3">
            <a:extLst>
              <a:ext uri="{FF2B5EF4-FFF2-40B4-BE49-F238E27FC236}">
                <a16:creationId xmlns:a16="http://schemas.microsoft.com/office/drawing/2014/main" id="{16D5164B-130E-4653-B7CE-05897CF55348}"/>
              </a:ext>
            </a:extLst>
          </p:cNvPr>
          <p:cNvSpPr/>
          <p:nvPr/>
        </p:nvSpPr>
        <p:spPr>
          <a:xfrm>
            <a:off x="457200" y="6321623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Bahnschrift" panose="020B0502040204020203" pitchFamily="34" charset="0"/>
              </a:rPr>
              <a:t>Brother Eames, The Power of Tens, 1977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79BA86-FE17-46DF-9748-950C537DA3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2192"/>
            <a:ext cx="4745488" cy="6160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DF0F61-1DA9-4628-B450-1064D3BCE0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" y="-15240"/>
            <a:ext cx="4566102" cy="61874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A66363-E9C0-4E0D-8BE5-5032867E4A82}"/>
              </a:ext>
            </a:extLst>
          </p:cNvPr>
          <p:cNvSpPr txBox="1"/>
          <p:nvPr/>
        </p:nvSpPr>
        <p:spPr>
          <a:xfrm>
            <a:off x="152400" y="6258580"/>
            <a:ext cx="434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i="0" dirty="0">
                <a:effectLst/>
                <a:latin typeface="Bahnschrift" panose="020B0502040204020203" pitchFamily="34" charset="0"/>
              </a:rPr>
              <a:t>Willem Jan Neutelings, Patchwork metropolis in The Hague and Rotterdam Region, 1990</a:t>
            </a:r>
            <a:endParaRPr lang="el-GR" sz="1200" dirty="0">
              <a:latin typeface="Bahnschrif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2891C2-A15B-476A-8CB7-CF06B6158AE9}"/>
              </a:ext>
            </a:extLst>
          </p:cNvPr>
          <p:cNvSpPr txBox="1"/>
          <p:nvPr/>
        </p:nvSpPr>
        <p:spPr>
          <a:xfrm>
            <a:off x="4963544" y="625858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i="0" dirty="0">
                <a:effectLst/>
                <a:latin typeface="Bahnschrift" panose="020B0502040204020203" pitchFamily="34" charset="0"/>
              </a:rPr>
              <a:t>Willem Jan Neutelings, Vliet’ en polderstad in the Patchwork netropolis, 1984</a:t>
            </a:r>
            <a:endParaRPr lang="el-GR" sz="1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3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20F556-F1D4-4A59-8DF3-7A0208C6A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8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389B2-B428-4052-BB25-0637EC764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0"/>
            <a:ext cx="9816938" cy="68823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66C816-A3FE-2A50-BCF6-ED1EF8021CA6}"/>
              </a:ext>
            </a:extLst>
          </p:cNvPr>
          <p:cNvSpPr txBox="1"/>
          <p:nvPr/>
        </p:nvSpPr>
        <p:spPr>
          <a:xfrm>
            <a:off x="76200" y="640080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i="0" dirty="0">
                <a:effectLst/>
                <a:highlight>
                  <a:srgbClr val="C0C0C0"/>
                </a:highlight>
                <a:latin typeface="Bahnschrift" panose="020B0502040204020203" pitchFamily="34" charset="0"/>
              </a:rPr>
              <a:t>Roma, Stalker attraverso i territori attuali, 5-6-7-8 ottobre 1995</a:t>
            </a:r>
            <a:endParaRPr lang="el-GR" sz="1400" dirty="0">
              <a:highlight>
                <a:srgbClr val="C0C0C0"/>
              </a:highligh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4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EDB69A-CA52-A35F-09B8-8E721CC2C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56252" y="865252"/>
            <a:ext cx="3581400" cy="47464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6248400"/>
            <a:ext cx="3109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Bahnschrift" panose="020B0502040204020203" pitchFamily="34" charset="0"/>
              </a:rPr>
              <a:t>James Corner, Taking Measures Across the American Landscape, 1996</a:t>
            </a:r>
          </a:p>
        </p:txBody>
      </p:sp>
      <p:pic>
        <p:nvPicPr>
          <p:cNvPr id="4" name="Picture 2" descr="C:\Users\fab\Dropbox\University\2019-2020-Volos\02_Ειδικά θέματα ιστορίας και θεωρίας της πόλης και της αρχιτεκτονικής\Archive Img\08\Corner_American Landscape\a10db59dd5025411d06732b61de1d12c.jpg">
            <a:extLst>
              <a:ext uri="{FF2B5EF4-FFF2-40B4-BE49-F238E27FC236}">
                <a16:creationId xmlns:a16="http://schemas.microsoft.com/office/drawing/2014/main" id="{FB5C8EFE-B23D-4E3D-A0E9-8B662E282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7" y="0"/>
            <a:ext cx="4452444" cy="61722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165401-F12A-432D-63DC-6E12990DF2F0}"/>
              </a:ext>
            </a:extLst>
          </p:cNvPr>
          <p:cNvSpPr txBox="1"/>
          <p:nvPr/>
        </p:nvSpPr>
        <p:spPr>
          <a:xfrm>
            <a:off x="4876800" y="6428601"/>
            <a:ext cx="3657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0" u="none" strike="noStrike" baseline="0" dirty="0">
                <a:latin typeface="Bahnschrift" panose="020B0502040204020203" pitchFamily="34" charset="0"/>
              </a:rPr>
              <a:t>Alan Berger, Reclaiming the West, 2002</a:t>
            </a:r>
            <a:endParaRPr lang="en-GB" sz="12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ooden&#10;&#10;Description automatically generated">
            <a:extLst>
              <a:ext uri="{FF2B5EF4-FFF2-40B4-BE49-F238E27FC236}">
                <a16:creationId xmlns:a16="http://schemas.microsoft.com/office/drawing/2014/main" id="{E3AC9B52-7204-8951-C1EC-CE2D73176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76" y="23066"/>
            <a:ext cx="7806647" cy="6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65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27CFE7-8FDA-4D63-8197-FDB4B46CF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872" y="0"/>
            <a:ext cx="544912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4BE191-5704-4B95-8D97-B0FF1443D7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8200"/>
            <a:ext cx="3581400" cy="281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56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00400" y="2076271"/>
            <a:ext cx="2971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>
                <a:latin typeface="Bahnschrift" panose="020B0502040204020203" pitchFamily="34" charset="0"/>
                <a:cs typeface="Arial" pitchFamily="34" charset="0"/>
              </a:rPr>
              <a:t>Χάρτες</a:t>
            </a:r>
          </a:p>
          <a:p>
            <a:endParaRPr lang="en-US" u="sng" dirty="0">
              <a:latin typeface="Bahnschrift" panose="020B0502040204020203" pitchFamily="34" charset="0"/>
              <a:cs typeface="Arial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  <a:cs typeface="Arial" pitchFamily="34" charset="0"/>
              </a:rPr>
              <a:t>Visible Use of Acquiring Data</a:t>
            </a:r>
          </a:p>
          <a:p>
            <a:r>
              <a:rPr lang="it-IT" dirty="0" err="1">
                <a:latin typeface="Bahnschrift" panose="020B0502040204020203" pitchFamily="34" charset="0"/>
                <a:cs typeface="Arial" pitchFamily="34" charset="0"/>
              </a:rPr>
              <a:t>Geographical</a:t>
            </a:r>
            <a:r>
              <a:rPr lang="it-IT" dirty="0">
                <a:latin typeface="Bahnschrift" panose="020B0502040204020203" pitchFamily="34" charset="0"/>
                <a:cs typeface="Arial" pitchFamily="34" charset="0"/>
              </a:rPr>
              <a:t> information </a:t>
            </a:r>
          </a:p>
          <a:p>
            <a:r>
              <a:rPr lang="it-IT" dirty="0" err="1">
                <a:latin typeface="Bahnschrift" panose="020B0502040204020203" pitchFamily="34" charset="0"/>
                <a:cs typeface="Arial" pitchFamily="34" charset="0"/>
              </a:rPr>
              <a:t>Imagery</a:t>
            </a:r>
            <a:endParaRPr lang="it-IT" dirty="0">
              <a:latin typeface="Bahnschrift" panose="020B0502040204020203" pitchFamily="34" charset="0"/>
              <a:cs typeface="Arial" pitchFamily="34" charset="0"/>
            </a:endParaRPr>
          </a:p>
          <a:p>
            <a:endParaRPr lang="it-IT" dirty="0">
              <a:latin typeface="Bahnschrift" panose="020B0502040204020203" pitchFamily="34" charset="0"/>
              <a:cs typeface="Arial" pitchFamily="34" charset="0"/>
            </a:endParaRPr>
          </a:p>
          <a:p>
            <a:r>
              <a:rPr lang="it-IT" dirty="0">
                <a:latin typeface="Bahnschrift" panose="020B0502040204020203" pitchFamily="34" charset="0"/>
                <a:cs typeface="Arial" pitchFamily="34" charset="0"/>
              </a:rPr>
              <a:t>{Cartography}</a:t>
            </a:r>
          </a:p>
          <a:p>
            <a:r>
              <a:rPr lang="it-IT" dirty="0">
                <a:latin typeface="Bahnschrift" panose="020B0502040204020203" pitchFamily="34" charset="0"/>
                <a:cs typeface="Arial" pitchFamily="34" charset="0"/>
              </a:rPr>
              <a:t>	</a:t>
            </a:r>
            <a:endParaRPr lang="en-US" dirty="0"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57200" y="2076271"/>
            <a:ext cx="3352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>
                <a:latin typeface="Bahnschrift" panose="020B0502040204020203" pitchFamily="34" charset="0"/>
                <a:cs typeface="Arial" pitchFamily="34" charset="0"/>
              </a:rPr>
              <a:t>Δεδομένα</a:t>
            </a:r>
          </a:p>
          <a:p>
            <a:endParaRPr lang="en-US" u="sng" dirty="0">
              <a:latin typeface="Bahnschrift" panose="020B0502040204020203" pitchFamily="34" charset="0"/>
              <a:cs typeface="Arial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  <a:cs typeface="Arial" pitchFamily="34" charset="0"/>
              </a:rPr>
              <a:t>Statistics</a:t>
            </a:r>
          </a:p>
          <a:p>
            <a:r>
              <a:rPr lang="en-US" dirty="0" err="1">
                <a:latin typeface="Bahnschrift" panose="020B0502040204020203" pitchFamily="34" charset="0"/>
                <a:cs typeface="Arial" pitchFamily="34" charset="0"/>
              </a:rPr>
              <a:t>Unprocessable</a:t>
            </a:r>
            <a:r>
              <a:rPr lang="en-US" dirty="0">
                <a:latin typeface="Bahnschrift" panose="020B0502040204020203" pitchFamily="34" charset="0"/>
                <a:cs typeface="Arial" pitchFamily="34" charset="0"/>
              </a:rPr>
              <a:t> Data</a:t>
            </a:r>
          </a:p>
          <a:p>
            <a:r>
              <a:rPr lang="en-US" dirty="0">
                <a:latin typeface="Bahnschrift" panose="020B0502040204020203" pitchFamily="34" charset="0"/>
                <a:cs typeface="Arial" pitchFamily="34" charset="0"/>
              </a:rPr>
              <a:t>	</a:t>
            </a:r>
          </a:p>
          <a:p>
            <a:endParaRPr lang="el-GR" dirty="0">
              <a:latin typeface="Bahnschrift" panose="020B0502040204020203" pitchFamily="34" charset="0"/>
              <a:cs typeface="Arial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  <a:cs typeface="Arial" pitchFamily="34" charset="0"/>
              </a:rPr>
              <a:t>	</a:t>
            </a:r>
          </a:p>
          <a:p>
            <a:r>
              <a:rPr lang="en-US" dirty="0">
                <a:latin typeface="Bahnschrift" panose="020B0502040204020203" pitchFamily="34" charset="0"/>
                <a:cs typeface="Arial" pitchFamily="34" charset="0"/>
              </a:rPr>
              <a:t>{Population,</a:t>
            </a:r>
          </a:p>
          <a:p>
            <a:r>
              <a:rPr lang="en-US" dirty="0">
                <a:latin typeface="Bahnschrift" panose="020B0502040204020203" pitchFamily="34" charset="0"/>
                <a:cs typeface="Arial" pitchFamily="34" charset="0"/>
              </a:rPr>
              <a:t>Nature,</a:t>
            </a:r>
          </a:p>
          <a:p>
            <a:r>
              <a:rPr lang="en-US" dirty="0">
                <a:latin typeface="Bahnschrift" panose="020B0502040204020203" pitchFamily="34" charset="0"/>
                <a:cs typeface="Arial" pitchFamily="34" charset="0"/>
              </a:rPr>
              <a:t>Congestion,</a:t>
            </a:r>
          </a:p>
          <a:p>
            <a:r>
              <a:rPr lang="en-US" dirty="0">
                <a:latin typeface="Bahnschrift" panose="020B0502040204020203" pitchFamily="34" charset="0"/>
                <a:cs typeface="Arial" pitchFamily="34" charset="0"/>
              </a:rPr>
              <a:t>Economy}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6553200" y="2057400"/>
            <a:ext cx="2514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err="1">
                <a:latin typeface="Bahnschrift" panose="020B0502040204020203" pitchFamily="34" charset="0"/>
                <a:cs typeface="Arial" pitchFamily="34" charset="0"/>
              </a:rPr>
              <a:t>Performative</a:t>
            </a:r>
            <a:endParaRPr lang="en-US" u="sng" dirty="0">
              <a:latin typeface="Bahnschrift" panose="020B0502040204020203" pitchFamily="34" charset="0"/>
              <a:cs typeface="Arial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  <a:cs typeface="Arial" pitchFamily="34" charset="0"/>
              </a:rPr>
              <a:t>No conclusions</a:t>
            </a:r>
          </a:p>
          <a:p>
            <a:r>
              <a:rPr lang="en-US" dirty="0">
                <a:latin typeface="Bahnschrift" panose="020B0502040204020203" pitchFamily="34" charset="0"/>
                <a:cs typeface="Arial" pitchFamily="34" charset="0"/>
              </a:rPr>
              <a:t>Relativism</a:t>
            </a:r>
          </a:p>
          <a:p>
            <a:endParaRPr lang="en-US" dirty="0">
              <a:latin typeface="Bahnschrift" panose="020B0502040204020203" pitchFamily="34" charset="0"/>
              <a:cs typeface="Arial" pitchFamily="34" charset="0"/>
            </a:endParaRPr>
          </a:p>
          <a:p>
            <a:endParaRPr lang="en-US" dirty="0">
              <a:latin typeface="Bahnschrift" panose="020B0502040204020203" pitchFamily="34" charset="0"/>
              <a:cs typeface="Arial" pitchFamily="34" charset="0"/>
            </a:endParaRPr>
          </a:p>
          <a:p>
            <a:r>
              <a:rPr lang="it-IT" dirty="0">
                <a:latin typeface="Bahnschrift" panose="020B0502040204020203" pitchFamily="34" charset="0"/>
                <a:cs typeface="Arial" pitchFamily="34" charset="0"/>
              </a:rPr>
              <a:t>{Territorial Processes}</a:t>
            </a:r>
            <a:endParaRPr lang="en-US" dirty="0">
              <a:latin typeface="Bahnschrift" panose="020B0502040204020203" pitchFamily="34" charset="0"/>
              <a:cs typeface="Arial" pitchFamily="34" charset="0"/>
            </a:endParaRPr>
          </a:p>
          <a:p>
            <a:endParaRPr lang="en-US" dirty="0">
              <a:latin typeface="Bahnschrift" panose="020B0502040204020203" pitchFamily="34" charset="0"/>
              <a:cs typeface="Arial" pitchFamily="34" charset="0"/>
            </a:endParaRPr>
          </a:p>
        </p:txBody>
      </p:sp>
      <p:cxnSp>
        <p:nvCxnSpPr>
          <p:cNvPr id="15" name="Connettore 1 14"/>
          <p:cNvCxnSpPr/>
          <p:nvPr/>
        </p:nvCxnSpPr>
        <p:spPr>
          <a:xfrm rot="5400000">
            <a:off x="1599406" y="3429000"/>
            <a:ext cx="2590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rot="5400000">
            <a:off x="5028406" y="3428206"/>
            <a:ext cx="2590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77782B-31A8-C563-972D-AACBAF3ECB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-19493"/>
            <a:ext cx="7848600" cy="6221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48D31E-E27B-25D7-812C-3ED3FDD9828A}"/>
              </a:ext>
            </a:extLst>
          </p:cNvPr>
          <p:cNvSpPr txBox="1"/>
          <p:nvPr/>
        </p:nvSpPr>
        <p:spPr>
          <a:xfrm>
            <a:off x="2461320" y="6428601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Bahnschrift" panose="020B0502040204020203" pitchFamily="34" charset="0"/>
              </a:rPr>
              <a:t>Fabiano Micocci</a:t>
            </a:r>
            <a:r>
              <a:rPr lang="el-GR" sz="1200" dirty="0">
                <a:latin typeface="Bahnschrift" panose="020B0502040204020203" pitchFamily="34" charset="0"/>
              </a:rPr>
              <a:t>, </a:t>
            </a:r>
            <a:r>
              <a:rPr lang="it-IT" sz="1200" dirty="0" err="1">
                <a:latin typeface="Bahnschrift" panose="020B0502040204020203" pitchFamily="34" charset="0"/>
              </a:rPr>
              <a:t>Chorografia</a:t>
            </a:r>
            <a:r>
              <a:rPr lang="it-IT" sz="1200" dirty="0">
                <a:latin typeface="Bahnschrift" panose="020B0502040204020203" pitchFamily="34" charset="0"/>
              </a:rPr>
              <a:t> Atheniensis, 2017</a:t>
            </a:r>
            <a:endParaRPr lang="el-GR" sz="1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8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inding Polyphemus">
            <a:extLst>
              <a:ext uri="{FF2B5EF4-FFF2-40B4-BE49-F238E27FC236}">
                <a16:creationId xmlns:a16="http://schemas.microsoft.com/office/drawing/2014/main" id="{5B96B666-F606-9281-0E6A-33C610BEB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1300" y="685800"/>
            <a:ext cx="3657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7D8505-A312-CE0B-18CF-DB7F14124732}"/>
              </a:ext>
            </a:extLst>
          </p:cNvPr>
          <p:cNvSpPr txBox="1"/>
          <p:nvPr/>
        </p:nvSpPr>
        <p:spPr>
          <a:xfrm>
            <a:off x="533400" y="6324600"/>
            <a:ext cx="78105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0" i="0" dirty="0"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Franco </a:t>
            </a:r>
            <a:r>
              <a:rPr lang="en-GB" sz="1200" b="0" i="0" dirty="0" err="1"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Farinelli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, Blinding Polyphemus, Geography and the Models of the World, 2002</a:t>
            </a:r>
          </a:p>
        </p:txBody>
      </p:sp>
    </p:spTree>
    <p:extLst>
      <p:ext uri="{BB962C8B-B14F-4D97-AF65-F5344CB8AC3E}">
        <p14:creationId xmlns:p14="http://schemas.microsoft.com/office/powerpoint/2010/main" val="1272134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5D4B80-7DBC-4070-B629-60CFBF4E8C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726074"/>
            <a:ext cx="2971800" cy="1702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B89C16-C9AD-4D6F-9856-35026C6D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04555"/>
            <a:ext cx="2971799" cy="1685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EAE331-E20C-47D1-BE2C-CC0E46B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48275"/>
            <a:ext cx="2971799" cy="1685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0221F-67AB-460B-A483-8EC978BB26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507"/>
            <a:ext cx="2971799" cy="16811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D5B431-B2B1-4237-9451-1597FD826F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3239" y="-3047"/>
            <a:ext cx="3032761" cy="16877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DC260E-8DB5-440A-A4E2-B881CD16F9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3239" y="1726074"/>
            <a:ext cx="3032761" cy="17205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70962C-9A8E-4A4E-BC29-78A3B9A97ED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3239" y="3515435"/>
            <a:ext cx="3032761" cy="1675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FD01B6-AB10-48CC-8F01-04D9962411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3239" y="5259332"/>
            <a:ext cx="3032761" cy="15986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628D8B-37C6-4A57-8BEE-F3EB1047AC3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-3047"/>
            <a:ext cx="2971800" cy="16859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7FE547D-15AB-439A-9988-38089FCA457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7438" y="1731529"/>
            <a:ext cx="2956562" cy="17150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1F408AF-3D6A-49BA-9FE0-952968C9588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6771" y="3524579"/>
            <a:ext cx="2962658" cy="16750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34281C-9B4C-459F-A4FD-9972B2CD897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057" y="5277621"/>
            <a:ext cx="2962659" cy="163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24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E972C1-09C7-455B-AAAA-DDFC375221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0"/>
            <a:ext cx="9820806" cy="55285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B3D7BA-8F43-497D-9A84-B88DE125AD81}"/>
              </a:ext>
            </a:extLst>
          </p:cNvPr>
          <p:cNvSpPr/>
          <p:nvPr/>
        </p:nvSpPr>
        <p:spPr>
          <a:xfrm>
            <a:off x="928662" y="6397823"/>
            <a:ext cx="7286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Bahnschrift" panose="020B0502040204020203" pitchFamily="34" charset="0"/>
              </a:rPr>
              <a:t>F. Micocci, J. Vanderpool. Hyper-</a:t>
            </a:r>
            <a:r>
              <a:rPr lang="en-US" sz="1200" dirty="0" err="1">
                <a:latin typeface="Bahnschrift" panose="020B0502040204020203" pitchFamily="34" charset="0"/>
              </a:rPr>
              <a:t>periferiakos</a:t>
            </a:r>
            <a:r>
              <a:rPr lang="en-US" sz="1200" dirty="0">
                <a:latin typeface="Bahnschrift" panose="020B0502040204020203" pitchFamily="34" charset="0"/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338666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AD8A2A-D778-4F21-8879-93C09471263D}"/>
              </a:ext>
            </a:extLst>
          </p:cNvPr>
          <p:cNvSpPr txBox="1"/>
          <p:nvPr/>
        </p:nvSpPr>
        <p:spPr>
          <a:xfrm>
            <a:off x="1143000" y="6352401"/>
            <a:ext cx="708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i="0" dirty="0">
                <a:effectLst/>
                <a:latin typeface="Bahnschrift" panose="020B0502040204020203" pitchFamily="34" charset="0"/>
              </a:rPr>
              <a:t>Elena Damiani, Mineral Cartographies (Eastern Hemisphere), 2019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2F2BAEF9-5CFD-DB20-BAAB-7FC5C3B785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43070"/>
            <a:ext cx="6796314" cy="62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0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968A24-F929-FA2F-216A-EFB8436A9008}"/>
              </a:ext>
            </a:extLst>
          </p:cNvPr>
          <p:cNvSpPr txBox="1"/>
          <p:nvPr/>
        </p:nvSpPr>
        <p:spPr>
          <a:xfrm>
            <a:off x="4572000" y="6324600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0" i="0" dirty="0">
                <a:effectLst/>
                <a:latin typeface="Bahnschrift" panose="020B0502040204020203" pitchFamily="34" charset="0"/>
              </a:rPr>
              <a:t>Antique Map of Molokai, Hawaiian Island, 1897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BDFD36-E1B4-CA48-9F8C-E73D7D4E45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2133600"/>
            <a:ext cx="4236565" cy="22053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C396CF-45F5-33B2-C107-6EF6C660E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84" y="1676400"/>
            <a:ext cx="4299417" cy="33169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828582-D0BD-0873-B963-88875041862E}"/>
              </a:ext>
            </a:extLst>
          </p:cNvPr>
          <p:cNvSpPr txBox="1"/>
          <p:nvPr/>
        </p:nvSpPr>
        <p:spPr>
          <a:xfrm>
            <a:off x="653584" y="6232083"/>
            <a:ext cx="3537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200" b="0" i="0">
                <a:solidFill>
                  <a:srgbClr val="444444"/>
                </a:solidFill>
                <a:effectLst/>
                <a:latin typeface="Bahnschrift" panose="020B0502040204020203" pitchFamily="34" charset="0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George Humble, Prospect of the Most Famous Parts of the World, 1627</a:t>
            </a:r>
          </a:p>
        </p:txBody>
      </p:sp>
    </p:spTree>
    <p:extLst>
      <p:ext uri="{BB962C8B-B14F-4D97-AF65-F5344CB8AC3E}">
        <p14:creationId xmlns:p14="http://schemas.microsoft.com/office/powerpoint/2010/main" val="390090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fab\Dropbox\University\2019-2020-Volos\02_Ειδικά θέματα ιστορίας και θεωρίας της πόλης και της αρχιτεκτονικής\Archive Img\02\9782600003964-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371600"/>
            <a:ext cx="2741524" cy="4067542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5257800" y="61722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Bahnschrift" panose="020B0502040204020203" pitchFamily="34" charset="0"/>
              </a:rPr>
              <a:t>Leon Battista Alberti, </a:t>
            </a:r>
            <a:r>
              <a:rPr lang="en-US" sz="1200" dirty="0" err="1">
                <a:latin typeface="Bahnschrift" panose="020B0502040204020203" pitchFamily="34" charset="0"/>
              </a:rPr>
              <a:t>Descriptio</a:t>
            </a:r>
            <a:r>
              <a:rPr lang="en-US" sz="1200" dirty="0">
                <a:latin typeface="Bahnschrift" panose="020B0502040204020203" pitchFamily="34" charset="0"/>
              </a:rPr>
              <a:t> Urbis </a:t>
            </a:r>
            <a:r>
              <a:rPr lang="en-US" sz="1200" dirty="0" err="1">
                <a:latin typeface="Bahnschrift" panose="020B0502040204020203" pitchFamily="34" charset="0"/>
              </a:rPr>
              <a:t>Romae</a:t>
            </a:r>
            <a:r>
              <a:rPr lang="en-US" sz="1200" dirty="0">
                <a:latin typeface="Bahnschrift" panose="020B0502040204020203" pitchFamily="34" charset="0"/>
              </a:rPr>
              <a:t> (Description of the City of Rome), 1440s</a:t>
            </a:r>
          </a:p>
        </p:txBody>
      </p:sp>
      <p:pic>
        <p:nvPicPr>
          <p:cNvPr id="5" name="Picture 2" descr="C:\Users\fab\Dropbox\University\2019-2020-Volos\02_Ειδικά θέματα ιστορίας και θεωρίας της πόλης και της αρχιτεκτονικής\Archive Img\02\a-map-representing-the-town-of-imola-italy-c1472-c1519-1883-artist-HT0WF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370294" cy="411480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762000" y="6324600"/>
            <a:ext cx="3581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Bahnschrift" panose="020B0502040204020203" pitchFamily="34" charset="0"/>
              </a:rPr>
              <a:t>Leonardo da Vinci, Plan of </a:t>
            </a:r>
            <a:r>
              <a:rPr lang="en-US" sz="1200" dirty="0" err="1">
                <a:latin typeface="Bahnschrift" panose="020B0502040204020203" pitchFamily="34" charset="0"/>
              </a:rPr>
              <a:t>Imola</a:t>
            </a:r>
            <a:r>
              <a:rPr lang="en-US" sz="1200" dirty="0">
                <a:latin typeface="Bahnschrift" panose="020B0502040204020203" pitchFamily="34" charset="0"/>
              </a:rPr>
              <a:t>, 1502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71600" y="1828800"/>
            <a:ext cx="23622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latin typeface="Bahnschrift" panose="020B0502040204020203" pitchFamily="34" charset="0"/>
                <a:cs typeface="Arial" pitchFamily="34" charset="0"/>
              </a:rPr>
              <a:t>Βλέμμα από επάνω</a:t>
            </a:r>
            <a:endParaRPr lang="en-US" i="1" dirty="0"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301496" y="606551"/>
            <a:ext cx="23622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Bahnschrift" panose="020B0502040204020203" pitchFamily="34" charset="0"/>
                <a:cs typeface="Arial" pitchFamily="34" charset="0"/>
              </a:rPr>
              <a:t>Leonardo </a:t>
            </a:r>
            <a:r>
              <a:rPr lang="en-US" i="1" dirty="0" err="1">
                <a:latin typeface="Bahnschrift" panose="020B0502040204020203" pitchFamily="34" charset="0"/>
                <a:cs typeface="Arial" pitchFamily="34" charset="0"/>
              </a:rPr>
              <a:t>da</a:t>
            </a:r>
            <a:r>
              <a:rPr lang="en-US" i="1" dirty="0">
                <a:latin typeface="Bahnschrift" panose="020B0502040204020203" pitchFamily="34" charset="0"/>
                <a:cs typeface="Arial" pitchFamily="34" charset="0"/>
              </a:rPr>
              <a:t> Vinci</a:t>
            </a:r>
          </a:p>
        </p:txBody>
      </p:sp>
      <p:cxnSp>
        <p:nvCxnSpPr>
          <p:cNvPr id="5" name="Connettore 2 4"/>
          <p:cNvCxnSpPr/>
          <p:nvPr/>
        </p:nvCxnSpPr>
        <p:spPr>
          <a:xfrm rot="5400000">
            <a:off x="2210594" y="12954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rot="5400000">
            <a:off x="2210594" y="26662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919164" y="3200400"/>
            <a:ext cx="3119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>
                <a:latin typeface="Bahnschrift" panose="020B0502040204020203" pitchFamily="34" charset="0"/>
                <a:cs typeface="Arial" pitchFamily="34" charset="0"/>
              </a:rPr>
              <a:t>Εικονογραφικός χαρακτήρας</a:t>
            </a:r>
            <a:endParaRPr lang="en-US" i="1" dirty="0">
              <a:latin typeface="Bahnschrift" panose="020B0502040204020203" pitchFamily="34" charset="0"/>
              <a:cs typeface="Arial" pitchFamily="34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 rot="5400000">
            <a:off x="2210594" y="41140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762000" y="4583668"/>
            <a:ext cx="3427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>
                <a:latin typeface="Bahnschrift" panose="020B0502040204020203" pitchFamily="34" charset="0"/>
                <a:cs typeface="Arial" pitchFamily="34" charset="0"/>
              </a:rPr>
              <a:t>Λίγα συμβατικά σημάδια</a:t>
            </a:r>
            <a:endParaRPr lang="en-US" i="1" dirty="0"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725988" y="1840468"/>
            <a:ext cx="3884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latin typeface="Bahnschrift" panose="020B0502040204020203" pitchFamily="34" charset="0"/>
                <a:cs typeface="Arial" pitchFamily="34" charset="0"/>
              </a:rPr>
              <a:t>O</a:t>
            </a:r>
            <a:r>
              <a:rPr lang="el-GR" i="1" dirty="0" err="1">
                <a:latin typeface="Bahnschrift" panose="020B0502040204020203" pitchFamily="34" charset="0"/>
                <a:cs typeface="Arial" pitchFamily="34" charset="0"/>
              </a:rPr>
              <a:t>πτικοποιημένη</a:t>
            </a:r>
            <a:r>
              <a:rPr lang="el-GR" i="1" dirty="0">
                <a:latin typeface="Bahnschrift" panose="020B0502040204020203" pitchFamily="34" charset="0"/>
                <a:cs typeface="Arial" pitchFamily="34" charset="0"/>
              </a:rPr>
              <a:t> βάση δεδομένων</a:t>
            </a:r>
            <a:endParaRPr lang="en-US" i="1" dirty="0"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295900" y="602774"/>
            <a:ext cx="23622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Bahnschrift" panose="020B0502040204020203" pitchFamily="34" charset="0"/>
                <a:cs typeface="Arial" pitchFamily="34" charset="0"/>
              </a:rPr>
              <a:t>Leon Battista </a:t>
            </a:r>
            <a:r>
              <a:rPr lang="en-US" i="1" dirty="0" err="1">
                <a:latin typeface="Bahnschrift" panose="020B0502040204020203" pitchFamily="34" charset="0"/>
                <a:cs typeface="Arial" pitchFamily="34" charset="0"/>
              </a:rPr>
              <a:t>Alberti</a:t>
            </a:r>
            <a:endParaRPr lang="en-US" i="1" dirty="0">
              <a:latin typeface="Bahnschrift" panose="020B0502040204020203" pitchFamily="34" charset="0"/>
              <a:cs typeface="Arial" pitchFamily="34" charset="0"/>
            </a:endParaRPr>
          </a:p>
        </p:txBody>
      </p:sp>
      <p:cxnSp>
        <p:nvCxnSpPr>
          <p:cNvPr id="13" name="Connettore 2 12"/>
          <p:cNvCxnSpPr/>
          <p:nvPr/>
        </p:nvCxnSpPr>
        <p:spPr>
          <a:xfrm rot="5400000">
            <a:off x="6249194" y="1295399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rot="5400000">
            <a:off x="6249194" y="2666205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4648200" y="3200399"/>
            <a:ext cx="3803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latin typeface="Bahnschrift" panose="020B0502040204020203" pitchFamily="34" charset="0"/>
                <a:cs typeface="Arial" pitchFamily="34" charset="0"/>
              </a:rPr>
              <a:t>Μετρήσεις σε μια βάση δεδομένων</a:t>
            </a:r>
            <a:endParaRPr lang="en-US" i="1" dirty="0">
              <a:latin typeface="Bahnschrift" panose="020B0502040204020203" pitchFamily="34" charset="0"/>
              <a:cs typeface="Arial" pitchFamily="34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 rot="5400000">
            <a:off x="6249194" y="4114005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5486400" y="5879068"/>
            <a:ext cx="2055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>
                <a:latin typeface="Bahnschrift" panose="020B0502040204020203" pitchFamily="34" charset="0"/>
                <a:cs typeface="Arial" pitchFamily="34" charset="0"/>
              </a:rPr>
              <a:t>Μη αναγνώσιμο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5105400" y="4572000"/>
            <a:ext cx="2808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>
                <a:latin typeface="Bahnschrift" panose="020B0502040204020203" pitchFamily="34" charset="0"/>
                <a:cs typeface="Arial" pitchFamily="34" charset="0"/>
              </a:rPr>
              <a:t>Αφθονία των δεδομένων</a:t>
            </a:r>
            <a:endParaRPr lang="en-US" i="1" dirty="0">
              <a:latin typeface="Bahnschrift" panose="020B0502040204020203" pitchFamily="34" charset="0"/>
              <a:cs typeface="Arial" pitchFamily="34" charset="0"/>
            </a:endParaRPr>
          </a:p>
        </p:txBody>
      </p:sp>
      <p:cxnSp>
        <p:nvCxnSpPr>
          <p:cNvPr id="19" name="Connettore 2 18"/>
          <p:cNvCxnSpPr/>
          <p:nvPr/>
        </p:nvCxnSpPr>
        <p:spPr>
          <a:xfrm rot="5400000">
            <a:off x="6249194" y="54094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1447800" y="5867400"/>
            <a:ext cx="1900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>
                <a:latin typeface="Bahnschrift" panose="020B0502040204020203" pitchFamily="34" charset="0"/>
                <a:cs typeface="Arial" pitchFamily="34" charset="0"/>
              </a:rPr>
              <a:t>Πλάνη</a:t>
            </a:r>
            <a:endParaRPr lang="en-US" i="1" dirty="0">
              <a:latin typeface="Bahnschrift" panose="020B0502040204020203" pitchFamily="34" charset="0"/>
              <a:cs typeface="Arial" pitchFamily="34" charset="0"/>
            </a:endParaRPr>
          </a:p>
        </p:txBody>
      </p:sp>
      <p:cxnSp>
        <p:nvCxnSpPr>
          <p:cNvPr id="21" name="Connettore 2 20"/>
          <p:cNvCxnSpPr/>
          <p:nvPr/>
        </p:nvCxnSpPr>
        <p:spPr>
          <a:xfrm rot="5400000">
            <a:off x="2210594" y="54094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ab\Dropbox\University\2019-2020-Volos\02_Ειδικά θέματα ιστορίας και θεωρίας της πόλης και της αρχιτεκτονικής\Archive Img\02\fig-11-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600201"/>
            <a:ext cx="4953001" cy="3400118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1066800" y="6324600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Bahnschrift" panose="020B0502040204020203" pitchFamily="34" charset="0"/>
              </a:rPr>
              <a:t>Bernard J.S. Cahill, The Butterfly Map, 1909</a:t>
            </a:r>
          </a:p>
        </p:txBody>
      </p:sp>
      <p:pic>
        <p:nvPicPr>
          <p:cNvPr id="4" name="Picture 3" descr="C:\Users\fab\Dropbox\University\2019-2020-Volos\02_Ειδικά θέματα ιστορίας και θεωρίας της πόλης και της αρχιτεκτονικής\Archive Img\02\BRM3396-Buckminster-Fuller-Fluid-Geography_map_lowres-3000x1921.jpg">
            <a:extLst>
              <a:ext uri="{FF2B5EF4-FFF2-40B4-BE49-F238E27FC236}">
                <a16:creationId xmlns:a16="http://schemas.microsoft.com/office/drawing/2014/main" id="{3064ED43-DE43-4EA6-B0C3-DE6CE93E2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9201" y="1594105"/>
            <a:ext cx="4114800" cy="3406214"/>
          </a:xfrm>
          <a:prstGeom prst="rect">
            <a:avLst/>
          </a:prstGeom>
          <a:noFill/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5E667CF-95B3-48A4-AC0B-18C484CDAF7B}"/>
              </a:ext>
            </a:extLst>
          </p:cNvPr>
          <p:cNvSpPr/>
          <p:nvPr/>
        </p:nvSpPr>
        <p:spPr>
          <a:xfrm>
            <a:off x="5257800" y="6330696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latin typeface="Bahnschrift" panose="020B0502040204020203" pitchFamily="34" charset="0"/>
              </a:rPr>
              <a:t>Buckmister</a:t>
            </a:r>
            <a:r>
              <a:rPr lang="en-US" sz="1200" dirty="0">
                <a:latin typeface="Bahnschrift" panose="020B0502040204020203" pitchFamily="34" charset="0"/>
              </a:rPr>
              <a:t> Fuller, Dymaxion Map,  1943</a:t>
            </a:r>
          </a:p>
        </p:txBody>
      </p:sp>
    </p:spTree>
    <p:extLst>
      <p:ext uri="{BB962C8B-B14F-4D97-AF65-F5344CB8AC3E}">
        <p14:creationId xmlns:p14="http://schemas.microsoft.com/office/powerpoint/2010/main" val="272446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09800" y="63524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Bahnschrift" panose="020B0502040204020203" pitchFamily="34" charset="0"/>
              </a:rPr>
              <a:t>Guy </a:t>
            </a:r>
            <a:r>
              <a:rPr lang="en-US" sz="1200" dirty="0" err="1">
                <a:latin typeface="Bahnschrift" panose="020B0502040204020203" pitchFamily="34" charset="0"/>
              </a:rPr>
              <a:t>Debord</a:t>
            </a:r>
            <a:r>
              <a:rPr lang="en-US" sz="1200" dirty="0">
                <a:latin typeface="Bahnschrift" panose="020B0502040204020203" pitchFamily="34" charset="0"/>
              </a:rPr>
              <a:t>, The Naked City, 1957</a:t>
            </a:r>
          </a:p>
        </p:txBody>
      </p:sp>
      <p:pic>
        <p:nvPicPr>
          <p:cNvPr id="22530" name="Picture 2" descr="C:\Users\fab\Dropbox\University\2019-2020-Volos\02_Ειδικά θέματα ιστορίας και θεωρίας της πόλης και της αρχιτεκτονικής\Archive Img\08\Debord_Copenhagen\Naked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"/>
            <a:ext cx="9144000" cy="6169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b\Documents\#Teaching\#Lectures\#archive images\Collage\New-Babylon-Constant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0230"/>
            <a:ext cx="7305149" cy="6168792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438400" y="6397823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Bahnschrift" panose="020B0502040204020203" pitchFamily="34" charset="0"/>
                <a:cs typeface="Arial" pitchFamily="34" charset="0"/>
              </a:rPr>
              <a:t>Constant, New Babylon. 1959-74</a:t>
            </a:r>
            <a:endParaRPr lang="it-IT" sz="1200" dirty="0">
              <a:latin typeface="Bahnschrift" panose="020B05020402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47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63524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latin typeface="Bahnschrift" panose="020B0502040204020203" pitchFamily="34" charset="0"/>
              </a:rPr>
              <a:t>Chryssa</a:t>
            </a:r>
            <a:r>
              <a:rPr lang="en-US" sz="1200" dirty="0">
                <a:latin typeface="Bahnschrift" panose="020B0502040204020203" pitchFamily="34" charset="0"/>
              </a:rPr>
              <a:t> </a:t>
            </a:r>
            <a:r>
              <a:rPr lang="en-US" sz="1200" dirty="0" err="1">
                <a:latin typeface="Bahnschrift" panose="020B0502040204020203" pitchFamily="34" charset="0"/>
              </a:rPr>
              <a:t>Romanos</a:t>
            </a:r>
            <a:r>
              <a:rPr lang="en-US" sz="1200" dirty="0">
                <a:latin typeface="Bahnschrift" panose="020B0502040204020203" pitchFamily="34" charset="0"/>
              </a:rPr>
              <a:t>, Athens, 1965</a:t>
            </a:r>
          </a:p>
        </p:txBody>
      </p:sp>
      <p:pic>
        <p:nvPicPr>
          <p:cNvPr id="1026" name="Picture 2" descr="C:\Users\fab\Dropbox\University\2019-2020-Volos\02_Ειδικά θέματα ιστορίας και θεωρίας της πόλης και της αρχιτεκτονικής\Archive Img\08\71873abc0e6b9e96b8eb392c4f519b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384" y="0"/>
            <a:ext cx="8003232" cy="618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12214</TotalTime>
  <Words>355</Words>
  <Application>Microsoft Office PowerPoint</Application>
  <PresentationFormat>On-screen Show (4:3)</PresentationFormat>
  <Paragraphs>67</Paragraphs>
  <Slides>22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Bahnschrift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 M</dc:creator>
  <cp:lastModifiedBy>MICOCCI FABIANO</cp:lastModifiedBy>
  <cp:revision>647</cp:revision>
  <dcterms:created xsi:type="dcterms:W3CDTF">2013-09-29T16:23:09Z</dcterms:created>
  <dcterms:modified xsi:type="dcterms:W3CDTF">2024-04-16T16:53:18Z</dcterms:modified>
</cp:coreProperties>
</file>