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907" r:id="rId2"/>
    <p:sldId id="909" r:id="rId3"/>
    <p:sldId id="898" r:id="rId4"/>
    <p:sldId id="884" r:id="rId5"/>
    <p:sldId id="885" r:id="rId6"/>
    <p:sldId id="901" r:id="rId7"/>
    <p:sldId id="906" r:id="rId8"/>
    <p:sldId id="910" r:id="rId9"/>
    <p:sldId id="879" r:id="rId10"/>
    <p:sldId id="880" r:id="rId11"/>
    <p:sldId id="912" r:id="rId12"/>
    <p:sldId id="881" r:id="rId13"/>
    <p:sldId id="886" r:id="rId14"/>
    <p:sldId id="887" r:id="rId15"/>
    <p:sldId id="894" r:id="rId16"/>
    <p:sldId id="895" r:id="rId17"/>
    <p:sldId id="896" r:id="rId18"/>
    <p:sldId id="897" r:id="rId19"/>
    <p:sldId id="900" r:id="rId20"/>
    <p:sldId id="899" r:id="rId21"/>
    <p:sldId id="911" r:id="rId22"/>
    <p:sldId id="902" r:id="rId23"/>
    <p:sldId id="903" r:id="rId24"/>
    <p:sldId id="882" r:id="rId25"/>
    <p:sldId id="890" r:id="rId26"/>
    <p:sldId id="888" r:id="rId27"/>
    <p:sldId id="891" r:id="rId28"/>
    <p:sldId id="904" r:id="rId29"/>
    <p:sldId id="893" r:id="rId30"/>
    <p:sldId id="908" r:id="rId31"/>
    <p:sldId id="905" r:id="rId32"/>
  </p:sldIdLst>
  <p:sldSz cx="9144000" cy="6858000" type="screen4x3"/>
  <p:notesSz cx="8686800" cy="6381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58" userDrawn="1">
          <p15:clr>
            <a:srgbClr val="A4A3A4"/>
          </p15:clr>
        </p15:guide>
        <p15:guide id="3" orient="horz" pos="3929" userDrawn="1">
          <p15:clr>
            <a:srgbClr val="A4A3A4"/>
          </p15:clr>
        </p15:guide>
        <p15:guide id="4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97" autoAdjust="0"/>
    <p:restoredTop sz="90734" autoAdjust="0"/>
  </p:normalViewPr>
  <p:slideViewPr>
    <p:cSldViewPr>
      <p:cViewPr varScale="1">
        <p:scale>
          <a:sx n="111" d="100"/>
          <a:sy n="111" d="100"/>
        </p:scale>
        <p:origin x="1344" y="102"/>
      </p:cViewPr>
      <p:guideLst>
        <p:guide orient="horz" pos="119"/>
        <p:guide pos="158"/>
        <p:guide orient="horz" pos="3929"/>
        <p:guide pos="56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/>
          <a:lstStyle>
            <a:lvl1pPr algn="l">
              <a:defRPr sz="1100"/>
            </a:lvl1pPr>
          </a:lstStyle>
          <a:p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920511" y="1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/>
          <a:lstStyle>
            <a:lvl1pPr algn="r">
              <a:defRPr sz="1100"/>
            </a:lvl1pPr>
          </a:lstStyle>
          <a:p>
            <a:fld id="{97C3F4B0-4354-4F7D-9A1C-EA6AD8C5A8AE}" type="datetimeFigureOut">
              <a:rPr lang="it-IT" smtClean="0">
                <a:latin typeface="Bahnschrift" panose="020B0502040204020203" pitchFamily="34" charset="0"/>
              </a:rPr>
              <a:pPr/>
              <a:t>04/05/2026</a:t>
            </a:fld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061556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 anchor="b"/>
          <a:lstStyle>
            <a:lvl1pPr algn="l">
              <a:defRPr sz="1100"/>
            </a:lvl1pPr>
          </a:lstStyle>
          <a:p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920511" y="6061556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 anchor="b"/>
          <a:lstStyle>
            <a:lvl1pPr algn="r">
              <a:defRPr sz="1100"/>
            </a:lvl1pPr>
          </a:lstStyle>
          <a:p>
            <a:fld id="{BE19041A-345A-4DFB-B57B-AF199F0F516A}" type="slidenum">
              <a:rPr lang="it-IT" smtClean="0">
                <a:latin typeface="Bahnschrift" panose="020B0502040204020203" pitchFamily="34" charset="0"/>
              </a:rPr>
              <a:pPr/>
              <a:t>‹#›</a:t>
            </a:fld>
            <a:endParaRPr lang="it-IT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/>
          <a:lstStyle>
            <a:lvl1pPr algn="l">
              <a:defRPr sz="1100">
                <a:latin typeface="Bahnschrift" panose="020B0502040204020203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920511" y="1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/>
          <a:lstStyle>
            <a:lvl1pPr algn="r">
              <a:defRPr sz="1100">
                <a:latin typeface="Bahnschrift" panose="020B0502040204020203" pitchFamily="34" charset="0"/>
              </a:defRPr>
            </a:lvl1pPr>
          </a:lstStyle>
          <a:p>
            <a:fld id="{FD745D27-0035-407F-B6D8-7C7B4A9FE770}" type="datetimeFigureOut">
              <a:rPr lang="it-IT" smtClean="0"/>
              <a:pPr/>
              <a:t>04/05/2026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479425"/>
            <a:ext cx="3187700" cy="23923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096" tIns="43049" rIns="86096" bIns="43049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868680" y="3031331"/>
            <a:ext cx="6949440" cy="2871787"/>
          </a:xfrm>
          <a:prstGeom prst="rect">
            <a:avLst/>
          </a:prstGeom>
        </p:spPr>
        <p:txBody>
          <a:bodyPr vert="horz" lIns="86096" tIns="43049" rIns="86096" bIns="43049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061556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 anchor="b"/>
          <a:lstStyle>
            <a:lvl1pPr algn="l">
              <a:defRPr sz="1100">
                <a:latin typeface="Bahnschrift" panose="020B0502040204020203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920511" y="6061556"/>
            <a:ext cx="3764280" cy="319087"/>
          </a:xfrm>
          <a:prstGeom prst="rect">
            <a:avLst/>
          </a:prstGeom>
        </p:spPr>
        <p:txBody>
          <a:bodyPr vert="horz" lIns="86096" tIns="43049" rIns="86096" bIns="43049" rtlCol="0" anchor="b"/>
          <a:lstStyle>
            <a:lvl1pPr algn="r">
              <a:defRPr sz="1100">
                <a:latin typeface="Bahnschrift" panose="020B0502040204020203" pitchFamily="34" charset="0"/>
              </a:defRPr>
            </a:lvl1pPr>
          </a:lstStyle>
          <a:p>
            <a:fld id="{10054709-334C-46EE-8477-2132D59C5FF4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Bahnschrift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Bahnschrift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Bahnschrift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Bahnschrift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Bahnschrift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5EF28-AE0A-4501-92E3-07A039CFD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D72BF-EEB5-4F9C-9882-A28E2721B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8C0E7-5091-488C-B5B8-59F2B3A2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399D9-62BA-45AA-B6D1-829BFD07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8D8D4-701C-45FC-A158-85D42E4B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4047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A4CD9-5FBD-428E-8527-67AA129A5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1F1C2E-4B79-490B-859B-22C5BD95B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FEB59-0A6F-4348-94EC-A0344A5BB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734A7-CA86-41B1-84A5-1BE137D4A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9010A-E8F3-49E7-8DB7-C2CE0C577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341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03AD5F-DF24-47EC-8C59-9443667B6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C890CA-877A-48E1-85EC-536BCA49E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41503-6B37-451F-831C-A3B142CA4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EE331-34E9-4116-AD58-240937419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582AA-81BA-4AAB-BE2D-01B6FE4E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284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3A35-FD02-47E2-AA9A-7F9A2D952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E0E97-A5B1-4B4D-8BD8-19DE62D02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B5902-A2D9-42AE-8250-CDFF4E6C1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A1377-29AB-4CD4-BEFF-096F95373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1CB93-918C-46B9-BB42-E033762F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4832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C18D9-473F-4425-A4E6-D475FA3BE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511A6-9D99-4ABF-98DF-58F4F1ADB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EDC50-A63B-4F82-9943-881998F0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29E78-73EB-432A-88B2-6997E0929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A2759-D02E-4778-9599-9442BF64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531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3535C-9C65-4F1D-809C-B42D8436E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1C21A-BE31-49D5-9133-8722459A61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DC0C9C-27F5-4800-8ED5-E18599829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0B77B-9137-4D3B-8A01-FC3A7C13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6CE40C-E649-4ED5-9FFA-99A22AA5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27A001-E086-4A6B-BF4D-13C0B6453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6327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2878-F818-47DC-AB8C-9DB4FDA9F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33ADE-A38E-4C69-AB65-EB2D9C710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6D43A-6EFA-43BE-83D0-DA2FB227A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97AA9F-984A-42F9-A865-DBA0FFE6A6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595F4D-DC40-4294-8466-8C22E615C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F7A48F-D28E-42ED-B444-226C9DA7D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C72DA5-1F9B-47E3-9139-5230430B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2C246A-82E5-48B5-BE95-2BAFD40D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54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63E58-7DCE-4F7D-BFBE-941973929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C46AF-D9B7-4E20-A016-21322620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71AB13-6185-47DA-A9FE-192A9722C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B0AA4B-A0C9-4FF6-B8FD-EEE1EFCBC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047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53CC89-7143-43F4-897F-561588F2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E7F4D9-5E1D-4501-8F08-005751DE1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D0A43-ADC1-4493-842C-C3CE88E5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07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F92FB-40B6-489E-B6B5-CF642FB80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5CCD6-4E02-4D0D-B543-0577A0B7B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839DB-8C1B-4626-A9E2-D7BF4F832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3C3A1-0832-4963-A8F4-FD7EDD80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B20B6-FD43-42E4-9076-C968A4485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C1E9B-7AA3-4E78-9C83-9C790275F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919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ABE96-D2AA-414C-B29B-14DEA9F6F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AD0408-E418-4609-BA08-E151B7D3E9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9BA3F6-E4EE-4BD5-9EEB-CFDFAFFE1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A4CD8-C9FB-4080-940E-B5D7AEFF0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04/05/2026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F9356-0D37-442D-83A6-F3448DF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9FAED-40A1-4ABD-951B-A50C5FB0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7775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681D10-7BCF-42C5-A04F-435A5B4AE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15F22-304C-4F58-96B6-DF9E098F2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CF8D3-C486-4171-8A4E-74A5FCADA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Bahnschrift" panose="020B0502040204020203" pitchFamily="34" charset="0"/>
              </a:defRPr>
            </a:lvl1pPr>
          </a:lstStyle>
          <a:p>
            <a:fld id="{AA309A6D-C09C-4548-B29A-6CF363A7E532}" type="datetimeFigureOut">
              <a:rPr lang="fr-FR" smtClean="0"/>
              <a:pPr/>
              <a:t>04/05/2026</a:t>
            </a:fld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7758-743F-425E-BA4D-B94F5C88A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Bahnschrift" panose="020B0502040204020203" pitchFamily="34" charset="0"/>
              </a:defRPr>
            </a:lvl1pPr>
          </a:lstStyle>
          <a:p>
            <a:endParaRPr lang="fr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B979E-329F-4774-81AD-2F300FCA5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ahnschrift" panose="020B0502040204020203" pitchFamily="34" charset="0"/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6895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Bahnschrift" panose="020B0502040204020203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Bahnschrift" panose="020B050204020402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nterest.es/pin/610519293209135511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nterest.es/pin/610519293209135511/" TargetMode="External"/><Relationship Id="rId5" Type="http://schemas.openxmlformats.org/officeDocument/2006/relationships/image" Target="../media/image46.jpeg"/><Relationship Id="rId4" Type="http://schemas.openxmlformats.org/officeDocument/2006/relationships/hyperlink" Target="https://arquitecturaviva.com/tag/bevk-perovi-arhitekti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hyperlink" Target="https://www.google.com/url?sa=i&amp;url=https%3A%2F%2Fwww.archdaily.com%2F328516%2Falcacer-do-sal-residences-aires-mateus&amp;psig=AOvVaw2TZztf6KWw8ZpHbxrimggu&amp;ust=1685803694290000&amp;source=images&amp;cd=vfe&amp;ved=0CBMQjhxqFwoTCPDlhaXqpP8CFQAAAAAdAAAAABB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es/pin/610519293209135511/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nterest.es/pin/610519293209135511/" TargetMode="Externa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quitecturaviva.com/tag/foa-foreign-office-architects" TargetMode="Externa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interest.es/pin/610519293209135511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iorgio Grassi | Public Library Groningen 1990-1992 . . . . . . . . . . .  #architecturalphotography #archilove #facadedesign #archilover  #architectural #facade #architectuur_hunter #archilovers #archidit  #architecturelovers #archdaily ...">
            <a:extLst>
              <a:ext uri="{FF2B5EF4-FFF2-40B4-BE49-F238E27FC236}">
                <a16:creationId xmlns:a16="http://schemas.microsoft.com/office/drawing/2014/main" id="{91548C8C-762F-4441-A60B-F62EE2258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32" y="4183976"/>
            <a:ext cx="2063514" cy="25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iorgio Grassi · Casa in Rauchstrasse a Berlino · Divisare">
            <a:extLst>
              <a:ext uri="{FF2B5EF4-FFF2-40B4-BE49-F238E27FC236}">
                <a16:creationId xmlns:a16="http://schemas.microsoft.com/office/drawing/2014/main" id="{5DA9E050-54DD-4FF2-9A2E-BD2C4C90D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261" y="4670272"/>
            <a:ext cx="2707060" cy="205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iorgio Grassi · Student Halls of Residence in Chieti">
            <a:extLst>
              <a:ext uri="{FF2B5EF4-FFF2-40B4-BE49-F238E27FC236}">
                <a16:creationId xmlns:a16="http://schemas.microsoft.com/office/drawing/2014/main" id="{A1B4485B-8CA4-438D-82EF-CCC65F6FE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805" y="176701"/>
            <a:ext cx="4116042" cy="43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Giorgio Grassi All Projects · Divisare">
            <a:extLst>
              <a:ext uri="{FF2B5EF4-FFF2-40B4-BE49-F238E27FC236}">
                <a16:creationId xmlns:a16="http://schemas.microsoft.com/office/drawing/2014/main" id="{5259DB38-38EF-4272-85F1-54E4B6EBC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79" y="190957"/>
            <a:ext cx="4122335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B4F61418-F0D8-4D0C-BE1D-A5145ED16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180" y="4116274"/>
            <a:ext cx="188173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Giorgio Grassi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Repetition</a:t>
            </a:r>
            <a:r>
              <a:rPr kumimoji="0" lang="el-GR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and </a:t>
            </a: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Order</a:t>
            </a:r>
            <a:r>
              <a:rPr kumimoji="0" lang="el-GR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Rationalism</a:t>
            </a:r>
            <a:r>
              <a:rPr kumimoji="0" lang="el-GR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and </a:t>
            </a: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Austerity</a:t>
            </a:r>
            <a:endParaRPr lang="it-IT" altLang="el-GR" sz="1200" dirty="0">
              <a:latin typeface="Google Sans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Tectonic</a:t>
            </a:r>
            <a:r>
              <a:rPr kumimoji="0" lang="el-GR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Expression</a:t>
            </a:r>
            <a:r>
              <a:rPr kumimoji="0" lang="el-GR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Historical</a:t>
            </a:r>
            <a:r>
              <a:rPr kumimoji="0" lang="el-GR" altLang="el-GR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Reference</a:t>
            </a:r>
            <a:endParaRPr kumimoji="0" lang="el-GR" altLang="el-GR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Materiality</a:t>
            </a:r>
            <a:r>
              <a:rPr kumimoji="0" lang="el-GR" altLang="el-GR" sz="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l-GR" altLang="el-G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75314C-744D-455F-BD91-28FA16DAE3EA}"/>
              </a:ext>
            </a:extLst>
          </p:cNvPr>
          <p:cNvSpPr txBox="1"/>
          <p:nvPr/>
        </p:nvSpPr>
        <p:spPr>
          <a:xfrm>
            <a:off x="7622836" y="452836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600" b="1" i="0" u="sng" strike="noStrike" dirty="0">
                <a:solidFill>
                  <a:schemeClr val="accent1"/>
                </a:solidFill>
                <a:effectLst/>
                <a:latin typeface="Google Sans"/>
              </a:rPr>
              <a:t>Grid</a:t>
            </a:r>
            <a:endParaRPr lang="en-GB" sz="3600" b="1" i="0" u="sng" strike="noStrike" dirty="0">
              <a:solidFill>
                <a:schemeClr val="accent1"/>
              </a:solidFill>
              <a:effectLst/>
              <a:latin typeface="Google Sans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409137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EB72F44-7A74-4F4E-84F6-3F4C95983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3" t="226" r="28526" b="-226"/>
          <a:stretch/>
        </p:blipFill>
        <p:spPr bwMode="auto">
          <a:xfrm>
            <a:off x="1835696" y="-27384"/>
            <a:ext cx="2643420" cy="396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E62BE1C-1A99-422B-9262-593B47852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" y="4007327"/>
            <a:ext cx="4463405" cy="285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3CA7B49-FFF2-40E8-B61B-13B143B010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0" r="28840"/>
          <a:stretch/>
        </p:blipFill>
        <p:spPr bwMode="auto">
          <a:xfrm>
            <a:off x="4571999" y="-4834"/>
            <a:ext cx="4556289" cy="687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531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ocial Atrium">
            <a:extLst>
              <a:ext uri="{FF2B5EF4-FFF2-40B4-BE49-F238E27FC236}">
                <a16:creationId xmlns:a16="http://schemas.microsoft.com/office/drawing/2014/main" id="{592C6989-A7E1-425F-BB33-019CF1E78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4" y="4313"/>
            <a:ext cx="5308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Social Atrium">
            <a:extLst>
              <a:ext uri="{FF2B5EF4-FFF2-40B4-BE49-F238E27FC236}">
                <a16:creationId xmlns:a16="http://schemas.microsoft.com/office/drawing/2014/main" id="{8E9EF6FE-321A-489E-BED3-3B9A8106A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0425"/>
            <a:ext cx="238101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Social Atrium">
            <a:extLst>
              <a:ext uri="{FF2B5EF4-FFF2-40B4-BE49-F238E27FC236}">
                <a16:creationId xmlns:a16="http://schemas.microsoft.com/office/drawing/2014/main" id="{45A6B2A5-06D7-4A92-85C3-AE3CA73F1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2555776" cy="170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0EA2DF-4E05-4337-8683-AA501926333B}"/>
              </a:ext>
            </a:extLst>
          </p:cNvPr>
          <p:cNvSpPr txBox="1"/>
          <p:nvPr/>
        </p:nvSpPr>
        <p:spPr>
          <a:xfrm>
            <a:off x="5526793" y="6357955"/>
            <a:ext cx="4580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dirty="0">
                <a:solidFill>
                  <a:srgbClr val="000000"/>
                </a:solidFill>
                <a:effectLst/>
                <a:latin typeface="TheSansC5-7_Bold"/>
              </a:rPr>
              <a:t>PERIS+TORAL ARQUITECTES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04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723DC2-9DC3-4D22-B95B-D53536B40511}"/>
              </a:ext>
            </a:extLst>
          </p:cNvPr>
          <p:cNvSpPr txBox="1"/>
          <p:nvPr/>
        </p:nvSpPr>
        <p:spPr>
          <a:xfrm>
            <a:off x="250825" y="20711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Coallia</a:t>
            </a:r>
            <a:r>
              <a:rPr lang="en-GB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 - Residence and Social Restaurant / </a:t>
            </a:r>
            <a:r>
              <a:rPr lang="en-GB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Peripheriques</a:t>
            </a:r>
            <a:r>
              <a:rPr lang="en-GB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n-GB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Architectes</a:t>
            </a:r>
            <a:endParaRPr lang="en-GB" i="0" dirty="0">
              <a:solidFill>
                <a:srgbClr val="303030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4098" name="Picture 2" descr="Coallia - Residence and Social Restaurant / Peripheriques Architectes |  ArchDaily">
            <a:extLst>
              <a:ext uri="{FF2B5EF4-FFF2-40B4-BE49-F238E27FC236}">
                <a16:creationId xmlns:a16="http://schemas.microsoft.com/office/drawing/2014/main" id="{9784759F-7A45-4AF5-9515-77677DF3D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472"/>
            <a:ext cx="5029200" cy="645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ésidence sociale de 173 logements et restaurant social | Paris Actualités  | Pavillon de l'Arsenal">
            <a:extLst>
              <a:ext uri="{FF2B5EF4-FFF2-40B4-BE49-F238E27FC236}">
                <a16:creationId xmlns:a16="http://schemas.microsoft.com/office/drawing/2014/main" id="{501D18C5-3DBA-4FA6-97E9-6D82BB639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0994"/>
            <a:ext cx="3995936" cy="26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066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on Pastor 54 Social Housing Units / Peris+Toral.arquitectes | ArchDaily">
            <a:extLst>
              <a:ext uri="{FF2B5EF4-FFF2-40B4-BE49-F238E27FC236}">
                <a16:creationId xmlns:a16="http://schemas.microsoft.com/office/drawing/2014/main" id="{9D138182-C469-41A0-9B04-B27E76969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D49F14-B538-4F08-B5AF-F9C0851B7BFB}"/>
              </a:ext>
            </a:extLst>
          </p:cNvPr>
          <p:cNvSpPr txBox="1"/>
          <p:nvPr/>
        </p:nvSpPr>
        <p:spPr>
          <a:xfrm>
            <a:off x="323528" y="18891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Bon Pastor 54 Social Housing Units / </a:t>
            </a:r>
            <a:r>
              <a:rPr lang="en-US" b="1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Peris+Toral.arquitectes</a:t>
            </a:r>
            <a:endParaRPr lang="en-US" b="1" i="0" dirty="0">
              <a:solidFill>
                <a:srgbClr val="303030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66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on Pastor 54 Social Housing Units / Peris+Toral.arquitectes | ArchDaily">
            <a:extLst>
              <a:ext uri="{FF2B5EF4-FFF2-40B4-BE49-F238E27FC236}">
                <a16:creationId xmlns:a16="http://schemas.microsoft.com/office/drawing/2014/main" id="{45FF3A63-A415-4874-A177-31F03438E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0"/>
            <a:ext cx="47577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allery of Bon Pastor 54 Social Housing Units / Peris+Toral.arquitectes - 17">
            <a:extLst>
              <a:ext uri="{FF2B5EF4-FFF2-40B4-BE49-F238E27FC236}">
                <a16:creationId xmlns:a16="http://schemas.microsoft.com/office/drawing/2014/main" id="{54E86BD4-FAA1-4294-A927-959E8A203B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0" r="22683"/>
          <a:stretch/>
        </p:blipFill>
        <p:spPr bwMode="auto">
          <a:xfrm>
            <a:off x="1979712" y="209476"/>
            <a:ext cx="215997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Arquitecturas Cerámicas | 54 Social Housing in Bon Pastor - Arquitecturas  Cerámicas">
            <a:extLst>
              <a:ext uri="{FF2B5EF4-FFF2-40B4-BE49-F238E27FC236}">
                <a16:creationId xmlns:a16="http://schemas.microsoft.com/office/drawing/2014/main" id="{F02BAAE2-505F-4257-A62F-170B1F9BA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40968"/>
            <a:ext cx="2143471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702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dilizia residenziale convenzionata a torre, Nuovo Portello de Cino Zucchi  Architetti |..">
            <a:extLst>
              <a:ext uri="{FF2B5EF4-FFF2-40B4-BE49-F238E27FC236}">
                <a16:creationId xmlns:a16="http://schemas.microsoft.com/office/drawing/2014/main" id="{73E69CA9-DF7E-45CC-AAE0-5866EA29C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13" y="619125"/>
            <a:ext cx="5334000" cy="623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Edilizia residenziale convenzionata a torre, Nuovo Portello de Cino Zucchi  Architetti | Immeubles">
            <a:extLst>
              <a:ext uri="{FF2B5EF4-FFF2-40B4-BE49-F238E27FC236}">
                <a16:creationId xmlns:a16="http://schemas.microsoft.com/office/drawing/2014/main" id="{D0513AF6-E4B9-4B19-990A-22421D95EE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39"/>
          <a:stretch/>
        </p:blipFill>
        <p:spPr bwMode="auto">
          <a:xfrm>
            <a:off x="27058" y="2564904"/>
            <a:ext cx="3680846" cy="368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DC6EF2-F6F0-40B6-8709-B837DB074614}"/>
              </a:ext>
            </a:extLst>
          </p:cNvPr>
          <p:cNvSpPr txBox="1"/>
          <p:nvPr/>
        </p:nvSpPr>
        <p:spPr>
          <a:xfrm>
            <a:off x="249822" y="15735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Cino Zucchi, Nuovo Portello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3665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omplesso residenziale Nuovo Portello, Milano - laterizio.it">
            <a:extLst>
              <a:ext uri="{FF2B5EF4-FFF2-40B4-BE49-F238E27FC236}">
                <a16:creationId xmlns:a16="http://schemas.microsoft.com/office/drawing/2014/main" id="{C449BBA8-DAED-4E86-8DBA-9D46CDCB3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7674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EUMiesAward">
            <a:extLst>
              <a:ext uri="{FF2B5EF4-FFF2-40B4-BE49-F238E27FC236}">
                <a16:creationId xmlns:a16="http://schemas.microsoft.com/office/drawing/2014/main" id="{685386F0-EC93-46BF-B294-532C6606F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" y="188913"/>
            <a:ext cx="4402468" cy="310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564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D residential building, ex Junghans area — CZA">
            <a:extLst>
              <a:ext uri="{FF2B5EF4-FFF2-40B4-BE49-F238E27FC236}">
                <a16:creationId xmlns:a16="http://schemas.microsoft.com/office/drawing/2014/main" id="{5E917476-FAAD-4D42-B4D1-E8EEF0884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0"/>
            <a:ext cx="5445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D residential building, ex Junghans area — CZA">
            <a:extLst>
              <a:ext uri="{FF2B5EF4-FFF2-40B4-BE49-F238E27FC236}">
                <a16:creationId xmlns:a16="http://schemas.microsoft.com/office/drawing/2014/main" id="{9D786E30-EDA9-40C2-9C04-A9B074885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" y="1944192"/>
            <a:ext cx="3531866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11B45E-E9E8-43EE-A2D4-A0B81EA04204}"/>
              </a:ext>
            </a:extLst>
          </p:cNvPr>
          <p:cNvSpPr txBox="1"/>
          <p:nvPr/>
        </p:nvSpPr>
        <p:spPr>
          <a:xfrm>
            <a:off x="250825" y="19149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Cino Zucchi, ex Jughans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0816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ZA - Cino Zucchi Architetti · D residential building, ex Junghans area ·  Divisare">
            <a:extLst>
              <a:ext uri="{FF2B5EF4-FFF2-40B4-BE49-F238E27FC236}">
                <a16:creationId xmlns:a16="http://schemas.microsoft.com/office/drawing/2014/main" id="{D14B5DB3-6D26-4967-944C-745733711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30067"/>
            <a:ext cx="8100392" cy="57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936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+t - Ignazio Gardella. Housing for Borsalino Employees. Alessandria  1948-1952">
            <a:extLst>
              <a:ext uri="{FF2B5EF4-FFF2-40B4-BE49-F238E27FC236}">
                <a16:creationId xmlns:a16="http://schemas.microsoft.com/office/drawing/2014/main" id="{6733F3D8-06D6-40B7-A6D9-6ABBDA788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77" y="2708920"/>
            <a:ext cx="4418523" cy="352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11BC32A7-1FB0-4DF2-ADC6-615EC2288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" y="3501008"/>
            <a:ext cx="456690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Area parcheggio di corso XX Settembre intitolata a Ignazio Gardella –  CorriereAl">
            <a:extLst>
              <a:ext uri="{FF2B5EF4-FFF2-40B4-BE49-F238E27FC236}">
                <a16:creationId xmlns:a16="http://schemas.microsoft.com/office/drawing/2014/main" id="{34E11EDD-5F26-49DE-AA31-3BC58BF3A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3312368" cy="336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90FEF4-7C90-4711-A903-CEE21A9E215F}"/>
              </a:ext>
            </a:extLst>
          </p:cNvPr>
          <p:cNvSpPr txBox="1"/>
          <p:nvPr/>
        </p:nvSpPr>
        <p:spPr>
          <a:xfrm>
            <a:off x="4725477" y="188913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Ignazio Gardella, Alessandria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213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ergison Bates architects">
            <a:extLst>
              <a:ext uri="{FF2B5EF4-FFF2-40B4-BE49-F238E27FC236}">
                <a16:creationId xmlns:a16="http://schemas.microsoft.com/office/drawing/2014/main" id="{9B6FF2BA-E90D-48B6-A6F3-82DB1ADFE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20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453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ocial Housing Poljane / Bevk Perović arhitekti | Social housing, Facade  architecture, Residential building design">
            <a:extLst>
              <a:ext uri="{FF2B5EF4-FFF2-40B4-BE49-F238E27FC236}">
                <a16:creationId xmlns:a16="http://schemas.microsoft.com/office/drawing/2014/main" id="{237B2DD1-3DEE-481D-B38C-F632BA65A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50292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Poljane Housing, Maribor - Bevk Perović arhitekti | Arquitectura Viva">
            <a:extLst>
              <a:ext uri="{FF2B5EF4-FFF2-40B4-BE49-F238E27FC236}">
                <a16:creationId xmlns:a16="http://schemas.microsoft.com/office/drawing/2014/main" id="{5BCC7E64-C64F-4EF9-BE1C-1F523E676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250" y="1844824"/>
            <a:ext cx="4033750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D4322B-C065-4DF6-BB7A-B9CB31CCA385}"/>
              </a:ext>
            </a:extLst>
          </p:cNvPr>
          <p:cNvSpPr txBox="1"/>
          <p:nvPr/>
        </p:nvSpPr>
        <p:spPr>
          <a:xfrm>
            <a:off x="5110250" y="16662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i="0" dirty="0" err="1">
                <a:effectLst/>
              </a:rPr>
              <a:t>Poljane</a:t>
            </a:r>
            <a:r>
              <a:rPr lang="en-GB" i="0" dirty="0">
                <a:effectLst/>
              </a:rPr>
              <a:t> Housing, Maribor</a:t>
            </a:r>
          </a:p>
          <a:p>
            <a:r>
              <a:rPr lang="en-GB" i="0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Bevk</a:t>
            </a:r>
            <a:r>
              <a:rPr lang="en-GB" i="0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i="0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Perović</a:t>
            </a:r>
            <a:r>
              <a:rPr lang="en-GB" i="0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i="0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arhitekti</a:t>
            </a:r>
            <a:r>
              <a:rPr lang="en-GB" i="0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lang="el-GR" dirty="0"/>
          </a:p>
        </p:txBody>
      </p:sp>
      <p:pic>
        <p:nvPicPr>
          <p:cNvPr id="22534" name="Picture 6">
            <a:extLst>
              <a:ext uri="{FF2B5EF4-FFF2-40B4-BE49-F238E27FC236}">
                <a16:creationId xmlns:a16="http://schemas.microsoft.com/office/drawing/2014/main" id="{7365D509-F553-4C43-B718-D1D86D1F0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49" y="0"/>
            <a:ext cx="4033751" cy="226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7B1856-E3AD-4B9A-BC5B-E22DDE8AC009}"/>
              </a:ext>
            </a:extLst>
          </p:cNvPr>
          <p:cNvSpPr txBox="1"/>
          <p:nvPr/>
        </p:nvSpPr>
        <p:spPr>
          <a:xfrm>
            <a:off x="5110250" y="113484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600" b="1" i="0" u="sng" strike="noStrike" dirty="0">
                <a:solidFill>
                  <a:schemeClr val="accent1"/>
                </a:solidFill>
                <a:effectLst/>
                <a:latin typeface="Google Sans"/>
              </a:rPr>
              <a:t>Protruding Volumes</a:t>
            </a:r>
            <a:endParaRPr lang="en-GB" sz="3600" b="1" i="0" u="sng" strike="noStrike" dirty="0">
              <a:solidFill>
                <a:schemeClr val="accent1"/>
              </a:solidFill>
              <a:effectLst/>
              <a:latin typeface="Google Sans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538401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he Constant Typologist – Burning Farm">
            <a:extLst>
              <a:ext uri="{FF2B5EF4-FFF2-40B4-BE49-F238E27FC236}">
                <a16:creationId xmlns:a16="http://schemas.microsoft.com/office/drawing/2014/main" id="{D26B7536-F8E4-4965-AE28-CE88561E9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481562" cy="442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Index - RESIDENTIAL COMPLEX IN NEA PHILADELPHIA">
            <a:extLst>
              <a:ext uri="{FF2B5EF4-FFF2-40B4-BE49-F238E27FC236}">
                <a16:creationId xmlns:a16="http://schemas.microsoft.com/office/drawing/2014/main" id="{0BE9149B-300C-4A68-99ED-3FF602130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137" y="201401"/>
            <a:ext cx="4355976" cy="236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Index - RESIDENTIAL COMPLEX IN NEA PHILADELPHIA">
            <a:extLst>
              <a:ext uri="{FF2B5EF4-FFF2-40B4-BE49-F238E27FC236}">
                <a16:creationId xmlns:a16="http://schemas.microsoft.com/office/drawing/2014/main" id="{C5029B9D-F2A4-4651-B63E-7CD5F501B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952" y="4928407"/>
            <a:ext cx="395958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Index - Συγκρότημα κατοικιών στη Νέα Φιλαδέλφεια">
            <a:extLst>
              <a:ext uri="{FF2B5EF4-FFF2-40B4-BE49-F238E27FC236}">
                <a16:creationId xmlns:a16="http://schemas.microsoft.com/office/drawing/2014/main" id="{E95B78E9-C556-4A03-AC3A-41D9B49D5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958" y="2404617"/>
            <a:ext cx="3779912" cy="204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167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ouse for the Elderly in Portugal by Aires Mateus">
            <a:extLst>
              <a:ext uri="{FF2B5EF4-FFF2-40B4-BE49-F238E27FC236}">
                <a16:creationId xmlns:a16="http://schemas.microsoft.com/office/drawing/2014/main" id="{4155993E-551F-45B5-9262-5111FC8DB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308" y="0"/>
            <a:ext cx="548949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ouses for Eldery People in Alcácer do Sal / Aires Mateus | ArchDaily">
            <a:extLst>
              <a:ext uri="{FF2B5EF4-FFF2-40B4-BE49-F238E27FC236}">
                <a16:creationId xmlns:a16="http://schemas.microsoft.com/office/drawing/2014/main" id="{71630D06-0DD3-4FDB-B3E3-32190387E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925" y="3717032"/>
            <a:ext cx="4690275" cy="312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FDD75E-8A00-449D-8902-84C1B05A3E77}"/>
              </a:ext>
            </a:extLst>
          </p:cNvPr>
          <p:cNvSpPr txBox="1"/>
          <p:nvPr/>
        </p:nvSpPr>
        <p:spPr>
          <a:xfrm>
            <a:off x="323528" y="232998"/>
            <a:ext cx="31683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dirty="0">
                <a:solidFill>
                  <a:srgbClr val="202124"/>
                </a:solidFill>
                <a:effectLst/>
                <a:latin typeface="Google Sans"/>
                <a:hlinkClick r:id="rId4"/>
              </a:rPr>
              <a:t>Houses for </a:t>
            </a:r>
            <a:r>
              <a:rPr lang="en-US" b="0" i="0" u="none" strike="noStrike" dirty="0" err="1">
                <a:solidFill>
                  <a:srgbClr val="202124"/>
                </a:solidFill>
                <a:effectLst/>
                <a:latin typeface="Google Sans"/>
                <a:hlinkClick r:id="rId4"/>
              </a:rPr>
              <a:t>Eldery</a:t>
            </a:r>
            <a:r>
              <a:rPr lang="en-US" b="0" i="0" u="none" strike="noStrike" dirty="0">
                <a:solidFill>
                  <a:srgbClr val="202124"/>
                </a:solidFill>
                <a:effectLst/>
                <a:latin typeface="Google Sans"/>
                <a:hlinkClick r:id="rId4"/>
              </a:rPr>
              <a:t> People in </a:t>
            </a:r>
            <a:r>
              <a:rPr lang="en-US" b="0" i="0" u="none" strike="noStrike" dirty="0" err="1">
                <a:solidFill>
                  <a:srgbClr val="202124"/>
                </a:solidFill>
                <a:effectLst/>
                <a:latin typeface="Google Sans"/>
                <a:hlinkClick r:id="rId4"/>
              </a:rPr>
              <a:t>Alcácer</a:t>
            </a:r>
            <a:r>
              <a:rPr lang="en-US" b="0" i="0" u="none" strike="noStrike" dirty="0">
                <a:solidFill>
                  <a:srgbClr val="202124"/>
                </a:solidFill>
                <a:effectLst/>
                <a:latin typeface="Google Sans"/>
                <a:hlinkClick r:id="rId4"/>
              </a:rPr>
              <a:t> do Sal / Aires Mateus</a:t>
            </a:r>
          </a:p>
        </p:txBody>
      </p:sp>
      <p:pic>
        <p:nvPicPr>
          <p:cNvPr id="25608" name="Picture 8" descr="Residence for Elderly People, Alcácer do Sal - Aires Mateus | Arquitectura  Viva">
            <a:extLst>
              <a:ext uri="{FF2B5EF4-FFF2-40B4-BE49-F238E27FC236}">
                <a16:creationId xmlns:a16="http://schemas.microsoft.com/office/drawing/2014/main" id="{FA25026A-606E-46CB-B83E-CF31BDC19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54" y="3717032"/>
            <a:ext cx="2528043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10" descr="Alcácer do Sal Residences by Aires Mateus">
            <a:extLst>
              <a:ext uri="{FF2B5EF4-FFF2-40B4-BE49-F238E27FC236}">
                <a16:creationId xmlns:a16="http://schemas.microsoft.com/office/drawing/2014/main" id="{911E2B54-2B32-4EF1-9090-33E722DD7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4095"/>
            <a:ext cx="3583594" cy="239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706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ires Mateus . VERA . Housing block . Lyon (4) | Facade architecture  design, Facade architecture, Residential architecture">
            <a:extLst>
              <a:ext uri="{FF2B5EF4-FFF2-40B4-BE49-F238E27FC236}">
                <a16:creationId xmlns:a16="http://schemas.microsoft.com/office/drawing/2014/main" id="{9C848D3F-CFF6-463C-9999-710E16F46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152" y="1268760"/>
            <a:ext cx="4564848" cy="443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5B270-6E60-4E99-BFCC-C6D520BE8743}"/>
              </a:ext>
            </a:extLst>
          </p:cNvPr>
          <p:cNvSpPr txBox="1"/>
          <p:nvPr/>
        </p:nvSpPr>
        <p:spPr>
          <a:xfrm>
            <a:off x="250549" y="18891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Aires Mateus . VERA . Housing block . Lyon</a:t>
            </a:r>
            <a:endParaRPr lang="en-GB" b="0" i="0" u="none" strike="noStrike" dirty="0">
              <a:solidFill>
                <a:srgbClr val="202124"/>
              </a:solidFill>
              <a:effectLst/>
              <a:latin typeface="Google Sans"/>
              <a:hlinkClick r:id="rId3"/>
            </a:endParaRPr>
          </a:p>
        </p:txBody>
      </p:sp>
      <p:pic>
        <p:nvPicPr>
          <p:cNvPr id="5" name="Picture 2" descr="Aires Mateus . VERA . Housing block . Lyon (1) – a f a s i a">
            <a:extLst>
              <a:ext uri="{FF2B5EF4-FFF2-40B4-BE49-F238E27FC236}">
                <a16:creationId xmlns:a16="http://schemas.microsoft.com/office/drawing/2014/main" id="{74361193-1B68-4B95-AC98-F800C502B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1" y="1268762"/>
            <a:ext cx="4460736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51F771-543C-4747-98F1-81FBF7880FBB}"/>
              </a:ext>
            </a:extLst>
          </p:cNvPr>
          <p:cNvSpPr txBox="1"/>
          <p:nvPr/>
        </p:nvSpPr>
        <p:spPr>
          <a:xfrm>
            <a:off x="7020272" y="56704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600" b="1" i="0" u="sng" strike="noStrike" dirty="0">
                <a:solidFill>
                  <a:schemeClr val="accent1"/>
                </a:solidFill>
                <a:effectLst/>
                <a:latin typeface="Google Sans"/>
              </a:rPr>
              <a:t>Volumes</a:t>
            </a:r>
            <a:endParaRPr lang="en-GB" sz="3600" b="1" i="0" u="sng" strike="noStrike" dirty="0">
              <a:solidFill>
                <a:schemeClr val="accent1"/>
              </a:solidFill>
              <a:effectLst/>
              <a:latin typeface="Google San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08673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nnacle N10 / pH+ | ArchDaily">
            <a:extLst>
              <a:ext uri="{FF2B5EF4-FFF2-40B4-BE49-F238E27FC236}">
                <a16:creationId xmlns:a16="http://schemas.microsoft.com/office/drawing/2014/main" id="{3B332E92-2EE9-4EDA-96CB-9932D9FD9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998" y="713307"/>
            <a:ext cx="4499992" cy="300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FA73ED-4664-4B07-B957-ED4BD5D1D46A}"/>
              </a:ext>
            </a:extLst>
          </p:cNvPr>
          <p:cNvSpPr txBox="1"/>
          <p:nvPr/>
        </p:nvSpPr>
        <p:spPr>
          <a:xfrm>
            <a:off x="246825" y="18891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b="1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Pinnacle N10 / pH+, Greater London</a:t>
            </a:r>
          </a:p>
        </p:txBody>
      </p:sp>
      <p:pic>
        <p:nvPicPr>
          <p:cNvPr id="5" name="Picture 2" descr="Pinnacle N10 / pH+ | ArchDaily">
            <a:extLst>
              <a:ext uri="{FF2B5EF4-FFF2-40B4-BE49-F238E27FC236}">
                <a16:creationId xmlns:a16="http://schemas.microsoft.com/office/drawing/2014/main" id="{3A2C3E5C-10E7-4BAD-9D5A-80929F2C7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696"/>
            <a:ext cx="4033143" cy="30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nnacle N10  / pH+ - Image 23 of 23">
            <a:extLst>
              <a:ext uri="{FF2B5EF4-FFF2-40B4-BE49-F238E27FC236}">
                <a16:creationId xmlns:a16="http://schemas.microsoft.com/office/drawing/2014/main" id="{BA17904D-D558-4BA0-A3C3-6CDE95AFE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50" b="11666"/>
          <a:stretch/>
        </p:blipFill>
        <p:spPr bwMode="auto">
          <a:xfrm>
            <a:off x="-31143" y="5088046"/>
            <a:ext cx="914400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71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he building is located on a central plot along a street overlooking a sports field, near the banks of the Paraná River | Damero Building | Francisco Cadau Oficina de Arquitectura | STIRworld">
            <a:extLst>
              <a:ext uri="{FF2B5EF4-FFF2-40B4-BE49-F238E27FC236}">
                <a16:creationId xmlns:a16="http://schemas.microsoft.com/office/drawing/2014/main" id="{15B9259E-CCBD-4202-8CDD-154CF0EF6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51299"/>
            <a:ext cx="5755984" cy="323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425BC7-3F41-4146-884F-C9753B1682CA}"/>
              </a:ext>
            </a:extLst>
          </p:cNvPr>
          <p:cNvSpPr txBox="1"/>
          <p:nvPr/>
        </p:nvSpPr>
        <p:spPr>
          <a:xfrm>
            <a:off x="395536" y="18196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BarlowLight"/>
              </a:rPr>
              <a:t>Francisco Cadau Oficina de Arquitectura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44A325-DE9E-4E67-9DE1-AF782FBDE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158372"/>
            <a:ext cx="3505646" cy="230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allery of Damero Building / Francisco Cadau Oficina de Arquitectura - 32">
            <a:extLst>
              <a:ext uri="{FF2B5EF4-FFF2-40B4-BE49-F238E27FC236}">
                <a16:creationId xmlns:a16="http://schemas.microsoft.com/office/drawing/2014/main" id="{F192628C-5778-4FF6-A8ED-1A18A9477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6" t="30050" r="20380" b="22738"/>
          <a:stretch/>
        </p:blipFill>
        <p:spPr bwMode="auto">
          <a:xfrm>
            <a:off x="107504" y="3933056"/>
            <a:ext cx="2296679" cy="250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amero Building / Francisco Cadau Oficina de Arquitectura | ArchDaily">
            <a:extLst>
              <a:ext uri="{FF2B5EF4-FFF2-40B4-BE49-F238E27FC236}">
                <a16:creationId xmlns:a16="http://schemas.microsoft.com/office/drawing/2014/main" id="{54FEAEE0-28D8-44BE-9A39-8AE5A57BA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885" y="2420888"/>
            <a:ext cx="2809007" cy="421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194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eaturing a rhythmic brick façade, the building’s design celebrates the versatility of brick, a humble material steeped in traditional architecture | Damero Building | Francisco Cadau Oficina de Arquitectura | STIRworld">
            <a:extLst>
              <a:ext uri="{FF2B5EF4-FFF2-40B4-BE49-F238E27FC236}">
                <a16:creationId xmlns:a16="http://schemas.microsoft.com/office/drawing/2014/main" id="{C23B5F70-E10A-41A3-BB2D-6FB13A16D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226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89519AD-1E66-4F84-BA90-1FC25BD1D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4443986" cy="249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2BB88F00-9121-4969-B81B-586B9DD7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4320071" cy="288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121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>
            <a:extLst>
              <a:ext uri="{FF2B5EF4-FFF2-40B4-BE49-F238E27FC236}">
                <a16:creationId xmlns:a16="http://schemas.microsoft.com/office/drawing/2014/main" id="{80A15DF3-1EAD-47C9-9631-73DEF0494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800"/>
            <a:ext cx="9144000" cy="650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970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t Carré' by Rem Koolhaas in Breda, Netherlands (Google Maps)">
            <a:extLst>
              <a:ext uri="{FF2B5EF4-FFF2-40B4-BE49-F238E27FC236}">
                <a16:creationId xmlns:a16="http://schemas.microsoft.com/office/drawing/2014/main" id="{509D810A-616A-4E3E-BDE3-FBD1BA222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58" y="188913"/>
            <a:ext cx="2664023" cy="26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ssé Campus Breda (Chassé Park) - seeBreda">
            <a:extLst>
              <a:ext uri="{FF2B5EF4-FFF2-40B4-BE49-F238E27FC236}">
                <a16:creationId xmlns:a16="http://schemas.microsoft.com/office/drawing/2014/main" id="{4A81A4E7-5EB9-4801-9F67-7ABF946D8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913"/>
            <a:ext cx="3990839" cy="26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rchiweb.cz - Carré Housing">
            <a:extLst>
              <a:ext uri="{FF2B5EF4-FFF2-40B4-BE49-F238E27FC236}">
                <a16:creationId xmlns:a16="http://schemas.microsoft.com/office/drawing/2014/main" id="{CA7CC7D4-E6D0-4454-8018-2600EFBBB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54" y="2924944"/>
            <a:ext cx="370522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reda Chassé Campus">
            <a:extLst>
              <a:ext uri="{FF2B5EF4-FFF2-40B4-BE49-F238E27FC236}">
                <a16:creationId xmlns:a16="http://schemas.microsoft.com/office/drawing/2014/main" id="{31895A1A-EDD5-4FC0-8C1E-7655EE871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53" y="2924944"/>
            <a:ext cx="487323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2FC953-9466-4A68-BE9A-A51CA252BB1E}"/>
              </a:ext>
            </a:extLst>
          </p:cNvPr>
          <p:cNvSpPr txBox="1"/>
          <p:nvPr/>
        </p:nvSpPr>
        <p:spPr>
          <a:xfrm>
            <a:off x="5508104" y="159987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3200" u="sng" dirty="0">
                <a:solidFill>
                  <a:srgbClr val="0563C1"/>
                </a:solidFill>
                <a:latin typeface="Google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Κοινούμενες </a:t>
            </a:r>
            <a:r>
              <a:rPr lang="el-GR" sz="3200" u="sng" dirty="0" err="1">
                <a:solidFill>
                  <a:srgbClr val="0563C1"/>
                </a:solidFill>
                <a:latin typeface="Google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οψεις</a:t>
            </a:r>
            <a:endParaRPr lang="en-GB" sz="3200" i="0" u="sng" strike="noStrike" dirty="0">
              <a:effectLst/>
              <a:latin typeface="Google Sans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123664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rchiweb.cz - Carré Housing">
            <a:extLst>
              <a:ext uri="{FF2B5EF4-FFF2-40B4-BE49-F238E27FC236}">
                <a16:creationId xmlns:a16="http://schemas.microsoft.com/office/drawing/2014/main" id="{EEF054B4-4838-4472-9EB6-27A6597DA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8913"/>
            <a:ext cx="5617319" cy="375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archiweb.cz - Carré Housing">
            <a:extLst>
              <a:ext uri="{FF2B5EF4-FFF2-40B4-BE49-F238E27FC236}">
                <a16:creationId xmlns:a16="http://schemas.microsoft.com/office/drawing/2014/main" id="{966B0EEF-E50C-47B9-A953-04CDE7D5E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75" y="4076700"/>
            <a:ext cx="370522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Breda Carré Building | Building, Concept architecture, Architecture">
            <a:extLst>
              <a:ext uri="{FF2B5EF4-FFF2-40B4-BE49-F238E27FC236}">
                <a16:creationId xmlns:a16="http://schemas.microsoft.com/office/drawing/2014/main" id="{3CA10E98-63B4-4670-BB82-27E3A949F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76700"/>
            <a:ext cx="4180922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5E0D8F-ECC0-46F2-A288-DC30560383E6}"/>
              </a:ext>
            </a:extLst>
          </p:cNvPr>
          <p:cNvSpPr txBox="1"/>
          <p:nvPr/>
        </p:nvSpPr>
        <p:spPr>
          <a:xfrm>
            <a:off x="395536" y="18196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BarlowLight"/>
              </a:rPr>
              <a:t>OMA, Breda Carre Building</a:t>
            </a:r>
            <a:endParaRPr lang="el-GR" dirty="0"/>
          </a:p>
        </p:txBody>
      </p:sp>
      <p:pic>
        <p:nvPicPr>
          <p:cNvPr id="16392" name="Picture 8" descr="breda.projects Graphic Design Museum Carré Breda, Netherlands OMA - Rem  Koolhaas housing Kroeteneiland Chasse Park Apartments 7 Breda, Netherlands  - PDF Free Download">
            <a:extLst>
              <a:ext uri="{FF2B5EF4-FFF2-40B4-BE49-F238E27FC236}">
                <a16:creationId xmlns:a16="http://schemas.microsoft.com/office/drawing/2014/main" id="{85B4BCE4-2D5C-470D-8BAE-BD58E22BF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619059"/>
            <a:ext cx="2493269" cy="332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98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Álvaro Siza Vieira, Orlando Naj Oleari · Bouça SAAL social housing project  · Divisare">
            <a:extLst>
              <a:ext uri="{FF2B5EF4-FFF2-40B4-BE49-F238E27FC236}">
                <a16:creationId xmlns:a16="http://schemas.microsoft.com/office/drawing/2014/main" id="{0EC5CECF-B82C-4A19-B849-03F673342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188912"/>
            <a:ext cx="3083786" cy="432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C40110-327A-4D37-986C-E34B6E40EAA3}"/>
              </a:ext>
            </a:extLst>
          </p:cNvPr>
          <p:cNvSpPr txBox="1"/>
          <p:nvPr/>
        </p:nvSpPr>
        <p:spPr>
          <a:xfrm>
            <a:off x="250825" y="195885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Alvaro siza, Burca SAAL, Porto</a:t>
            </a:r>
            <a:endParaRPr lang="el-GR" dirty="0"/>
          </a:p>
        </p:txBody>
      </p:sp>
      <p:sp>
        <p:nvSpPr>
          <p:cNvPr id="3" name="AutoShape 2" descr="Bouça Social Housing, Porto - Álvaro Siza | Arquitectura Viva">
            <a:extLst>
              <a:ext uri="{FF2B5EF4-FFF2-40B4-BE49-F238E27FC236}">
                <a16:creationId xmlns:a16="http://schemas.microsoft.com/office/drawing/2014/main" id="{2C56E40E-520E-4240-B04E-67D3486901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50" name="Picture 10" descr="Álvaro Siza Vieira, GIOVANNI AMATO · Bouça Housing Complex · Divisare">
            <a:extLst>
              <a:ext uri="{FF2B5EF4-FFF2-40B4-BE49-F238E27FC236}">
                <a16:creationId xmlns:a16="http://schemas.microsoft.com/office/drawing/2014/main" id="{BE80E893-F097-4F6D-9E74-2B678B0B7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59" y="565217"/>
            <a:ext cx="5436096" cy="364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Social Housing SAAL Bouca | Architectuul">
            <a:extLst>
              <a:ext uri="{FF2B5EF4-FFF2-40B4-BE49-F238E27FC236}">
                <a16:creationId xmlns:a16="http://schemas.microsoft.com/office/drawing/2014/main" id="{E23F9243-C69F-4F05-A0FB-DA393A6FC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28393"/>
            <a:ext cx="3269895" cy="245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226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rabanchel Housing | Architectuul">
            <a:extLst>
              <a:ext uri="{FF2B5EF4-FFF2-40B4-BE49-F238E27FC236}">
                <a16:creationId xmlns:a16="http://schemas.microsoft.com/office/drawing/2014/main" id="{5CE46FA1-B3B4-4303-8A87-B7AD3982C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194" y="3429000"/>
            <a:ext cx="358439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OA, Francisco Andeyro &amp; Alejandro García, Sergio Padura · Carabanchel  Housing · Divisare">
            <a:extLst>
              <a:ext uri="{FF2B5EF4-FFF2-40B4-BE49-F238E27FC236}">
                <a16:creationId xmlns:a16="http://schemas.microsoft.com/office/drawing/2014/main" id="{4555AB7E-60AD-409F-8C23-39D4240BD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20424"/>
            <a:ext cx="221898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88 Social Housing in Carabanchel, Madrid - FOA | Foreign Office Architects  | Arquitectura Viva">
            <a:extLst>
              <a:ext uri="{FF2B5EF4-FFF2-40B4-BE49-F238E27FC236}">
                <a16:creationId xmlns:a16="http://schemas.microsoft.com/office/drawing/2014/main" id="{7A468BE3-1A04-49B6-9C04-C177848A16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" name="Picture 6" descr="88 Social Housing in Carabanchel, Madrid - FOA | Foreign Office Architects  | Arquitectura Viva">
            <a:extLst>
              <a:ext uri="{FF2B5EF4-FFF2-40B4-BE49-F238E27FC236}">
                <a16:creationId xmlns:a16="http://schemas.microsoft.com/office/drawing/2014/main" id="{8F1700FF-7F47-468A-A672-5EFD4771E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312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88 Social Housing in Carabanchel, Madrid - FOA | Foreign Office Architects  | Arquitectura Viva">
            <a:extLst>
              <a:ext uri="{FF2B5EF4-FFF2-40B4-BE49-F238E27FC236}">
                <a16:creationId xmlns:a16="http://schemas.microsoft.com/office/drawing/2014/main" id="{D211BE73-B732-4D78-ACF8-6838CBA1D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1"/>
            <a:ext cx="2664991" cy="331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349187-C0D2-4963-89C0-64ADDBA58EEC}"/>
              </a:ext>
            </a:extLst>
          </p:cNvPr>
          <p:cNvSpPr txBox="1"/>
          <p:nvPr/>
        </p:nvSpPr>
        <p:spPr>
          <a:xfrm>
            <a:off x="4841393" y="21104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i="0" dirty="0">
                <a:effectLst/>
              </a:rPr>
              <a:t>88 Social Housing in </a:t>
            </a:r>
            <a:r>
              <a:rPr lang="en-US" i="0" dirty="0" err="1">
                <a:effectLst/>
              </a:rPr>
              <a:t>Carabanchel</a:t>
            </a:r>
            <a:r>
              <a:rPr lang="en-US" i="0" dirty="0">
                <a:effectLst/>
              </a:rPr>
              <a:t>, Madrid</a:t>
            </a:r>
          </a:p>
          <a:p>
            <a:r>
              <a:rPr lang="en-US" i="0" u="none" strike="noStrike" dirty="0"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FOA | Foreign Office Architects 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1405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9E78B49A-50D0-4410-A762-BC42FA983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5760155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8176B5FB-DECE-4CB8-823D-DE4CBDE5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606066"/>
            <a:ext cx="3745111" cy="30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6BAD74EA-23DD-4426-A105-7196ECC72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12058"/>
            <a:ext cx="4032165" cy="305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9EF2DE-B26B-4E29-B515-5B5165E822D3}"/>
              </a:ext>
            </a:extLst>
          </p:cNvPr>
          <p:cNvSpPr txBox="1"/>
          <p:nvPr/>
        </p:nvSpPr>
        <p:spPr>
          <a:xfrm>
            <a:off x="6017425" y="208573"/>
            <a:ext cx="28757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BarlowSemiCondensedMedium"/>
              </a:rPr>
              <a:t>54 Social Housing in Inca, Spain</a:t>
            </a:r>
          </a:p>
          <a:p>
            <a:r>
              <a:rPr lang="en-US" sz="1400" b="0" i="0" dirty="0">
                <a:solidFill>
                  <a:srgbClr val="000000"/>
                </a:solidFill>
                <a:effectLst/>
                <a:latin typeface="BarlowLight"/>
              </a:rPr>
              <a:t>Balearic Social Housing Institute (IBAVI)</a:t>
            </a:r>
          </a:p>
          <a:p>
            <a:r>
              <a:rPr lang="en-GB" sz="1400" b="0" i="0" dirty="0">
                <a:solidFill>
                  <a:srgbClr val="000000"/>
                </a:solidFill>
                <a:effectLst/>
                <a:latin typeface="BarlowLight"/>
              </a:rPr>
              <a:t>Joan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BarlowLight"/>
              </a:rPr>
              <a:t>Josep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BarlowLight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BarlowLight"/>
              </a:rPr>
              <a:t>Fortuny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BarlowLight"/>
              </a:rPr>
              <a:t>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BarlowLight"/>
              </a:rPr>
              <a:t>Giró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BarlowLight"/>
              </a:rPr>
              <a:t> and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BarlowLight"/>
              </a:rPr>
              <a:t>Alventosa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BarlowLight"/>
              </a:rPr>
              <a:t> Morell </a:t>
            </a:r>
            <a:r>
              <a:rPr lang="en-GB" sz="1400" b="0" i="0" dirty="0" err="1">
                <a:solidFill>
                  <a:srgbClr val="000000"/>
                </a:solidFill>
                <a:effectLst/>
                <a:latin typeface="BarlowLight"/>
              </a:rPr>
              <a:t>Arquitectes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62485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85 Social Dwellings in Cornellà / Peris+Toral.arquitectes | ArchDaily">
            <a:extLst>
              <a:ext uri="{FF2B5EF4-FFF2-40B4-BE49-F238E27FC236}">
                <a16:creationId xmlns:a16="http://schemas.microsoft.com/office/drawing/2014/main" id="{734E9ACE-1316-437A-B2A1-1D78EBABB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61302"/>
            <a:ext cx="8642350" cy="550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E4F238-BB04-475E-92FD-0BE520C25A2A}"/>
              </a:ext>
            </a:extLst>
          </p:cNvPr>
          <p:cNvSpPr txBox="1"/>
          <p:nvPr/>
        </p:nvSpPr>
        <p:spPr>
          <a:xfrm>
            <a:off x="275701" y="19748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85 Social Dwellings in </a:t>
            </a:r>
            <a:r>
              <a:rPr lang="en-US" b="1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Cornellà</a:t>
            </a:r>
            <a:r>
              <a:rPr lang="en-US" b="1" i="0" dirty="0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 / </a:t>
            </a:r>
            <a:r>
              <a:rPr lang="en-US" b="1" i="0" dirty="0" err="1">
                <a:solidFill>
                  <a:srgbClr val="303030"/>
                </a:solidFill>
                <a:effectLst/>
                <a:latin typeface="Source Sans Pro" panose="020B0503030403020204" pitchFamily="34" charset="0"/>
              </a:rPr>
              <a:t>Peris+Toral.arquitectes</a:t>
            </a:r>
            <a:endParaRPr lang="en-US" b="1" i="0" dirty="0">
              <a:solidFill>
                <a:srgbClr val="303030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49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eris+Toral Arquitectes' 85 Social Housing Units">
            <a:extLst>
              <a:ext uri="{FF2B5EF4-FFF2-40B4-BE49-F238E27FC236}">
                <a16:creationId xmlns:a16="http://schemas.microsoft.com/office/drawing/2014/main" id="{8365925E-DB9C-42AC-A671-1BFEEC035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461" y="0"/>
            <a:ext cx="457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think sustainability. 85 social housing units by Peris+Toral Arquitectes  | The Strength of Architecture | From 1998">
            <a:extLst>
              <a:ext uri="{FF2B5EF4-FFF2-40B4-BE49-F238E27FC236}">
                <a16:creationId xmlns:a16="http://schemas.microsoft.com/office/drawing/2014/main" id="{651775EF-0ECE-46D7-9489-69990F4C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914"/>
            <a:ext cx="4355976" cy="295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Matrix in Wood. Peris+Toral Arquitectes: Social Housing, Cornellà de  Llobregat - e-zeppelin">
            <a:extLst>
              <a:ext uri="{FF2B5EF4-FFF2-40B4-BE49-F238E27FC236}">
                <a16:creationId xmlns:a16="http://schemas.microsoft.com/office/drawing/2014/main" id="{5273BA5E-B36F-4DA0-A81C-43CC58196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7" y="3356355"/>
            <a:ext cx="4355976" cy="244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838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DT_14_033) I.S.M. House - Building Types Online">
            <a:extLst>
              <a:ext uri="{FF2B5EF4-FFF2-40B4-BE49-F238E27FC236}">
                <a16:creationId xmlns:a16="http://schemas.microsoft.com/office/drawing/2014/main" id="{4AC8198C-C5B3-43A3-9DF8-1EADB4CF5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091705"/>
            <a:ext cx="4429125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José Antonio Coderch – La Barceloneta | Architecture project, Architecture,  Architect">
            <a:extLst>
              <a:ext uri="{FF2B5EF4-FFF2-40B4-BE49-F238E27FC236}">
                <a16:creationId xmlns:a16="http://schemas.microsoft.com/office/drawing/2014/main" id="{89F33382-8546-46FE-8FAB-F056AB57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74333"/>
            <a:ext cx="2459168" cy="238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La Barceloneta Residential Building | José Antonio Coderch de Sentmenat">
            <a:extLst>
              <a:ext uri="{FF2B5EF4-FFF2-40B4-BE49-F238E27FC236}">
                <a16:creationId xmlns:a16="http://schemas.microsoft.com/office/drawing/2014/main" id="{775D99E1-E0A0-458D-A4FA-75A18D2CB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653" y="8488"/>
            <a:ext cx="3351243" cy="435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7E367A1-A04F-498A-86D7-308F84B27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753749"/>
              </p:ext>
            </p:extLst>
          </p:nvPr>
        </p:nvGraphicFramePr>
        <p:xfrm>
          <a:off x="4860032" y="199307"/>
          <a:ext cx="3744416" cy="504056"/>
        </p:xfrm>
        <a:graphic>
          <a:graphicData uri="http://schemas.openxmlformats.org/drawingml/2006/table">
            <a:tbl>
              <a:tblPr/>
              <a:tblGrid>
                <a:gridCol w="3744416">
                  <a:extLst>
                    <a:ext uri="{9D8B030D-6E8A-4147-A177-3AD203B41FA5}">
                      <a16:colId xmlns:a16="http://schemas.microsoft.com/office/drawing/2014/main" val="3202203886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l" fontAlgn="base"/>
                      <a:r>
                        <a:rPr lang="es-ES" sz="1200" b="0" dirty="0">
                          <a:solidFill>
                            <a:srgbClr val="111111"/>
                          </a:solidFill>
                          <a:effectLst/>
                          <a:latin typeface="titillium"/>
                        </a:rPr>
                        <a:t>LA BARCELONETA </a:t>
                      </a:r>
                      <a:r>
                        <a:rPr lang="es-ES" sz="1200" b="0" dirty="0" err="1">
                          <a:solidFill>
                            <a:srgbClr val="111111"/>
                          </a:solidFill>
                          <a:effectLst/>
                          <a:latin typeface="titillium"/>
                        </a:rPr>
                        <a:t>Residential</a:t>
                      </a:r>
                      <a:r>
                        <a:rPr lang="es-ES" sz="1200" b="0" dirty="0">
                          <a:solidFill>
                            <a:srgbClr val="111111"/>
                          </a:solidFill>
                          <a:effectLst/>
                          <a:latin typeface="titillium"/>
                        </a:rPr>
                        <a:t> </a:t>
                      </a:r>
                      <a:r>
                        <a:rPr lang="es-ES" sz="1200" b="0" dirty="0" err="1">
                          <a:solidFill>
                            <a:srgbClr val="111111"/>
                          </a:solidFill>
                          <a:effectLst/>
                          <a:latin typeface="titillium"/>
                        </a:rPr>
                        <a:t>Building</a:t>
                      </a:r>
                      <a:r>
                        <a:rPr lang="es-ES" sz="1200" b="0" dirty="0">
                          <a:solidFill>
                            <a:srgbClr val="111111"/>
                          </a:solidFill>
                          <a:effectLst/>
                          <a:latin typeface="titillium"/>
                        </a:rPr>
                        <a:t>. Barcelona, 1951</a:t>
                      </a:r>
                    </a:p>
                  </a:txBody>
                  <a:tcPr marL="40906" marR="40906" marT="40906" marB="409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796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148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uigi Caccia Dominioni and post-war Milanese housing culture ...">
            <a:extLst>
              <a:ext uri="{FF2B5EF4-FFF2-40B4-BE49-F238E27FC236}">
                <a16:creationId xmlns:a16="http://schemas.microsoft.com/office/drawing/2014/main" id="{C8F17A59-E08C-47EC-95DB-0BF6F8451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1" y="188913"/>
            <a:ext cx="4305289" cy="306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ccia Dominioni, Genio Architetto di Domus Plini | Como 1907">
            <a:extLst>
              <a:ext uri="{FF2B5EF4-FFF2-40B4-BE49-F238E27FC236}">
                <a16:creationId xmlns:a16="http://schemas.microsoft.com/office/drawing/2014/main" id="{89E947EF-4D2F-49B6-A252-F8DA59594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88913"/>
            <a:ext cx="4177159" cy="522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9E0C5D-E934-415B-9E5D-FE8A858A5120}"/>
              </a:ext>
            </a:extLst>
          </p:cNvPr>
          <p:cNvSpPr txBox="1"/>
          <p:nvPr/>
        </p:nvSpPr>
        <p:spPr>
          <a:xfrm>
            <a:off x="323528" y="328214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600" b="1" i="0" u="sng" strike="noStrike" dirty="0">
                <a:solidFill>
                  <a:schemeClr val="accent1"/>
                </a:solidFill>
                <a:effectLst/>
                <a:latin typeface="Google Sans"/>
              </a:rPr>
              <a:t>Variations</a:t>
            </a:r>
            <a:endParaRPr lang="en-GB" sz="3600" b="1" i="0" u="sng" strike="noStrike" dirty="0">
              <a:solidFill>
                <a:schemeClr val="accent1"/>
              </a:solidFill>
              <a:effectLst/>
              <a:latin typeface="Google Sans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04BE4-65B9-41D9-90CF-27125C26AE24}"/>
              </a:ext>
            </a:extLst>
          </p:cNvPr>
          <p:cNvSpPr txBox="1"/>
          <p:nvPr/>
        </p:nvSpPr>
        <p:spPr>
          <a:xfrm>
            <a:off x="4680358" y="638132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Luigi Caccia Dominioni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8220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ergison Bates . Wandsworth Mixed-use housing . London (1)">
            <a:extLst>
              <a:ext uri="{FF2B5EF4-FFF2-40B4-BE49-F238E27FC236}">
                <a16:creationId xmlns:a16="http://schemas.microsoft.com/office/drawing/2014/main" id="{B192D8DC-AE23-4398-A061-DA48C1507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188912"/>
            <a:ext cx="5185271" cy="64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52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586C6D1-4358-420E-91AC-490E244A0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740" y="836712"/>
            <a:ext cx="4455067" cy="284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9251529-9C84-4253-B598-4169E12F3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8" b="18983"/>
          <a:stretch/>
        </p:blipFill>
        <p:spPr bwMode="auto">
          <a:xfrm>
            <a:off x="1729013" y="3870715"/>
            <a:ext cx="7414987" cy="298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4D25865-D797-4CB8-B13C-F80A0E973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" y="836712"/>
            <a:ext cx="4455066" cy="284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0429F6-27FE-435E-B03A-6DDA0366CB7F}"/>
              </a:ext>
            </a:extLst>
          </p:cNvPr>
          <p:cNvSpPr txBox="1"/>
          <p:nvPr/>
        </p:nvSpPr>
        <p:spPr>
          <a:xfrm>
            <a:off x="323528" y="18864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ABDR, </a:t>
            </a:r>
            <a:r>
              <a:rPr lang="en-GB" dirty="0" err="1"/>
              <a:t>Giustiniano</a:t>
            </a:r>
            <a:r>
              <a:rPr lang="en-GB" dirty="0"/>
              <a:t> </a:t>
            </a:r>
            <a:r>
              <a:rPr lang="en-GB" dirty="0" err="1"/>
              <a:t>Imperatore</a:t>
            </a:r>
            <a:r>
              <a:rPr lang="en-GB" dirty="0"/>
              <a:t>, </a:t>
            </a:r>
            <a:r>
              <a:rPr lang="el-GR" dirty="0"/>
              <a:t>Ρώμη</a:t>
            </a:r>
          </a:p>
        </p:txBody>
      </p:sp>
    </p:spTree>
    <p:extLst>
      <p:ext uri="{BB962C8B-B14F-4D97-AF65-F5344CB8AC3E}">
        <p14:creationId xmlns:p14="http://schemas.microsoft.com/office/powerpoint/2010/main" val="4005521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15553</TotalTime>
  <Words>174</Words>
  <Application>Microsoft Office PowerPoint</Application>
  <PresentationFormat>On-screen Show (4:3)</PresentationFormat>
  <Paragraphs>34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Bahnschrift</vt:lpstr>
      <vt:lpstr>BarlowLight</vt:lpstr>
      <vt:lpstr>BarlowSemiCondensedMedium</vt:lpstr>
      <vt:lpstr>Calibri</vt:lpstr>
      <vt:lpstr>Google Sans</vt:lpstr>
      <vt:lpstr>Source Sans Pro</vt:lpstr>
      <vt:lpstr>TheSansC5-7_Bold</vt:lpstr>
      <vt:lpstr>titillium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Marielyne</dc:creator>
  <cp:lastModifiedBy>User</cp:lastModifiedBy>
  <cp:revision>1066</cp:revision>
  <dcterms:created xsi:type="dcterms:W3CDTF">2014-11-19T14:10:38Z</dcterms:created>
  <dcterms:modified xsi:type="dcterms:W3CDTF">2026-05-04T19:20:19Z</dcterms:modified>
</cp:coreProperties>
</file>