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handoutMasterIdLst>
    <p:handoutMasterId r:id="rId104"/>
  </p:handoutMasterIdLst>
  <p:sldIdLst>
    <p:sldId id="301" r:id="rId2"/>
    <p:sldId id="302" r:id="rId3"/>
    <p:sldId id="307" r:id="rId4"/>
    <p:sldId id="308" r:id="rId5"/>
    <p:sldId id="353" r:id="rId6"/>
    <p:sldId id="361" r:id="rId7"/>
    <p:sldId id="342" r:id="rId8"/>
    <p:sldId id="309" r:id="rId9"/>
    <p:sldId id="310" r:id="rId10"/>
    <p:sldId id="311" r:id="rId11"/>
    <p:sldId id="416" r:id="rId12"/>
    <p:sldId id="462" r:id="rId13"/>
    <p:sldId id="313" r:id="rId14"/>
    <p:sldId id="431" r:id="rId15"/>
    <p:sldId id="314" r:id="rId16"/>
    <p:sldId id="390" r:id="rId17"/>
    <p:sldId id="363" r:id="rId18"/>
    <p:sldId id="366" r:id="rId19"/>
    <p:sldId id="367" r:id="rId20"/>
    <p:sldId id="368" r:id="rId21"/>
    <p:sldId id="413" r:id="rId22"/>
    <p:sldId id="315" r:id="rId23"/>
    <p:sldId id="364" r:id="rId24"/>
    <p:sldId id="369" r:id="rId25"/>
    <p:sldId id="370" r:id="rId26"/>
    <p:sldId id="316" r:id="rId27"/>
    <p:sldId id="317" r:id="rId28"/>
    <p:sldId id="318" r:id="rId29"/>
    <p:sldId id="319" r:id="rId30"/>
    <p:sldId id="320" r:id="rId31"/>
    <p:sldId id="432" r:id="rId32"/>
    <p:sldId id="433" r:id="rId33"/>
    <p:sldId id="434" r:id="rId34"/>
    <p:sldId id="435" r:id="rId35"/>
    <p:sldId id="324" r:id="rId36"/>
    <p:sldId id="326" r:id="rId37"/>
    <p:sldId id="321" r:id="rId38"/>
    <p:sldId id="438" r:id="rId39"/>
    <p:sldId id="436" r:id="rId40"/>
    <p:sldId id="437" r:id="rId41"/>
    <p:sldId id="439" r:id="rId42"/>
    <p:sldId id="440" r:id="rId43"/>
    <p:sldId id="411" r:id="rId44"/>
    <p:sldId id="389" r:id="rId45"/>
    <p:sldId id="441" r:id="rId46"/>
    <p:sldId id="442" r:id="rId47"/>
    <p:sldId id="343" r:id="rId48"/>
    <p:sldId id="344" r:id="rId49"/>
    <p:sldId id="345" r:id="rId50"/>
    <p:sldId id="347" r:id="rId51"/>
    <p:sldId id="348" r:id="rId52"/>
    <p:sldId id="349" r:id="rId53"/>
    <p:sldId id="350" r:id="rId54"/>
    <p:sldId id="351" r:id="rId55"/>
    <p:sldId id="352" r:id="rId56"/>
    <p:sldId id="449" r:id="rId57"/>
    <p:sldId id="450" r:id="rId58"/>
    <p:sldId id="329" r:id="rId59"/>
    <p:sldId id="330" r:id="rId60"/>
    <p:sldId id="397" r:id="rId61"/>
    <p:sldId id="430" r:id="rId62"/>
    <p:sldId id="417" r:id="rId63"/>
    <p:sldId id="420" r:id="rId64"/>
    <p:sldId id="421" r:id="rId65"/>
    <p:sldId id="422" r:id="rId66"/>
    <p:sldId id="423" r:id="rId67"/>
    <p:sldId id="424" r:id="rId68"/>
    <p:sldId id="425" r:id="rId69"/>
    <p:sldId id="418" r:id="rId70"/>
    <p:sldId id="419" r:id="rId71"/>
    <p:sldId id="427" r:id="rId72"/>
    <p:sldId id="428" r:id="rId73"/>
    <p:sldId id="426" r:id="rId74"/>
    <p:sldId id="443" r:id="rId75"/>
    <p:sldId id="444" r:id="rId76"/>
    <p:sldId id="401" r:id="rId77"/>
    <p:sldId id="398" r:id="rId78"/>
    <p:sldId id="399" r:id="rId79"/>
    <p:sldId id="400" r:id="rId80"/>
    <p:sldId id="414" r:id="rId81"/>
    <p:sldId id="402" r:id="rId82"/>
    <p:sldId id="332" r:id="rId83"/>
    <p:sldId id="403" r:id="rId84"/>
    <p:sldId id="404" r:id="rId85"/>
    <p:sldId id="451" r:id="rId86"/>
    <p:sldId id="452" r:id="rId87"/>
    <p:sldId id="455" r:id="rId88"/>
    <p:sldId id="456" r:id="rId89"/>
    <p:sldId id="457" r:id="rId90"/>
    <p:sldId id="458" r:id="rId91"/>
    <p:sldId id="459" r:id="rId92"/>
    <p:sldId id="460" r:id="rId93"/>
    <p:sldId id="461" r:id="rId94"/>
    <p:sldId id="415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D07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3" autoAdjust="0"/>
    <p:restoredTop sz="94760"/>
  </p:normalViewPr>
  <p:slideViewPr>
    <p:cSldViewPr>
      <p:cViewPr varScale="1">
        <p:scale>
          <a:sx n="91" d="100"/>
          <a:sy n="91" d="100"/>
        </p:scale>
        <p:origin x="17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E88323-82CE-49D4-939F-A49B2A48C8E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440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fr-F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fr-FR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6E52D2F0-FC6C-4A88-A1E4-FEDC9050A7F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599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7544B-AE37-408E-8A7C-8A3121E9D580}" type="slidenum">
              <a:rPr lang="fr-FR"/>
              <a:pPr/>
              <a:t>1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28A7D-923C-4D01-B52E-B4A19536FDA6}" type="slidenum">
              <a:rPr lang="fr-FR"/>
              <a:pPr/>
              <a:t>10</a:t>
            </a:fld>
            <a:endParaRPr lang="fr-FR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7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A7A970-4DBA-4BF6-BF0F-73E4FCED3563}" type="slidenum">
              <a:rPr lang="fr-FR"/>
              <a:pPr/>
              <a:t>11</a:t>
            </a:fld>
            <a:endParaRPr lang="fr-FR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624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28A7D-923C-4D01-B52E-B4A19536FDA6}" type="slidenum">
              <a:rPr lang="fr-FR"/>
              <a:pPr/>
              <a:t>12</a:t>
            </a:fld>
            <a:endParaRPr lang="fr-FR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2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81F3D-61B2-4E4B-8CBD-12733D8AE670}" type="slidenum">
              <a:rPr lang="fr-FR"/>
              <a:pPr/>
              <a:t>13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62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7544B-AE37-408E-8A7C-8A3121E9D580}" type="slidenum">
              <a:rPr lang="fr-FR"/>
              <a:pPr/>
              <a:t>14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934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ACC39-E317-4D9D-B40D-7D6D6C3933AA}" type="slidenum">
              <a:rPr lang="fr-FR"/>
              <a:pPr/>
              <a:t>15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9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3ED2A-C4CF-4C42-AC28-8C3560F38FD8}" type="slidenum">
              <a:rPr lang="fr-FR"/>
              <a:pPr/>
              <a:t>16</a:t>
            </a:fld>
            <a:endParaRPr lang="fr-FR"/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978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00FC69-31C4-45A7-BA1B-4A8AD7F57F3B}" type="slidenum">
              <a:rPr lang="fr-FR"/>
              <a:pPr/>
              <a:t>17</a:t>
            </a:fld>
            <a:endParaRPr lang="fr-FR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68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0AD8F-CBDF-4CA0-B906-4FD0E6F0E6C0}" type="slidenum">
              <a:rPr lang="fr-FR"/>
              <a:pPr/>
              <a:t>18</a:t>
            </a:fld>
            <a:endParaRPr lang="fr-FR"/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02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C9D231-9DE9-4818-9115-4AF3CB6A5E94}" type="slidenum">
              <a:rPr lang="fr-FR"/>
              <a:pPr/>
              <a:t>19</a:t>
            </a:fld>
            <a:endParaRPr lang="fr-FR"/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0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6317CE-6A5A-499A-88AE-132BD98D54CE}" type="slidenum">
              <a:rPr lang="fr-FR"/>
              <a:pPr/>
              <a:t>2</a:t>
            </a:fld>
            <a:endParaRPr lang="fr-FR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39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CF735-BC1E-43DD-8EF5-B7782BE7182B}" type="slidenum">
              <a:rPr lang="fr-FR"/>
              <a:pPr/>
              <a:t>20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85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A6586-AA03-4F5A-B63A-016075432005}" type="slidenum">
              <a:rPr lang="fr-FR"/>
              <a:pPr/>
              <a:t>21</a:t>
            </a:fld>
            <a:endParaRPr lang="fr-FR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91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CF11F-C583-43AD-AE26-B5286065A61B}" type="slidenum">
              <a:rPr lang="fr-FR"/>
              <a:pPr/>
              <a:t>22</a:t>
            </a:fld>
            <a:endParaRPr lang="fr-FR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1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74604D-DE4B-4858-8EE0-D3BC053A7E66}" type="slidenum">
              <a:rPr lang="fr-FR"/>
              <a:pPr/>
              <a:t>23</a:t>
            </a:fld>
            <a:endParaRPr lang="fr-FR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01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FE0F72-D9C7-4970-9F1C-98F87BFE1166}" type="slidenum">
              <a:rPr lang="fr-FR"/>
              <a:pPr/>
              <a:t>24</a:t>
            </a:fld>
            <a:endParaRPr lang="fr-FR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00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CB435C-D462-4397-813B-F4A60A28E528}" type="slidenum">
              <a:rPr lang="fr-FR"/>
              <a:pPr/>
              <a:t>25</a:t>
            </a:fld>
            <a:endParaRPr lang="fr-FR"/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03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5CC606-5084-4FDB-8910-0475196890DD}" type="slidenum">
              <a:rPr lang="fr-FR"/>
              <a:pPr/>
              <a:t>26</a:t>
            </a:fld>
            <a:endParaRPr lang="fr-FR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63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BFE24-C998-4880-9D46-1875511BE57F}" type="slidenum">
              <a:rPr lang="fr-FR"/>
              <a:pPr/>
              <a:t>27</a:t>
            </a:fld>
            <a:endParaRPr lang="fr-FR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39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2A94C3-66C3-4141-AF0B-0D0F9080F438}" type="slidenum">
              <a:rPr lang="fr-FR"/>
              <a:pPr/>
              <a:t>28</a:t>
            </a:fld>
            <a:endParaRPr lang="fr-FR"/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01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C0B7F-B919-45CA-B222-0215D94BFFE6}" type="slidenum">
              <a:rPr lang="fr-FR"/>
              <a:pPr/>
              <a:t>29</a:t>
            </a:fld>
            <a:endParaRPr lang="fr-FR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8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ED3DE5-33E2-41B4-858C-18F966A01485}" type="slidenum">
              <a:rPr lang="fr-FR"/>
              <a:pPr/>
              <a:t>3</a:t>
            </a:fld>
            <a:endParaRPr lang="fr-FR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68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54C4C-15BC-4081-B129-0AF04B8E5FA3}" type="slidenum">
              <a:rPr lang="fr-FR"/>
              <a:pPr/>
              <a:t>30</a:t>
            </a:fld>
            <a:endParaRPr lang="fr-FR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55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90DB53-4EE9-4B56-9600-E858C0C81CFD}" type="slidenum">
              <a:rPr lang="fr-FR"/>
              <a:pPr/>
              <a:t>35</a:t>
            </a:fld>
            <a:endParaRPr lang="fr-FR"/>
          </a:p>
        </p:txBody>
      </p:sp>
      <p:sp>
        <p:nvSpPr>
          <p:cNvPr id="942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800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55BFA1-7A45-4201-BC50-597442DAA8B4}" type="slidenum">
              <a:rPr lang="fr-FR"/>
              <a:pPr/>
              <a:t>36</a:t>
            </a:fld>
            <a:endParaRPr lang="fr-FR"/>
          </a:p>
        </p:txBody>
      </p:sp>
      <p:sp>
        <p:nvSpPr>
          <p:cNvPr id="9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34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73625-E75C-43CD-B5EE-E702BF8C487F}" type="slidenum">
              <a:rPr lang="fr-FR"/>
              <a:pPr/>
              <a:t>37</a:t>
            </a:fld>
            <a:endParaRPr lang="fr-FR"/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577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5F636-80D4-4165-9FDE-914731FE290E}" type="slidenum">
              <a:rPr lang="fr-FR"/>
              <a:pPr/>
              <a:t>38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6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5F636-80D4-4165-9FDE-914731FE290E}" type="slidenum">
              <a:rPr lang="fr-FR"/>
              <a:pPr/>
              <a:t>39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66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5F636-80D4-4165-9FDE-914731FE290E}" type="slidenum">
              <a:rPr lang="fr-FR"/>
              <a:pPr/>
              <a:t>40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631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5F636-80D4-4165-9FDE-914731FE290E}" type="slidenum">
              <a:rPr lang="fr-FR"/>
              <a:pPr/>
              <a:t>41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473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5F636-80D4-4165-9FDE-914731FE290E}" type="slidenum">
              <a:rPr lang="fr-FR"/>
              <a:pPr/>
              <a:t>42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362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29A92-72F6-45F3-939A-D83A3C001734}" type="slidenum">
              <a:rPr lang="fr-FR"/>
              <a:pPr/>
              <a:t>43</a:t>
            </a:fld>
            <a:endParaRPr lang="fr-FR"/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9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D297AB-F654-4E40-B56A-114BCF65DFCD}" type="slidenum">
              <a:rPr lang="fr-FR"/>
              <a:pPr/>
              <a:t>4</a:t>
            </a:fld>
            <a:endParaRPr lang="fr-FR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46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31154-35D6-4CA5-87E2-A14E167F3158}" type="slidenum">
              <a:rPr lang="fr-FR"/>
              <a:pPr/>
              <a:t>44</a:t>
            </a:fld>
            <a:endParaRPr lang="fr-FR"/>
          </a:p>
        </p:txBody>
      </p:sp>
      <p:sp>
        <p:nvSpPr>
          <p:cNvPr id="1044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653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55EE74-B1DB-4872-B944-239907C1FB07}" type="slidenum">
              <a:rPr lang="fr-FR"/>
              <a:pPr/>
              <a:t>47</a:t>
            </a:fld>
            <a:endParaRPr lang="fr-FR"/>
          </a:p>
        </p:txBody>
      </p:sp>
      <p:sp>
        <p:nvSpPr>
          <p:cNvPr id="1064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43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87A7D-62F5-4ECB-98F8-145B972728DE}" type="slidenum">
              <a:rPr lang="fr-FR"/>
              <a:pPr/>
              <a:t>48</a:t>
            </a:fld>
            <a:endParaRPr lang="fr-FR"/>
          </a:p>
        </p:txBody>
      </p:sp>
      <p:sp>
        <p:nvSpPr>
          <p:cNvPr id="10854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54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0154D-C763-45A5-8540-4530FB74EB5F}" type="slidenum">
              <a:rPr lang="fr-FR"/>
              <a:pPr/>
              <a:t>49</a:t>
            </a:fld>
            <a:endParaRPr lang="fr-FR"/>
          </a:p>
        </p:txBody>
      </p:sp>
      <p:sp>
        <p:nvSpPr>
          <p:cNvPr id="11059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551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9DEDE-8FE9-45C9-B7B8-47135B62197F}" type="slidenum">
              <a:rPr lang="fr-FR"/>
              <a:pPr/>
              <a:t>50</a:t>
            </a:fld>
            <a:endParaRPr lang="fr-FR"/>
          </a:p>
        </p:txBody>
      </p:sp>
      <p:sp>
        <p:nvSpPr>
          <p:cNvPr id="1126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4328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10EBD-A521-49EA-AB65-6F38246F5F29}" type="slidenum">
              <a:rPr lang="fr-FR"/>
              <a:pPr/>
              <a:t>51</a:t>
            </a:fld>
            <a:endParaRPr lang="fr-FR"/>
          </a:p>
        </p:txBody>
      </p:sp>
      <p:sp>
        <p:nvSpPr>
          <p:cNvPr id="114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80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E0D068-0297-494A-B6F9-AD0A14BA0541}" type="slidenum">
              <a:rPr lang="fr-FR"/>
              <a:pPr/>
              <a:t>52</a:t>
            </a:fld>
            <a:endParaRPr lang="fr-FR"/>
          </a:p>
        </p:txBody>
      </p:sp>
      <p:sp>
        <p:nvSpPr>
          <p:cNvPr id="1167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554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BADC96-5A68-491B-A691-04C0F4D85B4A}" type="slidenum">
              <a:rPr lang="fr-FR"/>
              <a:pPr/>
              <a:t>53</a:t>
            </a:fld>
            <a:endParaRPr lang="fr-FR"/>
          </a:p>
        </p:txBody>
      </p:sp>
      <p:sp>
        <p:nvSpPr>
          <p:cNvPr id="1187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12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5E9E09-F70E-421E-B711-4269B13ABEDD}" type="slidenum">
              <a:rPr lang="fr-FR"/>
              <a:pPr/>
              <a:t>54</a:t>
            </a:fld>
            <a:endParaRPr lang="fr-FR"/>
          </a:p>
        </p:txBody>
      </p:sp>
      <p:sp>
        <p:nvSpPr>
          <p:cNvPr id="1208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150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F051E-8BD1-4455-A570-EF08C2640E7F}" type="slidenum">
              <a:rPr lang="fr-FR"/>
              <a:pPr/>
              <a:t>55</a:t>
            </a:fld>
            <a:endParaRPr lang="fr-FR"/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48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C5140-37BA-4C24-9182-81111786DE21}" type="slidenum">
              <a:rPr lang="fr-FR"/>
              <a:pPr/>
              <a:t>5</a:t>
            </a:fld>
            <a:endParaRPr lang="fr-FR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2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28515-98E0-47DD-A255-DE9017608EEB}" type="slidenum">
              <a:rPr lang="fr-FR"/>
              <a:pPr/>
              <a:t>58</a:t>
            </a:fld>
            <a:endParaRPr lang="fr-FR"/>
          </a:p>
        </p:txBody>
      </p:sp>
      <p:sp>
        <p:nvSpPr>
          <p:cNvPr id="1249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752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0C82-6820-4539-B32C-7890ED4A145C}" type="slidenum">
              <a:rPr lang="fr-FR"/>
              <a:pPr/>
              <a:t>59</a:t>
            </a:fld>
            <a:endParaRPr lang="fr-FR"/>
          </a:p>
        </p:txBody>
      </p:sp>
      <p:sp>
        <p:nvSpPr>
          <p:cNvPr id="1269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24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60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005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61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83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62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9370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63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3316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64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2623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65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875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66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259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67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3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8FD899-6312-454B-A3BE-4C69940C6216}" type="slidenum">
              <a:rPr lang="fr-FR"/>
              <a:pPr/>
              <a:t>6</a:t>
            </a:fld>
            <a:endParaRPr lang="fr-FR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3648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68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531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69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022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70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923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71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522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72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141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73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645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F07071-66F7-4C17-B9C6-EBFBAE324FE7}" type="slidenum">
              <a:rPr lang="fr-FR"/>
              <a:pPr/>
              <a:t>76</a:t>
            </a:fld>
            <a:endParaRPr lang="fr-FR"/>
          </a:p>
        </p:txBody>
      </p:sp>
      <p:sp>
        <p:nvSpPr>
          <p:cNvPr id="1310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99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04FC2-2EBB-41D1-B8A1-DD39F9F351F2}" type="slidenum">
              <a:rPr lang="fr-FR"/>
              <a:pPr/>
              <a:t>77</a:t>
            </a:fld>
            <a:endParaRPr lang="fr-FR"/>
          </a:p>
        </p:txBody>
      </p:sp>
      <p:sp>
        <p:nvSpPr>
          <p:cNvPr id="1331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296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341D1-EAEC-4AA0-8F1D-CAE5694C78FF}" type="slidenum">
              <a:rPr lang="fr-FR"/>
              <a:pPr/>
              <a:t>78</a:t>
            </a:fld>
            <a:endParaRPr lang="fr-FR"/>
          </a:p>
        </p:txBody>
      </p:sp>
      <p:sp>
        <p:nvSpPr>
          <p:cNvPr id="1351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245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E53DCE-CAF2-4C96-A115-DB9484028D03}" type="slidenum">
              <a:rPr lang="fr-FR"/>
              <a:pPr/>
              <a:t>79</a:t>
            </a:fld>
            <a:endParaRPr lang="fr-FR"/>
          </a:p>
        </p:txBody>
      </p:sp>
      <p:sp>
        <p:nvSpPr>
          <p:cNvPr id="1372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62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35478-4B05-4F23-A24E-18531177CCC3}" type="slidenum">
              <a:rPr lang="fr-FR"/>
              <a:pPr/>
              <a:t>7</a:t>
            </a:fld>
            <a:endParaRPr lang="fr-FR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07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B1770C-0720-40BC-BD7A-ACDCD2BB4147}" type="slidenum">
              <a:rPr lang="fr-FR"/>
              <a:pPr/>
              <a:t>80</a:t>
            </a:fld>
            <a:endParaRPr lang="fr-FR"/>
          </a:p>
        </p:txBody>
      </p:sp>
      <p:sp>
        <p:nvSpPr>
          <p:cNvPr id="1392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234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C6C76D-FC8C-45CD-AB20-2D31E499A111}" type="slidenum">
              <a:rPr lang="fr-FR"/>
              <a:pPr/>
              <a:t>81</a:t>
            </a:fld>
            <a:endParaRPr lang="fr-FR"/>
          </a:p>
        </p:txBody>
      </p:sp>
      <p:sp>
        <p:nvSpPr>
          <p:cNvPr id="1413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67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C846F-3F05-4EE8-93AE-033B1BB8F3ED}" type="slidenum">
              <a:rPr lang="fr-FR"/>
              <a:pPr/>
              <a:t>82</a:t>
            </a:fld>
            <a:endParaRPr lang="fr-FR"/>
          </a:p>
        </p:txBody>
      </p:sp>
      <p:sp>
        <p:nvSpPr>
          <p:cNvPr id="143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732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3C526-EE8C-4D65-A59E-5F33E2B60E15}" type="slidenum">
              <a:rPr lang="fr-FR"/>
              <a:pPr/>
              <a:t>83</a:t>
            </a:fld>
            <a:endParaRPr lang="fr-FR"/>
          </a:p>
        </p:txBody>
      </p:sp>
      <p:sp>
        <p:nvSpPr>
          <p:cNvPr id="145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996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6B2D3-2D29-4252-9CF1-C906C94FED16}" type="slidenum">
              <a:rPr lang="fr-FR"/>
              <a:pPr/>
              <a:t>84</a:t>
            </a:fld>
            <a:endParaRPr lang="fr-FR"/>
          </a:p>
        </p:txBody>
      </p:sp>
      <p:sp>
        <p:nvSpPr>
          <p:cNvPr id="147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218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59DEA2-22B0-4965-85C7-52349A768632}" type="slidenum">
              <a:rPr lang="fr-FR"/>
              <a:pPr/>
              <a:t>94</a:t>
            </a:fld>
            <a:endParaRPr lang="fr-FR"/>
          </a:p>
        </p:txBody>
      </p:sp>
      <p:sp>
        <p:nvSpPr>
          <p:cNvPr id="153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142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9C6A2-F736-4C2C-9235-51250BD046FB}" type="slidenum">
              <a:rPr lang="fr-FR"/>
              <a:pPr/>
              <a:t>95</a:t>
            </a:fld>
            <a:endParaRPr lang="fr-FR"/>
          </a:p>
        </p:txBody>
      </p:sp>
      <p:sp>
        <p:nvSpPr>
          <p:cNvPr id="155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294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79BFF-2AC4-4BA8-B35C-BD2FB4CBD582}" type="slidenum">
              <a:rPr lang="fr-FR"/>
              <a:pPr/>
              <a:t>96</a:t>
            </a:fld>
            <a:endParaRPr lang="fr-FR"/>
          </a:p>
        </p:txBody>
      </p:sp>
      <p:sp>
        <p:nvSpPr>
          <p:cNvPr id="157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618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3554ED-CE9F-4E64-9919-D77496FBD7D8}" type="slidenum">
              <a:rPr lang="fr-FR"/>
              <a:pPr/>
              <a:t>97</a:t>
            </a:fld>
            <a:endParaRPr lang="fr-FR"/>
          </a:p>
        </p:txBody>
      </p:sp>
      <p:sp>
        <p:nvSpPr>
          <p:cNvPr id="159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8558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9C960-7DF0-43CE-9E64-DC7FF67C8B2B}" type="slidenum">
              <a:rPr lang="fr-FR"/>
              <a:pPr/>
              <a:t>98</a:t>
            </a:fld>
            <a:endParaRPr lang="fr-FR"/>
          </a:p>
        </p:txBody>
      </p:sp>
      <p:sp>
        <p:nvSpPr>
          <p:cNvPr id="161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96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C06D50-20E3-47A8-B867-FFF6993D4AB4}" type="slidenum">
              <a:rPr lang="fr-FR"/>
              <a:pPr/>
              <a:t>8</a:t>
            </a:fld>
            <a:endParaRPr lang="fr-FR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90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E185F-3565-49F7-B76D-7FC4D98CA0E2}" type="slidenum">
              <a:rPr lang="fr-FR"/>
              <a:pPr/>
              <a:t>99</a:t>
            </a:fld>
            <a:endParaRPr lang="fr-FR"/>
          </a:p>
        </p:txBody>
      </p:sp>
      <p:sp>
        <p:nvSpPr>
          <p:cNvPr id="163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0879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DF485-A8B8-4F02-BF62-2A71847B62D5}" type="slidenum">
              <a:rPr lang="fr-FR"/>
              <a:pPr/>
              <a:t>100</a:t>
            </a:fld>
            <a:endParaRPr lang="fr-FR"/>
          </a:p>
        </p:txBody>
      </p:sp>
      <p:sp>
        <p:nvSpPr>
          <p:cNvPr id="165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455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FEA186-8E26-4403-BB30-B4294E470C88}" type="slidenum">
              <a:rPr lang="fr-FR"/>
              <a:pPr/>
              <a:t>101</a:t>
            </a:fld>
            <a:endParaRPr lang="fr-FR"/>
          </a:p>
        </p:txBody>
      </p:sp>
      <p:sp>
        <p:nvSpPr>
          <p:cNvPr id="167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2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5625A3-5C58-4F83-B204-893A1F54D7DF}" type="slidenum">
              <a:rPr lang="fr-FR"/>
              <a:pPr/>
              <a:t>9</a:t>
            </a:fld>
            <a:endParaRPr lang="fr-FR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8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latin typeface="Arial" pitchFamily="-112" charset="0"/>
              <a:ea typeface="+mn-ea"/>
            </a:endParaRP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l-GR"/>
              <a:t>Cliquez et modifiez le titre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-112" charset="2"/>
              <a:buNone/>
              <a:defRPr/>
            </a:lvl1pPr>
          </a:lstStyle>
          <a:p>
            <a:r>
              <a:rPr lang="el-GR"/>
              <a:t>Cliquez pour modifier le style des sous-titres du masque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359FF92D-0A21-4C81-83E6-F33270D2A5B0}" type="slidenum">
              <a:rPr lang="el-GR"/>
              <a:pPr/>
              <a:t>‹N°›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Cliquez pour modifier les styles du texte du masque</a:t>
            </a:r>
          </a:p>
          <a:p>
            <a:pPr lvl="1"/>
            <a:r>
              <a:rPr lang="el-GR"/>
              <a:t>Deuxième niveau</a:t>
            </a:r>
          </a:p>
          <a:p>
            <a:pPr lvl="2"/>
            <a:r>
              <a:rPr lang="el-GR"/>
              <a:t>Troisième niveau</a:t>
            </a:r>
          </a:p>
          <a:p>
            <a:pPr lvl="3"/>
            <a:r>
              <a:rPr lang="el-GR"/>
              <a:t>Quatrième niveau</a:t>
            </a:r>
          </a:p>
          <a:p>
            <a:pPr lvl="4"/>
            <a:r>
              <a:rPr lang="el-GR"/>
              <a:t>Cinquième niveau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/>
            </a:lvl1pPr>
          </a:lstStyle>
          <a:p>
            <a:endParaRPr lang="el-G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aseline="0"/>
            </a:lvl1pPr>
          </a:lstStyle>
          <a:p>
            <a:endParaRPr lang="el-GR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l-GR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latin typeface="Arial" pitchFamily="-112" charset="0"/>
              <a:ea typeface="+mn-ea"/>
            </a:endParaRP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charset="2"/>
        <a:buChar char="¢"/>
        <a:defRPr sz="30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l"/>
        <a:defRPr sz="2800">
          <a:solidFill>
            <a:schemeClr val="tx2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arcspace.com/architects/perrault/ewu/ewu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ans titre-1.jpg"/>
          <p:cNvPicPr>
            <a:picLocks noChangeAspect="1"/>
          </p:cNvPicPr>
          <p:nvPr/>
        </p:nvPicPr>
        <p:blipFill>
          <a:blip r:embed="rId3"/>
          <a:srcRect l="9233" t="12222"/>
          <a:stretch>
            <a:fillRect/>
          </a:stretch>
        </p:blipFill>
        <p:spPr bwMode="auto">
          <a:xfrm>
            <a:off x="1905000" y="1066800"/>
            <a:ext cx="601186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0"/>
            <a:ext cx="6477000" cy="990600"/>
          </a:xfrm>
        </p:spPr>
        <p:txBody>
          <a:bodyPr/>
          <a:lstStyle/>
          <a:p>
            <a:pPr eaLnBrk="1" hangingPunct="1"/>
            <a:r>
              <a:rPr lang="en-US" sz="3600" dirty="0" err="1"/>
              <a:t>Θόρυβος</a:t>
            </a:r>
            <a:r>
              <a:rPr lang="el-GR" sz="3600" dirty="0"/>
              <a:t> </a:t>
            </a:r>
            <a:r>
              <a:rPr lang="en-US" sz="3600" dirty="0" err="1"/>
              <a:t>και</a:t>
            </a:r>
            <a:r>
              <a:rPr lang="el-GR" sz="3600" dirty="0"/>
              <a:t> </a:t>
            </a:r>
            <a:r>
              <a:rPr lang="en-US" sz="3600" dirty="0" err="1"/>
              <a:t>αστικές</a:t>
            </a:r>
            <a:r>
              <a:rPr lang="el-GR" sz="3600" dirty="0"/>
              <a:t> </a:t>
            </a:r>
            <a:r>
              <a:rPr lang="en-US" sz="3600" dirty="0" err="1"/>
              <a:t>μορφές</a:t>
            </a:r>
            <a:br>
              <a:rPr lang="en-US" sz="3600" dirty="0"/>
            </a:br>
            <a:endParaRPr lang="el-GR" sz="3600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781800" y="60960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019800" y="2095500"/>
            <a:ext cx="2895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aseline="0" dirty="0"/>
              <a:t>Σε ελεύθερο πεδίο, η Γραμμική πηγή μειώνεται</a:t>
            </a:r>
            <a:r>
              <a:rPr lang="en-GB" sz="1400" baseline="0" dirty="0"/>
              <a:t> (1/2 </a:t>
            </a:r>
            <a:r>
              <a:rPr lang="el-GR" sz="1400" baseline="0" dirty="0"/>
              <a:t>κύλινδρος</a:t>
            </a:r>
            <a:r>
              <a:rPr lang="fr-FR" sz="1400" baseline="0" dirty="0"/>
              <a:t>)</a:t>
            </a:r>
            <a:r>
              <a:rPr lang="en-GB" sz="1400" baseline="0" dirty="0"/>
              <a:t>:</a:t>
            </a:r>
          </a:p>
          <a:p>
            <a:endParaRPr lang="en-GB" sz="1400" baseline="0" dirty="0"/>
          </a:p>
          <a:p>
            <a:pPr lvl="1">
              <a:buFontTx/>
              <a:buChar char="-"/>
            </a:pPr>
            <a:r>
              <a:rPr lang="en-GB" sz="1400" b="1" baseline="0" dirty="0"/>
              <a:t> 3dB(A)/ </a:t>
            </a:r>
            <a:r>
              <a:rPr lang="el-GR" sz="1400" b="1" baseline="0" dirty="0"/>
              <a:t>κάθε φορά που διπλασιάζουμε την απόσταση</a:t>
            </a:r>
          </a:p>
          <a:p>
            <a:endParaRPr lang="fr-FR" sz="1400" baseline="0" dirty="0"/>
          </a:p>
          <a:p>
            <a:r>
              <a:rPr lang="el-GR" sz="1400" baseline="0" dirty="0"/>
              <a:t>παράδειγμα</a:t>
            </a:r>
          </a:p>
          <a:p>
            <a:r>
              <a:rPr lang="en-GB" sz="1400" baseline="0" dirty="0"/>
              <a:t>Si </a:t>
            </a:r>
            <a:r>
              <a:rPr lang="en-GB" sz="1400" baseline="0" dirty="0" err="1"/>
              <a:t>Lp</a:t>
            </a:r>
            <a:r>
              <a:rPr lang="en-GB" sz="1400" baseline="0" dirty="0"/>
              <a:t> = 75 dB(A) at 10m</a:t>
            </a:r>
          </a:p>
          <a:p>
            <a:r>
              <a:rPr lang="en-GB" sz="1400" baseline="0" dirty="0"/>
              <a:t>so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72 dB(A) at 20m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69 dB(A) at 40m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66 dB(A) at 80m</a:t>
            </a:r>
          </a:p>
          <a:p>
            <a:r>
              <a:rPr lang="en-GB" sz="1400" baseline="0" dirty="0" err="1"/>
              <a:t>Ktl</a:t>
            </a:r>
            <a:r>
              <a:rPr lang="mr-IN" sz="1400" baseline="0" dirty="0"/>
              <a:t>…</a:t>
            </a:r>
            <a:endParaRPr lang="fr-FR" sz="1400" baseline="0" dirty="0"/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63 dB(A) at 160m</a:t>
            </a:r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60 dB(A) at 320m</a:t>
            </a:r>
          </a:p>
          <a:p>
            <a:r>
              <a:rPr lang="fr-FR" sz="1400" baseline="0" dirty="0"/>
              <a:t>LP = 57 dB(A) at 640m</a:t>
            </a:r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54 dB(A) at 1280m</a:t>
            </a:r>
            <a:endParaRPr lang="en-GB" sz="1400" baseline="0" dirty="0"/>
          </a:p>
        </p:txBody>
      </p:sp>
      <p:pic>
        <p:nvPicPr>
          <p:cNvPr id="33797" name="Picture 6" descr="1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1447800" y="2133600"/>
            <a:ext cx="4545013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 “</a:t>
            </a:r>
            <a:r>
              <a:rPr lang="el-GR" sz="1400" b="1" baseline="0" dirty="0"/>
              <a:t>Γραμμικές</a:t>
            </a:r>
            <a:r>
              <a:rPr lang="fr-FR" sz="1400" b="1" baseline="0" dirty="0"/>
              <a:t> »</a:t>
            </a:r>
            <a:r>
              <a:rPr lang="el-GR" sz="1400" b="1" baseline="0" dirty="0"/>
              <a:t>πηγές</a:t>
            </a:r>
            <a:endParaRPr lang="fr-FR" sz="1400" b="1" baseline="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2- omnidirectionnal source in a free field </a:t>
            </a:r>
          </a:p>
        </p:txBody>
      </p:sp>
      <p:sp>
        <p:nvSpPr>
          <p:cNvPr id="164869" name="Oval 5"/>
          <p:cNvSpPr>
            <a:spLocks noChangeArrowheads="1"/>
          </p:cNvSpPr>
          <p:nvPr/>
        </p:nvSpPr>
        <p:spPr bwMode="auto">
          <a:xfrm>
            <a:off x="1752600" y="2819400"/>
            <a:ext cx="1676400" cy="1600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4870" name="Line 6"/>
          <p:cNvSpPr>
            <a:spLocks noChangeShapeType="1"/>
          </p:cNvSpPr>
          <p:nvPr/>
        </p:nvSpPr>
        <p:spPr bwMode="auto">
          <a:xfrm>
            <a:off x="1371600" y="36576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4871" name="Line 7"/>
          <p:cNvSpPr>
            <a:spLocks noChangeShapeType="1"/>
          </p:cNvSpPr>
          <p:nvPr/>
        </p:nvSpPr>
        <p:spPr bwMode="auto">
          <a:xfrm>
            <a:off x="2590800" y="27432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2286000" y="3429000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baseline="0"/>
              <a:t>O</a:t>
            </a:r>
            <a:endParaRPr lang="fr-FR"/>
          </a:p>
        </p:txBody>
      </p:sp>
      <p:sp>
        <p:nvSpPr>
          <p:cNvPr id="164873" name="Line 9"/>
          <p:cNvSpPr>
            <a:spLocks noChangeShapeType="1"/>
          </p:cNvSpPr>
          <p:nvPr/>
        </p:nvSpPr>
        <p:spPr bwMode="auto">
          <a:xfrm>
            <a:off x="3429000" y="36576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3641725" y="32369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I</a:t>
            </a:r>
            <a:endParaRPr lang="fr-FR"/>
          </a:p>
        </p:txBody>
      </p:sp>
      <p:sp>
        <p:nvSpPr>
          <p:cNvPr id="164875" name="Line 11"/>
          <p:cNvSpPr>
            <a:spLocks noChangeShapeType="1"/>
          </p:cNvSpPr>
          <p:nvPr/>
        </p:nvSpPr>
        <p:spPr bwMode="auto">
          <a:xfrm>
            <a:off x="36576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4876" name="Text Box 12"/>
          <p:cNvSpPr txBox="1">
            <a:spLocks noChangeArrowheads="1"/>
          </p:cNvSpPr>
          <p:nvPr/>
        </p:nvSpPr>
        <p:spPr bwMode="auto">
          <a:xfrm>
            <a:off x="2819400" y="3429000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baseline="0"/>
              <a:t>d</a:t>
            </a:r>
            <a:endParaRPr lang="fr-FR"/>
          </a:p>
        </p:txBody>
      </p:sp>
      <p:sp>
        <p:nvSpPr>
          <p:cNvPr id="164877" name="Rectangle 14"/>
          <p:cNvSpPr>
            <a:spLocks noChangeArrowheads="1"/>
          </p:cNvSpPr>
          <p:nvPr/>
        </p:nvSpPr>
        <p:spPr bwMode="auto">
          <a:xfrm>
            <a:off x="4572000" y="2362200"/>
            <a:ext cx="266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Then… :</a:t>
            </a:r>
          </a:p>
        </p:txBody>
      </p:sp>
      <p:sp>
        <p:nvSpPr>
          <p:cNvPr id="164878" name="Rectangle 16"/>
          <p:cNvSpPr>
            <a:spLocks noChangeArrowheads="1"/>
          </p:cNvSpPr>
          <p:nvPr/>
        </p:nvSpPr>
        <p:spPr bwMode="auto">
          <a:xfrm>
            <a:off x="1600200" y="6019800"/>
            <a:ext cx="7162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i="1" baseline="0"/>
              <a:t>* When d is big, we can consider that, locally, the spherical sphere is like a plan wave</a:t>
            </a:r>
          </a:p>
        </p:txBody>
      </p:sp>
      <p:pic>
        <p:nvPicPr>
          <p:cNvPr id="164879" name="Picture 17" descr="Imag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743200"/>
            <a:ext cx="2819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80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2800" y="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81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8800" y="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858000" cy="1527175"/>
          </a:xfrm>
        </p:spPr>
        <p:txBody>
          <a:bodyPr/>
          <a:lstStyle/>
          <a:p>
            <a:pPr eaLnBrk="1" hangingPunct="1"/>
            <a:r>
              <a:rPr lang="en-GB" sz="2400" dirty="0"/>
              <a:t>Annexes</a:t>
            </a:r>
            <a:br>
              <a:rPr lang="en-GB" sz="2400" dirty="0"/>
            </a:br>
            <a:r>
              <a:rPr lang="en-US" sz="1600" dirty="0" err="1"/>
              <a:t>η</a:t>
            </a:r>
            <a:r>
              <a:rPr lang="en-US" sz="1600" dirty="0"/>
              <a:t> </a:t>
            </a:r>
            <a:r>
              <a:rPr lang="en-US" sz="1600" dirty="0" err="1"/>
              <a:t>επίδειξη</a:t>
            </a:r>
            <a:r>
              <a:rPr lang="en-US" sz="1600" dirty="0"/>
              <a:t> </a:t>
            </a:r>
            <a:r>
              <a:rPr lang="en-US" sz="1600" dirty="0" err="1"/>
              <a:t>του</a:t>
            </a:r>
            <a:r>
              <a:rPr lang="en-US" sz="1600" dirty="0"/>
              <a:t> </a:t>
            </a:r>
            <a:r>
              <a:rPr lang="en-US" sz="1600" dirty="0" err="1"/>
              <a:t>τύπου</a:t>
            </a:r>
            <a:r>
              <a:rPr lang="en-US" sz="1600" dirty="0"/>
              <a:t> </a:t>
            </a:r>
            <a:r>
              <a:rPr lang="en-US" sz="1600" dirty="0" err="1"/>
              <a:t>της</a:t>
            </a:r>
            <a:r>
              <a:rPr lang="en-US" sz="1600" dirty="0"/>
              <a:t> </a:t>
            </a:r>
            <a:r>
              <a:rPr lang="en-US" sz="1600" dirty="0" err="1"/>
              <a:t>διάδοσης</a:t>
            </a:r>
            <a:r>
              <a:rPr lang="en-US" sz="1600" dirty="0"/>
              <a:t> </a:t>
            </a:r>
            <a:r>
              <a:rPr lang="el-GR" sz="1600" dirty="0"/>
              <a:t>σε ελεύθερο πεδίο</a:t>
            </a:r>
            <a:endParaRPr lang="fr-FR" sz="16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3505200" y="2819400"/>
            <a:ext cx="32004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66917" name="Rectangle 5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2- omnidirectionnal source in a free field</a:t>
            </a:r>
            <a:endParaRPr lang="fr-FR" sz="1400" b="1" baseline="0"/>
          </a:p>
        </p:txBody>
      </p:sp>
      <p:sp>
        <p:nvSpPr>
          <p:cNvPr id="166918" name="Rectangle 6"/>
          <p:cNvSpPr>
            <a:spLocks noChangeArrowheads="1"/>
          </p:cNvSpPr>
          <p:nvPr/>
        </p:nvSpPr>
        <p:spPr bwMode="auto">
          <a:xfrm>
            <a:off x="1676400" y="2133600"/>
            <a:ext cx="7239000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aseline="0"/>
              <a:t>If the source is closed by one obstacle (plan, angle…), the reflect wave is not spherical anymore. We need to correct the acoustic pressure (or the intensity) by a factor, named directivity factor Q.</a:t>
            </a:r>
            <a:endParaRPr lang="en-GB" sz="1200" b="1" baseline="0"/>
          </a:p>
          <a:p>
            <a:endParaRPr lang="en-GB" sz="1200" b="1" baseline="0"/>
          </a:p>
          <a:p>
            <a:endParaRPr lang="en-GB" sz="1200" b="1" baseline="0"/>
          </a:p>
          <a:p>
            <a:r>
              <a:rPr lang="en-GB" sz="1200" b="1" baseline="0"/>
              <a:t>						en dB(A)</a:t>
            </a:r>
          </a:p>
          <a:p>
            <a:endParaRPr lang="en-GB" sz="1200" b="1" baseline="0"/>
          </a:p>
          <a:p>
            <a:endParaRPr lang="en-GB" sz="1200" b="1" baseline="0"/>
          </a:p>
          <a:p>
            <a:endParaRPr lang="en-GB" sz="1200" b="1" baseline="0"/>
          </a:p>
          <a:p>
            <a:endParaRPr lang="en-GB" sz="1200" b="1" baseline="0"/>
          </a:p>
          <a:p>
            <a:endParaRPr lang="en-GB" sz="1200" b="1" baseline="0"/>
          </a:p>
          <a:p>
            <a:r>
              <a:rPr lang="en-GB" sz="1200" b="1" baseline="0"/>
              <a:t>with Q</a:t>
            </a:r>
          </a:p>
          <a:p>
            <a:r>
              <a:rPr lang="en-GB" sz="1200" b="1" baseline="0"/>
              <a:t>	Q = 1, omnidirectionnal</a:t>
            </a:r>
          </a:p>
          <a:p>
            <a:endParaRPr lang="en-GB" sz="1200" b="1" baseline="0"/>
          </a:p>
          <a:p>
            <a:endParaRPr lang="en-GB" sz="1200" b="1" baseline="0"/>
          </a:p>
          <a:p>
            <a:r>
              <a:rPr lang="en-GB" sz="1200" b="1" baseline="0"/>
              <a:t>	Q = 2, omni on a floor</a:t>
            </a:r>
          </a:p>
          <a:p>
            <a:endParaRPr lang="en-GB" sz="1200" b="1" baseline="0"/>
          </a:p>
          <a:p>
            <a:endParaRPr lang="en-GB" sz="1200" b="1" baseline="0"/>
          </a:p>
          <a:p>
            <a:r>
              <a:rPr lang="en-GB" sz="1200" b="1" baseline="0"/>
              <a:t>	Q = 4, omni in an angle diedre</a:t>
            </a:r>
          </a:p>
          <a:p>
            <a:endParaRPr lang="en-GB" sz="1200" b="1" baseline="0"/>
          </a:p>
          <a:p>
            <a:endParaRPr lang="en-GB" sz="1200" b="1" baseline="0"/>
          </a:p>
          <a:p>
            <a:r>
              <a:rPr lang="en-GB" sz="1200" b="1" baseline="0"/>
              <a:t>	Q = 8, omni in an angle triedre.</a:t>
            </a:r>
          </a:p>
        </p:txBody>
      </p:sp>
      <p:sp>
        <p:nvSpPr>
          <p:cNvPr id="166919" name="Oval 8"/>
          <p:cNvSpPr>
            <a:spLocks noChangeArrowheads="1"/>
          </p:cNvSpPr>
          <p:nvPr/>
        </p:nvSpPr>
        <p:spPr bwMode="auto">
          <a:xfrm>
            <a:off x="5181600" y="4267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6920" name="Oval 9"/>
          <p:cNvSpPr>
            <a:spLocks noChangeArrowheads="1"/>
          </p:cNvSpPr>
          <p:nvPr/>
        </p:nvSpPr>
        <p:spPr bwMode="auto">
          <a:xfrm>
            <a:off x="5334000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6921" name="Rectangle 10"/>
          <p:cNvSpPr>
            <a:spLocks noChangeArrowheads="1"/>
          </p:cNvSpPr>
          <p:nvPr/>
        </p:nvSpPr>
        <p:spPr bwMode="auto">
          <a:xfrm>
            <a:off x="5105400" y="50292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6922" name="Line 11"/>
          <p:cNvSpPr>
            <a:spLocks noChangeShapeType="1"/>
          </p:cNvSpPr>
          <p:nvPr/>
        </p:nvSpPr>
        <p:spPr bwMode="auto">
          <a:xfrm>
            <a:off x="5105400" y="5029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6923" name="Oval 12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6924" name="Rectangle 13"/>
          <p:cNvSpPr>
            <a:spLocks noChangeArrowheads="1"/>
          </p:cNvSpPr>
          <p:nvPr/>
        </p:nvSpPr>
        <p:spPr bwMode="auto">
          <a:xfrm>
            <a:off x="5181600" y="55626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6925" name="Rectangle 14"/>
          <p:cNvSpPr>
            <a:spLocks noChangeArrowheads="1"/>
          </p:cNvSpPr>
          <p:nvPr/>
        </p:nvSpPr>
        <p:spPr bwMode="auto">
          <a:xfrm>
            <a:off x="5181600" y="52578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6926" name="Line 15"/>
          <p:cNvSpPr>
            <a:spLocks noChangeShapeType="1"/>
          </p:cNvSpPr>
          <p:nvPr/>
        </p:nvSpPr>
        <p:spPr bwMode="auto">
          <a:xfrm>
            <a:off x="5486400" y="5562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6927" name="Line 16"/>
          <p:cNvSpPr>
            <a:spLocks noChangeShapeType="1"/>
          </p:cNvSpPr>
          <p:nvPr/>
        </p:nvSpPr>
        <p:spPr bwMode="auto">
          <a:xfrm flipV="1">
            <a:off x="54864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6928" name="Line 17"/>
          <p:cNvSpPr>
            <a:spLocks noChangeShapeType="1"/>
          </p:cNvSpPr>
          <p:nvPr/>
        </p:nvSpPr>
        <p:spPr bwMode="auto">
          <a:xfrm>
            <a:off x="54864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6929" name="Line 18"/>
          <p:cNvSpPr>
            <a:spLocks noChangeShapeType="1"/>
          </p:cNvSpPr>
          <p:nvPr/>
        </p:nvSpPr>
        <p:spPr bwMode="auto">
          <a:xfrm>
            <a:off x="5486400" y="624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6930" name="Line 19"/>
          <p:cNvSpPr>
            <a:spLocks noChangeShapeType="1"/>
          </p:cNvSpPr>
          <p:nvPr/>
        </p:nvSpPr>
        <p:spPr bwMode="auto">
          <a:xfrm flipH="1">
            <a:off x="5105400" y="62484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6931" name="Freeform 20"/>
          <p:cNvSpPr>
            <a:spLocks/>
          </p:cNvSpPr>
          <p:nvPr/>
        </p:nvSpPr>
        <p:spPr bwMode="auto">
          <a:xfrm>
            <a:off x="5486400" y="6057900"/>
            <a:ext cx="179388" cy="206375"/>
          </a:xfrm>
          <a:custGeom>
            <a:avLst/>
            <a:gdLst>
              <a:gd name="T0" fmla="*/ 0 w 113"/>
              <a:gd name="T1" fmla="*/ 0 h 130"/>
              <a:gd name="T2" fmla="*/ 241935674 w 113"/>
              <a:gd name="T3" fmla="*/ 241935000 h 130"/>
              <a:gd name="T4" fmla="*/ 282258287 w 113"/>
              <a:gd name="T5" fmla="*/ 322580000 h 130"/>
              <a:gd name="T6" fmla="*/ 0 60000 65536"/>
              <a:gd name="T7" fmla="*/ 0 60000 65536"/>
              <a:gd name="T8" fmla="*/ 0 60000 65536"/>
              <a:gd name="T9" fmla="*/ 0 w 113"/>
              <a:gd name="T10" fmla="*/ 0 h 130"/>
              <a:gd name="T11" fmla="*/ 113 w 113"/>
              <a:gd name="T12" fmla="*/ 130 h 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130">
                <a:moveTo>
                  <a:pt x="0" y="0"/>
                </a:moveTo>
                <a:cubicBezTo>
                  <a:pt x="64" y="16"/>
                  <a:pt x="69" y="42"/>
                  <a:pt x="96" y="96"/>
                </a:cubicBezTo>
                <a:cubicBezTo>
                  <a:pt x="113" y="130"/>
                  <a:pt x="112" y="107"/>
                  <a:pt x="112" y="1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6932" name="Freeform 21"/>
          <p:cNvSpPr>
            <a:spLocks/>
          </p:cNvSpPr>
          <p:nvPr/>
        </p:nvSpPr>
        <p:spPr bwMode="auto">
          <a:xfrm>
            <a:off x="5321300" y="6057900"/>
            <a:ext cx="152400" cy="317500"/>
          </a:xfrm>
          <a:custGeom>
            <a:avLst/>
            <a:gdLst>
              <a:gd name="T0" fmla="*/ 241935000 w 96"/>
              <a:gd name="T1" fmla="*/ 0 h 200"/>
              <a:gd name="T2" fmla="*/ 120967500 w 96"/>
              <a:gd name="T3" fmla="*/ 161290000 h 200"/>
              <a:gd name="T4" fmla="*/ 0 w 96"/>
              <a:gd name="T5" fmla="*/ 504031250 h 200"/>
              <a:gd name="T6" fmla="*/ 0 60000 65536"/>
              <a:gd name="T7" fmla="*/ 0 60000 65536"/>
              <a:gd name="T8" fmla="*/ 0 60000 65536"/>
              <a:gd name="T9" fmla="*/ 0 w 96"/>
              <a:gd name="T10" fmla="*/ 0 h 200"/>
              <a:gd name="T11" fmla="*/ 96 w 96"/>
              <a:gd name="T12" fmla="*/ 200 h 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200">
                <a:moveTo>
                  <a:pt x="96" y="0"/>
                </a:moveTo>
                <a:cubicBezTo>
                  <a:pt x="77" y="28"/>
                  <a:pt x="76" y="44"/>
                  <a:pt x="48" y="64"/>
                </a:cubicBezTo>
                <a:cubicBezTo>
                  <a:pt x="3" y="130"/>
                  <a:pt x="0" y="120"/>
                  <a:pt x="0" y="2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6933" name="Freeform 22"/>
          <p:cNvSpPr>
            <a:spLocks/>
          </p:cNvSpPr>
          <p:nvPr/>
        </p:nvSpPr>
        <p:spPr bwMode="auto">
          <a:xfrm>
            <a:off x="5334000" y="6261100"/>
            <a:ext cx="342900" cy="123825"/>
          </a:xfrm>
          <a:custGeom>
            <a:avLst/>
            <a:gdLst>
              <a:gd name="T0" fmla="*/ 0 w 216"/>
              <a:gd name="T1" fmla="*/ 141128750 h 78"/>
              <a:gd name="T2" fmla="*/ 483870000 w 216"/>
              <a:gd name="T3" fmla="*/ 100806250 h 78"/>
              <a:gd name="T4" fmla="*/ 544353750 w 216"/>
              <a:gd name="T5" fmla="*/ 0 h 78"/>
              <a:gd name="T6" fmla="*/ 0 60000 65536"/>
              <a:gd name="T7" fmla="*/ 0 60000 65536"/>
              <a:gd name="T8" fmla="*/ 0 60000 65536"/>
              <a:gd name="T9" fmla="*/ 0 w 216"/>
              <a:gd name="T10" fmla="*/ 0 h 78"/>
              <a:gd name="T11" fmla="*/ 216 w 216"/>
              <a:gd name="T12" fmla="*/ 78 h 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" h="78">
                <a:moveTo>
                  <a:pt x="0" y="56"/>
                </a:moveTo>
                <a:cubicBezTo>
                  <a:pt x="64" y="66"/>
                  <a:pt x="134" y="78"/>
                  <a:pt x="192" y="40"/>
                </a:cubicBezTo>
                <a:cubicBezTo>
                  <a:pt x="202" y="8"/>
                  <a:pt x="194" y="21"/>
                  <a:pt x="21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66934" name="Picture 23" descr="Imag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819400"/>
            <a:ext cx="3200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858000" cy="1527175"/>
          </a:xfrm>
        </p:spPr>
        <p:txBody>
          <a:bodyPr/>
          <a:lstStyle/>
          <a:p>
            <a:pPr eaLnBrk="1" hangingPunct="1"/>
            <a:r>
              <a:rPr lang="en-GB" sz="2400" dirty="0"/>
              <a:t>Annexes</a:t>
            </a:r>
            <a:br>
              <a:rPr lang="en-GB" sz="2400" dirty="0"/>
            </a:br>
            <a:r>
              <a:rPr lang="en-US" sz="1600" dirty="0" err="1"/>
              <a:t>η</a:t>
            </a:r>
            <a:r>
              <a:rPr lang="en-US" sz="1600" dirty="0"/>
              <a:t> </a:t>
            </a:r>
            <a:r>
              <a:rPr lang="en-US" sz="1600" dirty="0" err="1"/>
              <a:t>επίδειξη</a:t>
            </a:r>
            <a:r>
              <a:rPr lang="en-US" sz="1600" dirty="0"/>
              <a:t> </a:t>
            </a:r>
            <a:r>
              <a:rPr lang="en-US" sz="1600" dirty="0" err="1"/>
              <a:t>του</a:t>
            </a:r>
            <a:r>
              <a:rPr lang="en-US" sz="1600" dirty="0"/>
              <a:t> </a:t>
            </a:r>
            <a:r>
              <a:rPr lang="en-US" sz="1600" dirty="0" err="1"/>
              <a:t>τύπου</a:t>
            </a:r>
            <a:r>
              <a:rPr lang="en-US" sz="1600" dirty="0"/>
              <a:t> </a:t>
            </a:r>
            <a:r>
              <a:rPr lang="en-US" sz="1600" dirty="0" err="1"/>
              <a:t>της</a:t>
            </a:r>
            <a:r>
              <a:rPr lang="en-US" sz="1600" dirty="0"/>
              <a:t> </a:t>
            </a:r>
            <a:r>
              <a:rPr lang="en-US" sz="1600" dirty="0" err="1"/>
              <a:t>διάδοσης</a:t>
            </a:r>
            <a:r>
              <a:rPr lang="en-US" sz="1600" dirty="0"/>
              <a:t> </a:t>
            </a:r>
            <a:r>
              <a:rPr lang="el-GR" sz="1600" dirty="0"/>
              <a:t>σε ελεύθερο πεδίο</a:t>
            </a:r>
            <a:endParaRPr lang="fr-FR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524000" y="2095500"/>
            <a:ext cx="739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aseline="0" dirty="0"/>
              <a:t>Σε ελεύθερο πεδίο, η Γραμμική πηγή μειώνεται</a:t>
            </a:r>
            <a:r>
              <a:rPr lang="en-GB" sz="1400" baseline="0" dirty="0"/>
              <a:t> (1/2 </a:t>
            </a:r>
            <a:r>
              <a:rPr lang="el-GR" sz="1400" baseline="0" dirty="0"/>
              <a:t>κύλινδρος</a:t>
            </a:r>
            <a:r>
              <a:rPr lang="fr-FR" sz="1400" baseline="0" dirty="0"/>
              <a:t>)</a:t>
            </a:r>
            <a:r>
              <a:rPr lang="en-GB" sz="1400" baseline="0" dirty="0"/>
              <a:t>:</a:t>
            </a:r>
          </a:p>
          <a:p>
            <a:endParaRPr lang="en-GB" sz="1400" baseline="0" dirty="0"/>
          </a:p>
          <a:p>
            <a:pPr lvl="1">
              <a:buFontTx/>
              <a:buChar char="-"/>
            </a:pPr>
            <a:r>
              <a:rPr lang="en-GB" sz="1400" b="1" baseline="0" dirty="0"/>
              <a:t> 3dB(A)/ </a:t>
            </a:r>
            <a:r>
              <a:rPr lang="el-GR" sz="1400" b="1" baseline="0" dirty="0"/>
              <a:t>κάθε φορά που διπλασιάζουμε την απόσταση</a:t>
            </a:r>
          </a:p>
          <a:p>
            <a:endParaRPr lang="en-GB" sz="1400" baseline="0" dirty="0"/>
          </a:p>
        </p:txBody>
      </p:sp>
      <p:pic>
        <p:nvPicPr>
          <p:cNvPr id="35845" name="Picture 6" descr="1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6351588" y="0"/>
            <a:ext cx="279241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 “</a:t>
            </a:r>
            <a:r>
              <a:rPr lang="el-GR" sz="1400" b="1" baseline="0" dirty="0"/>
              <a:t>Γραμμικές</a:t>
            </a:r>
            <a:r>
              <a:rPr lang="fr-FR" sz="1400" b="1" baseline="0" dirty="0"/>
              <a:t> »</a:t>
            </a:r>
            <a:r>
              <a:rPr lang="el-GR" sz="1400" b="1" baseline="0" dirty="0"/>
              <a:t> πηγές</a:t>
            </a:r>
            <a:endParaRPr lang="fr-FR" sz="1400" b="1" baseline="0" dirty="0"/>
          </a:p>
        </p:txBody>
      </p:sp>
      <p:cxnSp>
        <p:nvCxnSpPr>
          <p:cNvPr id="35847" name="Straight Connector 8"/>
          <p:cNvCxnSpPr>
            <a:cxnSpLocks noChangeShapeType="1"/>
          </p:cNvCxnSpPr>
          <p:nvPr/>
        </p:nvCxnSpPr>
        <p:spPr bwMode="auto">
          <a:xfrm>
            <a:off x="1447800" y="6019800"/>
            <a:ext cx="5791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6019800" y="4648200"/>
            <a:ext cx="609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49" name="Oval 10"/>
          <p:cNvSpPr>
            <a:spLocks noChangeArrowheads="1"/>
          </p:cNvSpPr>
          <p:nvPr/>
        </p:nvSpPr>
        <p:spPr bwMode="auto">
          <a:xfrm>
            <a:off x="1447800" y="586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cxnSp>
        <p:nvCxnSpPr>
          <p:cNvPr id="35850" name="Elbow Connector 12"/>
          <p:cNvCxnSpPr>
            <a:cxnSpLocks noChangeShapeType="1"/>
            <a:endCxn id="35848" idx="1"/>
          </p:cNvCxnSpPr>
          <p:nvPr/>
        </p:nvCxnSpPr>
        <p:spPr bwMode="auto">
          <a:xfrm>
            <a:off x="4953000" y="4648200"/>
            <a:ext cx="1066800" cy="6858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5851" name="Rectangle 13"/>
          <p:cNvSpPr>
            <a:spLocks noChangeArrowheads="1"/>
          </p:cNvSpPr>
          <p:nvPr/>
        </p:nvSpPr>
        <p:spPr bwMode="auto">
          <a:xfrm>
            <a:off x="4279900" y="4419600"/>
            <a:ext cx="749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60dB(A)</a:t>
            </a:r>
          </a:p>
        </p:txBody>
      </p:sp>
      <p:cxnSp>
        <p:nvCxnSpPr>
          <p:cNvPr id="35852" name="Straight Arrow Connector 15"/>
          <p:cNvCxnSpPr>
            <a:cxnSpLocks noChangeShapeType="1"/>
          </p:cNvCxnSpPr>
          <p:nvPr/>
        </p:nvCxnSpPr>
        <p:spPr bwMode="auto">
          <a:xfrm flipV="1">
            <a:off x="2057400" y="5865813"/>
            <a:ext cx="3963988" cy="1587"/>
          </a:xfrm>
          <a:prstGeom prst="straightConnector1">
            <a:avLst/>
          </a:prstGeom>
          <a:noFill/>
          <a:ln w="9525">
            <a:solidFill>
              <a:srgbClr val="DD0705"/>
            </a:solidFill>
            <a:round/>
            <a:headEnd type="arrow" w="med" len="med"/>
            <a:tailEnd type="arrow" w="med" len="med"/>
          </a:ln>
        </p:spPr>
      </p:cxnSp>
      <p:sp>
        <p:nvSpPr>
          <p:cNvPr id="35853" name="Rectangle 16"/>
          <p:cNvSpPr>
            <a:spLocks noChangeArrowheads="1"/>
          </p:cNvSpPr>
          <p:nvPr/>
        </p:nvSpPr>
        <p:spPr bwMode="auto">
          <a:xfrm>
            <a:off x="3429000" y="5638800"/>
            <a:ext cx="4413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DD0705"/>
                </a:solidFill>
              </a:rPr>
              <a:t>? m</a:t>
            </a:r>
          </a:p>
        </p:txBody>
      </p:sp>
      <p:cxnSp>
        <p:nvCxnSpPr>
          <p:cNvPr id="35854" name="Straight Connector 19"/>
          <p:cNvCxnSpPr>
            <a:cxnSpLocks noChangeShapeType="1"/>
          </p:cNvCxnSpPr>
          <p:nvPr/>
        </p:nvCxnSpPr>
        <p:spPr bwMode="auto">
          <a:xfrm rot="5400000">
            <a:off x="1600994" y="5942806"/>
            <a:ext cx="9144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35855" name="Rectangle 20"/>
          <p:cNvSpPr>
            <a:spLocks noChangeArrowheads="1"/>
          </p:cNvSpPr>
          <p:nvPr/>
        </p:nvSpPr>
        <p:spPr bwMode="auto">
          <a:xfrm>
            <a:off x="1600200" y="5105400"/>
            <a:ext cx="1223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81dB(A) à 10m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019800" y="2095500"/>
            <a:ext cx="2895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aseline="0" dirty="0"/>
              <a:t>Σε ελεύθερο πεδίο, η Γραμμική πηγή μειώνεται</a:t>
            </a:r>
            <a:r>
              <a:rPr lang="en-GB" sz="1400" baseline="0" dirty="0"/>
              <a:t> (1/2 </a:t>
            </a:r>
            <a:r>
              <a:rPr lang="el-GR" sz="1400" baseline="0" dirty="0"/>
              <a:t>κύλινδρος</a:t>
            </a:r>
            <a:r>
              <a:rPr lang="fr-FR" sz="1400" baseline="0" dirty="0"/>
              <a:t>)</a:t>
            </a:r>
            <a:r>
              <a:rPr lang="en-GB" sz="1400" baseline="0" dirty="0"/>
              <a:t>:</a:t>
            </a:r>
          </a:p>
          <a:p>
            <a:endParaRPr lang="en-GB" sz="1400" baseline="0" dirty="0"/>
          </a:p>
          <a:p>
            <a:pPr lvl="1">
              <a:buFontTx/>
              <a:buChar char="-"/>
            </a:pPr>
            <a:r>
              <a:rPr lang="en-GB" sz="1400" b="1" baseline="0" dirty="0"/>
              <a:t> 3dB(A)/ </a:t>
            </a:r>
            <a:r>
              <a:rPr lang="el-GR" sz="1400" b="1" baseline="0" dirty="0"/>
              <a:t>κάθε φορά που διπλασιάζουμε την απόσταση</a:t>
            </a:r>
          </a:p>
          <a:p>
            <a:endParaRPr lang="fr-FR" sz="1400" baseline="0" dirty="0"/>
          </a:p>
          <a:p>
            <a:r>
              <a:rPr lang="el-GR" sz="1400" baseline="0" dirty="0"/>
              <a:t>παράδειγμα</a:t>
            </a:r>
          </a:p>
          <a:p>
            <a:r>
              <a:rPr lang="en-GB" sz="1400" baseline="0" dirty="0"/>
              <a:t>Si </a:t>
            </a:r>
            <a:r>
              <a:rPr lang="en-GB" sz="1400" baseline="0" dirty="0" err="1"/>
              <a:t>Lp</a:t>
            </a:r>
            <a:r>
              <a:rPr lang="en-GB" sz="1400" baseline="0" dirty="0"/>
              <a:t> = 75 dB(A) at 10m</a:t>
            </a:r>
          </a:p>
          <a:p>
            <a:r>
              <a:rPr lang="en-GB" sz="1400" baseline="0" dirty="0"/>
              <a:t>so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72 dB(A) at 20m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69 dB(A) at 40m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66 dB(A) at 80m</a:t>
            </a:r>
          </a:p>
          <a:p>
            <a:r>
              <a:rPr lang="en-GB" sz="1400" baseline="0" dirty="0" err="1"/>
              <a:t>Ktl</a:t>
            </a:r>
            <a:r>
              <a:rPr lang="mr-IN" sz="1400" baseline="0" dirty="0"/>
              <a:t>…</a:t>
            </a:r>
            <a:endParaRPr lang="fr-FR" sz="1400" baseline="0" dirty="0"/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63 dB(A) at 160m</a:t>
            </a:r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60 dB(A) at 320m</a:t>
            </a:r>
          </a:p>
          <a:p>
            <a:r>
              <a:rPr lang="fr-FR" sz="1400" baseline="0" dirty="0"/>
              <a:t>LP = 57 dB(A) at 640m</a:t>
            </a:r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54 dB(A) at 1280m</a:t>
            </a:r>
            <a:endParaRPr lang="en-GB" sz="1400" baseline="0" dirty="0"/>
          </a:p>
        </p:txBody>
      </p:sp>
      <p:pic>
        <p:nvPicPr>
          <p:cNvPr id="33797" name="Picture 6" descr="1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1447800" y="2133600"/>
            <a:ext cx="4545013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 “</a:t>
            </a:r>
            <a:r>
              <a:rPr lang="el-GR" sz="1400" b="1" baseline="0" dirty="0"/>
              <a:t>Γραμμικές</a:t>
            </a:r>
            <a:r>
              <a:rPr lang="fr-FR" sz="1400" b="1" baseline="0" dirty="0"/>
              <a:t> »</a:t>
            </a:r>
            <a:r>
              <a:rPr lang="el-GR" sz="1400" b="1" baseline="0" dirty="0"/>
              <a:t>πηγές</a:t>
            </a:r>
            <a:endParaRPr lang="fr-FR" sz="1400" b="1" baseline="0" dirty="0"/>
          </a:p>
        </p:txBody>
      </p:sp>
    </p:spTree>
    <p:extLst>
      <p:ext uri="{BB962C8B-B14F-4D97-AF65-F5344CB8AC3E}">
        <p14:creationId xmlns:p14="http://schemas.microsoft.com/office/powerpoint/2010/main" val="214314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Στρατηγικές</a:t>
            </a:r>
            <a:endParaRPr lang="fr-FR" dirty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371600" y="1676400"/>
            <a:ext cx="6400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GB" sz="1400" b="1" baseline="0" dirty="0"/>
              <a:t>1- </a:t>
            </a:r>
            <a:r>
              <a:rPr lang="el-GR" sz="1400" b="1" baseline="0" dirty="0"/>
              <a:t>Μείωση των πηγών</a:t>
            </a:r>
            <a:endParaRPr lang="en-GB" sz="1400" b="1" baseline="0" dirty="0"/>
          </a:p>
          <a:p>
            <a:pPr marL="342900" indent="-342900"/>
            <a:endParaRPr lang="en-GB" sz="1200" baseline="0" dirty="0"/>
          </a:p>
          <a:p>
            <a:pPr marL="342900" indent="-342900"/>
            <a:r>
              <a:rPr lang="el-GR" sz="1200" baseline="0" dirty="0"/>
              <a:t>ΟΙ πιο σημαντικές δουλειές είναι </a:t>
            </a:r>
            <a:r>
              <a:rPr lang="en-GB" sz="1200" baseline="0" dirty="0"/>
              <a:t>: </a:t>
            </a:r>
          </a:p>
          <a:p>
            <a:pPr marL="342900" indent="-342900">
              <a:buFont typeface="Arial" charset="0"/>
              <a:buAutoNum type="arabicPeriod"/>
            </a:pPr>
            <a:r>
              <a:rPr lang="el-GR" sz="1200" baseline="0" dirty="0"/>
              <a:t>Ο θόρυβος της μηχανής αλλά οι πιο πολλές έρευνες έχουν ασχοληθεί με την μείωση του θορύβου λόγω της επαφής των ελαστικών με την άσφαλτο..</a:t>
            </a:r>
            <a:endParaRPr lang="en-GB" sz="1200" baseline="0" dirty="0"/>
          </a:p>
          <a:p>
            <a:pPr marL="342900" indent="-342900">
              <a:buFont typeface="Arial" charset="0"/>
              <a:buAutoNum type="arabicPeriod"/>
            </a:pPr>
            <a:r>
              <a:rPr lang="el-GR" sz="1200" baseline="0" dirty="0"/>
              <a:t>Εύρεση  σιωπηλής ασφάλτου</a:t>
            </a:r>
            <a:endParaRPr lang="en-GB" sz="1200" baseline="0" dirty="0"/>
          </a:p>
          <a:p>
            <a:pPr marL="342900" indent="-342900">
              <a:buFont typeface="Arial" charset="0"/>
              <a:buAutoNum type="arabicPeriod"/>
            </a:pPr>
            <a:r>
              <a:rPr lang="el-GR" sz="1200" baseline="0" dirty="0"/>
              <a:t>Μετακίνηση της κυκλοφορίας</a:t>
            </a:r>
            <a:endParaRPr lang="en-GB" sz="1200" baseline="0" dirty="0"/>
          </a:p>
          <a:p>
            <a:pPr marL="342900" indent="-342900">
              <a:buFont typeface="Arial" charset="0"/>
              <a:buAutoNum type="arabicPeriod"/>
            </a:pPr>
            <a:r>
              <a:rPr lang="el-GR" sz="1200" baseline="0" dirty="0"/>
              <a:t>Μείωση ορίου ταχύτητας</a:t>
            </a:r>
            <a:endParaRPr lang="en-GB" sz="1200" baseline="0" dirty="0"/>
          </a:p>
        </p:txBody>
      </p:sp>
      <p:pic>
        <p:nvPicPr>
          <p:cNvPr id="37894" name="Picture 6" descr="Sans titre-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429000"/>
            <a:ext cx="461066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ans titre-1.jpg"/>
          <p:cNvPicPr>
            <a:picLocks noChangeAspect="1"/>
          </p:cNvPicPr>
          <p:nvPr/>
        </p:nvPicPr>
        <p:blipFill>
          <a:blip r:embed="rId3"/>
          <a:srcRect l="9233" t="12222"/>
          <a:stretch>
            <a:fillRect/>
          </a:stretch>
        </p:blipFill>
        <p:spPr bwMode="auto">
          <a:xfrm>
            <a:off x="1905000" y="1066800"/>
            <a:ext cx="601186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0"/>
            <a:ext cx="6477000" cy="990600"/>
          </a:xfrm>
        </p:spPr>
        <p:txBody>
          <a:bodyPr/>
          <a:lstStyle/>
          <a:p>
            <a:pPr eaLnBrk="1" hangingPunct="1"/>
            <a:r>
              <a:rPr lang="en-US" sz="3600" dirty="0" err="1"/>
              <a:t>Θόρυβος</a:t>
            </a:r>
            <a:r>
              <a:rPr lang="el-GR" sz="3600" dirty="0"/>
              <a:t> </a:t>
            </a:r>
            <a:r>
              <a:rPr lang="en-US" sz="3600" dirty="0" err="1"/>
              <a:t>και</a:t>
            </a:r>
            <a:r>
              <a:rPr lang="el-GR" sz="3600" dirty="0"/>
              <a:t> </a:t>
            </a:r>
            <a:r>
              <a:rPr lang="en-US" sz="3600" dirty="0" err="1"/>
              <a:t>αστικές</a:t>
            </a:r>
            <a:r>
              <a:rPr lang="el-GR" sz="3600" dirty="0"/>
              <a:t> </a:t>
            </a:r>
            <a:r>
              <a:rPr lang="en-US" sz="3600" dirty="0" err="1"/>
              <a:t>μορφές</a:t>
            </a:r>
            <a:br>
              <a:rPr lang="en-US" sz="3600" dirty="0"/>
            </a:br>
            <a:endParaRPr lang="el-GR" sz="3600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781800" y="60960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1450" y="0"/>
            <a:ext cx="5162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1371600" y="1828800"/>
            <a:ext cx="2667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Αστικές φόρμες και « φυσική ακουστική προστασία»</a:t>
            </a:r>
            <a:endParaRPr lang="en-GB" sz="1200" baseline="0" dirty="0"/>
          </a:p>
        </p:txBody>
      </p:sp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2400" baseline="0" dirty="0">
                <a:solidFill>
                  <a:schemeClr val="tx2"/>
                </a:solidFill>
              </a:rPr>
              <a:t>Επεξεργασία θορύβου σε ελεύθερο πεδίο</a:t>
            </a:r>
            <a:endParaRPr lang="fr-FR" sz="4200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Αστικές φόρμες και « φυσική ακουστική προστασία»</a:t>
            </a:r>
            <a:endParaRPr lang="en-GB" sz="1200" baseline="0" dirty="0"/>
          </a:p>
        </p:txBody>
      </p:sp>
      <p:pic>
        <p:nvPicPr>
          <p:cNvPr id="41988" name="Picture 6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971800"/>
            <a:ext cx="37846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971800"/>
            <a:ext cx="35814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2400" baseline="0" dirty="0">
                <a:solidFill>
                  <a:schemeClr val="tx2"/>
                </a:solidFill>
              </a:rPr>
              <a:t>Επεξεργασία θορύβου σε ελεύθερο πεδίο</a:t>
            </a:r>
            <a:endParaRPr lang="fr-FR" sz="4200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44035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fr-FR" sz="4200" baseline="0">
              <a:solidFill>
                <a:schemeClr val="tx2"/>
              </a:solidFill>
            </a:endParaRPr>
          </a:p>
        </p:txBody>
      </p:sp>
      <p:pic>
        <p:nvPicPr>
          <p:cNvPr id="4403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94038"/>
            <a:ext cx="23622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1700" y="0"/>
            <a:ext cx="44323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0"/>
            <a:ext cx="21336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228600" y="1828800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Αστικές φόρμες και « φυσική ακουστική προστασία»</a:t>
            </a:r>
            <a:endParaRPr lang="en-GB" sz="1200" baseline="0" dirty="0"/>
          </a:p>
          <a:p>
            <a:endParaRPr lang="en-GB" sz="1200" baseline="0" dirty="0"/>
          </a:p>
        </p:txBody>
      </p:sp>
      <p:sp>
        <p:nvSpPr>
          <p:cNvPr id="46084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fr-FR" sz="4200" baseline="0">
              <a:solidFill>
                <a:schemeClr val="tx2"/>
              </a:solidFill>
            </a:endParaRPr>
          </a:p>
        </p:txBody>
      </p:sp>
      <p:pic>
        <p:nvPicPr>
          <p:cNvPr id="4608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700" y="0"/>
            <a:ext cx="44323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57600"/>
            <a:ext cx="47418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28600" y="182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Αστικές φόρμες και « φυσική ακουστική προστασία»</a:t>
            </a:r>
            <a:endParaRPr lang="en-GB" sz="1200" baseline="0" dirty="0"/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fr-FR" sz="4200" baseline="0">
              <a:solidFill>
                <a:schemeClr val="tx2"/>
              </a:solidFill>
            </a:endParaRPr>
          </a:p>
        </p:txBody>
      </p:sp>
      <p:pic>
        <p:nvPicPr>
          <p:cNvPr id="4813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700" y="0"/>
            <a:ext cx="44323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87700"/>
            <a:ext cx="360045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dirty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295400" y="1828800"/>
            <a:ext cx="58674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1- </a:t>
            </a:r>
            <a:r>
              <a:rPr lang="el-GR" sz="1400" b="1" baseline="0" dirty="0"/>
              <a:t>Ορισμός</a:t>
            </a:r>
            <a:endParaRPr lang="en-GB" sz="1400" b="1" baseline="0" dirty="0"/>
          </a:p>
          <a:p>
            <a:endParaRPr lang="en-GB" sz="1200" baseline="0" dirty="0"/>
          </a:p>
          <a:p>
            <a:r>
              <a:rPr lang="el-GR" sz="1200" baseline="0" dirty="0"/>
              <a:t>Στον εξωτερικό χώρο, η διάδοση του ήχου δεν είναι περιορισμένη όπως μέσα σε ένα κλειστό όγκο.  Λέμε λοιπόν, ότι η διάδοση πραγματοποιείτε σε ελεύθερο πεδίο.</a:t>
            </a:r>
            <a:endParaRPr lang="en-GB" sz="1200" baseline="0" dirty="0"/>
          </a:p>
          <a:p>
            <a:endParaRPr lang="en-GB" sz="1200" baseline="0" dirty="0"/>
          </a:p>
          <a:p>
            <a:endParaRPr lang="en-GB" sz="1200" baseline="0" dirty="0"/>
          </a:p>
          <a:p>
            <a:endParaRPr lang="en-GB" sz="1200" baseline="0" dirty="0"/>
          </a:p>
        </p:txBody>
      </p:sp>
      <p:pic>
        <p:nvPicPr>
          <p:cNvPr id="17413" name="Picture 25" descr="Sans titre-1.jpg"/>
          <p:cNvPicPr>
            <a:picLocks noChangeAspect="1"/>
          </p:cNvPicPr>
          <p:nvPr/>
        </p:nvPicPr>
        <p:blipFill>
          <a:blip r:embed="rId3"/>
          <a:srcRect l="9233" t="12222"/>
          <a:stretch>
            <a:fillRect/>
          </a:stretch>
        </p:blipFill>
        <p:spPr bwMode="auto">
          <a:xfrm>
            <a:off x="1371600" y="2971800"/>
            <a:ext cx="40338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228600" y="182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2- Urban forms and « natural acoustic protection »</a:t>
            </a:r>
            <a:endParaRPr lang="en-GB" sz="1200" baseline="0"/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fr-FR" sz="4200" baseline="0">
              <a:solidFill>
                <a:schemeClr val="tx2"/>
              </a:solidFill>
            </a:endParaRPr>
          </a:p>
        </p:txBody>
      </p:sp>
      <p:pic>
        <p:nvPicPr>
          <p:cNvPr id="5018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700" y="0"/>
            <a:ext cx="44323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86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5222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0"/>
            <a:ext cx="3584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4688"/>
            <a:ext cx="238760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Το πορώδες της αστικής φόρμας</a:t>
            </a:r>
            <a:endParaRPr lang="en-GB" sz="1400" b="1" baseline="0" dirty="0"/>
          </a:p>
          <a:p>
            <a:endParaRPr lang="en-GB" sz="1400" b="1" baseline="0" dirty="0"/>
          </a:p>
          <a:p>
            <a:r>
              <a:rPr lang="el-GR" sz="1200" baseline="0" dirty="0"/>
              <a:t>Αναλογίες με τα φαινόμενα ανέμου</a:t>
            </a:r>
            <a:endParaRPr lang="en-GB" sz="1200" baseline="0" dirty="0"/>
          </a:p>
        </p:txBody>
      </p:sp>
      <p:pic>
        <p:nvPicPr>
          <p:cNvPr id="54276" name="Picture 6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2388" y="1981200"/>
            <a:ext cx="40116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  <p:pic>
        <p:nvPicPr>
          <p:cNvPr id="54278" name="Picture 5"/>
          <p:cNvPicPr>
            <a:picLocks noChangeAspect="1"/>
          </p:cNvPicPr>
          <p:nvPr/>
        </p:nvPicPr>
        <p:blipFill>
          <a:blip r:embed="rId4"/>
          <a:srcRect t="26750"/>
          <a:stretch>
            <a:fillRect/>
          </a:stretch>
        </p:blipFill>
        <p:spPr bwMode="auto">
          <a:xfrm>
            <a:off x="0" y="2352675"/>
            <a:ext cx="51054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Το πορώδες της αστικής φόρμας</a:t>
            </a:r>
            <a:endParaRPr lang="en-GB" sz="1400" b="1" baseline="0" dirty="0"/>
          </a:p>
          <a:p>
            <a:endParaRPr lang="en-GB" sz="1400" b="1" baseline="0" dirty="0"/>
          </a:p>
          <a:p>
            <a:r>
              <a:rPr lang="el-GR" sz="1200" baseline="0" dirty="0"/>
              <a:t>Αναλογίες με τα φαινόμενα ανέμου</a:t>
            </a:r>
            <a:endParaRPr lang="en-GB" sz="1200" baseline="0" dirty="0"/>
          </a:p>
        </p:txBody>
      </p:sp>
      <p:pic>
        <p:nvPicPr>
          <p:cNvPr id="56324" name="Picture 6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2388" y="1981200"/>
            <a:ext cx="40116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  <p:pic>
        <p:nvPicPr>
          <p:cNvPr id="5632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59038"/>
            <a:ext cx="2882900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58371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891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6041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45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3- </a:t>
            </a:r>
            <a:r>
              <a:rPr lang="el-GR" sz="1400" b="1" baseline="0" dirty="0"/>
              <a:t>Μείωση του αριθμού των εκτεθειμένων όψεων του κτηρίου</a:t>
            </a:r>
            <a:endParaRPr lang="en-GB" sz="1200" baseline="0" dirty="0"/>
          </a:p>
        </p:txBody>
      </p:sp>
      <p:pic>
        <p:nvPicPr>
          <p:cNvPr id="62468" name="Picture 6" descr="4"/>
          <p:cNvPicPr>
            <a:picLocks noChangeAspect="1" noChangeArrowheads="1"/>
          </p:cNvPicPr>
          <p:nvPr/>
        </p:nvPicPr>
        <p:blipFill>
          <a:blip r:embed="rId3"/>
          <a:srcRect b="12195"/>
          <a:stretch>
            <a:fillRect/>
          </a:stretch>
        </p:blipFill>
        <p:spPr bwMode="auto">
          <a:xfrm>
            <a:off x="1524000" y="2133600"/>
            <a:ext cx="24288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1752600" y="4876800"/>
            <a:ext cx="26308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b="1" baseline="0" dirty="0">
                <a:solidFill>
                  <a:schemeClr val="bg2"/>
                </a:solidFill>
              </a:rPr>
              <a:t>2 κύριες όψεις είναι εξίσου εκτεθειμένες</a:t>
            </a:r>
            <a:endParaRPr lang="en-GB" dirty="0"/>
          </a:p>
        </p:txBody>
      </p:sp>
      <p:pic>
        <p:nvPicPr>
          <p:cNvPr id="62470" name="Picture 8" descr="5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 b="13376"/>
          <a:stretch>
            <a:fillRect/>
          </a:stretch>
        </p:blipFill>
        <p:spPr bwMode="auto">
          <a:xfrm>
            <a:off x="4267200" y="2362200"/>
            <a:ext cx="25542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Text Box 9"/>
          <p:cNvSpPr txBox="1">
            <a:spLocks noChangeArrowheads="1"/>
          </p:cNvSpPr>
          <p:nvPr/>
        </p:nvSpPr>
        <p:spPr bwMode="auto">
          <a:xfrm>
            <a:off x="4648200" y="4927600"/>
            <a:ext cx="30315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b="1" baseline="0" dirty="0">
                <a:solidFill>
                  <a:schemeClr val="bg2"/>
                </a:solidFill>
              </a:rPr>
              <a:t>Μία από τις κύριες όψεις δεν είναι εκτεθειμένη</a:t>
            </a:r>
            <a:endParaRPr lang="en-GB" dirty="0"/>
          </a:p>
        </p:txBody>
      </p:sp>
      <p:sp>
        <p:nvSpPr>
          <p:cNvPr id="62472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64515" name="Picture 6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057400"/>
            <a:ext cx="441960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64517" name="Rectangle 8"/>
          <p:cNvSpPr>
            <a:spLocks noChangeArrowheads="1"/>
          </p:cNvSpPr>
          <p:nvPr/>
        </p:nvSpPr>
        <p:spPr bwMode="auto">
          <a:xfrm>
            <a:off x="2514600" y="2309813"/>
            <a:ext cx="9334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 baseline="0"/>
              <a:t>Lp-3 dB(A)</a:t>
            </a:r>
          </a:p>
        </p:txBody>
      </p:sp>
      <p:sp>
        <p:nvSpPr>
          <p:cNvPr id="64518" name="Rectangle 9"/>
          <p:cNvSpPr>
            <a:spLocks noChangeArrowheads="1"/>
          </p:cNvSpPr>
          <p:nvPr/>
        </p:nvSpPr>
        <p:spPr bwMode="auto">
          <a:xfrm>
            <a:off x="2514600" y="3300413"/>
            <a:ext cx="9334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 baseline="0"/>
              <a:t>Lp-3 dB(A)</a:t>
            </a:r>
          </a:p>
        </p:txBody>
      </p:sp>
      <p:sp>
        <p:nvSpPr>
          <p:cNvPr id="64519" name="Rectangle 10"/>
          <p:cNvSpPr>
            <a:spLocks noChangeArrowheads="1"/>
          </p:cNvSpPr>
          <p:nvPr/>
        </p:nvSpPr>
        <p:spPr bwMode="auto">
          <a:xfrm>
            <a:off x="2743200" y="4672013"/>
            <a:ext cx="15938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 baseline="0"/>
              <a:t>Lp-10 à Lp-15 dB(A)</a:t>
            </a:r>
          </a:p>
        </p:txBody>
      </p:sp>
      <p:sp>
        <p:nvSpPr>
          <p:cNvPr id="64520" name="Rectangle 11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3- </a:t>
            </a:r>
            <a:r>
              <a:rPr lang="el-GR" sz="1400" b="1" baseline="0" dirty="0"/>
              <a:t>Μείωση του αριθμού των εκτεθειμένων όψεων του κτηρίου</a:t>
            </a:r>
            <a:endParaRPr lang="en-GB" sz="1200" baseline="0" dirty="0"/>
          </a:p>
        </p:txBody>
      </p:sp>
      <p:sp>
        <p:nvSpPr>
          <p:cNvPr id="64521" name="Rectangle 1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66564" name="Picture 7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981200"/>
            <a:ext cx="39243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5470525" y="2778125"/>
            <a:ext cx="3673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l-GR" sz="1200" baseline="0" dirty="0"/>
              <a:t>Η περίπτωση </a:t>
            </a:r>
            <a:r>
              <a:rPr lang="en-US" sz="1200" baseline="0" dirty="0"/>
              <a:t>C </a:t>
            </a:r>
            <a:r>
              <a:rPr lang="el-GR" sz="1200" baseline="0" dirty="0"/>
              <a:t>είναι πιο διαπερατή από την περίπτωση </a:t>
            </a:r>
            <a:r>
              <a:rPr lang="en-US" sz="1200" baseline="0" dirty="0"/>
              <a:t>D.</a:t>
            </a:r>
            <a:r>
              <a:rPr lang="en-GB" sz="1200" baseline="0" dirty="0"/>
              <a:t>.</a:t>
            </a:r>
          </a:p>
          <a:p>
            <a:endParaRPr/>
          </a:p>
          <a:p>
            <a:pPr>
              <a:buFontTx/>
              <a:buChar char="•"/>
            </a:pPr>
            <a:r>
              <a:rPr lang="el-GR" sz="1200" baseline="0" dirty="0"/>
              <a:t>Στην περίπτωση </a:t>
            </a:r>
            <a:r>
              <a:rPr lang="en-US" sz="1200" baseline="0" dirty="0"/>
              <a:t>D </a:t>
            </a:r>
            <a:r>
              <a:rPr lang="el-GR" sz="1200" baseline="0" dirty="0"/>
              <a:t>προστατεύονται πιο πολλά δωμάτια ή διαμερίσματα από ότι στην περίπτωση </a:t>
            </a:r>
            <a:r>
              <a:rPr lang="en-US" sz="1200" baseline="0" dirty="0"/>
              <a:t>C</a:t>
            </a:r>
            <a:endParaRPr lang="en-GB" sz="1200" baseline="0" dirty="0"/>
          </a:p>
          <a:p>
            <a:r>
              <a:rPr lang="el-GR" sz="1200" baseline="0" dirty="0"/>
              <a:t>αλλά</a:t>
            </a:r>
            <a:endParaRPr lang="en-GB" sz="1200" baseline="0" dirty="0"/>
          </a:p>
          <a:p>
            <a:r>
              <a:rPr lang="el-GR" sz="1200" baseline="0" dirty="0"/>
              <a:t>είναι και η περίπτωση στην οποία  η μία όψη είναι πολύ εκτεθειμένη στον θόρυβο.</a:t>
            </a:r>
            <a:endParaRPr lang="fr-FR" sz="1200" baseline="0" dirty="0"/>
          </a:p>
        </p:txBody>
      </p:sp>
      <p:sp>
        <p:nvSpPr>
          <p:cNvPr id="66566" name="Rectangle 9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3- </a:t>
            </a:r>
            <a:r>
              <a:rPr lang="el-GR" sz="1400" b="1" baseline="0" dirty="0"/>
              <a:t>Μείωση του αριθμού των εκτεθειμένων όψεων του κτηρίου</a:t>
            </a:r>
            <a:endParaRPr lang="en-GB" sz="1200" baseline="0" dirty="0"/>
          </a:p>
        </p:txBody>
      </p:sp>
      <p:sp>
        <p:nvSpPr>
          <p:cNvPr id="66567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68611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68612" name="Picture 7" descr="6"/>
          <p:cNvPicPr>
            <a:picLocks noChangeAspect="1" noChangeArrowheads="1"/>
          </p:cNvPicPr>
          <p:nvPr/>
        </p:nvPicPr>
        <p:blipFill>
          <a:blip r:embed="rId3">
            <a:lum bright="48000"/>
          </a:blip>
          <a:srcRect/>
          <a:stretch>
            <a:fillRect/>
          </a:stretch>
        </p:blipFill>
        <p:spPr bwMode="auto">
          <a:xfrm>
            <a:off x="1447800" y="2209800"/>
            <a:ext cx="63246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8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3- </a:t>
            </a:r>
            <a:r>
              <a:rPr lang="el-GR" sz="1400" b="1" baseline="0" dirty="0"/>
              <a:t>Μείωση του αριθμού των εκτεθειμένων όψεων του κτηρίου</a:t>
            </a:r>
            <a:endParaRPr lang="en-GB" sz="1200" baseline="0" dirty="0"/>
          </a:p>
        </p:txBody>
      </p:sp>
      <p:sp>
        <p:nvSpPr>
          <p:cNvPr id="68614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 err="1"/>
              <a:t>Πανκατευθυντικές</a:t>
            </a:r>
            <a:r>
              <a:rPr lang="el-GR" sz="1400" b="1" baseline="0" dirty="0"/>
              <a:t> πηγές σε ελεύθερο πεδίο</a:t>
            </a:r>
            <a:endParaRPr lang="en-GB" sz="1400" b="1" baseline="0" dirty="0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5334000" y="2819400"/>
            <a:ext cx="1676400" cy="1600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4648200" y="36576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6172200" y="27432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867400" y="3429000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baseline="0"/>
              <a:t>O</a:t>
            </a:r>
            <a:endParaRPr lang="fr-FR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7010400" y="36576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223125" y="32369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I</a:t>
            </a:r>
            <a:endParaRPr lang="fr-FR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72390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6400800" y="3429000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baseline="0"/>
              <a:t>d</a:t>
            </a:r>
            <a:endParaRPr lang="fr-FR"/>
          </a:p>
        </p:txBody>
      </p:sp>
      <p:sp>
        <p:nvSpPr>
          <p:cNvPr id="19469" name="Rectangle 16"/>
          <p:cNvSpPr>
            <a:spLocks noChangeArrowheads="1"/>
          </p:cNvSpPr>
          <p:nvPr/>
        </p:nvSpPr>
        <p:spPr bwMode="auto">
          <a:xfrm>
            <a:off x="1600200" y="5105400"/>
            <a:ext cx="716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i="1" baseline="0" dirty="0"/>
              <a:t>Για να καθορίσουμε τον τύπο της διάδοσης του ήχου σε ελεύθερο πεδίο, θεωρούμε σε μία πρώτη φάση, ότι η ηχητική πηγή είναι ιδανική</a:t>
            </a:r>
            <a:r>
              <a:rPr lang="en-US" sz="1200" i="1" baseline="0" dirty="0"/>
              <a:t> : </a:t>
            </a:r>
            <a:r>
              <a:rPr lang="el-GR" sz="1200" i="1" baseline="0" dirty="0"/>
              <a:t>είναι ένα σημείο που εκπέμπει  ένα ακουστικό κύμα  σύμφωνα με μία σφαίρα. Υπολογίζουμε λοιπόν την διάδοση αυτής της ηχητικής σφαίρας μέσα στον χώρο. </a:t>
            </a:r>
            <a:endParaRPr lang="en-GB" sz="1200" i="1" baseline="0" dirty="0"/>
          </a:p>
          <a:p>
            <a:r>
              <a:rPr lang="en-GB" sz="1200" i="1" baseline="0" dirty="0"/>
              <a:t> (cf. annexe)</a:t>
            </a:r>
          </a:p>
          <a:p>
            <a:r>
              <a:rPr lang="el-GR" sz="1200" i="1" baseline="0" dirty="0"/>
              <a:t>Σε μία δεύτερη φάση, διορθώνουμε αυτόν τον τύπο για να περιγράψουμε τις πραγματικές πηγές. (δες ακόλουθη προβολή).</a:t>
            </a:r>
            <a:endParaRPr lang="en-GB" sz="1200" i="1" baseline="0" dirty="0"/>
          </a:p>
        </p:txBody>
      </p:sp>
      <p:pic>
        <p:nvPicPr>
          <p:cNvPr id="19470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8194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70659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70660" name="Picture 7" descr="7"/>
          <p:cNvPicPr>
            <a:picLocks noChangeAspect="1" noChangeArrowheads="1"/>
          </p:cNvPicPr>
          <p:nvPr/>
        </p:nvPicPr>
        <p:blipFill>
          <a:blip r:embed="rId3">
            <a:lum bright="48000" contrast="72000"/>
          </a:blip>
          <a:srcRect/>
          <a:stretch>
            <a:fillRect/>
          </a:stretch>
        </p:blipFill>
        <p:spPr bwMode="auto">
          <a:xfrm>
            <a:off x="1447800" y="2057400"/>
            <a:ext cx="739140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tangle 8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3- </a:t>
            </a:r>
            <a:r>
              <a:rPr lang="el-GR" sz="1400" b="1" baseline="0" dirty="0"/>
              <a:t>Μείωση του αριθμού των εκτεθειμένων όψεων του κτηρίου</a:t>
            </a:r>
            <a:endParaRPr lang="en-GB" sz="1200" baseline="0" dirty="0"/>
          </a:p>
        </p:txBody>
      </p:sp>
      <p:sp>
        <p:nvSpPr>
          <p:cNvPr id="7066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999" y="1"/>
            <a:ext cx="9270999" cy="67653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96"/>
            <a:ext cx="9144000" cy="66492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46"/>
            <a:ext cx="9144000" cy="661230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26"/>
            <a:ext cx="9144000" cy="670774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318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11- </a:t>
            </a:r>
            <a:r>
              <a:rPr lang="el-GR" sz="1400" b="1" baseline="0" dirty="0"/>
              <a:t>Φυσικές προστασίες</a:t>
            </a:r>
            <a:endParaRPr lang="fr-FR" sz="1200" baseline="0" dirty="0"/>
          </a:p>
        </p:txBody>
      </p:sp>
      <p:sp>
        <p:nvSpPr>
          <p:cNvPr id="93188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93189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sp>
        <p:nvSpPr>
          <p:cNvPr id="93190" name="Text Box 10"/>
          <p:cNvSpPr txBox="1">
            <a:spLocks noChangeArrowheads="1"/>
          </p:cNvSpPr>
          <p:nvPr/>
        </p:nvSpPr>
        <p:spPr bwMode="auto">
          <a:xfrm>
            <a:off x="1447800" y="2133600"/>
            <a:ext cx="1981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baseline="0" dirty="0"/>
              <a:t>Η απόσταση από τον θόρυβο δεν μετράει.</a:t>
            </a:r>
          </a:p>
          <a:p>
            <a:r>
              <a:rPr lang="el-GR" sz="1200" baseline="0" dirty="0"/>
              <a:t>Ο φυσικός μικρός λόφος είναι φανερά </a:t>
            </a:r>
            <a:r>
              <a:rPr lang="el-GR" sz="1200" baseline="0"/>
              <a:t>πολύ σημαντικός</a:t>
            </a:r>
            <a:endParaRPr lang="en-GB" dirty="0"/>
          </a:p>
        </p:txBody>
      </p:sp>
      <p:pic>
        <p:nvPicPr>
          <p:cNvPr id="9319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371600"/>
            <a:ext cx="3416300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81400"/>
            <a:ext cx="38608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95236" name="Text Box 6"/>
          <p:cNvSpPr txBox="1">
            <a:spLocks noChangeArrowheads="1"/>
          </p:cNvSpPr>
          <p:nvPr/>
        </p:nvSpPr>
        <p:spPr bwMode="auto">
          <a:xfrm>
            <a:off x="1447800" y="2362200"/>
            <a:ext cx="612459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200" baseline="0" dirty="0"/>
              <a:t>Χρειαζόμαστε </a:t>
            </a:r>
            <a:r>
              <a:rPr lang="en-GB" sz="1200" b="1" baseline="0" dirty="0"/>
              <a:t>100m </a:t>
            </a:r>
            <a:r>
              <a:rPr lang="el-GR" sz="1200" b="1" baseline="0" dirty="0"/>
              <a:t>δάσους με πυκνή βλάστηση για να μειώσουμε κατά 1</a:t>
            </a:r>
            <a:r>
              <a:rPr lang="en-GB" sz="1200" b="1" baseline="0" dirty="0"/>
              <a:t>0dB(A) </a:t>
            </a:r>
            <a:r>
              <a:rPr lang="el-GR" sz="1200" b="1" baseline="0" dirty="0"/>
              <a:t>το επίπεδο του ήχου</a:t>
            </a:r>
            <a:endParaRPr lang="en-GB" altLang="ja-JP" sz="1200" baseline="0" dirty="0"/>
          </a:p>
        </p:txBody>
      </p:sp>
      <p:sp>
        <p:nvSpPr>
          <p:cNvPr id="95237" name="Line 7"/>
          <p:cNvSpPr>
            <a:spLocks noChangeShapeType="1"/>
          </p:cNvSpPr>
          <p:nvPr/>
        </p:nvSpPr>
        <p:spPr bwMode="auto">
          <a:xfrm>
            <a:off x="1447800" y="41148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38" name="Line 8"/>
          <p:cNvSpPr>
            <a:spLocks noChangeShapeType="1"/>
          </p:cNvSpPr>
          <p:nvPr/>
        </p:nvSpPr>
        <p:spPr bwMode="auto">
          <a:xfrm>
            <a:off x="259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39" name="Freeform 9"/>
          <p:cNvSpPr>
            <a:spLocks/>
          </p:cNvSpPr>
          <p:nvPr/>
        </p:nvSpPr>
        <p:spPr bwMode="auto">
          <a:xfrm>
            <a:off x="2476500" y="33782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0" name="Line 10"/>
          <p:cNvSpPr>
            <a:spLocks noChangeShapeType="1"/>
          </p:cNvSpPr>
          <p:nvPr/>
        </p:nvSpPr>
        <p:spPr bwMode="auto">
          <a:xfrm>
            <a:off x="27432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41" name="Freeform 11"/>
          <p:cNvSpPr>
            <a:spLocks/>
          </p:cNvSpPr>
          <p:nvPr/>
        </p:nvSpPr>
        <p:spPr bwMode="auto">
          <a:xfrm>
            <a:off x="26289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2" name="Line 12"/>
          <p:cNvSpPr>
            <a:spLocks noChangeShapeType="1"/>
          </p:cNvSpPr>
          <p:nvPr/>
        </p:nvSpPr>
        <p:spPr bwMode="auto">
          <a:xfrm>
            <a:off x="2819400" y="370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43" name="Freeform 13"/>
          <p:cNvSpPr>
            <a:spLocks/>
          </p:cNvSpPr>
          <p:nvPr/>
        </p:nvSpPr>
        <p:spPr bwMode="auto">
          <a:xfrm>
            <a:off x="27051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4" name="Freeform 14"/>
          <p:cNvSpPr>
            <a:spLocks/>
          </p:cNvSpPr>
          <p:nvPr/>
        </p:nvSpPr>
        <p:spPr bwMode="auto">
          <a:xfrm>
            <a:off x="2857500" y="34036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5" name="Line 15"/>
          <p:cNvSpPr>
            <a:spLocks noChangeShapeType="1"/>
          </p:cNvSpPr>
          <p:nvPr/>
        </p:nvSpPr>
        <p:spPr bwMode="auto">
          <a:xfrm>
            <a:off x="28956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46" name="Rectangle 16"/>
          <p:cNvSpPr>
            <a:spLocks noChangeArrowheads="1"/>
          </p:cNvSpPr>
          <p:nvPr/>
        </p:nvSpPr>
        <p:spPr bwMode="auto">
          <a:xfrm>
            <a:off x="4419600" y="3810000"/>
            <a:ext cx="228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7" name="Line 17"/>
          <p:cNvSpPr>
            <a:spLocks noChangeShapeType="1"/>
          </p:cNvSpPr>
          <p:nvPr/>
        </p:nvSpPr>
        <p:spPr bwMode="auto">
          <a:xfrm>
            <a:off x="30861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48" name="Freeform 18"/>
          <p:cNvSpPr>
            <a:spLocks/>
          </p:cNvSpPr>
          <p:nvPr/>
        </p:nvSpPr>
        <p:spPr bwMode="auto">
          <a:xfrm>
            <a:off x="2971800" y="33782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9" name="Line 19"/>
          <p:cNvSpPr>
            <a:spLocks noChangeShapeType="1"/>
          </p:cNvSpPr>
          <p:nvPr/>
        </p:nvSpPr>
        <p:spPr bwMode="auto">
          <a:xfrm>
            <a:off x="32385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50" name="Freeform 20"/>
          <p:cNvSpPr>
            <a:spLocks/>
          </p:cNvSpPr>
          <p:nvPr/>
        </p:nvSpPr>
        <p:spPr bwMode="auto">
          <a:xfrm>
            <a:off x="31242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51" name="Line 21"/>
          <p:cNvSpPr>
            <a:spLocks noChangeShapeType="1"/>
          </p:cNvSpPr>
          <p:nvPr/>
        </p:nvSpPr>
        <p:spPr bwMode="auto">
          <a:xfrm>
            <a:off x="3314700" y="370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52" name="Freeform 22"/>
          <p:cNvSpPr>
            <a:spLocks/>
          </p:cNvSpPr>
          <p:nvPr/>
        </p:nvSpPr>
        <p:spPr bwMode="auto">
          <a:xfrm>
            <a:off x="32004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53" name="Freeform 23"/>
          <p:cNvSpPr>
            <a:spLocks/>
          </p:cNvSpPr>
          <p:nvPr/>
        </p:nvSpPr>
        <p:spPr bwMode="auto">
          <a:xfrm>
            <a:off x="3352800" y="34036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54" name="Line 24"/>
          <p:cNvSpPr>
            <a:spLocks noChangeShapeType="1"/>
          </p:cNvSpPr>
          <p:nvPr/>
        </p:nvSpPr>
        <p:spPr bwMode="auto">
          <a:xfrm>
            <a:off x="33909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55" name="Rectangle 25"/>
          <p:cNvSpPr>
            <a:spLocks noChangeArrowheads="1"/>
          </p:cNvSpPr>
          <p:nvPr/>
        </p:nvSpPr>
        <p:spPr bwMode="auto">
          <a:xfrm>
            <a:off x="4267200" y="3505200"/>
            <a:ext cx="1009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ja-JP" sz="1200" baseline="0"/>
              <a:t>Lp -10dB(A)</a:t>
            </a:r>
            <a:endParaRPr lang="fr-FR" sz="1200" baseline="0"/>
          </a:p>
        </p:txBody>
      </p:sp>
      <p:sp>
        <p:nvSpPr>
          <p:cNvPr id="95256" name="Rectangle 26"/>
          <p:cNvSpPr>
            <a:spLocks noChangeArrowheads="1"/>
          </p:cNvSpPr>
          <p:nvPr/>
        </p:nvSpPr>
        <p:spPr bwMode="auto">
          <a:xfrm>
            <a:off x="1600200" y="3505200"/>
            <a:ext cx="361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ja-JP" sz="1200" baseline="0"/>
              <a:t>Lp</a:t>
            </a:r>
            <a:endParaRPr lang="fr-FR" sz="1200" baseline="0"/>
          </a:p>
        </p:txBody>
      </p:sp>
      <p:sp>
        <p:nvSpPr>
          <p:cNvPr id="95257" name="Line 27"/>
          <p:cNvSpPr>
            <a:spLocks noChangeShapeType="1"/>
          </p:cNvSpPr>
          <p:nvPr/>
        </p:nvSpPr>
        <p:spPr bwMode="auto">
          <a:xfrm>
            <a:off x="32385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58" name="Freeform 28"/>
          <p:cNvSpPr>
            <a:spLocks/>
          </p:cNvSpPr>
          <p:nvPr/>
        </p:nvSpPr>
        <p:spPr bwMode="auto">
          <a:xfrm>
            <a:off x="3124200" y="33782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59" name="Line 29"/>
          <p:cNvSpPr>
            <a:spLocks noChangeShapeType="1"/>
          </p:cNvSpPr>
          <p:nvPr/>
        </p:nvSpPr>
        <p:spPr bwMode="auto">
          <a:xfrm>
            <a:off x="33909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60" name="Freeform 30"/>
          <p:cNvSpPr>
            <a:spLocks/>
          </p:cNvSpPr>
          <p:nvPr/>
        </p:nvSpPr>
        <p:spPr bwMode="auto">
          <a:xfrm>
            <a:off x="32766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61" name="Line 31"/>
          <p:cNvSpPr>
            <a:spLocks noChangeShapeType="1"/>
          </p:cNvSpPr>
          <p:nvPr/>
        </p:nvSpPr>
        <p:spPr bwMode="auto">
          <a:xfrm>
            <a:off x="3467100" y="370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62" name="Freeform 32"/>
          <p:cNvSpPr>
            <a:spLocks/>
          </p:cNvSpPr>
          <p:nvPr/>
        </p:nvSpPr>
        <p:spPr bwMode="auto">
          <a:xfrm>
            <a:off x="33528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63" name="Freeform 33"/>
          <p:cNvSpPr>
            <a:spLocks/>
          </p:cNvSpPr>
          <p:nvPr/>
        </p:nvSpPr>
        <p:spPr bwMode="auto">
          <a:xfrm>
            <a:off x="3505200" y="34036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64" name="Line 34"/>
          <p:cNvSpPr>
            <a:spLocks noChangeShapeType="1"/>
          </p:cNvSpPr>
          <p:nvPr/>
        </p:nvSpPr>
        <p:spPr bwMode="auto">
          <a:xfrm>
            <a:off x="35433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65" name="Line 35"/>
          <p:cNvSpPr>
            <a:spLocks noChangeShapeType="1"/>
          </p:cNvSpPr>
          <p:nvPr/>
        </p:nvSpPr>
        <p:spPr bwMode="auto">
          <a:xfrm>
            <a:off x="3733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66" name="Freeform 36"/>
          <p:cNvSpPr>
            <a:spLocks/>
          </p:cNvSpPr>
          <p:nvPr/>
        </p:nvSpPr>
        <p:spPr bwMode="auto">
          <a:xfrm>
            <a:off x="3619500" y="33782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67" name="Line 37"/>
          <p:cNvSpPr>
            <a:spLocks noChangeShapeType="1"/>
          </p:cNvSpPr>
          <p:nvPr/>
        </p:nvSpPr>
        <p:spPr bwMode="auto">
          <a:xfrm>
            <a:off x="38862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68" name="Freeform 38"/>
          <p:cNvSpPr>
            <a:spLocks/>
          </p:cNvSpPr>
          <p:nvPr/>
        </p:nvSpPr>
        <p:spPr bwMode="auto">
          <a:xfrm>
            <a:off x="37719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69" name="Line 39"/>
          <p:cNvSpPr>
            <a:spLocks noChangeShapeType="1"/>
          </p:cNvSpPr>
          <p:nvPr/>
        </p:nvSpPr>
        <p:spPr bwMode="auto">
          <a:xfrm>
            <a:off x="3962400" y="370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70" name="Freeform 40"/>
          <p:cNvSpPr>
            <a:spLocks/>
          </p:cNvSpPr>
          <p:nvPr/>
        </p:nvSpPr>
        <p:spPr bwMode="auto">
          <a:xfrm>
            <a:off x="38481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71" name="Freeform 41"/>
          <p:cNvSpPr>
            <a:spLocks/>
          </p:cNvSpPr>
          <p:nvPr/>
        </p:nvSpPr>
        <p:spPr bwMode="auto">
          <a:xfrm>
            <a:off x="4000500" y="34036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72" name="Line 42"/>
          <p:cNvSpPr>
            <a:spLocks noChangeShapeType="1"/>
          </p:cNvSpPr>
          <p:nvPr/>
        </p:nvSpPr>
        <p:spPr bwMode="auto">
          <a:xfrm>
            <a:off x="40386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73" name="Line 43"/>
          <p:cNvSpPr>
            <a:spLocks noChangeShapeType="1"/>
          </p:cNvSpPr>
          <p:nvPr/>
        </p:nvSpPr>
        <p:spPr bwMode="auto">
          <a:xfrm>
            <a:off x="2438400" y="32004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74" name="Text Box 44"/>
          <p:cNvSpPr txBox="1">
            <a:spLocks noChangeArrowheads="1"/>
          </p:cNvSpPr>
          <p:nvPr/>
        </p:nvSpPr>
        <p:spPr bwMode="auto">
          <a:xfrm>
            <a:off x="2727325" y="2930525"/>
            <a:ext cx="590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aseline="0"/>
              <a:t>100m</a:t>
            </a:r>
          </a:p>
        </p:txBody>
      </p:sp>
      <p:sp>
        <p:nvSpPr>
          <p:cNvPr id="95275" name="Rectangle 46"/>
          <p:cNvSpPr>
            <a:spLocks noChangeArrowheads="1"/>
          </p:cNvSpPr>
          <p:nvPr/>
        </p:nvSpPr>
        <p:spPr bwMode="auto">
          <a:xfrm>
            <a:off x="1524000" y="18288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11-</a:t>
            </a:r>
            <a:r>
              <a:rPr lang="el-GR" sz="1400" b="1" baseline="0" dirty="0"/>
              <a:t>Φυσικές προστασίες</a:t>
            </a:r>
            <a:endParaRPr lang="fr-FR" sz="1200" baseline="0" dirty="0"/>
          </a:p>
        </p:txBody>
      </p:sp>
      <p:sp>
        <p:nvSpPr>
          <p:cNvPr id="45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1527175"/>
          </a:xfrm>
          <a:noFill/>
        </p:spPr>
        <p:txBody>
          <a:bodyPr/>
          <a:lstStyle/>
          <a:p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7284" name="Rectangle 5"/>
          <p:cNvSpPr>
            <a:spLocks noChangeArrowheads="1"/>
          </p:cNvSpPr>
          <p:nvPr/>
        </p:nvSpPr>
        <p:spPr bwMode="auto">
          <a:xfrm>
            <a:off x="1371600" y="1676400"/>
            <a:ext cx="6557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baseline="0" dirty="0"/>
              <a:t>12- </a:t>
            </a:r>
            <a:r>
              <a:rPr lang="el-GR" sz="1400" b="1" baseline="0" dirty="0"/>
              <a:t>Οργάνωση των αιθουσών ανάλογα με την έκθεση τους στον θόρυβο</a:t>
            </a:r>
            <a:endParaRPr lang="en-GB" sz="1200" baseline="0" dirty="0"/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97286" name="Picture 7" descr="1"/>
          <p:cNvPicPr>
            <a:picLocks noChangeAspect="1" noChangeArrowheads="1"/>
          </p:cNvPicPr>
          <p:nvPr/>
        </p:nvPicPr>
        <p:blipFill>
          <a:blip r:embed="rId3">
            <a:lum bright="48000" contrast="36000"/>
          </a:blip>
          <a:srcRect/>
          <a:stretch>
            <a:fillRect/>
          </a:stretch>
        </p:blipFill>
        <p:spPr bwMode="auto">
          <a:xfrm>
            <a:off x="1447800" y="2239982"/>
            <a:ext cx="5562600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1524000" y="1524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Επεξεργασία θορύβου σε ελεύθερο πεδίο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13- </a:t>
            </a:r>
            <a:r>
              <a:rPr lang="fr-FR" sz="1400" b="1" baseline="0" dirty="0"/>
              <a:t> </a:t>
            </a:r>
            <a:r>
              <a:rPr lang="el-GR" sz="1400" b="1" baseline="0" dirty="0">
                <a:solidFill>
                  <a:srgbClr val="008000"/>
                </a:solidFill>
              </a:rPr>
              <a:t>Α</a:t>
            </a:r>
            <a:r>
              <a:rPr lang="el-GR" altLang="ja-JP" sz="1400" baseline="0" dirty="0">
                <a:solidFill>
                  <a:srgbClr val="008000"/>
                </a:solidFill>
              </a:rPr>
              <a:t>ντιθορυβικού τοίχου </a:t>
            </a:r>
            <a:endParaRPr lang="en-GB" sz="1200" baseline="0" dirty="0">
              <a:solidFill>
                <a:srgbClr val="008000"/>
              </a:solidFill>
            </a:endParaRPr>
          </a:p>
        </p:txBody>
      </p:sp>
      <p:sp>
        <p:nvSpPr>
          <p:cNvPr id="99333" name="Text Box 7"/>
          <p:cNvSpPr txBox="1">
            <a:spLocks noChangeArrowheads="1"/>
          </p:cNvSpPr>
          <p:nvPr/>
        </p:nvSpPr>
        <p:spPr bwMode="auto">
          <a:xfrm>
            <a:off x="685800" y="3352800"/>
            <a:ext cx="6400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ja-JP" sz="1200" b="1" i="1" baseline="0" dirty="0"/>
              <a:t>Προσοχή</a:t>
            </a:r>
            <a:r>
              <a:rPr lang="en-GB" altLang="ja-JP" sz="1200" b="1" i="1" baseline="0" dirty="0"/>
              <a:t>! </a:t>
            </a:r>
          </a:p>
          <a:p>
            <a:r>
              <a:rPr lang="en-GB" altLang="ja-JP" sz="1200" baseline="0" dirty="0"/>
              <a:t>.</a:t>
            </a:r>
            <a:r>
              <a:rPr lang="el-GR" altLang="ja-JP" sz="1200" baseline="0" dirty="0"/>
              <a:t>Η αποτελεσματικότητα ενός </a:t>
            </a:r>
            <a:r>
              <a:rPr lang="en-GB" altLang="ja-JP" sz="1200" baseline="0" dirty="0"/>
              <a:t> </a:t>
            </a:r>
            <a:r>
              <a:rPr lang="el-GR" altLang="ja-JP" sz="1200" baseline="0" dirty="0"/>
              <a:t>καλού </a:t>
            </a:r>
            <a:r>
              <a:rPr lang="el-GR" altLang="ja-JP" sz="1200" baseline="0" dirty="0" err="1"/>
              <a:t>αντιθορυβικού</a:t>
            </a:r>
            <a:r>
              <a:rPr lang="el-GR" altLang="ja-JP" sz="1200" baseline="0" dirty="0"/>
              <a:t> τοίχου είναι γύρω στα </a:t>
            </a:r>
            <a:r>
              <a:rPr lang="en-GB" altLang="ja-JP" sz="1200" baseline="0" dirty="0"/>
              <a:t>7dB(A). </a:t>
            </a:r>
          </a:p>
          <a:p>
            <a:r>
              <a:rPr lang="el-GR" altLang="ja-JP" sz="1200" baseline="0" dirty="0"/>
              <a:t>Δηλαδή </a:t>
            </a:r>
            <a:r>
              <a:rPr lang="en-GB" altLang="ja-JP" sz="1200" baseline="0" dirty="0"/>
              <a:t>:</a:t>
            </a:r>
          </a:p>
          <a:p>
            <a:pPr>
              <a:buFontTx/>
              <a:buChar char="•"/>
            </a:pPr>
            <a:r>
              <a:rPr lang="en-GB" altLang="ja-JP" sz="1200" baseline="0" dirty="0"/>
              <a:t>-3, -3 </a:t>
            </a:r>
            <a:r>
              <a:rPr lang="el-GR" altLang="ja-JP" sz="1200" baseline="0" dirty="0"/>
              <a:t>και</a:t>
            </a:r>
            <a:r>
              <a:rPr lang="en-GB" altLang="ja-JP" sz="1200" baseline="0" dirty="0"/>
              <a:t> -1dB … </a:t>
            </a:r>
            <a:r>
              <a:rPr lang="el-GR" altLang="ja-JP" sz="1200" baseline="0" dirty="0"/>
              <a:t>επίπεδο ήχου διά </a:t>
            </a:r>
            <a:r>
              <a:rPr lang="en-GB" altLang="ja-JP" sz="1200" baseline="0" dirty="0"/>
              <a:t>4</a:t>
            </a:r>
          </a:p>
          <a:p>
            <a:r>
              <a:rPr lang="el-GR" altLang="ja-JP" sz="1200" baseline="0" dirty="0"/>
              <a:t>Αλλά</a:t>
            </a:r>
            <a:endParaRPr lang="en-GB" altLang="ja-JP" sz="1200" baseline="0" dirty="0"/>
          </a:p>
          <a:p>
            <a:pPr>
              <a:buFontTx/>
              <a:buChar char="•"/>
            </a:pPr>
            <a:r>
              <a:rPr lang="en-GB" altLang="ja-JP" sz="1200" baseline="0" dirty="0"/>
              <a:t> </a:t>
            </a:r>
            <a:r>
              <a:rPr lang="el-GR" altLang="ja-JP" sz="1200" baseline="0" dirty="0"/>
              <a:t>Δεν είναι </a:t>
            </a:r>
            <a:r>
              <a:rPr lang="en-GB" altLang="ja-JP" sz="1200" baseline="0" dirty="0"/>
              <a:t>-10dB(A) </a:t>
            </a:r>
            <a:r>
              <a:rPr lang="el-GR" altLang="ja-JP" sz="1200" baseline="0" dirty="0"/>
              <a:t>όπως περιμένουν οι κάτοικοι</a:t>
            </a:r>
            <a:r>
              <a:rPr lang="en-GB" altLang="ja-JP" sz="1200" baseline="0" dirty="0"/>
              <a:t>.</a:t>
            </a:r>
          </a:p>
          <a:p>
            <a:endParaRPr lang="en-GB" altLang="ja-JP" sz="1200" baseline="0" dirty="0"/>
          </a:p>
          <a:p>
            <a:endParaRPr lang="en-GB" altLang="ja-JP" sz="1200" baseline="0" dirty="0"/>
          </a:p>
        </p:txBody>
      </p:sp>
      <p:sp>
        <p:nvSpPr>
          <p:cNvPr id="99335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baseline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600200" y="2057400"/>
            <a:ext cx="3368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aseline="0" dirty="0" err="1"/>
              <a:t>τρεις</a:t>
            </a:r>
            <a:r>
              <a:rPr lang="en-US" sz="1400" baseline="0" dirty="0"/>
              <a:t> </a:t>
            </a:r>
            <a:r>
              <a:rPr lang="en-US" sz="1400" baseline="0" dirty="0" err="1"/>
              <a:t>κατηγορίες</a:t>
            </a:r>
            <a:r>
              <a:rPr lang="en-US" sz="1400" baseline="0" dirty="0"/>
              <a:t> </a:t>
            </a:r>
            <a:r>
              <a:rPr lang="en-US" sz="1400" baseline="0" dirty="0" err="1"/>
              <a:t>του</a:t>
            </a:r>
            <a:r>
              <a:rPr lang="en-US" sz="1400" baseline="0" dirty="0"/>
              <a:t> </a:t>
            </a:r>
            <a:r>
              <a:rPr lang="en-US" sz="1400" baseline="0" dirty="0" err="1"/>
              <a:t>τοίχου</a:t>
            </a:r>
            <a:endParaRPr lang="fr-FR" sz="1400" baseline="0" dirty="0"/>
          </a:p>
        </p:txBody>
      </p:sp>
      <p:grpSp>
        <p:nvGrpSpPr>
          <p:cNvPr id="32" name="Group 31"/>
          <p:cNvGrpSpPr/>
          <p:nvPr/>
        </p:nvGrpSpPr>
        <p:grpSpPr>
          <a:xfrm>
            <a:off x="2667000" y="5334000"/>
            <a:ext cx="2362200" cy="1219200"/>
            <a:chOff x="1143000" y="4651375"/>
            <a:chExt cx="4191000" cy="1978025"/>
          </a:xfrm>
        </p:grpSpPr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1809750" y="6629400"/>
              <a:ext cx="35242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 rot="1091862">
              <a:off x="4787900" y="5778500"/>
              <a:ext cx="303213" cy="8509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870075" y="6569075"/>
              <a:ext cx="2917825" cy="603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V="1">
              <a:off x="1870075" y="6081713"/>
              <a:ext cx="2917825" cy="48736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 flipV="1">
              <a:off x="1143000" y="4651375"/>
              <a:ext cx="3582988" cy="143192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619750" y="3429000"/>
            <a:ext cx="3524250" cy="850900"/>
            <a:chOff x="5467350" y="4483100"/>
            <a:chExt cx="3524250" cy="850900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5467350" y="5334000"/>
              <a:ext cx="3524250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8445500" y="4483100"/>
              <a:ext cx="303213" cy="850900"/>
            </a:xfrm>
            <a:prstGeom prst="rect">
              <a:avLst/>
            </a:prstGeom>
            <a:solidFill>
              <a:srgbClr val="0000FF"/>
            </a:solidFill>
            <a:ln w="476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5527675" y="5273675"/>
              <a:ext cx="2917825" cy="60325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V="1">
              <a:off x="5527675" y="4786313"/>
              <a:ext cx="2917825" cy="487362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8277225" y="4541838"/>
              <a:ext cx="146050" cy="735012"/>
            </a:xfrm>
            <a:custGeom>
              <a:avLst/>
              <a:gdLst>
                <a:gd name="T0" fmla="*/ 92 w 92"/>
                <a:gd name="T1" fmla="*/ 0 h 463"/>
                <a:gd name="T2" fmla="*/ 55 w 92"/>
                <a:gd name="T3" fmla="*/ 12 h 463"/>
                <a:gd name="T4" fmla="*/ 43 w 92"/>
                <a:gd name="T5" fmla="*/ 48 h 463"/>
                <a:gd name="T6" fmla="*/ 43 w 92"/>
                <a:gd name="T7" fmla="*/ 157 h 463"/>
                <a:gd name="T8" fmla="*/ 80 w 92"/>
                <a:gd name="T9" fmla="*/ 145 h 463"/>
                <a:gd name="T10" fmla="*/ 55 w 92"/>
                <a:gd name="T11" fmla="*/ 121 h 463"/>
                <a:gd name="T12" fmla="*/ 19 w 92"/>
                <a:gd name="T13" fmla="*/ 133 h 463"/>
                <a:gd name="T14" fmla="*/ 31 w 92"/>
                <a:gd name="T15" fmla="*/ 194 h 463"/>
                <a:gd name="T16" fmla="*/ 43 w 92"/>
                <a:gd name="T17" fmla="*/ 230 h 463"/>
                <a:gd name="T18" fmla="*/ 55 w 92"/>
                <a:gd name="T19" fmla="*/ 303 h 463"/>
                <a:gd name="T20" fmla="*/ 92 w 92"/>
                <a:gd name="T21" fmla="*/ 291 h 463"/>
                <a:gd name="T22" fmla="*/ 55 w 92"/>
                <a:gd name="T23" fmla="*/ 279 h 463"/>
                <a:gd name="T24" fmla="*/ 43 w 92"/>
                <a:gd name="T25" fmla="*/ 351 h 463"/>
                <a:gd name="T26" fmla="*/ 80 w 92"/>
                <a:gd name="T27" fmla="*/ 364 h 463"/>
                <a:gd name="T28" fmla="*/ 55 w 92"/>
                <a:gd name="T29" fmla="*/ 339 h 463"/>
                <a:gd name="T30" fmla="*/ 31 w 92"/>
                <a:gd name="T31" fmla="*/ 412 h 463"/>
                <a:gd name="T32" fmla="*/ 67 w 92"/>
                <a:gd name="T33" fmla="*/ 424 h 463"/>
                <a:gd name="T34" fmla="*/ 55 w 92"/>
                <a:gd name="T35" fmla="*/ 460 h 4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2"/>
                <a:gd name="T55" fmla="*/ 0 h 463"/>
                <a:gd name="T56" fmla="*/ 92 w 92"/>
                <a:gd name="T57" fmla="*/ 463 h 4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2" h="463">
                  <a:moveTo>
                    <a:pt x="92" y="0"/>
                  </a:moveTo>
                  <a:cubicBezTo>
                    <a:pt x="79" y="4"/>
                    <a:pt x="64" y="2"/>
                    <a:pt x="55" y="12"/>
                  </a:cubicBezTo>
                  <a:cubicBezTo>
                    <a:pt x="45" y="20"/>
                    <a:pt x="43" y="48"/>
                    <a:pt x="43" y="48"/>
                  </a:cubicBezTo>
                  <a:cubicBezTo>
                    <a:pt x="14" y="134"/>
                    <a:pt x="4" y="99"/>
                    <a:pt x="43" y="157"/>
                  </a:cubicBezTo>
                  <a:cubicBezTo>
                    <a:pt x="55" y="153"/>
                    <a:pt x="75" y="157"/>
                    <a:pt x="80" y="145"/>
                  </a:cubicBezTo>
                  <a:cubicBezTo>
                    <a:pt x="83" y="134"/>
                    <a:pt x="66" y="123"/>
                    <a:pt x="55" y="121"/>
                  </a:cubicBezTo>
                  <a:cubicBezTo>
                    <a:pt x="42" y="118"/>
                    <a:pt x="31" y="129"/>
                    <a:pt x="19" y="133"/>
                  </a:cubicBezTo>
                  <a:cubicBezTo>
                    <a:pt x="23" y="153"/>
                    <a:pt x="26" y="173"/>
                    <a:pt x="31" y="194"/>
                  </a:cubicBezTo>
                  <a:cubicBezTo>
                    <a:pt x="34" y="206"/>
                    <a:pt x="43" y="230"/>
                    <a:pt x="43" y="230"/>
                  </a:cubicBezTo>
                  <a:cubicBezTo>
                    <a:pt x="35" y="253"/>
                    <a:pt x="13" y="286"/>
                    <a:pt x="55" y="303"/>
                  </a:cubicBezTo>
                  <a:cubicBezTo>
                    <a:pt x="67" y="307"/>
                    <a:pt x="79" y="295"/>
                    <a:pt x="92" y="291"/>
                  </a:cubicBezTo>
                  <a:cubicBezTo>
                    <a:pt x="79" y="287"/>
                    <a:pt x="67" y="274"/>
                    <a:pt x="55" y="279"/>
                  </a:cubicBezTo>
                  <a:cubicBezTo>
                    <a:pt x="26" y="290"/>
                    <a:pt x="24" y="332"/>
                    <a:pt x="43" y="351"/>
                  </a:cubicBezTo>
                  <a:cubicBezTo>
                    <a:pt x="52" y="360"/>
                    <a:pt x="67" y="359"/>
                    <a:pt x="80" y="364"/>
                  </a:cubicBezTo>
                  <a:cubicBezTo>
                    <a:pt x="71" y="355"/>
                    <a:pt x="66" y="341"/>
                    <a:pt x="55" y="339"/>
                  </a:cubicBezTo>
                  <a:cubicBezTo>
                    <a:pt x="0" y="327"/>
                    <a:pt x="15" y="388"/>
                    <a:pt x="31" y="412"/>
                  </a:cubicBezTo>
                  <a:cubicBezTo>
                    <a:pt x="37" y="422"/>
                    <a:pt x="55" y="420"/>
                    <a:pt x="67" y="424"/>
                  </a:cubicBezTo>
                  <a:cubicBezTo>
                    <a:pt x="40" y="463"/>
                    <a:pt x="28" y="460"/>
                    <a:pt x="55" y="460"/>
                  </a:cubicBezTo>
                </a:path>
              </a:pathLst>
            </a:custGeom>
            <a:noFill/>
            <a:ln w="476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6553200" y="2819400"/>
            <a:ext cx="15967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l-GR" sz="1600" baseline="0" dirty="0">
                <a:latin typeface="Times" pitchFamily="-65" charset="0"/>
              </a:rPr>
              <a:t>γ.</a:t>
            </a:r>
            <a:r>
              <a:rPr lang="fr-FR" sz="1600" baseline="0" dirty="0">
                <a:latin typeface="Times" pitchFamily="-65" charset="0"/>
              </a:rPr>
              <a:t> </a:t>
            </a:r>
            <a:r>
              <a:rPr lang="en-US" sz="1600" baseline="0" dirty="0" err="1"/>
              <a:t>απορρόφηση</a:t>
            </a:r>
            <a:endParaRPr lang="fr-FR" sz="1600" baseline="0" dirty="0">
              <a:latin typeface="Times" pitchFamily="-65" charset="0"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1295400" y="4876800"/>
            <a:ext cx="3232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l-GR" sz="1600" baseline="0" dirty="0"/>
              <a:t>β. </a:t>
            </a:r>
            <a:r>
              <a:rPr lang="en-US" sz="1600" baseline="0" dirty="0" err="1"/>
              <a:t>αντανάκλαση</a:t>
            </a:r>
            <a:r>
              <a:rPr lang="en-US" sz="1600" baseline="0" dirty="0"/>
              <a:t> </a:t>
            </a:r>
            <a:r>
              <a:rPr lang="en-US" sz="1600" baseline="0" dirty="0" err="1"/>
              <a:t>προς</a:t>
            </a:r>
            <a:r>
              <a:rPr lang="en-US" sz="1600" baseline="0" dirty="0"/>
              <a:t> </a:t>
            </a:r>
            <a:r>
              <a:rPr lang="en-US" sz="1600" baseline="0" dirty="0" err="1"/>
              <a:t>τον</a:t>
            </a:r>
            <a:r>
              <a:rPr lang="en-US" sz="1600" baseline="0" dirty="0"/>
              <a:t> </a:t>
            </a:r>
            <a:r>
              <a:rPr lang="en-US" sz="1600" baseline="0" dirty="0" err="1"/>
              <a:t>ουρανό</a:t>
            </a:r>
            <a:endParaRPr lang="fr-FR" sz="1600" baseline="0" dirty="0">
              <a:latin typeface="Times" pitchFamily="-65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971800" y="2438400"/>
            <a:ext cx="2590800" cy="914400"/>
            <a:chOff x="2895600" y="2362200"/>
            <a:chExt cx="4572000" cy="1219200"/>
          </a:xfrm>
        </p:grpSpPr>
        <p:sp>
          <p:nvSpPr>
            <p:cNvPr id="99332" name="Text Box 6"/>
            <p:cNvSpPr txBox="1">
              <a:spLocks noChangeArrowheads="1"/>
            </p:cNvSpPr>
            <p:nvPr/>
          </p:nvSpPr>
          <p:spPr bwMode="auto">
            <a:xfrm>
              <a:off x="6934200" y="2362200"/>
              <a:ext cx="5334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fr-F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6934200" y="2362200"/>
              <a:ext cx="5334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fr-FR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3867150" y="3581400"/>
              <a:ext cx="35242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6845300" y="2730500"/>
              <a:ext cx="303213" cy="8509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3927475" y="3521075"/>
              <a:ext cx="2917825" cy="603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3927475" y="3033713"/>
              <a:ext cx="2917825" cy="487362"/>
            </a:xfrm>
            <a:prstGeom prst="line">
              <a:avLst/>
            </a:prstGeom>
            <a:noFill/>
            <a:ln w="5397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H="1" flipV="1">
              <a:off x="2895600" y="2670175"/>
              <a:ext cx="3887788" cy="36512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5059363" y="3086100"/>
              <a:ext cx="18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fr-FR" sz="2400" baseline="0">
                <a:latin typeface="Times" pitchFamily="-65" charset="0"/>
              </a:endParaRPr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1219200" y="2438400"/>
            <a:ext cx="14028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l-GR" sz="2000" dirty="0"/>
              <a:t>α</a:t>
            </a:r>
            <a:r>
              <a:rPr lang="en-US" sz="2000" dirty="0"/>
              <a:t>.</a:t>
            </a:r>
            <a:r>
              <a:rPr lang="en-US" sz="2000" baseline="0" dirty="0"/>
              <a:t> </a:t>
            </a:r>
            <a:r>
              <a:rPr lang="en-US" sz="2000" dirty="0" err="1"/>
              <a:t>αντανάκλαση</a:t>
            </a:r>
            <a:endParaRPr lang="fr-FR" sz="2000" baseline="0" dirty="0"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9" name="Picture 8" descr="Imag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589"/>
            <a:ext cx="9144000" cy="66628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505200" y="2819400"/>
            <a:ext cx="32004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 err="1"/>
              <a:t>Πανκατευθυντικές</a:t>
            </a:r>
            <a:r>
              <a:rPr lang="el-GR" sz="1400" b="1" baseline="0" dirty="0"/>
              <a:t> πηγές σε ελεύθερο πεδίο</a:t>
            </a:r>
            <a:endParaRPr lang="en-GB" sz="1400" b="1" baseline="0" dirty="0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676400" y="2133600"/>
            <a:ext cx="7239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baseline="0" dirty="0"/>
              <a:t>Αν η πηγή είναι κλειστή από ένα εμπόδιο (επίπεδο, γωνία…), το αντανακλαστικό κύμα δεν είναι πλέον σφαιρικό. Πρέπει να διορθώσουμε την ακουστική πίεση από έναν παράγοντα που ονομάζεται παράγοντας </a:t>
            </a:r>
            <a:r>
              <a:rPr lang="el-GR" sz="1200" baseline="0" dirty="0" err="1"/>
              <a:t>κατευθυντικότητας</a:t>
            </a:r>
            <a:r>
              <a:rPr lang="en-US" sz="1200" baseline="0" dirty="0"/>
              <a:t>(directivity factor) Q.</a:t>
            </a:r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r>
              <a:rPr lang="en-GB" sz="1200" b="1" baseline="0" dirty="0"/>
              <a:t>						en dB(A)</a:t>
            </a:r>
          </a:p>
          <a:p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r>
              <a:rPr lang="el-GR" sz="1200" b="1" baseline="0" dirty="0"/>
              <a:t>με</a:t>
            </a:r>
            <a:r>
              <a:rPr lang="en-GB" sz="1200" b="1" baseline="0" dirty="0"/>
              <a:t>Q</a:t>
            </a:r>
          </a:p>
          <a:p>
            <a:r>
              <a:rPr lang="en-GB" sz="1200" b="1" baseline="0" dirty="0"/>
              <a:t>	Q = 1, </a:t>
            </a:r>
            <a:r>
              <a:rPr lang="el-GR" sz="1200" b="1" baseline="0" dirty="0" err="1"/>
              <a:t>πανκατευθυντικό</a:t>
            </a:r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r>
              <a:rPr lang="en-GB" sz="1200" b="1" baseline="0" dirty="0"/>
              <a:t>	Q = 2, </a:t>
            </a:r>
            <a:r>
              <a:rPr lang="el-GR" sz="1200" b="1" baseline="0" dirty="0"/>
              <a:t>πάνω στο πάτωμα</a:t>
            </a:r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r>
              <a:rPr lang="en-GB" sz="1200" b="1" baseline="0" dirty="0"/>
              <a:t>	Q = 4, </a:t>
            </a:r>
            <a:r>
              <a:rPr lang="el-GR" sz="1200" b="1" baseline="0" dirty="0"/>
              <a:t>σε μία  </a:t>
            </a:r>
            <a:r>
              <a:rPr lang="el-GR" sz="1200" b="1" baseline="0" dirty="0" err="1"/>
              <a:t>διεδρική</a:t>
            </a:r>
            <a:r>
              <a:rPr lang="el-GR" sz="1200" b="1" baseline="0" dirty="0"/>
              <a:t> γωνία</a:t>
            </a:r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r>
              <a:rPr lang="en-GB" sz="1200" b="1" baseline="0" dirty="0"/>
              <a:t>	Q = 8, </a:t>
            </a:r>
            <a:r>
              <a:rPr lang="el-GR" sz="1200" b="1" baseline="0" dirty="0"/>
              <a:t>σε μία </a:t>
            </a:r>
            <a:r>
              <a:rPr lang="el-GR" sz="1200" b="1" baseline="0" dirty="0" err="1"/>
              <a:t>τριεδρική</a:t>
            </a:r>
            <a:r>
              <a:rPr lang="el-GR" sz="1200" b="1" baseline="0" dirty="0"/>
              <a:t> γωνία</a:t>
            </a:r>
            <a:r>
              <a:rPr lang="en-GB" sz="1200" b="1" baseline="0" dirty="0"/>
              <a:t>.</a:t>
            </a:r>
          </a:p>
        </p:txBody>
      </p:sp>
      <p:sp>
        <p:nvSpPr>
          <p:cNvPr id="21511" name="Oval 8"/>
          <p:cNvSpPr>
            <a:spLocks noChangeArrowheads="1"/>
          </p:cNvSpPr>
          <p:nvPr/>
        </p:nvSpPr>
        <p:spPr bwMode="auto">
          <a:xfrm>
            <a:off x="5181600" y="4267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2" name="Oval 9"/>
          <p:cNvSpPr>
            <a:spLocks noChangeArrowheads="1"/>
          </p:cNvSpPr>
          <p:nvPr/>
        </p:nvSpPr>
        <p:spPr bwMode="auto">
          <a:xfrm>
            <a:off x="5334000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5105400" y="50292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>
            <a:off x="5105400" y="5029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15" name="Oval 12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6" name="Rectangle 13"/>
          <p:cNvSpPr>
            <a:spLocks noChangeArrowheads="1"/>
          </p:cNvSpPr>
          <p:nvPr/>
        </p:nvSpPr>
        <p:spPr bwMode="auto">
          <a:xfrm>
            <a:off x="5181600" y="55626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7" name="Rectangle 14"/>
          <p:cNvSpPr>
            <a:spLocks noChangeArrowheads="1"/>
          </p:cNvSpPr>
          <p:nvPr/>
        </p:nvSpPr>
        <p:spPr bwMode="auto">
          <a:xfrm>
            <a:off x="5181600" y="52578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8" name="Line 15"/>
          <p:cNvSpPr>
            <a:spLocks noChangeShapeType="1"/>
          </p:cNvSpPr>
          <p:nvPr/>
        </p:nvSpPr>
        <p:spPr bwMode="auto">
          <a:xfrm>
            <a:off x="5486400" y="5562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19" name="Line 16"/>
          <p:cNvSpPr>
            <a:spLocks noChangeShapeType="1"/>
          </p:cNvSpPr>
          <p:nvPr/>
        </p:nvSpPr>
        <p:spPr bwMode="auto">
          <a:xfrm flipV="1">
            <a:off x="54864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20" name="Line 17"/>
          <p:cNvSpPr>
            <a:spLocks noChangeShapeType="1"/>
          </p:cNvSpPr>
          <p:nvPr/>
        </p:nvSpPr>
        <p:spPr bwMode="auto">
          <a:xfrm>
            <a:off x="54864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21" name="Line 18"/>
          <p:cNvSpPr>
            <a:spLocks noChangeShapeType="1"/>
          </p:cNvSpPr>
          <p:nvPr/>
        </p:nvSpPr>
        <p:spPr bwMode="auto">
          <a:xfrm>
            <a:off x="5486400" y="624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22" name="Line 19"/>
          <p:cNvSpPr>
            <a:spLocks noChangeShapeType="1"/>
          </p:cNvSpPr>
          <p:nvPr/>
        </p:nvSpPr>
        <p:spPr bwMode="auto">
          <a:xfrm flipH="1">
            <a:off x="5105400" y="62484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23" name="Freeform 20"/>
          <p:cNvSpPr>
            <a:spLocks/>
          </p:cNvSpPr>
          <p:nvPr/>
        </p:nvSpPr>
        <p:spPr bwMode="auto">
          <a:xfrm>
            <a:off x="5486400" y="6057900"/>
            <a:ext cx="179388" cy="206375"/>
          </a:xfrm>
          <a:custGeom>
            <a:avLst/>
            <a:gdLst>
              <a:gd name="T0" fmla="*/ 0 w 113"/>
              <a:gd name="T1" fmla="*/ 0 h 130"/>
              <a:gd name="T2" fmla="*/ 241935674 w 113"/>
              <a:gd name="T3" fmla="*/ 241935000 h 130"/>
              <a:gd name="T4" fmla="*/ 282258287 w 113"/>
              <a:gd name="T5" fmla="*/ 322580000 h 130"/>
              <a:gd name="T6" fmla="*/ 0 60000 65536"/>
              <a:gd name="T7" fmla="*/ 0 60000 65536"/>
              <a:gd name="T8" fmla="*/ 0 60000 65536"/>
              <a:gd name="T9" fmla="*/ 0 w 113"/>
              <a:gd name="T10" fmla="*/ 0 h 130"/>
              <a:gd name="T11" fmla="*/ 113 w 113"/>
              <a:gd name="T12" fmla="*/ 130 h 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130">
                <a:moveTo>
                  <a:pt x="0" y="0"/>
                </a:moveTo>
                <a:cubicBezTo>
                  <a:pt x="64" y="16"/>
                  <a:pt x="69" y="42"/>
                  <a:pt x="96" y="96"/>
                </a:cubicBezTo>
                <a:cubicBezTo>
                  <a:pt x="113" y="130"/>
                  <a:pt x="112" y="107"/>
                  <a:pt x="112" y="1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24" name="Freeform 21"/>
          <p:cNvSpPr>
            <a:spLocks/>
          </p:cNvSpPr>
          <p:nvPr/>
        </p:nvSpPr>
        <p:spPr bwMode="auto">
          <a:xfrm>
            <a:off x="5321300" y="6057900"/>
            <a:ext cx="152400" cy="317500"/>
          </a:xfrm>
          <a:custGeom>
            <a:avLst/>
            <a:gdLst>
              <a:gd name="T0" fmla="*/ 241935000 w 96"/>
              <a:gd name="T1" fmla="*/ 0 h 200"/>
              <a:gd name="T2" fmla="*/ 120967500 w 96"/>
              <a:gd name="T3" fmla="*/ 161290000 h 200"/>
              <a:gd name="T4" fmla="*/ 0 w 96"/>
              <a:gd name="T5" fmla="*/ 504031250 h 200"/>
              <a:gd name="T6" fmla="*/ 0 60000 65536"/>
              <a:gd name="T7" fmla="*/ 0 60000 65536"/>
              <a:gd name="T8" fmla="*/ 0 60000 65536"/>
              <a:gd name="T9" fmla="*/ 0 w 96"/>
              <a:gd name="T10" fmla="*/ 0 h 200"/>
              <a:gd name="T11" fmla="*/ 96 w 96"/>
              <a:gd name="T12" fmla="*/ 200 h 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200">
                <a:moveTo>
                  <a:pt x="96" y="0"/>
                </a:moveTo>
                <a:cubicBezTo>
                  <a:pt x="77" y="28"/>
                  <a:pt x="76" y="44"/>
                  <a:pt x="48" y="64"/>
                </a:cubicBezTo>
                <a:cubicBezTo>
                  <a:pt x="3" y="130"/>
                  <a:pt x="0" y="120"/>
                  <a:pt x="0" y="2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25" name="Freeform 22"/>
          <p:cNvSpPr>
            <a:spLocks/>
          </p:cNvSpPr>
          <p:nvPr/>
        </p:nvSpPr>
        <p:spPr bwMode="auto">
          <a:xfrm>
            <a:off x="5334000" y="6261100"/>
            <a:ext cx="342900" cy="123825"/>
          </a:xfrm>
          <a:custGeom>
            <a:avLst/>
            <a:gdLst>
              <a:gd name="T0" fmla="*/ 0 w 216"/>
              <a:gd name="T1" fmla="*/ 141128750 h 78"/>
              <a:gd name="T2" fmla="*/ 483870000 w 216"/>
              <a:gd name="T3" fmla="*/ 100806250 h 78"/>
              <a:gd name="T4" fmla="*/ 544353750 w 216"/>
              <a:gd name="T5" fmla="*/ 0 h 78"/>
              <a:gd name="T6" fmla="*/ 0 60000 65536"/>
              <a:gd name="T7" fmla="*/ 0 60000 65536"/>
              <a:gd name="T8" fmla="*/ 0 60000 65536"/>
              <a:gd name="T9" fmla="*/ 0 w 216"/>
              <a:gd name="T10" fmla="*/ 0 h 78"/>
              <a:gd name="T11" fmla="*/ 216 w 216"/>
              <a:gd name="T12" fmla="*/ 78 h 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" h="78">
                <a:moveTo>
                  <a:pt x="0" y="56"/>
                </a:moveTo>
                <a:cubicBezTo>
                  <a:pt x="64" y="66"/>
                  <a:pt x="134" y="78"/>
                  <a:pt x="192" y="40"/>
                </a:cubicBezTo>
                <a:cubicBezTo>
                  <a:pt x="202" y="8"/>
                  <a:pt x="194" y="21"/>
                  <a:pt x="21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1526" name="Picture 23" descr="Imag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000372"/>
            <a:ext cx="3200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5" name="Picture 4" descr="Image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481"/>
            <a:ext cx="9144000" cy="665503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13- </a:t>
            </a:r>
            <a:r>
              <a:rPr lang="fr-FR" sz="1400" b="1" baseline="0" dirty="0"/>
              <a:t> </a:t>
            </a:r>
            <a:r>
              <a:rPr lang="el-GR" sz="1400" b="1" baseline="0" dirty="0">
                <a:solidFill>
                  <a:srgbClr val="008000"/>
                </a:solidFill>
              </a:rPr>
              <a:t>Α</a:t>
            </a:r>
            <a:r>
              <a:rPr lang="el-GR" altLang="ja-JP" sz="1400" baseline="0" dirty="0">
                <a:solidFill>
                  <a:srgbClr val="008000"/>
                </a:solidFill>
              </a:rPr>
              <a:t>ντιθορυβικού τοίχου </a:t>
            </a:r>
            <a:endParaRPr lang="en-GB" sz="1200" baseline="0" dirty="0">
              <a:solidFill>
                <a:srgbClr val="008000"/>
              </a:solidFill>
            </a:endParaRPr>
          </a:p>
        </p:txBody>
      </p:sp>
      <p:sp>
        <p:nvSpPr>
          <p:cNvPr id="99333" name="Text Box 7"/>
          <p:cNvSpPr txBox="1">
            <a:spLocks noChangeArrowheads="1"/>
          </p:cNvSpPr>
          <p:nvPr/>
        </p:nvSpPr>
        <p:spPr bwMode="auto">
          <a:xfrm>
            <a:off x="1524000" y="2133600"/>
            <a:ext cx="2743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ja-JP" sz="1200" b="1" i="1" baseline="0" dirty="0"/>
              <a:t>Προσοχή</a:t>
            </a:r>
            <a:r>
              <a:rPr lang="en-GB" altLang="ja-JP" sz="1200" b="1" i="1" baseline="0" dirty="0"/>
              <a:t>! </a:t>
            </a:r>
          </a:p>
          <a:p>
            <a:r>
              <a:rPr lang="en-GB" altLang="ja-JP" sz="1200" baseline="0" dirty="0"/>
              <a:t>.</a:t>
            </a:r>
            <a:r>
              <a:rPr lang="el-GR" altLang="ja-JP" sz="1200" baseline="0" dirty="0"/>
              <a:t>Η αποτελεσματικότητα ενός </a:t>
            </a:r>
            <a:r>
              <a:rPr lang="en-GB" altLang="ja-JP" sz="1200" baseline="0" dirty="0"/>
              <a:t> </a:t>
            </a:r>
            <a:r>
              <a:rPr lang="el-GR" altLang="ja-JP" sz="1200" baseline="0" dirty="0"/>
              <a:t>καλού </a:t>
            </a:r>
            <a:r>
              <a:rPr lang="el-GR" altLang="ja-JP" sz="1200" baseline="0" dirty="0" err="1"/>
              <a:t>αντιθορυβικού</a:t>
            </a:r>
            <a:r>
              <a:rPr lang="el-GR" altLang="ja-JP" sz="1200" baseline="0" dirty="0"/>
              <a:t> τοίχου είναι γύρω στα </a:t>
            </a:r>
            <a:r>
              <a:rPr lang="en-GB" altLang="ja-JP" sz="1200" baseline="0" dirty="0"/>
              <a:t>7dB(A). </a:t>
            </a:r>
          </a:p>
          <a:p>
            <a:r>
              <a:rPr lang="el-GR" altLang="ja-JP" sz="1200" baseline="0" dirty="0"/>
              <a:t>Δηλαδή </a:t>
            </a:r>
            <a:r>
              <a:rPr lang="en-GB" altLang="ja-JP" sz="1200" baseline="0" dirty="0"/>
              <a:t>:</a:t>
            </a:r>
          </a:p>
          <a:p>
            <a:pPr>
              <a:buFontTx/>
              <a:buChar char="•"/>
            </a:pPr>
            <a:r>
              <a:rPr lang="en-GB" altLang="ja-JP" sz="1200" baseline="0" dirty="0"/>
              <a:t>-3, -3 </a:t>
            </a:r>
            <a:r>
              <a:rPr lang="el-GR" altLang="ja-JP" sz="1200" baseline="0" dirty="0"/>
              <a:t>και</a:t>
            </a:r>
            <a:r>
              <a:rPr lang="en-GB" altLang="ja-JP" sz="1200" baseline="0" dirty="0"/>
              <a:t> -1dB … </a:t>
            </a:r>
            <a:r>
              <a:rPr lang="el-GR" altLang="ja-JP" sz="1200" baseline="0" dirty="0"/>
              <a:t>επίπεδο ήχου διά </a:t>
            </a:r>
            <a:r>
              <a:rPr lang="en-GB" altLang="ja-JP" sz="1200" baseline="0" dirty="0"/>
              <a:t>4</a:t>
            </a:r>
          </a:p>
          <a:p>
            <a:r>
              <a:rPr lang="el-GR" altLang="ja-JP" sz="1200" baseline="0" dirty="0"/>
              <a:t>Αλλά</a:t>
            </a:r>
            <a:endParaRPr lang="en-GB" altLang="ja-JP" sz="1200" baseline="0" dirty="0"/>
          </a:p>
          <a:p>
            <a:pPr>
              <a:buFontTx/>
              <a:buChar char="•"/>
            </a:pPr>
            <a:r>
              <a:rPr lang="en-GB" altLang="ja-JP" sz="1200" baseline="0" dirty="0"/>
              <a:t> </a:t>
            </a:r>
            <a:r>
              <a:rPr lang="el-GR" altLang="ja-JP" sz="1200" baseline="0" dirty="0"/>
              <a:t>Δεν είναι </a:t>
            </a:r>
            <a:r>
              <a:rPr lang="en-GB" altLang="ja-JP" sz="1200" baseline="0" dirty="0"/>
              <a:t>-10dB(A) </a:t>
            </a:r>
            <a:r>
              <a:rPr lang="el-GR" altLang="ja-JP" sz="1200" baseline="0" dirty="0"/>
              <a:t>όπως περιμένουν οι κάτοικοι</a:t>
            </a:r>
            <a:r>
              <a:rPr lang="en-GB" altLang="ja-JP" sz="1200" baseline="0" dirty="0"/>
              <a:t>.</a:t>
            </a:r>
          </a:p>
          <a:p>
            <a:endParaRPr lang="en-GB" altLang="ja-JP" sz="1200" baseline="0" dirty="0"/>
          </a:p>
          <a:p>
            <a:endParaRPr lang="en-GB" altLang="ja-JP" sz="1200" baseline="0" dirty="0"/>
          </a:p>
        </p:txBody>
      </p:sp>
      <p:sp>
        <p:nvSpPr>
          <p:cNvPr id="99335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baseline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64" y="0"/>
            <a:ext cx="46780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13- </a:t>
            </a:r>
            <a:r>
              <a:rPr lang="fr-FR" sz="1400" b="1" baseline="0" dirty="0"/>
              <a:t> </a:t>
            </a:r>
            <a:r>
              <a:rPr lang="el-GR" sz="1400" b="1" baseline="0" dirty="0">
                <a:solidFill>
                  <a:srgbClr val="008000"/>
                </a:solidFill>
              </a:rPr>
              <a:t>Α</a:t>
            </a:r>
            <a:r>
              <a:rPr lang="el-GR" altLang="ja-JP" sz="1400" baseline="0" dirty="0">
                <a:solidFill>
                  <a:srgbClr val="008000"/>
                </a:solidFill>
              </a:rPr>
              <a:t>ντιθορυβικού τοίχου </a:t>
            </a:r>
            <a:endParaRPr lang="en-GB" sz="1200" baseline="0" dirty="0">
              <a:solidFill>
                <a:srgbClr val="008000"/>
              </a:solidFill>
            </a:endParaRPr>
          </a:p>
        </p:txBody>
      </p:sp>
      <p:sp>
        <p:nvSpPr>
          <p:cNvPr id="99335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baseline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-1"/>
            <a:ext cx="4572000" cy="691286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0"/>
            <a:ext cx="64500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01379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01380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baseline="0" dirty="0"/>
              <a:t>Ακουστικός χειρισμός </a:t>
            </a:r>
            <a:r>
              <a:rPr lang="en-US" sz="1200" baseline="0" dirty="0"/>
              <a:t>: </a:t>
            </a:r>
            <a:r>
              <a:rPr lang="el-GR" sz="1200" baseline="0" dirty="0"/>
              <a:t>εσοχή</a:t>
            </a:r>
            <a:endParaRPr lang="fr-FR" sz="1200" baseline="0" dirty="0"/>
          </a:p>
        </p:txBody>
      </p:sp>
      <p:sp>
        <p:nvSpPr>
          <p:cNvPr id="101381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/>
            <a:r>
              <a:rPr lang="el-GR" sz="2400" dirty="0"/>
              <a:t>Επεξεργασία θορύβου σε ελεύθερο πεδίο</a:t>
            </a:r>
            <a:br>
              <a:rPr lang="fr-FR" sz="2400" dirty="0"/>
            </a:br>
            <a:endParaRPr lang="fr-FR" sz="2400" dirty="0"/>
          </a:p>
        </p:txBody>
      </p:sp>
      <p:pic>
        <p:nvPicPr>
          <p:cNvPr id="10138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67038"/>
            <a:ext cx="3606800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13- </a:t>
            </a:r>
            <a:r>
              <a:rPr lang="el-GR" sz="1400" b="1" baseline="0" dirty="0"/>
              <a:t>Δημιουργία τεχνητών εμποδίων </a:t>
            </a:r>
            <a:endParaRPr lang="en-GB" sz="1200" baseline="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0342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14-</a:t>
            </a:r>
            <a:r>
              <a:rPr lang="el-GR" sz="1400" b="1" baseline="0" dirty="0"/>
              <a:t>Χρήση της κλίσης</a:t>
            </a:r>
            <a:endParaRPr lang="en-GB" sz="1200" baseline="0" dirty="0"/>
          </a:p>
        </p:txBody>
      </p:sp>
      <p:sp>
        <p:nvSpPr>
          <p:cNvPr id="103428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5546725" y="2244725"/>
            <a:ext cx="33686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ja-JP" sz="1200" b="1" i="1" baseline="0"/>
              <a:t>Be Careful ! </a:t>
            </a:r>
          </a:p>
          <a:p>
            <a:r>
              <a:rPr lang="en-GB" altLang="ja-JP" sz="1200" baseline="0"/>
              <a:t>. The efficiency of a good noise barrier is around 7dB(A). </a:t>
            </a:r>
          </a:p>
          <a:p>
            <a:r>
              <a:rPr lang="en-GB" altLang="ja-JP" sz="1200" baseline="0"/>
              <a:t>That is to say  :</a:t>
            </a:r>
          </a:p>
          <a:p>
            <a:pPr>
              <a:buFontTx/>
              <a:buChar char="•"/>
            </a:pPr>
            <a:r>
              <a:rPr lang="en-GB" altLang="ja-JP" sz="1200" baseline="0"/>
              <a:t>-3, -3 and -1dB … sound level divided by 4</a:t>
            </a:r>
          </a:p>
          <a:p>
            <a:r>
              <a:rPr lang="en-GB" altLang="ja-JP" sz="1200" baseline="0"/>
              <a:t>But</a:t>
            </a:r>
          </a:p>
          <a:p>
            <a:pPr>
              <a:buFontTx/>
              <a:buChar char="•"/>
            </a:pPr>
            <a:r>
              <a:rPr lang="en-GB" altLang="ja-JP" sz="1200" baseline="0"/>
              <a:t> it’s not -10dB(A) as excepted by inhabitants.</a:t>
            </a:r>
          </a:p>
          <a:p>
            <a:endParaRPr lang="en-GB" altLang="ja-JP" sz="1200" baseline="0"/>
          </a:p>
          <a:p>
            <a:endParaRPr lang="en-GB" altLang="ja-JP" sz="1200" baseline="0"/>
          </a:p>
        </p:txBody>
      </p:sp>
      <p:sp>
        <p:nvSpPr>
          <p:cNvPr id="103430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pic>
        <p:nvPicPr>
          <p:cNvPr id="10343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2513" y="0"/>
            <a:ext cx="4281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dd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71646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ded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22320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 descr="GG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149725"/>
            <a:ext cx="23749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5076825" y="188913"/>
            <a:ext cx="3887788" cy="18716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l-GR" sz="1600" b="1"/>
              <a:t>ΤΟΠΟΘΕΣΙΑ: </a:t>
            </a:r>
            <a:r>
              <a:rPr lang="el-GR" sz="1600"/>
              <a:t>Σεουλ-Νοτια Κορεα</a:t>
            </a:r>
            <a:r>
              <a:rPr lang="el-GR" sz="1600" b="1"/>
              <a:t> </a:t>
            </a:r>
          </a:p>
          <a:p>
            <a:r>
              <a:rPr lang="el-GR" sz="1600" b="1"/>
              <a:t>ΑΡΧΙΤΕΚΤΟΝΑΣ: </a:t>
            </a:r>
            <a:r>
              <a:rPr lang="el-GR" sz="1600"/>
              <a:t>Dominique Perrault</a:t>
            </a:r>
          </a:p>
          <a:p>
            <a:r>
              <a:rPr lang="el-GR" sz="1600" b="1"/>
              <a:t>ΧΡΟΝΟΛΟΓΙΑ: </a:t>
            </a:r>
            <a:r>
              <a:rPr lang="el-GR" sz="1600"/>
              <a:t>2ΟΟ4 </a:t>
            </a:r>
          </a:p>
          <a:p>
            <a:r>
              <a:rPr lang="el-GR" sz="1600" b="1"/>
              <a:t>ΟΝΟΜΑΣΙΑ: </a:t>
            </a:r>
            <a:r>
              <a:rPr lang="en-US" sz="1600"/>
              <a:t>EWHA Woman</a:t>
            </a:r>
            <a:r>
              <a:rPr lang="ja-JP" altLang="el-GR" sz="1600">
                <a:latin typeface="Arial"/>
              </a:rPr>
              <a:t>’</a:t>
            </a:r>
            <a:r>
              <a:rPr lang="en-US" sz="1600"/>
              <a:t>s University</a:t>
            </a:r>
            <a:endParaRPr lang="el-GR" sz="1600"/>
          </a:p>
          <a:p>
            <a:r>
              <a:rPr lang="el-GR" sz="1600" b="1"/>
              <a:t>ΧΡΗΣΗ:  </a:t>
            </a:r>
            <a:r>
              <a:rPr lang="el-GR" sz="1600"/>
              <a:t>Πανεπιστήμιο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5076825" y="3573463"/>
            <a:ext cx="3851275" cy="2303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l-GR" sz="1400"/>
              <a:t>Δυσδιάκριτα τα όρια μεταξύ της κατασκευής και</a:t>
            </a:r>
          </a:p>
          <a:p>
            <a:r>
              <a:rPr lang="el-GR" sz="1400"/>
              <a:t>της τοπογραφίας, το κέντρο της </a:t>
            </a:r>
          </a:p>
          <a:p>
            <a:r>
              <a:rPr lang="el-GR" sz="1400"/>
              <a:t>πανεπιστημιούπολης του Γάλλου αρχιτέκτονα </a:t>
            </a:r>
          </a:p>
          <a:p>
            <a:r>
              <a:rPr lang="el-GR" sz="1400"/>
              <a:t>Dominique Perrault για  το Ewha Γυναικείο </a:t>
            </a:r>
          </a:p>
          <a:p>
            <a:r>
              <a:rPr lang="el-GR" sz="1400"/>
              <a:t>Πανεπιστήμιο της Σεούλ, μοντέρνα περιοχή της</a:t>
            </a:r>
          </a:p>
          <a:p>
            <a:r>
              <a:rPr lang="el-GR" sz="1400"/>
              <a:t>Νότιας Κορέας  είναι ενσωματωμένο στο </a:t>
            </a:r>
          </a:p>
          <a:p>
            <a:r>
              <a:rPr lang="el-GR" sz="1400"/>
              <a:t>πλαίσιο του κεκλιμένου λόφου </a:t>
            </a:r>
          </a:p>
        </p:txBody>
      </p:sp>
    </p:spTree>
    <p:extLst>
      <p:ext uri="{BB962C8B-B14F-4D97-AF65-F5344CB8AC3E}">
        <p14:creationId xmlns:p14="http://schemas.microsoft.com/office/powerpoint/2010/main" val="2928442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ςΕςΕς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3375"/>
            <a:ext cx="669607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ςςς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57563"/>
            <a:ext cx="74168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499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3"/>
          <p:cNvSpPr txBox="1">
            <a:spLocks noChangeArrowheads="1"/>
          </p:cNvSpPr>
          <p:nvPr/>
        </p:nvSpPr>
        <p:spPr bwMode="auto">
          <a:xfrm>
            <a:off x="6781800" y="60960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05475" name="Rectangle 4"/>
          <p:cNvSpPr>
            <a:spLocks noChangeArrowheads="1"/>
          </p:cNvSpPr>
          <p:nvPr/>
        </p:nvSpPr>
        <p:spPr bwMode="auto">
          <a:xfrm>
            <a:off x="1905000" y="3657600"/>
            <a:ext cx="39624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fr-FR" sz="1400" b="1" baseline="0">
                <a:solidFill>
                  <a:schemeClr val="tx2"/>
                </a:solidFill>
                <a:latin typeface="Helvetica" charset="0"/>
              </a:rPr>
              <a:t>Example</a:t>
            </a:r>
            <a:r>
              <a:rPr lang="fr-FR" sz="1400" baseline="0">
                <a:latin typeface="Helvetica" charset="0"/>
              </a:rPr>
              <a:t> - Παράδειγμα</a:t>
            </a:r>
          </a:p>
          <a:p>
            <a:pPr algn="just">
              <a:spcAft>
                <a:spcPts val="1000"/>
              </a:spcAft>
            </a:pPr>
            <a:r>
              <a:rPr lang="fr-FR" sz="1400" baseline="0">
                <a:solidFill>
                  <a:schemeClr val="tx2"/>
                </a:solidFill>
                <a:latin typeface="Helvetica" charset="0"/>
              </a:rPr>
              <a:t>Musée des Arts premiers ou Musée du Quai Branly, Paris - </a:t>
            </a:r>
            <a:r>
              <a:rPr lang="fr-FR" altLang="ja-JP" sz="1400" baseline="0">
                <a:latin typeface="Helvetica" charset="0"/>
              </a:rPr>
              <a:t>Μουσείο Πρωτόγοννων Τεχνών</a:t>
            </a:r>
            <a:endParaRPr lang="fr-FR" sz="1400" baseline="0">
              <a:latin typeface="Helvetica" charset="0"/>
            </a:endParaRPr>
          </a:p>
          <a:p>
            <a:pPr algn="just">
              <a:spcAft>
                <a:spcPts val="1000"/>
              </a:spcAft>
            </a:pPr>
            <a:r>
              <a:rPr lang="fr-FR" sz="1400" baseline="0">
                <a:latin typeface="Helvetica" charset="0"/>
              </a:rPr>
              <a:t>Jean Nouvel, Architect</a:t>
            </a:r>
            <a:endParaRPr lang="en-GB" sz="1400" baseline="0">
              <a:latin typeface="Helvetica" charset="0"/>
            </a:endParaRPr>
          </a:p>
        </p:txBody>
      </p:sp>
      <p:pic>
        <p:nvPicPr>
          <p:cNvPr id="10547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53200"/>
            <a:ext cx="51181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Rectangle 6"/>
          <p:cNvSpPr>
            <a:spLocks noChangeArrowheads="1"/>
          </p:cNvSpPr>
          <p:nvPr/>
        </p:nvSpPr>
        <p:spPr bwMode="auto">
          <a:xfrm>
            <a:off x="5105400" y="66294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1000" b="1" baseline="0"/>
              <a:t>Nicolas REMY - </a:t>
            </a:r>
            <a:r>
              <a:rPr lang="fr-FR" sz="1000" b="1" baseline="0">
                <a:solidFill>
                  <a:schemeClr val="accent1"/>
                </a:solidFill>
              </a:rPr>
              <a:t>UTH</a:t>
            </a:r>
            <a:r>
              <a:rPr lang="fr-FR" sz="1000" b="1" baseline="0"/>
              <a:t> - 2008</a:t>
            </a:r>
            <a:endParaRPr lang="fr-FR" sz="1000" baseline="0"/>
          </a:p>
        </p:txBody>
      </p:sp>
      <p:pic>
        <p:nvPicPr>
          <p:cNvPr id="105478" name="Picture 7" descr="PARIS avec JULIA 06 2006 3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50292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8" descr="PARIS avec JULIA 06 2006 3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33528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9" descr="PARIS avec JULIA 06 2006 3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1" name="Picture 10" descr="PARIS avec JULIA 06 2006 3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16764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0" y="0"/>
            <a:ext cx="1104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0" y="0"/>
            <a:ext cx="11430000" cy="681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23556" name="Picture 23" descr="Imag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295400"/>
            <a:ext cx="3200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2" descr="DSC0103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4384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3" descr="DSC0103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6670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2209800" y="1371600"/>
            <a:ext cx="762000" cy="685800"/>
          </a:xfrm>
          <a:prstGeom prst="ellipse">
            <a:avLst/>
          </a:prstGeom>
          <a:noFill/>
          <a:ln w="34925">
            <a:solidFill>
              <a:srgbClr val="DD0705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cxnSp>
        <p:nvCxnSpPr>
          <p:cNvPr id="23560" name="Straight Arrow Connector 9"/>
          <p:cNvCxnSpPr>
            <a:cxnSpLocks noChangeShapeType="1"/>
          </p:cNvCxnSpPr>
          <p:nvPr/>
        </p:nvCxnSpPr>
        <p:spPr bwMode="auto">
          <a:xfrm>
            <a:off x="2895600" y="1981200"/>
            <a:ext cx="3810000" cy="1524000"/>
          </a:xfrm>
          <a:prstGeom prst="straightConnector1">
            <a:avLst/>
          </a:prstGeom>
          <a:noFill/>
          <a:ln w="28575">
            <a:solidFill>
              <a:srgbClr val="DD0705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026" descr="PARIS avec JULIA 06 2006 3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ARIS avec JULIA 06 2006 3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PARIS avec JULIA 06 2006 346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PARIS avec JULIA 06 2006 3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PARIS avec JULIA 06 2006 3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PARIS avec JULIA 06 2006 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fondation-cartier-paris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7432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1840" y="260648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O</a:t>
            </a:r>
            <a:r>
              <a:rPr lang="el-GR" b="1" dirty="0"/>
              <a:t>ΝΟΜΑΣΙΑ</a:t>
            </a:r>
            <a:r>
              <a:rPr lang="en-US" dirty="0"/>
              <a:t>: </a:t>
            </a:r>
            <a:r>
              <a:rPr lang="en-US" dirty="0" err="1"/>
              <a:t>Fondation</a:t>
            </a:r>
            <a:r>
              <a:rPr lang="en-US" dirty="0"/>
              <a:t> Cartier </a:t>
            </a:r>
            <a:endParaRPr lang="fr-FR" dirty="0"/>
          </a:p>
          <a:p>
            <a:r>
              <a:rPr lang="en-US" dirty="0"/>
              <a:t> </a:t>
            </a:r>
            <a:endParaRPr lang="fr-FR" dirty="0"/>
          </a:p>
          <a:p>
            <a:r>
              <a:rPr lang="el-GR" b="1" dirty="0"/>
              <a:t>ΤΟΠΟΘΕΣΙΑ</a:t>
            </a:r>
            <a:r>
              <a:rPr lang="en-US" dirty="0"/>
              <a:t>: </a:t>
            </a:r>
            <a:r>
              <a:rPr lang="el-GR" dirty="0"/>
              <a:t>ΠΑΡΙΣΙ</a:t>
            </a:r>
            <a:r>
              <a:rPr lang="en-US" dirty="0"/>
              <a:t>, </a:t>
            </a:r>
            <a:r>
              <a:rPr lang="el-GR" dirty="0"/>
              <a:t>ΓΑΛΛΙΑ</a:t>
            </a:r>
            <a:endParaRPr lang="fr-FR" dirty="0"/>
          </a:p>
          <a:p>
            <a:r>
              <a:rPr lang="en-US" dirty="0"/>
              <a:t> </a:t>
            </a:r>
            <a:endParaRPr lang="fr-FR" dirty="0"/>
          </a:p>
          <a:p>
            <a:r>
              <a:rPr lang="el-GR" b="1" dirty="0"/>
              <a:t>ΑΡΧΙΤΕΚΤΟΝΕΣ</a:t>
            </a:r>
            <a:r>
              <a:rPr lang="en-GB" dirty="0"/>
              <a:t>: Jean </a:t>
            </a:r>
            <a:r>
              <a:rPr lang="en-GB" dirty="0" err="1"/>
              <a:t>Nouvel</a:t>
            </a:r>
            <a:r>
              <a:rPr lang="en-GB" dirty="0"/>
              <a:t> and </a:t>
            </a:r>
            <a:endParaRPr lang="fr-FR" dirty="0"/>
          </a:p>
          <a:p>
            <a:r>
              <a:rPr lang="el-GR" dirty="0"/>
              <a:t>                            </a:t>
            </a:r>
            <a:r>
              <a:rPr lang="en-GB" dirty="0"/>
              <a:t>Emmanuel </a:t>
            </a:r>
            <a:r>
              <a:rPr lang="en-GB" dirty="0" err="1"/>
              <a:t>Cattani</a:t>
            </a:r>
            <a:r>
              <a:rPr lang="el-GR" dirty="0"/>
              <a:t> </a:t>
            </a:r>
            <a:endParaRPr lang="fr-FR" dirty="0"/>
          </a:p>
          <a:p>
            <a:r>
              <a:rPr lang="el-GR" b="1" dirty="0"/>
              <a:t>ΧΡΟΝΟΛΟΓΙΑ</a:t>
            </a:r>
            <a:r>
              <a:rPr lang="el-GR" dirty="0"/>
              <a:t>: 1994</a:t>
            </a:r>
            <a:endParaRPr lang="fr-FR" dirty="0"/>
          </a:p>
          <a:p>
            <a:r>
              <a:rPr lang="el-GR" dirty="0"/>
              <a:t> </a:t>
            </a:r>
            <a:endParaRPr lang="fr-FR" dirty="0"/>
          </a:p>
          <a:p>
            <a:r>
              <a:rPr lang="el-GR" b="1" dirty="0"/>
              <a:t>ΧΡΗΣΗ</a:t>
            </a:r>
            <a:r>
              <a:rPr lang="el-GR" dirty="0"/>
              <a:t>: ΠΟΛΙΤΙΣΤΙΚΟ ΚΕΝΤΡΟ</a:t>
            </a:r>
            <a:endParaRPr lang="fr-F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6" y="2420888"/>
            <a:ext cx="3960440" cy="368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453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71" y="2420888"/>
            <a:ext cx="402216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4532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64" y="908720"/>
            <a:ext cx="601410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5926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390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14- </a:t>
            </a:r>
            <a:r>
              <a:rPr lang="el-GR" sz="1400" b="1" baseline="0" dirty="0"/>
              <a:t>Χρησιμοποιώντας την όψη</a:t>
            </a:r>
            <a:endParaRPr lang="en-GB" sz="1200" baseline="0" dirty="0"/>
          </a:p>
        </p:txBody>
      </p:sp>
      <p:sp>
        <p:nvSpPr>
          <p:cNvPr id="123908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123909" name="Picture 7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057400"/>
            <a:ext cx="377825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0" name="Text Box 8"/>
          <p:cNvSpPr txBox="1">
            <a:spLocks noChangeArrowheads="1"/>
          </p:cNvSpPr>
          <p:nvPr/>
        </p:nvSpPr>
        <p:spPr bwMode="auto">
          <a:xfrm>
            <a:off x="5546725" y="2244725"/>
            <a:ext cx="33686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baseline="0" dirty="0"/>
              <a:t>Χρησιμοποιώντας το «πάχος» του κτηρίου (πολλαπλασιάζοντας τις επιδερμίδες του κτηρίου)</a:t>
            </a:r>
            <a:endParaRPr lang="en-GB" sz="1200" baseline="0" dirty="0"/>
          </a:p>
          <a:p>
            <a:endParaRPr lang="en-GB" sz="1200" baseline="0" dirty="0"/>
          </a:p>
        </p:txBody>
      </p:sp>
      <p:sp>
        <p:nvSpPr>
          <p:cNvPr id="123911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1371600" y="6019800"/>
            <a:ext cx="26273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baseline="0">
                <a:solidFill>
                  <a:schemeClr val="bg2"/>
                </a:solidFill>
              </a:rPr>
              <a:t>Bar et Loye - Bruits et formes Urbaines</a:t>
            </a:r>
          </a:p>
        </p:txBody>
      </p:sp>
      <p:sp>
        <p:nvSpPr>
          <p:cNvPr id="125956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b="1" baseline="0" dirty="0"/>
              <a:t>15- </a:t>
            </a:r>
            <a:r>
              <a:rPr lang="el-GR" sz="1400" b="1" baseline="0" dirty="0"/>
              <a:t>Οργάνωση δωματίων και διαμερισμάτων για την δημιουργία μίας ζώνης «ταμπόν».</a:t>
            </a:r>
            <a:endParaRPr lang="fr-FR" sz="1200" baseline="0" dirty="0"/>
          </a:p>
        </p:txBody>
      </p:sp>
      <p:sp>
        <p:nvSpPr>
          <p:cNvPr id="125957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25958" name="Text Box 7"/>
          <p:cNvSpPr txBox="1">
            <a:spLocks noChangeArrowheads="1"/>
          </p:cNvSpPr>
          <p:nvPr/>
        </p:nvSpPr>
        <p:spPr bwMode="auto">
          <a:xfrm>
            <a:off x="5546725" y="2244725"/>
            <a:ext cx="3368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baseline="0" dirty="0"/>
              <a:t>Μπαλκόνια, </a:t>
            </a:r>
            <a:r>
              <a:rPr lang="el-GR" sz="1200" baseline="0" dirty="0" err="1"/>
              <a:t>ημιυπαίθριοι</a:t>
            </a:r>
            <a:r>
              <a:rPr lang="el-GR" sz="1200" baseline="0" dirty="0"/>
              <a:t>, εσωτερικές σκάλες, </a:t>
            </a:r>
            <a:r>
              <a:rPr lang="fr-FR" sz="1200" baseline="0" dirty="0"/>
              <a:t>… </a:t>
            </a:r>
            <a:r>
              <a:rPr lang="el-GR" sz="1200" baseline="0" dirty="0"/>
              <a:t>μπορούν να παίξουν τον ρόλο  μίας ζώνης «ταμπόν» αν του επεξεργαστούμε ακουστικά.</a:t>
            </a:r>
            <a:endParaRPr lang="fr-FR" sz="1200" baseline="0" dirty="0"/>
          </a:p>
        </p:txBody>
      </p:sp>
      <p:pic>
        <p:nvPicPr>
          <p:cNvPr id="125959" name="Picture 8" descr="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428868"/>
            <a:ext cx="3428372" cy="35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0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pic>
        <p:nvPicPr>
          <p:cNvPr id="125961" name="Picture 12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4114800"/>
            <a:ext cx="19573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11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971800"/>
            <a:ext cx="243840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536" y="1196752"/>
            <a:ext cx="5517232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3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16- </a:t>
            </a:r>
            <a:r>
              <a:rPr lang="el-GR" sz="1400" b="1" baseline="0" dirty="0"/>
              <a:t>Πρόβολοι - λεπτομέρειες</a:t>
            </a:r>
            <a:endParaRPr lang="en-GB" sz="1200" baseline="0" dirty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28005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sp>
        <p:nvSpPr>
          <p:cNvPr id="128006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pic>
        <p:nvPicPr>
          <p:cNvPr id="12800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3638" y="0"/>
            <a:ext cx="417036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14554"/>
            <a:ext cx="3490611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71600" y="1676400"/>
            <a:ext cx="472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baseline="0" dirty="0"/>
              <a:t>La cité internationale </a:t>
            </a:r>
          </a:p>
          <a:p>
            <a:r>
              <a:rPr lang="fr-FR" sz="1400" b="1" baseline="0" dirty="0"/>
              <a:t>Renzo Piano</a:t>
            </a:r>
          </a:p>
          <a:p>
            <a:r>
              <a:rPr lang="fr-FR" sz="1400" b="1" baseline="0" dirty="0"/>
              <a:t>1995-2006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142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203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0"/>
            <a:ext cx="134477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4600" y="0"/>
            <a:ext cx="14592300" cy="74168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9550" y="-298450"/>
            <a:ext cx="14643100" cy="74549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4150" y="-279400"/>
            <a:ext cx="14592300" cy="74168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150" y="-247650"/>
            <a:ext cx="10528300" cy="73533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53153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27652" name="Rectangle 1028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27653" name="Rectangle 1029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 baseline="0" dirty="0"/>
              <a:t>Παράδειγμα</a:t>
            </a:r>
            <a:endParaRPr lang="fr-FR" sz="1400" b="1" baseline="0" dirty="0"/>
          </a:p>
        </p:txBody>
      </p:sp>
      <p:sp>
        <p:nvSpPr>
          <p:cNvPr id="27654" name="Rectangle 1047"/>
          <p:cNvSpPr>
            <a:spLocks noChangeArrowheads="1"/>
          </p:cNvSpPr>
          <p:nvPr/>
        </p:nvSpPr>
        <p:spPr bwMode="auto">
          <a:xfrm>
            <a:off x="6019800" y="2438400"/>
            <a:ext cx="8258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 b="1" baseline="0" dirty="0"/>
              <a:t>σε</a:t>
            </a:r>
            <a:r>
              <a:rPr lang="fr-FR" sz="1200" b="1" baseline="0" dirty="0"/>
              <a:t>dB(A)</a:t>
            </a:r>
          </a:p>
        </p:txBody>
      </p:sp>
      <p:sp>
        <p:nvSpPr>
          <p:cNvPr id="27655" name="Rectangle 1048"/>
          <p:cNvSpPr>
            <a:spLocks noChangeArrowheads="1"/>
          </p:cNvSpPr>
          <p:nvPr/>
        </p:nvSpPr>
        <p:spPr bwMode="auto">
          <a:xfrm>
            <a:off x="914400" y="3200400"/>
            <a:ext cx="77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i="1" baseline="0" dirty="0"/>
              <a:t>Ποιό είναι το επίπεδο της ηχητικής πίεσης από το κλιματιστικό όταν το μετρήσουμε σε απόσταση 20 μέτρων</a:t>
            </a:r>
            <a:r>
              <a:rPr lang="en-US" sz="1400" i="1" baseline="0" dirty="0"/>
              <a:t>; </a:t>
            </a:r>
            <a:r>
              <a:rPr lang="en-GB" sz="1400" i="1" baseline="0" dirty="0" err="1"/>
              <a:t>Lw</a:t>
            </a:r>
            <a:r>
              <a:rPr lang="en-GB" sz="1400" i="1" baseline="0" dirty="0"/>
              <a:t>= 80 dB(A).</a:t>
            </a:r>
            <a:endParaRPr lang="en-GB" sz="1400" b="1" baseline="0" dirty="0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5334000" y="3962400"/>
          <a:ext cx="2390775" cy="162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Équation" r:id="rId4" imgW="7315200" imgH="4965700" progId="Equation.3">
                  <p:embed/>
                </p:oleObj>
              </mc:Choice>
              <mc:Fallback>
                <p:oleObj name="Équation" r:id="rId4" imgW="7315200" imgH="4965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962400"/>
                        <a:ext cx="2390775" cy="162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Line 1050"/>
          <p:cNvSpPr>
            <a:spLocks noChangeShapeType="1"/>
          </p:cNvSpPr>
          <p:nvPr/>
        </p:nvSpPr>
        <p:spPr bwMode="auto">
          <a:xfrm flipV="1">
            <a:off x="990600" y="57150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57" name="Rectangle 1051"/>
          <p:cNvSpPr>
            <a:spLocks noChangeArrowheads="1"/>
          </p:cNvSpPr>
          <p:nvPr/>
        </p:nvSpPr>
        <p:spPr bwMode="auto">
          <a:xfrm>
            <a:off x="1219200" y="4724400"/>
            <a:ext cx="9906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58" name="Freeform 1053"/>
          <p:cNvSpPr>
            <a:spLocks/>
          </p:cNvSpPr>
          <p:nvPr/>
        </p:nvSpPr>
        <p:spPr bwMode="auto">
          <a:xfrm>
            <a:off x="2333625" y="4603750"/>
            <a:ext cx="158750" cy="809625"/>
          </a:xfrm>
          <a:custGeom>
            <a:avLst/>
            <a:gdLst>
              <a:gd name="T0" fmla="*/ 25201563 w 100"/>
              <a:gd name="T1" fmla="*/ 0 h 510"/>
              <a:gd name="T2" fmla="*/ 151209375 w 100"/>
              <a:gd name="T3" fmla="*/ 277217188 h 510"/>
              <a:gd name="T4" fmla="*/ 252015625 w 100"/>
              <a:gd name="T5" fmla="*/ 579635938 h 510"/>
              <a:gd name="T6" fmla="*/ 151209375 w 100"/>
              <a:gd name="T7" fmla="*/ 1083667188 h 510"/>
              <a:gd name="T8" fmla="*/ 75604688 w 100"/>
              <a:gd name="T9" fmla="*/ 1234876563 h 510"/>
              <a:gd name="T10" fmla="*/ 0 w 100"/>
              <a:gd name="T11" fmla="*/ 1285279688 h 5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"/>
              <a:gd name="T19" fmla="*/ 0 h 510"/>
              <a:gd name="T20" fmla="*/ 100 w 100"/>
              <a:gd name="T21" fmla="*/ 510 h 5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" h="510">
                <a:moveTo>
                  <a:pt x="10" y="0"/>
                </a:moveTo>
                <a:cubicBezTo>
                  <a:pt x="34" y="36"/>
                  <a:pt x="43" y="70"/>
                  <a:pt x="60" y="110"/>
                </a:cubicBezTo>
                <a:cubicBezTo>
                  <a:pt x="85" y="169"/>
                  <a:pt x="87" y="155"/>
                  <a:pt x="100" y="230"/>
                </a:cubicBezTo>
                <a:cubicBezTo>
                  <a:pt x="92" y="299"/>
                  <a:pt x="76" y="362"/>
                  <a:pt x="60" y="430"/>
                </a:cubicBezTo>
                <a:cubicBezTo>
                  <a:pt x="54" y="451"/>
                  <a:pt x="46" y="473"/>
                  <a:pt x="30" y="490"/>
                </a:cubicBezTo>
                <a:cubicBezTo>
                  <a:pt x="21" y="498"/>
                  <a:pt x="0" y="510"/>
                  <a:pt x="0" y="51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59" name="Freeform 1054"/>
          <p:cNvSpPr>
            <a:spLocks/>
          </p:cNvSpPr>
          <p:nvPr/>
        </p:nvSpPr>
        <p:spPr bwMode="auto">
          <a:xfrm>
            <a:off x="2635250" y="4635500"/>
            <a:ext cx="127000" cy="793750"/>
          </a:xfrm>
          <a:custGeom>
            <a:avLst/>
            <a:gdLst>
              <a:gd name="T0" fmla="*/ 0 w 80"/>
              <a:gd name="T1" fmla="*/ 0 h 500"/>
              <a:gd name="T2" fmla="*/ 201612500 w 80"/>
              <a:gd name="T3" fmla="*/ 428426563 h 500"/>
              <a:gd name="T4" fmla="*/ 176410938 w 80"/>
              <a:gd name="T5" fmla="*/ 907256250 h 500"/>
              <a:gd name="T6" fmla="*/ 151209375 w 80"/>
              <a:gd name="T7" fmla="*/ 982860938 h 500"/>
              <a:gd name="T8" fmla="*/ 126007813 w 80"/>
              <a:gd name="T9" fmla="*/ 1108868750 h 500"/>
              <a:gd name="T10" fmla="*/ 75604688 w 80"/>
              <a:gd name="T11" fmla="*/ 1260078125 h 5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0"/>
              <a:gd name="T19" fmla="*/ 0 h 500"/>
              <a:gd name="T20" fmla="*/ 80 w 80"/>
              <a:gd name="T21" fmla="*/ 500 h 5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0" h="500">
                <a:moveTo>
                  <a:pt x="0" y="0"/>
                </a:moveTo>
                <a:cubicBezTo>
                  <a:pt x="37" y="55"/>
                  <a:pt x="58" y="106"/>
                  <a:pt x="80" y="170"/>
                </a:cubicBezTo>
                <a:cubicBezTo>
                  <a:pt x="76" y="233"/>
                  <a:pt x="75" y="296"/>
                  <a:pt x="70" y="360"/>
                </a:cubicBezTo>
                <a:cubicBezTo>
                  <a:pt x="69" y="370"/>
                  <a:pt x="62" y="379"/>
                  <a:pt x="60" y="390"/>
                </a:cubicBezTo>
                <a:cubicBezTo>
                  <a:pt x="55" y="406"/>
                  <a:pt x="54" y="423"/>
                  <a:pt x="50" y="440"/>
                </a:cubicBezTo>
                <a:cubicBezTo>
                  <a:pt x="44" y="460"/>
                  <a:pt x="30" y="500"/>
                  <a:pt x="30" y="5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60" name="Freeform 1055"/>
          <p:cNvSpPr>
            <a:spLocks/>
          </p:cNvSpPr>
          <p:nvPr/>
        </p:nvSpPr>
        <p:spPr bwMode="auto">
          <a:xfrm>
            <a:off x="2952750" y="4651375"/>
            <a:ext cx="174625" cy="762000"/>
          </a:xfrm>
          <a:custGeom>
            <a:avLst/>
            <a:gdLst>
              <a:gd name="T0" fmla="*/ 0 w 110"/>
              <a:gd name="T1" fmla="*/ 0 h 480"/>
              <a:gd name="T2" fmla="*/ 126007813 w 110"/>
              <a:gd name="T3" fmla="*/ 151209375 h 480"/>
              <a:gd name="T4" fmla="*/ 277217188 w 110"/>
              <a:gd name="T5" fmla="*/ 579635938 h 480"/>
              <a:gd name="T6" fmla="*/ 252015625 w 110"/>
              <a:gd name="T7" fmla="*/ 907256250 h 480"/>
              <a:gd name="T8" fmla="*/ 176410938 w 110"/>
              <a:gd name="T9" fmla="*/ 1008062500 h 480"/>
              <a:gd name="T10" fmla="*/ 75604688 w 110"/>
              <a:gd name="T11" fmla="*/ 1209675000 h 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0"/>
              <a:gd name="T19" fmla="*/ 0 h 480"/>
              <a:gd name="T20" fmla="*/ 110 w 110"/>
              <a:gd name="T21" fmla="*/ 480 h 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0" h="480">
                <a:moveTo>
                  <a:pt x="0" y="0"/>
                </a:moveTo>
                <a:cubicBezTo>
                  <a:pt x="16" y="20"/>
                  <a:pt x="37" y="37"/>
                  <a:pt x="50" y="60"/>
                </a:cubicBezTo>
                <a:cubicBezTo>
                  <a:pt x="73" y="104"/>
                  <a:pt x="89" y="179"/>
                  <a:pt x="110" y="230"/>
                </a:cubicBezTo>
                <a:cubicBezTo>
                  <a:pt x="106" y="273"/>
                  <a:pt x="109" y="317"/>
                  <a:pt x="100" y="360"/>
                </a:cubicBezTo>
                <a:cubicBezTo>
                  <a:pt x="96" y="376"/>
                  <a:pt x="78" y="385"/>
                  <a:pt x="70" y="400"/>
                </a:cubicBezTo>
                <a:cubicBezTo>
                  <a:pt x="55" y="424"/>
                  <a:pt x="43" y="453"/>
                  <a:pt x="30" y="4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61" name="Freeform 1056"/>
          <p:cNvSpPr>
            <a:spLocks/>
          </p:cNvSpPr>
          <p:nvPr/>
        </p:nvSpPr>
        <p:spPr bwMode="auto">
          <a:xfrm>
            <a:off x="3254375" y="4619625"/>
            <a:ext cx="142875" cy="825500"/>
          </a:xfrm>
          <a:custGeom>
            <a:avLst/>
            <a:gdLst>
              <a:gd name="T0" fmla="*/ 0 w 90"/>
              <a:gd name="T1" fmla="*/ 0 h 520"/>
              <a:gd name="T2" fmla="*/ 176410938 w 90"/>
              <a:gd name="T3" fmla="*/ 403225000 h 520"/>
              <a:gd name="T4" fmla="*/ 226814063 w 90"/>
              <a:gd name="T5" fmla="*/ 604837500 h 520"/>
              <a:gd name="T6" fmla="*/ 75604688 w 90"/>
              <a:gd name="T7" fmla="*/ 1310481250 h 520"/>
              <a:gd name="T8" fmla="*/ 0 60000 65536"/>
              <a:gd name="T9" fmla="*/ 0 60000 65536"/>
              <a:gd name="T10" fmla="*/ 0 60000 65536"/>
              <a:gd name="T11" fmla="*/ 0 60000 65536"/>
              <a:gd name="T12" fmla="*/ 0 w 90"/>
              <a:gd name="T13" fmla="*/ 0 h 520"/>
              <a:gd name="T14" fmla="*/ 90 w 90"/>
              <a:gd name="T15" fmla="*/ 520 h 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" h="520">
                <a:moveTo>
                  <a:pt x="0" y="0"/>
                </a:moveTo>
                <a:cubicBezTo>
                  <a:pt x="57" y="57"/>
                  <a:pt x="48" y="82"/>
                  <a:pt x="70" y="160"/>
                </a:cubicBezTo>
                <a:cubicBezTo>
                  <a:pt x="77" y="186"/>
                  <a:pt x="90" y="240"/>
                  <a:pt x="90" y="240"/>
                </a:cubicBezTo>
                <a:cubicBezTo>
                  <a:pt x="82" y="339"/>
                  <a:pt x="74" y="430"/>
                  <a:pt x="3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62" name="AutoShape 1057"/>
          <p:cNvSpPr>
            <a:spLocks noChangeArrowheads="1"/>
          </p:cNvSpPr>
          <p:nvPr/>
        </p:nvSpPr>
        <p:spPr bwMode="auto">
          <a:xfrm rot="5141124">
            <a:off x="2095500" y="4991100"/>
            <a:ext cx="304800" cy="76200"/>
          </a:xfrm>
          <a:custGeom>
            <a:avLst/>
            <a:gdLst>
              <a:gd name="T0" fmla="*/ 53106221 w 21600"/>
              <a:gd name="T1" fmla="*/ 474162 h 21600"/>
              <a:gd name="T2" fmla="*/ 30346410 w 21600"/>
              <a:gd name="T3" fmla="*/ 948327 h 21600"/>
              <a:gd name="T4" fmla="*/ 7586599 w 21600"/>
              <a:gd name="T5" fmla="*/ 474162 h 21600"/>
              <a:gd name="T6" fmla="*/ 3034641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DD07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63" name="Oval 1058"/>
          <p:cNvSpPr>
            <a:spLocks noChangeArrowheads="1"/>
          </p:cNvSpPr>
          <p:nvPr/>
        </p:nvSpPr>
        <p:spPr bwMode="auto">
          <a:xfrm>
            <a:off x="3810000" y="5029200"/>
            <a:ext cx="76200" cy="76200"/>
          </a:xfrm>
          <a:prstGeom prst="ellipse">
            <a:avLst/>
          </a:prstGeom>
          <a:solidFill>
            <a:srgbClr val="DD070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64" name="Line 1059"/>
          <p:cNvSpPr>
            <a:spLocks noChangeShapeType="1"/>
          </p:cNvSpPr>
          <p:nvPr/>
        </p:nvSpPr>
        <p:spPr bwMode="auto">
          <a:xfrm>
            <a:off x="3886200" y="4953000"/>
            <a:ext cx="0" cy="228600"/>
          </a:xfrm>
          <a:prstGeom prst="line">
            <a:avLst/>
          </a:prstGeom>
          <a:noFill/>
          <a:ln w="38100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5" name="Line 1060"/>
          <p:cNvSpPr>
            <a:spLocks noChangeShapeType="1"/>
          </p:cNvSpPr>
          <p:nvPr/>
        </p:nvSpPr>
        <p:spPr bwMode="auto">
          <a:xfrm>
            <a:off x="2286000" y="4953000"/>
            <a:ext cx="0" cy="11430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6" name="Line 1061"/>
          <p:cNvSpPr>
            <a:spLocks noChangeShapeType="1"/>
          </p:cNvSpPr>
          <p:nvPr/>
        </p:nvSpPr>
        <p:spPr bwMode="auto">
          <a:xfrm>
            <a:off x="3810000" y="4876800"/>
            <a:ext cx="0" cy="11430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7" name="Line 1062"/>
          <p:cNvSpPr>
            <a:spLocks noChangeShapeType="1"/>
          </p:cNvSpPr>
          <p:nvPr/>
        </p:nvSpPr>
        <p:spPr bwMode="auto">
          <a:xfrm>
            <a:off x="2286000" y="6096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8" name="Text Box 1063"/>
          <p:cNvSpPr txBox="1">
            <a:spLocks noChangeArrowheads="1"/>
          </p:cNvSpPr>
          <p:nvPr/>
        </p:nvSpPr>
        <p:spPr bwMode="auto">
          <a:xfrm>
            <a:off x="2651125" y="575151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20m</a:t>
            </a:r>
          </a:p>
        </p:txBody>
      </p:sp>
      <p:pic>
        <p:nvPicPr>
          <p:cNvPr id="27669" name="Picture 1064" descr="Imag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2209800"/>
            <a:ext cx="3200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3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16- </a:t>
            </a:r>
            <a:r>
              <a:rPr lang="el-GR" sz="1400" b="1" baseline="0" dirty="0"/>
              <a:t>Πρόβολοι - λεπτομέρειες</a:t>
            </a:r>
            <a:endParaRPr lang="en-GB" sz="1200" baseline="0" dirty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28006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209800"/>
            <a:ext cx="6426505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4" name="Picture 3" descr="PICT22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4" name="Picture 3" descr="PICT22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4" name="Picture 3" descr="PICT22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0"/>
            <a:ext cx="3860800" cy="331256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ramonesteve17-550x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826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eqwqw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23764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 descr="σάρωση0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89363"/>
            <a:ext cx="23764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076825" y="260350"/>
            <a:ext cx="3887788" cy="187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l-GR" sz="1600" b="1"/>
              <a:t>ΤΟΠΟΘΕΣΙΑ</a:t>
            </a:r>
            <a:r>
              <a:rPr lang="el-GR" sz="1600"/>
              <a:t>: </a:t>
            </a:r>
            <a:r>
              <a:rPr lang="en-US" sz="1600"/>
              <a:t>Sagunt</a:t>
            </a:r>
            <a:r>
              <a:rPr lang="el-GR" sz="1600"/>
              <a:t>, Ισπανία</a:t>
            </a:r>
            <a:endParaRPr lang="el-GR" sz="1600" b="1"/>
          </a:p>
          <a:p>
            <a:r>
              <a:rPr lang="el-GR" sz="1600" b="1"/>
              <a:t>ΑΡΧΙΤΕΚΤΟΝΑΣ: </a:t>
            </a:r>
            <a:r>
              <a:rPr lang="en-US" sz="1600"/>
              <a:t>Ramon Esteve</a:t>
            </a:r>
            <a:r>
              <a:rPr lang="el-GR" sz="1600"/>
              <a:t> </a:t>
            </a:r>
            <a:endParaRPr lang="el-GR" sz="1600" b="1"/>
          </a:p>
          <a:p>
            <a:r>
              <a:rPr lang="el-GR" sz="1600" b="1"/>
              <a:t>ΧΡΟΝΟΛΟΓΙΑ:</a:t>
            </a:r>
            <a:r>
              <a:rPr lang="el-GR" sz="1600"/>
              <a:t> 2008</a:t>
            </a:r>
            <a:endParaRPr lang="el-GR" sz="1600" b="1"/>
          </a:p>
          <a:p>
            <a:r>
              <a:rPr lang="el-GR" sz="1600" b="1"/>
              <a:t>ΟΝΟΜΑΣΙΑ</a:t>
            </a:r>
            <a:r>
              <a:rPr lang="el-GR" sz="1600"/>
              <a:t>: house Ramon Esteve</a:t>
            </a:r>
            <a:endParaRPr lang="el-GR" sz="1600" b="1"/>
          </a:p>
          <a:p>
            <a:r>
              <a:rPr lang="el-GR" sz="1600" b="1"/>
              <a:t>ΧΡΗΣΗ:</a:t>
            </a:r>
            <a:r>
              <a:rPr lang="el-GR" sz="1600"/>
              <a:t>  κατοικία </a:t>
            </a:r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5076825" y="3573463"/>
            <a:ext cx="3851275" cy="2303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l-GR" sz="1400"/>
              <a:t>Ένα σύγχρονο σπίτι σχεδιασμένο από τον </a:t>
            </a:r>
          </a:p>
          <a:p>
            <a:r>
              <a:rPr lang="en-US" sz="1400"/>
              <a:t>Ramon Esteve Studio</a:t>
            </a:r>
            <a:r>
              <a:rPr lang="el-GR" sz="1400"/>
              <a:t> Αρχιτεκτονικής είναι σαν</a:t>
            </a:r>
          </a:p>
          <a:p>
            <a:r>
              <a:rPr lang="el-GR" sz="1400"/>
              <a:t>ένα σύγχρονο κάστρο. Έχει ένα μεγάλο τείχος </a:t>
            </a:r>
          </a:p>
          <a:p>
            <a:r>
              <a:rPr lang="el-GR" sz="1400"/>
              <a:t>χτισμένο από κόκκινη πέτρα εξορύσσεται από </a:t>
            </a:r>
          </a:p>
          <a:p>
            <a:r>
              <a:rPr lang="el-GR" sz="1400"/>
              <a:t>τα μέρη όπου τα σπίτια είναι χτισμένα άμεσα, </a:t>
            </a:r>
          </a:p>
          <a:p>
            <a:r>
              <a:rPr lang="el-GR" sz="1400"/>
              <a:t>δημιουργώντας ένα κτίριο με μια σταθερή </a:t>
            </a:r>
          </a:p>
          <a:p>
            <a:r>
              <a:rPr lang="el-GR" sz="1400"/>
              <a:t>τεκτονική αίσθηση.</a:t>
            </a:r>
          </a:p>
        </p:txBody>
      </p:sp>
    </p:spTree>
    <p:extLst>
      <p:ext uri="{BB962C8B-B14F-4D97-AF65-F5344CB8AC3E}">
        <p14:creationId xmlns:p14="http://schemas.microsoft.com/office/powerpoint/2010/main" val="8266630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l-GR" u="sng" dirty="0">
                <a:solidFill>
                  <a:schemeClr val="bg1"/>
                </a:solidFill>
              </a:rPr>
              <a:t>ΚΑΤΟΙΚΙΑ </a:t>
            </a:r>
            <a:r>
              <a:rPr lang="en-US" u="sng" dirty="0">
                <a:solidFill>
                  <a:schemeClr val="bg1"/>
                </a:solidFill>
              </a:rPr>
              <a:t>RAMON ESTEVE</a:t>
            </a:r>
            <a:r>
              <a:rPr lang="el-GR" u="sng" dirty="0">
                <a:solidFill>
                  <a:schemeClr val="bg1"/>
                </a:solidFill>
              </a:rPr>
              <a:t>					</a:t>
            </a:r>
          </a:p>
          <a:p>
            <a:r>
              <a:rPr lang="el-GR" dirty="0">
                <a:solidFill>
                  <a:schemeClr val="bg1"/>
                </a:solidFill>
              </a:rPr>
              <a:t>Κάτοψη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l-GR" dirty="0">
                <a:solidFill>
                  <a:schemeClr val="bg1"/>
                </a:solidFill>
              </a:rPr>
              <a:t>τομή κτιρίου</a:t>
            </a:r>
          </a:p>
        </p:txBody>
      </p:sp>
      <p:pic>
        <p:nvPicPr>
          <p:cNvPr id="92164" name="Picture 4" descr="σάρωση0026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0350"/>
            <a:ext cx="67691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σάρωση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429000"/>
            <a:ext cx="661352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764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30052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30053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pic>
        <p:nvPicPr>
          <p:cNvPr id="13005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550" y="0"/>
            <a:ext cx="537845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38200" y="2133600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baseline="0" dirty="0"/>
              <a:t>La cité radieuse</a:t>
            </a:r>
          </a:p>
          <a:p>
            <a:r>
              <a:rPr lang="fr-FR" sz="1200" b="1" baseline="0" dirty="0"/>
              <a:t>La maison du « fada » /</a:t>
            </a:r>
            <a:r>
              <a:rPr lang="en-US" sz="1200" baseline="0" dirty="0"/>
              <a:t>Tο </a:t>
            </a:r>
            <a:r>
              <a:rPr lang="en-US" sz="1200" baseline="0" dirty="0" err="1"/>
              <a:t>σπίτι</a:t>
            </a:r>
            <a:r>
              <a:rPr lang="en-US" sz="1200" baseline="0" dirty="0"/>
              <a:t> </a:t>
            </a:r>
            <a:r>
              <a:rPr lang="en-US" sz="1200" baseline="0" dirty="0" err="1"/>
              <a:t>του</a:t>
            </a:r>
            <a:r>
              <a:rPr lang="en-US" sz="1200" baseline="0" dirty="0"/>
              <a:t> «</a:t>
            </a:r>
            <a:r>
              <a:rPr lang="en-US" sz="1200" baseline="0" dirty="0" err="1"/>
              <a:t>τρελού</a:t>
            </a:r>
            <a:r>
              <a:rPr lang="en-US" sz="1200" baseline="0" dirty="0"/>
              <a:t>»</a:t>
            </a:r>
          </a:p>
          <a:p>
            <a:endParaRPr lang="en-US" b="1" baseline="0" dirty="0"/>
          </a:p>
          <a:p>
            <a:endParaRPr lang="fr-FR" b="1" baseline="0" dirty="0"/>
          </a:p>
          <a:p>
            <a:r>
              <a:rPr lang="fr-FR" b="1" baseline="0" dirty="0"/>
              <a:t>Le Corbusier</a:t>
            </a:r>
          </a:p>
          <a:p>
            <a:r>
              <a:rPr lang="fr-FR" b="1" baseline="0" dirty="0"/>
              <a:t>1947-1952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7- Balconies - details </a:t>
            </a:r>
            <a:endParaRPr lang="en-GB" sz="1200" baseline="0"/>
          </a:p>
        </p:txBody>
      </p:sp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32102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2400"/>
              <a:t>Noise treatment in free field</a:t>
            </a:r>
            <a:endParaRPr lang="fr-FR" sz="2400"/>
          </a:p>
        </p:txBody>
      </p:sp>
      <p:pic>
        <p:nvPicPr>
          <p:cNvPr id="13210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8" y="0"/>
            <a:ext cx="913532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3414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7- Balconies - details </a:t>
            </a:r>
            <a:endParaRPr lang="en-GB" sz="1200" baseline="0"/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34149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sp>
        <p:nvSpPr>
          <p:cNvPr id="134150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2400"/>
              <a:t>Noise treatment in free field</a:t>
            </a:r>
            <a:endParaRPr lang="fr-FR" sz="2400"/>
          </a:p>
        </p:txBody>
      </p:sp>
      <p:pic>
        <p:nvPicPr>
          <p:cNvPr id="13415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0"/>
            <a:ext cx="91567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36195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7- Balconies - details </a:t>
            </a:r>
            <a:endParaRPr lang="en-GB" sz="1200" baseline="0"/>
          </a:p>
        </p:txBody>
      </p:sp>
      <p:sp>
        <p:nvSpPr>
          <p:cNvPr id="136196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36198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2400"/>
              <a:t>Noise treatment in free field</a:t>
            </a:r>
            <a:endParaRPr lang="fr-FR" sz="2400"/>
          </a:p>
        </p:txBody>
      </p:sp>
      <p:pic>
        <p:nvPicPr>
          <p:cNvPr id="13619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4075"/>
            <a:ext cx="91440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676400" y="2133600"/>
            <a:ext cx="7239000" cy="332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200" baseline="0" dirty="0"/>
          </a:p>
          <a:p>
            <a:endParaRPr lang="en-GB" sz="1200" baseline="0" dirty="0"/>
          </a:p>
          <a:p>
            <a:endParaRPr lang="en-GB" sz="1200" baseline="0" dirty="0"/>
          </a:p>
          <a:p>
            <a:r>
              <a:rPr lang="el-GR" sz="1200" baseline="0" dirty="0"/>
              <a:t>σε</a:t>
            </a:r>
            <a:r>
              <a:rPr lang="en-GB" sz="1200" baseline="0" dirty="0"/>
              <a:t>dB(A)</a:t>
            </a:r>
          </a:p>
          <a:p>
            <a:endParaRPr lang="en-GB" sz="1200" baseline="0" dirty="0"/>
          </a:p>
          <a:p>
            <a:endParaRPr lang="en-GB" sz="1200" baseline="0" dirty="0"/>
          </a:p>
          <a:p>
            <a:endParaRPr lang="en-GB" sz="1200" baseline="0" dirty="0"/>
          </a:p>
          <a:p>
            <a:r>
              <a:rPr lang="el-GR" sz="1200" b="1" baseline="0" dirty="0"/>
              <a:t>Προσοχή, αυτός ο τύπος μπορεί να χρησιμοποιηθεί μόνο με μία απόσταση κάτωτων </a:t>
            </a:r>
            <a:r>
              <a:rPr lang="en-GB" sz="1200" b="1" baseline="0" dirty="0"/>
              <a:t>200 </a:t>
            </a:r>
            <a:r>
              <a:rPr lang="en-GB" sz="1200" b="1" baseline="0" dirty="0" err="1"/>
              <a:t>m</a:t>
            </a:r>
            <a:endParaRPr lang="en-GB" sz="1200" b="1" baseline="0" dirty="0"/>
          </a:p>
          <a:p>
            <a:endParaRPr lang="en-GB" sz="1200" b="1" baseline="0" dirty="0"/>
          </a:p>
          <a:p>
            <a:r>
              <a:rPr lang="el-GR" sz="1200" baseline="0" dirty="0"/>
              <a:t>Μετά τα </a:t>
            </a:r>
            <a:r>
              <a:rPr lang="en-GB" sz="1200" baseline="0" dirty="0"/>
              <a:t>120m, </a:t>
            </a:r>
            <a:r>
              <a:rPr lang="el-GR" sz="1200" baseline="0" dirty="0"/>
              <a:t>δεν πρέπει να ξεχνάμε</a:t>
            </a:r>
            <a:r>
              <a:rPr lang="en-GB" sz="1200" baseline="0" dirty="0"/>
              <a:t>:</a:t>
            </a:r>
          </a:p>
          <a:p>
            <a:pPr>
              <a:buFontTx/>
              <a:buChar char="-"/>
            </a:pPr>
            <a:r>
              <a:rPr lang="el-GR" sz="1200" b="1" baseline="0" dirty="0"/>
              <a:t>τον τύπο του πατώματος (τσιμέντο, χώμα, γρασίδι…)</a:t>
            </a:r>
            <a:endParaRPr lang="en-GB" altLang="ja-JP" sz="1200" b="1" baseline="0" dirty="0"/>
          </a:p>
          <a:p>
            <a:pPr>
              <a:buFontTx/>
              <a:buChar char="-"/>
            </a:pPr>
            <a:r>
              <a:rPr lang="el-GR" sz="1200" b="1" baseline="0" dirty="0"/>
              <a:t>την υγρασία του αέρα </a:t>
            </a:r>
            <a:r>
              <a:rPr lang="en-GB" sz="1200" baseline="0" dirty="0"/>
              <a:t>: </a:t>
            </a:r>
            <a:r>
              <a:rPr lang="el-GR" sz="1200" baseline="0" dirty="0"/>
              <a:t>το επίπεδο της ηχητικής πίεσης αυξάνει με την υγρασία ( εκτός από χιόνι και ομίχλη)</a:t>
            </a:r>
            <a:endParaRPr lang="en-GB" sz="1200" baseline="0" dirty="0"/>
          </a:p>
          <a:p>
            <a:pPr>
              <a:buFontTx/>
              <a:buChar char="-"/>
            </a:pPr>
            <a:r>
              <a:rPr lang="el-GR" sz="1200" b="1" baseline="0" dirty="0"/>
              <a:t> την θερμοκρασία του αέρα</a:t>
            </a:r>
            <a:r>
              <a:rPr lang="en-GB" sz="1200" baseline="0" dirty="0"/>
              <a:t>: </a:t>
            </a:r>
            <a:r>
              <a:rPr lang="el-GR" sz="1200" baseline="0" dirty="0"/>
              <a:t>το επίπεδο της ηχητικής πίεσης αυξάνει  λίγο με την θερμοκρασία</a:t>
            </a:r>
            <a:endParaRPr lang="en-GB" sz="1200" baseline="0" dirty="0"/>
          </a:p>
          <a:p>
            <a:pPr>
              <a:buFontTx/>
              <a:buChar char="-"/>
            </a:pPr>
            <a:r>
              <a:rPr lang="el-GR" sz="1200" b="1" baseline="0" dirty="0"/>
              <a:t> τον άνεμο</a:t>
            </a:r>
            <a:endParaRPr lang="en-GB" sz="1200" b="1" baseline="0" dirty="0"/>
          </a:p>
          <a:p>
            <a:pPr lvl="1"/>
            <a:r>
              <a:rPr lang="en-GB" sz="1000" b="1" baseline="0" dirty="0">
                <a:latin typeface="Courier" charset="0"/>
              </a:rPr>
              <a:t>Modification of </a:t>
            </a:r>
            <a:r>
              <a:rPr lang="en-US" sz="1000" b="1" baseline="0" dirty="0" err="1">
                <a:latin typeface="Courier" charset="0"/>
              </a:rPr>
              <a:t>Lp</a:t>
            </a:r>
            <a:r>
              <a:rPr lang="en-GB" sz="1000" b="1" baseline="0" dirty="0">
                <a:latin typeface="Courier" charset="0"/>
              </a:rPr>
              <a:t>in dB(A)		d=100m	d=500m	d=1000m</a:t>
            </a:r>
          </a:p>
          <a:p>
            <a:pPr lvl="1"/>
            <a:r>
              <a:rPr lang="en-GB" sz="1000" baseline="0" dirty="0">
                <a:latin typeface="Courier" charset="0"/>
              </a:rPr>
              <a:t>with the wind			+0,5 à 1	+1	+4 à 5</a:t>
            </a:r>
          </a:p>
          <a:p>
            <a:pPr lvl="1"/>
            <a:r>
              <a:rPr lang="en-GB" sz="1000" baseline="0" dirty="0">
                <a:latin typeface="Courier" charset="0"/>
              </a:rPr>
              <a:t>against the wind			-5 à -10	-16	-20</a:t>
            </a:r>
          </a:p>
          <a:p>
            <a:endParaRPr lang="en-GB" sz="1200" baseline="0" dirty="0"/>
          </a:p>
        </p:txBody>
      </p:sp>
      <p:pic>
        <p:nvPicPr>
          <p:cNvPr id="29701" name="Picture 7" descr="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0" y="0"/>
            <a:ext cx="21272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1524000" y="3352800"/>
            <a:ext cx="7048528" cy="304800"/>
          </a:xfrm>
          <a:prstGeom prst="rect">
            <a:avLst/>
          </a:prstGeom>
          <a:noFill/>
          <a:ln w="38100">
            <a:solidFill>
              <a:srgbClr val="DD070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9703" name="Picture 9" descr="Imag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590800"/>
            <a:ext cx="20574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Όρια του τύπου</a:t>
            </a:r>
            <a:endParaRPr lang="fr-FR" sz="1400" b="1" baseline="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3824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38245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sp>
        <p:nvSpPr>
          <p:cNvPr id="138246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/>
            <a:r>
              <a:rPr lang="el-GR" sz="2400" dirty="0"/>
              <a:t>Επεξεργασία θορύβου σε ελεύθερο πεδίο</a:t>
            </a:r>
            <a:br>
              <a:rPr lang="fr-FR" sz="2400" dirty="0"/>
            </a:br>
            <a:r>
              <a:rPr lang="en-GB" sz="2400" dirty="0"/>
              <a:t>field</a:t>
            </a:r>
            <a:endParaRPr lang="fr-FR" sz="2400" dirty="0"/>
          </a:p>
        </p:txBody>
      </p:sp>
      <p:pic>
        <p:nvPicPr>
          <p:cNvPr id="13824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550" y="0"/>
            <a:ext cx="537845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16- </a:t>
            </a:r>
            <a:r>
              <a:rPr lang="el-GR" sz="1400" b="1" baseline="0" dirty="0"/>
              <a:t>Πρόβολοι - λεπτομέρειες</a:t>
            </a:r>
            <a:endParaRPr lang="en-GB" sz="1200" baseline="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40293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pic>
        <p:nvPicPr>
          <p:cNvPr id="14029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7200" y="0"/>
            <a:ext cx="6146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76600"/>
            <a:ext cx="29591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42340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42341" name="Text Box 7"/>
          <p:cNvSpPr txBox="1">
            <a:spLocks noChangeArrowheads="1"/>
          </p:cNvSpPr>
          <p:nvPr/>
        </p:nvSpPr>
        <p:spPr bwMode="auto">
          <a:xfrm>
            <a:off x="5546725" y="2244725"/>
            <a:ext cx="3368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baseline="0" dirty="0"/>
              <a:t>Το πάχος των στηθαίων όταν αυτά είναι πλήρη μπορεί επίσης να μειώσει το επίπεδο του θορύβου. </a:t>
            </a:r>
            <a:endParaRPr lang="fr-FR" sz="1200" baseline="0" dirty="0"/>
          </a:p>
          <a:p>
            <a:endParaRPr lang="fr-FR" altLang="ja-JP" sz="1200" baseline="0" dirty="0"/>
          </a:p>
          <a:p>
            <a:r>
              <a:rPr lang="el-GR" altLang="ja-JP" sz="1200" baseline="0" dirty="0"/>
              <a:t>Η κάτω επιφάνεια των προβολών μπορεί επίσης να καλυφθεί με απορροφητικά υλικά</a:t>
            </a:r>
            <a:r>
              <a:rPr lang="fr-FR" altLang="ja-JP" sz="1200" baseline="0" dirty="0"/>
              <a:t>.</a:t>
            </a:r>
            <a:endParaRPr lang="fr-FR" sz="1200" baseline="0" dirty="0"/>
          </a:p>
        </p:txBody>
      </p:sp>
      <p:pic>
        <p:nvPicPr>
          <p:cNvPr id="142342" name="Picture 8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286000"/>
            <a:ext cx="3544888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3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16- </a:t>
            </a:r>
            <a:r>
              <a:rPr lang="el-GR" sz="1400" b="1" baseline="0" dirty="0"/>
              <a:t>Πρόβολοι - λεπτομέρειες</a:t>
            </a:r>
            <a:endParaRPr lang="en-GB" sz="1200" baseline="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4438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7- Balconies - details </a:t>
            </a:r>
            <a:endParaRPr lang="en-GB" sz="1200" baseline="0"/>
          </a:p>
        </p:txBody>
      </p:sp>
      <p:sp>
        <p:nvSpPr>
          <p:cNvPr id="144388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44389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sp>
        <p:nvSpPr>
          <p:cNvPr id="144390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2400"/>
              <a:t>Noise treatment in free field</a:t>
            </a:r>
            <a:endParaRPr lang="fr-FR" sz="2400"/>
          </a:p>
        </p:txBody>
      </p:sp>
      <p:pic>
        <p:nvPicPr>
          <p:cNvPr id="14439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77800"/>
            <a:ext cx="72009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46435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7- Balconies - details </a:t>
            </a:r>
            <a:endParaRPr lang="en-GB" sz="1200" baseline="0"/>
          </a:p>
        </p:txBody>
      </p:sp>
      <p:sp>
        <p:nvSpPr>
          <p:cNvPr id="146436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46437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sp>
        <p:nvSpPr>
          <p:cNvPr id="146438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2400"/>
              <a:t>Noise treatment in free field</a:t>
            </a:r>
            <a:endParaRPr lang="fr-FR" sz="2400"/>
          </a:p>
        </p:txBody>
      </p:sp>
      <p:pic>
        <p:nvPicPr>
          <p:cNvPr id="14643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" y="476250"/>
            <a:ext cx="80264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0688"/>
            <a:ext cx="359997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3968" y="1052736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/>
              <a:t>ΟΝΟΜΑΣΙΑ</a:t>
            </a:r>
            <a:r>
              <a:rPr lang="el-GR" dirty="0"/>
              <a:t>: Kilometro Rosso       </a:t>
            </a:r>
            <a:endParaRPr lang="fr-FR" dirty="0"/>
          </a:p>
          <a:p>
            <a:r>
              <a:rPr lang="el-GR" dirty="0"/>
              <a:t> </a:t>
            </a:r>
            <a:endParaRPr lang="fr-FR" dirty="0"/>
          </a:p>
          <a:p>
            <a:r>
              <a:rPr lang="el-GR" b="1" dirty="0"/>
              <a:t>ΤΟΠΟΘΕΣΙΑ</a:t>
            </a:r>
            <a:r>
              <a:rPr lang="el-GR" dirty="0"/>
              <a:t>: Ιταλία</a:t>
            </a:r>
            <a:endParaRPr lang="fr-FR" dirty="0"/>
          </a:p>
          <a:p>
            <a:r>
              <a:rPr lang="el-GR" dirty="0"/>
              <a:t> </a:t>
            </a:r>
            <a:endParaRPr lang="fr-FR" dirty="0"/>
          </a:p>
          <a:p>
            <a:r>
              <a:rPr lang="el-GR" b="1" dirty="0"/>
              <a:t>ΑΡΧΙΤΕΚΤΟΝΑΣ:</a:t>
            </a:r>
            <a:r>
              <a:rPr lang="el-GR" dirty="0"/>
              <a:t> Jean Nouvel </a:t>
            </a:r>
            <a:endParaRPr lang="fr-FR" dirty="0"/>
          </a:p>
          <a:p>
            <a:r>
              <a:rPr lang="el-GR" dirty="0"/>
              <a:t> </a:t>
            </a:r>
            <a:endParaRPr lang="fr-FR" dirty="0"/>
          </a:p>
          <a:p>
            <a:r>
              <a:rPr lang="el-GR" b="1" dirty="0"/>
              <a:t>ΧΡΟΝΟΛΟΓΙΑ:</a:t>
            </a:r>
            <a:r>
              <a:rPr lang="el-GR" dirty="0"/>
              <a:t> 2ΟΟ7 </a:t>
            </a:r>
            <a:endParaRPr lang="fr-FR" dirty="0"/>
          </a:p>
          <a:p>
            <a:r>
              <a:rPr lang="el-GR" dirty="0"/>
              <a:t> </a:t>
            </a:r>
            <a:endParaRPr lang="fr-FR" dirty="0"/>
          </a:p>
          <a:p>
            <a:r>
              <a:rPr lang="el-GR" b="1" dirty="0"/>
              <a:t>ΧΡΗΣΗ:</a:t>
            </a:r>
            <a:r>
              <a:rPr lang="el-GR" dirty="0"/>
              <a:t> ΗΧΟΠΕΤΑΣΜΑ</a:t>
            </a:r>
            <a:endParaRPr lang="fr-F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3" y="3547616"/>
            <a:ext cx="4416491" cy="29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img20542_0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403244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7999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91917_kmrosso01sx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548680"/>
            <a:ext cx="251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908720"/>
            <a:ext cx="5257800" cy="1765300"/>
          </a:xfrm>
          <a:prstGeom prst="rect">
            <a:avLst/>
          </a:prstGeom>
        </p:spPr>
      </p:pic>
      <p:pic>
        <p:nvPicPr>
          <p:cNvPr id="38914" name="Picture 2" descr="kilometrorosso_planimetriadiproget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5257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3825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27100" y="6398112"/>
            <a:ext cx="661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Fresnes </a:t>
            </a:r>
            <a:r>
              <a:rPr lang="en-US" sz="1400" dirty="0"/>
              <a:t>–</a:t>
            </a:r>
            <a:r>
              <a:rPr lang="fr-FR" sz="1400" dirty="0"/>
              <a:t> </a:t>
            </a:r>
            <a:r>
              <a:rPr lang="fr-FR" sz="1400" dirty="0" err="1"/>
              <a:t>Zac</a:t>
            </a:r>
            <a:r>
              <a:rPr lang="fr-FR" sz="1400" dirty="0"/>
              <a:t> de la </a:t>
            </a:r>
            <a:r>
              <a:rPr lang="fr-FR" sz="1400" dirty="0" err="1"/>
              <a:t>Ceriseraie</a:t>
            </a:r>
            <a:r>
              <a:rPr lang="fr-FR" sz="1400" dirty="0"/>
              <a:t>/ LASA Acoustique /  </a:t>
            </a:r>
            <a:r>
              <a:rPr lang="fr-FR" sz="1400" dirty="0" err="1"/>
              <a:t>Ferriere</a:t>
            </a:r>
            <a:r>
              <a:rPr lang="fr-FR" sz="1400" dirty="0"/>
              <a:t> Architecture</a:t>
            </a:r>
            <a:endParaRPr lang="en-US" sz="1400" dirty="0"/>
          </a:p>
        </p:txBody>
      </p:sp>
      <p:pic>
        <p:nvPicPr>
          <p:cNvPr id="9" name="Picture 8" descr="Capture d’écran 2012-09-17 à 11.0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84420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179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27100" y="6398112"/>
            <a:ext cx="661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Fresnes </a:t>
            </a:r>
            <a:r>
              <a:rPr lang="en-US" sz="1400" dirty="0"/>
              <a:t>–</a:t>
            </a:r>
            <a:r>
              <a:rPr lang="fr-FR" sz="1400" dirty="0"/>
              <a:t> </a:t>
            </a:r>
            <a:r>
              <a:rPr lang="fr-FR" sz="1400" dirty="0" err="1"/>
              <a:t>Zac</a:t>
            </a:r>
            <a:r>
              <a:rPr lang="fr-FR" sz="1400" dirty="0"/>
              <a:t> de la </a:t>
            </a:r>
            <a:r>
              <a:rPr lang="fr-FR" sz="1400" dirty="0" err="1"/>
              <a:t>Ceriseraie</a:t>
            </a:r>
            <a:r>
              <a:rPr lang="fr-FR" sz="1400" dirty="0"/>
              <a:t>/ LASA Acoustique /  </a:t>
            </a:r>
            <a:r>
              <a:rPr lang="fr-FR" sz="1400" dirty="0" err="1"/>
              <a:t>Ferriere</a:t>
            </a:r>
            <a:r>
              <a:rPr lang="fr-FR" sz="1400" dirty="0"/>
              <a:t> Architecture</a:t>
            </a:r>
            <a:endParaRPr lang="en-US" sz="1400" dirty="0"/>
          </a:p>
        </p:txBody>
      </p:sp>
      <p:pic>
        <p:nvPicPr>
          <p:cNvPr id="4" name="Picture 3" descr="Capture d’écran 2012-09-17 à 11.01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1"/>
          <a:stretch/>
        </p:blipFill>
        <p:spPr>
          <a:xfrm>
            <a:off x="-14065" y="692696"/>
            <a:ext cx="945918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6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7000"/>
          </a:xfrm>
        </p:spPr>
        <p:txBody>
          <a:bodyPr>
            <a:normAutofit/>
          </a:bodyPr>
          <a:lstStyle/>
          <a:p>
            <a:r>
              <a:rPr lang="en-US" sz="1800" dirty="0"/>
              <a:t>Protect the area from main noises sources </a:t>
            </a:r>
          </a:p>
          <a:p>
            <a:pPr lvl="1"/>
            <a:r>
              <a:rPr lang="en-US" sz="1800" dirty="0"/>
              <a:t>Building density</a:t>
            </a:r>
          </a:p>
          <a:p>
            <a:pPr lvl="1"/>
            <a:r>
              <a:rPr lang="en-US" sz="1800" dirty="0"/>
              <a:t>Building as a noise barriers</a:t>
            </a:r>
          </a:p>
          <a:p>
            <a:pPr lvl="1"/>
            <a:r>
              <a:rPr lang="en-US" sz="1800" dirty="0"/>
              <a:t>Use natural topography to create natural barriers </a:t>
            </a:r>
          </a:p>
          <a:p>
            <a:pPr lvl="1"/>
            <a:r>
              <a:rPr lang="en-US" sz="1800" dirty="0"/>
              <a:t> create natural barriers …</a:t>
            </a:r>
          </a:p>
        </p:txBody>
      </p:sp>
      <p:pic>
        <p:nvPicPr>
          <p:cNvPr id="4" name="Picture 3" descr="Capture d’écran 2012-09-17 à 10.4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4275666"/>
            <a:ext cx="3302000" cy="2201333"/>
          </a:xfrm>
          <a:prstGeom prst="rect">
            <a:avLst/>
          </a:prstGeom>
        </p:spPr>
      </p:pic>
      <p:pic>
        <p:nvPicPr>
          <p:cNvPr id="5" name="Picture 4" descr="Capture d’écran 2012-09-17 à 10.43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21" y="4306269"/>
            <a:ext cx="3249179" cy="2170729"/>
          </a:xfrm>
          <a:prstGeom prst="rect">
            <a:avLst/>
          </a:prstGeom>
        </p:spPr>
      </p:pic>
      <p:pic>
        <p:nvPicPr>
          <p:cNvPr id="7" name="Picture 6" descr="Capture d’écran 2012-09-17 à 10.43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76" y="4306269"/>
            <a:ext cx="2534897" cy="21707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7100" y="6398112"/>
            <a:ext cx="661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La </a:t>
            </a:r>
            <a:r>
              <a:rPr lang="fr-FR" sz="1400" dirty="0" err="1"/>
              <a:t>Courrouze</a:t>
            </a:r>
            <a:r>
              <a:rPr lang="fr-FR" sz="1400" dirty="0"/>
              <a:t>, Eco District / Rennes </a:t>
            </a:r>
            <a:r>
              <a:rPr lang="fr-FR" sz="1400" dirty="0" err="1"/>
              <a:t>Metropoles</a:t>
            </a:r>
            <a:r>
              <a:rPr lang="fr-FR" sz="1400" dirty="0"/>
              <a:t> / Bailleul-</a:t>
            </a:r>
            <a:r>
              <a:rPr lang="fr-FR" sz="1400" dirty="0" err="1"/>
              <a:t>Hernot</a:t>
            </a:r>
            <a:endParaRPr lang="en-US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Eco quartier et </a:t>
            </a:r>
            <a:r>
              <a:rPr lang="en-US" sz="2800" dirty="0" err="1"/>
              <a:t>Environnement</a:t>
            </a:r>
            <a:r>
              <a:rPr lang="en-US" sz="2800" dirty="0"/>
              <a:t> </a:t>
            </a:r>
            <a:r>
              <a:rPr lang="en-US" sz="2800" dirty="0" err="1"/>
              <a:t>sonore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2288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31748" name="Picture 5" descr="0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1600200" y="2209800"/>
            <a:ext cx="40830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5791200" y="2209800"/>
            <a:ext cx="3352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aseline="0" dirty="0"/>
              <a:t>Σε ελεύθερο πεδίο, η </a:t>
            </a:r>
            <a:r>
              <a:rPr lang="el-GR" sz="1400" baseline="0" dirty="0" err="1"/>
              <a:t>πανκατευθυντική</a:t>
            </a:r>
            <a:r>
              <a:rPr lang="el-GR" sz="1400" baseline="0" dirty="0"/>
              <a:t> πηγή μειώνεται</a:t>
            </a:r>
            <a:r>
              <a:rPr lang="en-GB" sz="1400" baseline="0" dirty="0"/>
              <a:t>:</a:t>
            </a:r>
          </a:p>
          <a:p>
            <a:endParaRPr lang="en-GB" sz="1400" baseline="0" dirty="0"/>
          </a:p>
          <a:p>
            <a:pPr lvl="1">
              <a:buFontTx/>
              <a:buChar char="-"/>
            </a:pPr>
            <a:r>
              <a:rPr lang="en-GB" sz="1400" b="1" baseline="0" dirty="0"/>
              <a:t> 6dB(A)/ </a:t>
            </a:r>
            <a:r>
              <a:rPr lang="el-GR" sz="1400" b="1" baseline="0" dirty="0"/>
              <a:t>κάθε φορά που διπλασιάζουμε την απόσταση</a:t>
            </a:r>
          </a:p>
          <a:p>
            <a:endParaRPr lang="fr-FR" sz="1400" baseline="0" dirty="0"/>
          </a:p>
          <a:p>
            <a:r>
              <a:rPr lang="el-GR" sz="1400" baseline="0" dirty="0"/>
              <a:t>παράδειγμα</a:t>
            </a:r>
            <a:endParaRPr lang="en-GB" sz="1400" baseline="0" dirty="0"/>
          </a:p>
          <a:p>
            <a:r>
              <a:rPr lang="el-GR" sz="1400" baseline="0" dirty="0"/>
              <a:t>Αν</a:t>
            </a:r>
            <a:r>
              <a:rPr lang="en-GB" sz="1400" baseline="0" dirty="0" err="1"/>
              <a:t>Lp</a:t>
            </a:r>
            <a:r>
              <a:rPr lang="en-GB" sz="1400" baseline="0" dirty="0"/>
              <a:t> = 75 dB(A) </a:t>
            </a:r>
            <a:r>
              <a:rPr lang="el-GR" sz="1400" baseline="0" dirty="0"/>
              <a:t>στα</a:t>
            </a:r>
            <a:r>
              <a:rPr lang="en-GB" sz="1400" baseline="0" dirty="0"/>
              <a:t>10m</a:t>
            </a:r>
          </a:p>
          <a:p>
            <a:r>
              <a:rPr lang="el-GR" sz="1400" baseline="0" dirty="0"/>
              <a:t>τότε</a:t>
            </a:r>
            <a:endParaRPr lang="en-GB" sz="1400" baseline="0" dirty="0"/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69 dB(A) </a:t>
            </a:r>
            <a:r>
              <a:rPr lang="el-GR" sz="1400" baseline="0" dirty="0"/>
              <a:t>στα</a:t>
            </a:r>
            <a:r>
              <a:rPr lang="en-GB" sz="1400" baseline="0" dirty="0"/>
              <a:t>20m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63 dB(A) </a:t>
            </a:r>
            <a:r>
              <a:rPr lang="el-GR" sz="1400" baseline="0" dirty="0"/>
              <a:t>στα</a:t>
            </a:r>
            <a:r>
              <a:rPr lang="en-GB" sz="1400" baseline="0" dirty="0"/>
              <a:t>40m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57 dB(A) </a:t>
            </a:r>
            <a:r>
              <a:rPr lang="el-GR" sz="1400" baseline="0" dirty="0"/>
              <a:t>στα</a:t>
            </a:r>
            <a:r>
              <a:rPr lang="en-GB" sz="1400" baseline="0" dirty="0"/>
              <a:t>80m</a:t>
            </a:r>
          </a:p>
          <a:p>
            <a:r>
              <a:rPr lang="el-GR" sz="1400" baseline="0" dirty="0"/>
              <a:t>κτλ</a:t>
            </a:r>
            <a:r>
              <a:rPr lang="en-GB" sz="1400" baseline="0" dirty="0"/>
              <a:t>…</a:t>
            </a: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σημειακές πηγές</a:t>
            </a:r>
            <a:endParaRPr lang="fr-FR" sz="1400" b="1" baseline="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08100" y="6398112"/>
            <a:ext cx="661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HOSANNA Project, CSTB et </a:t>
            </a:r>
            <a:r>
              <a:rPr lang="fr-FR" sz="1400" dirty="0" err="1"/>
              <a:t>alii</a:t>
            </a:r>
            <a:r>
              <a:rPr lang="fr-FR" sz="1400" dirty="0"/>
              <a:t>, </a:t>
            </a:r>
            <a:r>
              <a:rPr lang="fr-FR" sz="1400" dirty="0" err="1"/>
              <a:t>Defrance</a:t>
            </a:r>
            <a:r>
              <a:rPr lang="fr-FR" sz="1400" dirty="0"/>
              <a:t> &amp; Vincent.</a:t>
            </a:r>
            <a:endParaRPr lang="en-US" sz="1400" dirty="0"/>
          </a:p>
        </p:txBody>
      </p:sp>
      <p:pic>
        <p:nvPicPr>
          <p:cNvPr id="6" name="Picture 5" descr="Capture d’écran 2012-09-17 à 10.49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71878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25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 d’écran 2012-09-17 à 11.10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32" y="1905000"/>
            <a:ext cx="6911868" cy="4703728"/>
          </a:xfrm>
          <a:prstGeom prst="rect">
            <a:avLst/>
          </a:prstGeom>
        </p:spPr>
      </p:pic>
      <p:pic>
        <p:nvPicPr>
          <p:cNvPr id="5" name="Picture 4" descr="Capture d’écran 2012-09-17 à 11.11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88900"/>
            <a:ext cx="3667228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88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 d’écran 2012-09-20 à 00.44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0"/>
            <a:ext cx="742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806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 d’écran 2012-09-20 à 00.44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5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395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858000" cy="1527175"/>
          </a:xfrm>
        </p:spPr>
        <p:txBody>
          <a:bodyPr/>
          <a:lstStyle/>
          <a:p>
            <a:pPr eaLnBrk="1" hangingPunct="1"/>
            <a:r>
              <a:rPr lang="en-GB" sz="2400" dirty="0"/>
              <a:t>Annexes</a:t>
            </a:r>
            <a:br>
              <a:rPr lang="en-GB" sz="2400" dirty="0"/>
            </a:br>
            <a:r>
              <a:rPr lang="en-US" sz="1600" dirty="0" err="1"/>
              <a:t>η</a:t>
            </a:r>
            <a:r>
              <a:rPr lang="en-US" sz="1600" dirty="0"/>
              <a:t> </a:t>
            </a:r>
            <a:r>
              <a:rPr lang="en-US" sz="1600" dirty="0" err="1"/>
              <a:t>επίδειξη</a:t>
            </a:r>
            <a:r>
              <a:rPr lang="en-US" sz="1600" dirty="0"/>
              <a:t> </a:t>
            </a:r>
            <a:r>
              <a:rPr lang="en-US" sz="1600" dirty="0" err="1"/>
              <a:t>του</a:t>
            </a:r>
            <a:r>
              <a:rPr lang="en-US" sz="1600" dirty="0"/>
              <a:t> </a:t>
            </a:r>
            <a:r>
              <a:rPr lang="en-US" sz="1600" dirty="0" err="1"/>
              <a:t>τύπου</a:t>
            </a:r>
            <a:r>
              <a:rPr lang="en-US" sz="1600" dirty="0"/>
              <a:t> </a:t>
            </a:r>
            <a:r>
              <a:rPr lang="en-US" sz="1600" dirty="0" err="1"/>
              <a:t>της</a:t>
            </a:r>
            <a:r>
              <a:rPr lang="en-US" sz="1600" dirty="0"/>
              <a:t> </a:t>
            </a:r>
            <a:r>
              <a:rPr lang="en-US" sz="1600" dirty="0" err="1"/>
              <a:t>διάδοσης</a:t>
            </a:r>
            <a:r>
              <a:rPr lang="en-US" sz="1600" dirty="0"/>
              <a:t> </a:t>
            </a:r>
            <a:r>
              <a:rPr lang="el-GR" sz="1600" dirty="0"/>
              <a:t>σε ελεύθερο πεδίο</a:t>
            </a:r>
            <a:endParaRPr lang="fr-FR" sz="1600" dirty="0"/>
          </a:p>
        </p:txBody>
      </p:sp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1295400" y="1828800"/>
            <a:ext cx="58674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1- Power level  (in dB or dB(A))</a:t>
            </a:r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r>
              <a:rPr lang="en-GB" sz="1200" baseline="0"/>
              <a:t>with</a:t>
            </a:r>
          </a:p>
          <a:p>
            <a:r>
              <a:rPr lang="en-GB" sz="1200" baseline="0"/>
              <a:t>. W, acoustic power of the source</a:t>
            </a:r>
          </a:p>
          <a:p>
            <a:r>
              <a:rPr lang="en-GB" sz="1200" baseline="0"/>
              <a:t>. W</a:t>
            </a:r>
            <a:r>
              <a:rPr lang="en-GB" sz="1200"/>
              <a:t>0, </a:t>
            </a:r>
            <a:r>
              <a:rPr lang="en-GB" sz="1200" baseline="0"/>
              <a:t>acoustic reference power = 10</a:t>
            </a:r>
            <a:r>
              <a:rPr lang="en-GB" sz="1200" baseline="30000"/>
              <a:t>-12</a:t>
            </a:r>
            <a:r>
              <a:rPr lang="en-GB" sz="1200" baseline="0"/>
              <a:t> watts</a:t>
            </a:r>
          </a:p>
          <a:p>
            <a:endParaRPr lang="en-GB" sz="1200" baseline="0"/>
          </a:p>
        </p:txBody>
      </p:sp>
      <p:sp>
        <p:nvSpPr>
          <p:cNvPr id="152581" name="Text Box 6"/>
          <p:cNvSpPr txBox="1">
            <a:spLocks noChangeArrowheads="1"/>
          </p:cNvSpPr>
          <p:nvPr/>
        </p:nvSpPr>
        <p:spPr bwMode="auto">
          <a:xfrm>
            <a:off x="1371600" y="3810000"/>
            <a:ext cx="5867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1- Acoustic intensity (en W/m</a:t>
            </a:r>
            <a:r>
              <a:rPr lang="en-GB" sz="1400" b="1" baseline="30000"/>
              <a:t>2</a:t>
            </a:r>
            <a:r>
              <a:rPr lang="en-GB" sz="1400" b="1" baseline="0"/>
              <a:t>)</a:t>
            </a:r>
          </a:p>
          <a:p>
            <a:endParaRPr lang="fr-FR" sz="1200" baseline="0"/>
          </a:p>
        </p:txBody>
      </p:sp>
      <p:sp>
        <p:nvSpPr>
          <p:cNvPr id="152582" name="Rectangle 7"/>
          <p:cNvSpPr>
            <a:spLocks noChangeArrowheads="1"/>
          </p:cNvSpPr>
          <p:nvPr/>
        </p:nvSpPr>
        <p:spPr bwMode="auto">
          <a:xfrm>
            <a:off x="2209800" y="4419600"/>
            <a:ext cx="8382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2583" name="Line 8"/>
          <p:cNvSpPr>
            <a:spLocks noChangeShapeType="1"/>
          </p:cNvSpPr>
          <p:nvPr/>
        </p:nvSpPr>
        <p:spPr bwMode="auto">
          <a:xfrm>
            <a:off x="0" y="64008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2584" name="Line 9"/>
          <p:cNvSpPr>
            <a:spLocks noChangeShapeType="1"/>
          </p:cNvSpPr>
          <p:nvPr/>
        </p:nvSpPr>
        <p:spPr bwMode="auto">
          <a:xfrm>
            <a:off x="2209800" y="4724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2585" name="Line 10"/>
          <p:cNvSpPr>
            <a:spLocks noChangeShapeType="1"/>
          </p:cNvSpPr>
          <p:nvPr/>
        </p:nvSpPr>
        <p:spPr bwMode="auto">
          <a:xfrm flipH="1">
            <a:off x="762000" y="4953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2586" name="Arc 11"/>
          <p:cNvSpPr>
            <a:spLocks/>
          </p:cNvSpPr>
          <p:nvPr/>
        </p:nvSpPr>
        <p:spPr bwMode="auto">
          <a:xfrm>
            <a:off x="609600" y="58674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2587" name="Arc 12"/>
          <p:cNvSpPr>
            <a:spLocks/>
          </p:cNvSpPr>
          <p:nvPr/>
        </p:nvSpPr>
        <p:spPr bwMode="auto">
          <a:xfrm>
            <a:off x="838200" y="57150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2588" name="Arc 13"/>
          <p:cNvSpPr>
            <a:spLocks/>
          </p:cNvSpPr>
          <p:nvPr/>
        </p:nvSpPr>
        <p:spPr bwMode="auto">
          <a:xfrm>
            <a:off x="1066800" y="54864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2589" name="Arc 14"/>
          <p:cNvSpPr>
            <a:spLocks/>
          </p:cNvSpPr>
          <p:nvPr/>
        </p:nvSpPr>
        <p:spPr bwMode="auto">
          <a:xfrm>
            <a:off x="1295400" y="52578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2590" name="Rectangle 15"/>
          <p:cNvSpPr>
            <a:spLocks noChangeArrowheads="1"/>
          </p:cNvSpPr>
          <p:nvPr/>
        </p:nvSpPr>
        <p:spPr bwMode="auto">
          <a:xfrm>
            <a:off x="609600" y="6172200"/>
            <a:ext cx="228600" cy="228600"/>
          </a:xfrm>
          <a:prstGeom prst="rect">
            <a:avLst/>
          </a:prstGeom>
          <a:solidFill>
            <a:srgbClr val="DD07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2591" name="Line 16"/>
          <p:cNvSpPr>
            <a:spLocks noChangeShapeType="1"/>
          </p:cNvSpPr>
          <p:nvPr/>
        </p:nvSpPr>
        <p:spPr bwMode="auto">
          <a:xfrm flipV="1">
            <a:off x="1524000" y="4953000"/>
            <a:ext cx="685800" cy="533400"/>
          </a:xfrm>
          <a:prstGeom prst="line">
            <a:avLst/>
          </a:prstGeom>
          <a:noFill/>
          <a:ln w="9525">
            <a:solidFill>
              <a:srgbClr val="DD0705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2592" name="Text Box 17"/>
          <p:cNvSpPr txBox="1">
            <a:spLocks noChangeArrowheads="1"/>
          </p:cNvSpPr>
          <p:nvPr/>
        </p:nvSpPr>
        <p:spPr bwMode="auto">
          <a:xfrm>
            <a:off x="593725" y="46085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n</a:t>
            </a:r>
            <a:endParaRPr lang="fr-FR"/>
          </a:p>
        </p:txBody>
      </p:sp>
      <p:sp>
        <p:nvSpPr>
          <p:cNvPr id="152593" name="Text Box 18"/>
          <p:cNvSpPr txBox="1">
            <a:spLocks noChangeArrowheads="1"/>
          </p:cNvSpPr>
          <p:nvPr/>
        </p:nvSpPr>
        <p:spPr bwMode="auto">
          <a:xfrm>
            <a:off x="1736725" y="52943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>
                <a:solidFill>
                  <a:srgbClr val="DD0705"/>
                </a:solidFill>
              </a:rPr>
              <a:t>I</a:t>
            </a:r>
            <a:endParaRPr lang="fr-FR"/>
          </a:p>
        </p:txBody>
      </p:sp>
      <p:sp>
        <p:nvSpPr>
          <p:cNvPr id="152594" name="Line 19"/>
          <p:cNvSpPr>
            <a:spLocks noChangeShapeType="1"/>
          </p:cNvSpPr>
          <p:nvPr/>
        </p:nvSpPr>
        <p:spPr bwMode="auto">
          <a:xfrm>
            <a:off x="6096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2595" name="Line 20"/>
          <p:cNvSpPr>
            <a:spLocks noChangeShapeType="1"/>
          </p:cNvSpPr>
          <p:nvPr/>
        </p:nvSpPr>
        <p:spPr bwMode="auto">
          <a:xfrm>
            <a:off x="1752600" y="5334000"/>
            <a:ext cx="228600" cy="0"/>
          </a:xfrm>
          <a:prstGeom prst="line">
            <a:avLst/>
          </a:prstGeom>
          <a:noFill/>
          <a:ln w="9525">
            <a:solidFill>
              <a:srgbClr val="DD0705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2596" name="Arc 21"/>
          <p:cNvSpPr>
            <a:spLocks/>
          </p:cNvSpPr>
          <p:nvPr/>
        </p:nvSpPr>
        <p:spPr bwMode="auto">
          <a:xfrm rot="-10505068">
            <a:off x="1600200" y="4953000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5604788 w 21600"/>
              <a:gd name="T3" fmla="*/ 60692834 h 21600"/>
              <a:gd name="T4" fmla="*/ 0 w 21600"/>
              <a:gd name="T5" fmla="*/ 6069283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2597" name="Text Box 22"/>
          <p:cNvSpPr txBox="1">
            <a:spLocks noChangeArrowheads="1"/>
          </p:cNvSpPr>
          <p:nvPr/>
        </p:nvSpPr>
        <p:spPr bwMode="auto">
          <a:xfrm>
            <a:off x="1373188" y="4999038"/>
            <a:ext cx="315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baseline="0">
                <a:latin typeface="Symbol" charset="2"/>
                <a:sym typeface="Symbol" charset="2"/>
              </a:rPr>
              <a:t></a:t>
            </a:r>
            <a:endParaRPr lang="fr-FR"/>
          </a:p>
        </p:txBody>
      </p:sp>
      <p:sp>
        <p:nvSpPr>
          <p:cNvPr id="152598" name="Text Box 23"/>
          <p:cNvSpPr txBox="1">
            <a:spLocks noChangeArrowheads="1"/>
          </p:cNvSpPr>
          <p:nvPr/>
        </p:nvSpPr>
        <p:spPr bwMode="auto">
          <a:xfrm>
            <a:off x="2286000" y="48006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S</a:t>
            </a:r>
            <a:endParaRPr lang="fr-FR"/>
          </a:p>
        </p:txBody>
      </p:sp>
      <p:sp>
        <p:nvSpPr>
          <p:cNvPr id="152599" name="Rectangle 25"/>
          <p:cNvSpPr>
            <a:spLocks noChangeArrowheads="1"/>
          </p:cNvSpPr>
          <p:nvPr/>
        </p:nvSpPr>
        <p:spPr bwMode="auto">
          <a:xfrm>
            <a:off x="4267200" y="5334000"/>
            <a:ext cx="44958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aseline="0"/>
              <a:t>with</a:t>
            </a:r>
          </a:p>
          <a:p>
            <a:r>
              <a:rPr lang="en-GB" sz="1200" baseline="0"/>
              <a:t>. W, acoustic power that pass through the area S</a:t>
            </a:r>
          </a:p>
          <a:p>
            <a:r>
              <a:rPr lang="en-GB" sz="1200" baseline="0"/>
              <a:t>. I, acoustic intensity of the source</a:t>
            </a:r>
          </a:p>
          <a:p>
            <a:r>
              <a:rPr lang="en-GB" sz="1200" baseline="0"/>
              <a:t>. </a:t>
            </a:r>
            <a:r>
              <a:rPr lang="en-GB" sz="1200" baseline="0">
                <a:latin typeface="Symbol" charset="2"/>
                <a:sym typeface="Symbol" charset="2"/>
              </a:rPr>
              <a:t></a:t>
            </a:r>
            <a:r>
              <a:rPr lang="en-GB" sz="1200" baseline="0"/>
              <a:t>, angle between the normal to S and the main direction of acoustic waves</a:t>
            </a:r>
          </a:p>
        </p:txBody>
      </p:sp>
      <p:pic>
        <p:nvPicPr>
          <p:cNvPr id="152600" name="Picture 26" descr="Imag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209800"/>
            <a:ext cx="18288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601" name="Picture 27" descr="Imag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419600"/>
            <a:ext cx="2438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1295400" y="1828800"/>
            <a:ext cx="58674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1- Power level  (in dB or dB(A))</a:t>
            </a:r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r>
              <a:rPr lang="en-GB" sz="1200" baseline="0"/>
              <a:t>with</a:t>
            </a:r>
          </a:p>
          <a:p>
            <a:r>
              <a:rPr lang="en-GB" sz="1200" baseline="0"/>
              <a:t>. W, acoustic power of the source</a:t>
            </a:r>
          </a:p>
          <a:p>
            <a:r>
              <a:rPr lang="en-GB" sz="1200" baseline="0"/>
              <a:t>. W</a:t>
            </a:r>
            <a:r>
              <a:rPr lang="en-GB" sz="1200"/>
              <a:t>0, </a:t>
            </a:r>
            <a:r>
              <a:rPr lang="en-GB" sz="1200" baseline="0"/>
              <a:t>acoustic reference power = 10</a:t>
            </a:r>
            <a:r>
              <a:rPr lang="en-GB" sz="1200" baseline="30000"/>
              <a:t>-12</a:t>
            </a:r>
            <a:r>
              <a:rPr lang="en-GB" sz="1200" baseline="0"/>
              <a:t> watts</a:t>
            </a:r>
          </a:p>
          <a:p>
            <a:endParaRPr lang="en-GB" sz="1200" baseline="0"/>
          </a:p>
        </p:txBody>
      </p:sp>
      <p:sp>
        <p:nvSpPr>
          <p:cNvPr id="154629" name="Text Box 6"/>
          <p:cNvSpPr txBox="1">
            <a:spLocks noChangeArrowheads="1"/>
          </p:cNvSpPr>
          <p:nvPr/>
        </p:nvSpPr>
        <p:spPr bwMode="auto">
          <a:xfrm>
            <a:off x="1371600" y="3810000"/>
            <a:ext cx="5867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1- Acoustic intensity (en W/m</a:t>
            </a:r>
            <a:r>
              <a:rPr lang="en-GB" sz="1400" b="1" baseline="30000"/>
              <a:t>2</a:t>
            </a:r>
            <a:r>
              <a:rPr lang="en-GB" sz="1400" b="1" baseline="0"/>
              <a:t>)</a:t>
            </a:r>
          </a:p>
          <a:p>
            <a:endParaRPr lang="fr-FR" sz="1200" baseline="0"/>
          </a:p>
        </p:txBody>
      </p:sp>
      <p:sp>
        <p:nvSpPr>
          <p:cNvPr id="154630" name="Rectangle 7"/>
          <p:cNvSpPr>
            <a:spLocks noChangeArrowheads="1"/>
          </p:cNvSpPr>
          <p:nvPr/>
        </p:nvSpPr>
        <p:spPr bwMode="auto">
          <a:xfrm>
            <a:off x="2209800" y="4419600"/>
            <a:ext cx="8382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4631" name="Line 8"/>
          <p:cNvSpPr>
            <a:spLocks noChangeShapeType="1"/>
          </p:cNvSpPr>
          <p:nvPr/>
        </p:nvSpPr>
        <p:spPr bwMode="auto">
          <a:xfrm>
            <a:off x="0" y="64008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4632" name="Line 9"/>
          <p:cNvSpPr>
            <a:spLocks noChangeShapeType="1"/>
          </p:cNvSpPr>
          <p:nvPr/>
        </p:nvSpPr>
        <p:spPr bwMode="auto">
          <a:xfrm>
            <a:off x="2209800" y="4724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4633" name="Line 10"/>
          <p:cNvSpPr>
            <a:spLocks noChangeShapeType="1"/>
          </p:cNvSpPr>
          <p:nvPr/>
        </p:nvSpPr>
        <p:spPr bwMode="auto">
          <a:xfrm flipH="1">
            <a:off x="762000" y="4953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4634" name="Arc 11"/>
          <p:cNvSpPr>
            <a:spLocks/>
          </p:cNvSpPr>
          <p:nvPr/>
        </p:nvSpPr>
        <p:spPr bwMode="auto">
          <a:xfrm>
            <a:off x="609600" y="58674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4635" name="Arc 12"/>
          <p:cNvSpPr>
            <a:spLocks/>
          </p:cNvSpPr>
          <p:nvPr/>
        </p:nvSpPr>
        <p:spPr bwMode="auto">
          <a:xfrm>
            <a:off x="838200" y="57150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4636" name="Arc 13"/>
          <p:cNvSpPr>
            <a:spLocks/>
          </p:cNvSpPr>
          <p:nvPr/>
        </p:nvSpPr>
        <p:spPr bwMode="auto">
          <a:xfrm>
            <a:off x="1066800" y="54864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4637" name="Arc 14"/>
          <p:cNvSpPr>
            <a:spLocks/>
          </p:cNvSpPr>
          <p:nvPr/>
        </p:nvSpPr>
        <p:spPr bwMode="auto">
          <a:xfrm>
            <a:off x="1295400" y="52578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4638" name="Rectangle 15"/>
          <p:cNvSpPr>
            <a:spLocks noChangeArrowheads="1"/>
          </p:cNvSpPr>
          <p:nvPr/>
        </p:nvSpPr>
        <p:spPr bwMode="auto">
          <a:xfrm>
            <a:off x="609600" y="6172200"/>
            <a:ext cx="228600" cy="228600"/>
          </a:xfrm>
          <a:prstGeom prst="rect">
            <a:avLst/>
          </a:prstGeom>
          <a:solidFill>
            <a:srgbClr val="DD07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4639" name="Line 16"/>
          <p:cNvSpPr>
            <a:spLocks noChangeShapeType="1"/>
          </p:cNvSpPr>
          <p:nvPr/>
        </p:nvSpPr>
        <p:spPr bwMode="auto">
          <a:xfrm flipV="1">
            <a:off x="1524000" y="4953000"/>
            <a:ext cx="685800" cy="533400"/>
          </a:xfrm>
          <a:prstGeom prst="line">
            <a:avLst/>
          </a:prstGeom>
          <a:noFill/>
          <a:ln w="9525">
            <a:solidFill>
              <a:srgbClr val="DD0705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4640" name="Text Box 17"/>
          <p:cNvSpPr txBox="1">
            <a:spLocks noChangeArrowheads="1"/>
          </p:cNvSpPr>
          <p:nvPr/>
        </p:nvSpPr>
        <p:spPr bwMode="auto">
          <a:xfrm>
            <a:off x="593725" y="46085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n</a:t>
            </a:r>
            <a:endParaRPr lang="fr-FR"/>
          </a:p>
        </p:txBody>
      </p:sp>
      <p:sp>
        <p:nvSpPr>
          <p:cNvPr id="154641" name="Text Box 18"/>
          <p:cNvSpPr txBox="1">
            <a:spLocks noChangeArrowheads="1"/>
          </p:cNvSpPr>
          <p:nvPr/>
        </p:nvSpPr>
        <p:spPr bwMode="auto">
          <a:xfrm>
            <a:off x="1736725" y="52943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>
                <a:solidFill>
                  <a:srgbClr val="DD0705"/>
                </a:solidFill>
              </a:rPr>
              <a:t>I</a:t>
            </a:r>
            <a:endParaRPr lang="fr-FR"/>
          </a:p>
        </p:txBody>
      </p:sp>
      <p:sp>
        <p:nvSpPr>
          <p:cNvPr id="154642" name="Line 19"/>
          <p:cNvSpPr>
            <a:spLocks noChangeShapeType="1"/>
          </p:cNvSpPr>
          <p:nvPr/>
        </p:nvSpPr>
        <p:spPr bwMode="auto">
          <a:xfrm>
            <a:off x="6096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4643" name="Line 20"/>
          <p:cNvSpPr>
            <a:spLocks noChangeShapeType="1"/>
          </p:cNvSpPr>
          <p:nvPr/>
        </p:nvSpPr>
        <p:spPr bwMode="auto">
          <a:xfrm>
            <a:off x="1752600" y="5334000"/>
            <a:ext cx="228600" cy="0"/>
          </a:xfrm>
          <a:prstGeom prst="line">
            <a:avLst/>
          </a:prstGeom>
          <a:noFill/>
          <a:ln w="9525">
            <a:solidFill>
              <a:srgbClr val="DD0705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4644" name="Arc 21"/>
          <p:cNvSpPr>
            <a:spLocks/>
          </p:cNvSpPr>
          <p:nvPr/>
        </p:nvSpPr>
        <p:spPr bwMode="auto">
          <a:xfrm rot="-10505068">
            <a:off x="1600200" y="4953000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5604788 w 21600"/>
              <a:gd name="T3" fmla="*/ 60692834 h 21600"/>
              <a:gd name="T4" fmla="*/ 0 w 21600"/>
              <a:gd name="T5" fmla="*/ 6069283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4645" name="Text Box 22"/>
          <p:cNvSpPr txBox="1">
            <a:spLocks noChangeArrowheads="1"/>
          </p:cNvSpPr>
          <p:nvPr/>
        </p:nvSpPr>
        <p:spPr bwMode="auto">
          <a:xfrm>
            <a:off x="1373188" y="4999038"/>
            <a:ext cx="315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baseline="0">
                <a:latin typeface="Symbol" charset="2"/>
                <a:sym typeface="Symbol" charset="2"/>
              </a:rPr>
              <a:t></a:t>
            </a:r>
            <a:endParaRPr lang="fr-FR"/>
          </a:p>
        </p:txBody>
      </p:sp>
      <p:sp>
        <p:nvSpPr>
          <p:cNvPr id="154646" name="Text Box 23"/>
          <p:cNvSpPr txBox="1">
            <a:spLocks noChangeArrowheads="1"/>
          </p:cNvSpPr>
          <p:nvPr/>
        </p:nvSpPr>
        <p:spPr bwMode="auto">
          <a:xfrm>
            <a:off x="2286000" y="48006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S</a:t>
            </a:r>
            <a:endParaRPr lang="fr-FR"/>
          </a:p>
        </p:txBody>
      </p:sp>
      <p:sp>
        <p:nvSpPr>
          <p:cNvPr id="154647" name="Rectangle 25"/>
          <p:cNvSpPr>
            <a:spLocks noChangeArrowheads="1"/>
          </p:cNvSpPr>
          <p:nvPr/>
        </p:nvSpPr>
        <p:spPr bwMode="auto">
          <a:xfrm>
            <a:off x="4267200" y="5334000"/>
            <a:ext cx="44958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aseline="0"/>
              <a:t>with</a:t>
            </a:r>
          </a:p>
          <a:p>
            <a:r>
              <a:rPr lang="en-GB" sz="1200" baseline="0"/>
              <a:t>. W, acoustic power that pass through the area S</a:t>
            </a:r>
          </a:p>
          <a:p>
            <a:r>
              <a:rPr lang="en-GB" sz="1200" baseline="0"/>
              <a:t>. I, acoustic intensity of the source</a:t>
            </a:r>
          </a:p>
          <a:p>
            <a:r>
              <a:rPr lang="en-GB" sz="1200" baseline="0"/>
              <a:t>. </a:t>
            </a:r>
            <a:r>
              <a:rPr lang="en-GB" sz="1200" baseline="0">
                <a:latin typeface="Symbol" charset="2"/>
                <a:sym typeface="Symbol" charset="2"/>
              </a:rPr>
              <a:t></a:t>
            </a:r>
            <a:r>
              <a:rPr lang="en-GB" sz="1200" baseline="0"/>
              <a:t>, angle between the normal to S and the main direction of acoustic waves</a:t>
            </a:r>
          </a:p>
        </p:txBody>
      </p:sp>
      <p:pic>
        <p:nvPicPr>
          <p:cNvPr id="154648" name="Picture 26" descr="Imag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209800"/>
            <a:ext cx="18288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49" name="Picture 27" descr="Imag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419600"/>
            <a:ext cx="2438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858000" cy="1527175"/>
          </a:xfrm>
        </p:spPr>
        <p:txBody>
          <a:bodyPr/>
          <a:lstStyle/>
          <a:p>
            <a:pPr eaLnBrk="1" hangingPunct="1"/>
            <a:r>
              <a:rPr lang="en-GB" sz="2400" dirty="0"/>
              <a:t>Annexes</a:t>
            </a:r>
            <a:br>
              <a:rPr lang="en-GB" sz="2400" dirty="0"/>
            </a:br>
            <a:r>
              <a:rPr lang="en-US" sz="1600" dirty="0" err="1"/>
              <a:t>η</a:t>
            </a:r>
            <a:r>
              <a:rPr lang="en-US" sz="1600" dirty="0"/>
              <a:t> </a:t>
            </a:r>
            <a:r>
              <a:rPr lang="en-US" sz="1600" dirty="0" err="1"/>
              <a:t>επίδειξη</a:t>
            </a:r>
            <a:r>
              <a:rPr lang="en-US" sz="1600" dirty="0"/>
              <a:t> </a:t>
            </a:r>
            <a:r>
              <a:rPr lang="en-US" sz="1600" dirty="0" err="1"/>
              <a:t>του</a:t>
            </a:r>
            <a:r>
              <a:rPr lang="en-US" sz="1600" dirty="0"/>
              <a:t> </a:t>
            </a:r>
            <a:r>
              <a:rPr lang="en-US" sz="1600" dirty="0" err="1"/>
              <a:t>τύπου</a:t>
            </a:r>
            <a:r>
              <a:rPr lang="en-US" sz="1600" dirty="0"/>
              <a:t> </a:t>
            </a:r>
            <a:r>
              <a:rPr lang="en-US" sz="1600" dirty="0" err="1"/>
              <a:t>της</a:t>
            </a:r>
            <a:r>
              <a:rPr lang="en-US" sz="1600" dirty="0"/>
              <a:t> </a:t>
            </a:r>
            <a:r>
              <a:rPr lang="en-US" sz="1600" dirty="0" err="1"/>
              <a:t>διάδοσης</a:t>
            </a:r>
            <a:r>
              <a:rPr lang="en-US" sz="1600" dirty="0"/>
              <a:t> </a:t>
            </a:r>
            <a:r>
              <a:rPr lang="el-GR" sz="1600" dirty="0"/>
              <a:t>σε ελεύθερο πεδίο</a:t>
            </a:r>
            <a:endParaRPr lang="fr-FR" sz="16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1295400" y="1828800"/>
            <a:ext cx="5867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2- Acoustic intensity (en W/m</a:t>
            </a:r>
            <a:r>
              <a:rPr lang="en-GB" sz="1400" b="1" baseline="30000"/>
              <a:t>2</a:t>
            </a:r>
            <a:r>
              <a:rPr lang="en-GB" sz="1400" b="1" baseline="0"/>
              <a:t>)</a:t>
            </a:r>
          </a:p>
          <a:p>
            <a:endParaRPr lang="en-GB" sz="1200" baseline="0"/>
          </a:p>
        </p:txBody>
      </p:sp>
      <p:sp>
        <p:nvSpPr>
          <p:cNvPr id="156676" name="Rectangle 5"/>
          <p:cNvSpPr>
            <a:spLocks noChangeArrowheads="1"/>
          </p:cNvSpPr>
          <p:nvPr/>
        </p:nvSpPr>
        <p:spPr bwMode="auto">
          <a:xfrm>
            <a:off x="2133600" y="2438400"/>
            <a:ext cx="8382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77" name="Line 6"/>
          <p:cNvSpPr>
            <a:spLocks noChangeShapeType="1"/>
          </p:cNvSpPr>
          <p:nvPr/>
        </p:nvSpPr>
        <p:spPr bwMode="auto">
          <a:xfrm>
            <a:off x="0" y="44196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6678" name="Line 7"/>
          <p:cNvSpPr>
            <a:spLocks noChangeShapeType="1"/>
          </p:cNvSpPr>
          <p:nvPr/>
        </p:nvSpPr>
        <p:spPr bwMode="auto">
          <a:xfrm>
            <a:off x="2133600" y="2743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6679" name="Line 8"/>
          <p:cNvSpPr>
            <a:spLocks noChangeShapeType="1"/>
          </p:cNvSpPr>
          <p:nvPr/>
        </p:nvSpPr>
        <p:spPr bwMode="auto">
          <a:xfrm flipH="1">
            <a:off x="685800" y="2971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6680" name="Arc 9"/>
          <p:cNvSpPr>
            <a:spLocks/>
          </p:cNvSpPr>
          <p:nvPr/>
        </p:nvSpPr>
        <p:spPr bwMode="auto">
          <a:xfrm>
            <a:off x="609600" y="38862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81" name="Arc 10"/>
          <p:cNvSpPr>
            <a:spLocks/>
          </p:cNvSpPr>
          <p:nvPr/>
        </p:nvSpPr>
        <p:spPr bwMode="auto">
          <a:xfrm>
            <a:off x="762000" y="37338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82" name="Arc 11"/>
          <p:cNvSpPr>
            <a:spLocks/>
          </p:cNvSpPr>
          <p:nvPr/>
        </p:nvSpPr>
        <p:spPr bwMode="auto">
          <a:xfrm>
            <a:off x="990600" y="35052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83" name="Arc 12"/>
          <p:cNvSpPr>
            <a:spLocks/>
          </p:cNvSpPr>
          <p:nvPr/>
        </p:nvSpPr>
        <p:spPr bwMode="auto">
          <a:xfrm>
            <a:off x="1219200" y="3276600"/>
            <a:ext cx="457200" cy="533400"/>
          </a:xfrm>
          <a:custGeom>
            <a:avLst/>
            <a:gdLst>
              <a:gd name="T0" fmla="*/ 0 w 21600"/>
              <a:gd name="T1" fmla="*/ 0 h 21600"/>
              <a:gd name="T2" fmla="*/ 204838300 w 21600"/>
              <a:gd name="T3" fmla="*/ 325275642 h 21600"/>
              <a:gd name="T4" fmla="*/ 0 w 21600"/>
              <a:gd name="T5" fmla="*/ 32527564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84" name="Rectangle 13"/>
          <p:cNvSpPr>
            <a:spLocks noChangeArrowheads="1"/>
          </p:cNvSpPr>
          <p:nvPr/>
        </p:nvSpPr>
        <p:spPr bwMode="auto">
          <a:xfrm>
            <a:off x="609600" y="4191000"/>
            <a:ext cx="228600" cy="228600"/>
          </a:xfrm>
          <a:prstGeom prst="rect">
            <a:avLst/>
          </a:prstGeom>
          <a:solidFill>
            <a:srgbClr val="DD07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85" name="Line 14"/>
          <p:cNvSpPr>
            <a:spLocks noChangeShapeType="1"/>
          </p:cNvSpPr>
          <p:nvPr/>
        </p:nvSpPr>
        <p:spPr bwMode="auto">
          <a:xfrm flipV="1">
            <a:off x="1447800" y="2971800"/>
            <a:ext cx="685800" cy="533400"/>
          </a:xfrm>
          <a:prstGeom prst="line">
            <a:avLst/>
          </a:prstGeom>
          <a:noFill/>
          <a:ln w="9525">
            <a:solidFill>
              <a:srgbClr val="DD0705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6686" name="Text Box 15"/>
          <p:cNvSpPr txBox="1">
            <a:spLocks noChangeArrowheads="1"/>
          </p:cNvSpPr>
          <p:nvPr/>
        </p:nvSpPr>
        <p:spPr bwMode="auto">
          <a:xfrm>
            <a:off x="593725" y="26670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n</a:t>
            </a:r>
            <a:endParaRPr lang="fr-FR"/>
          </a:p>
        </p:txBody>
      </p:sp>
      <p:sp>
        <p:nvSpPr>
          <p:cNvPr id="156687" name="Text Box 16"/>
          <p:cNvSpPr txBox="1">
            <a:spLocks noChangeArrowheads="1"/>
          </p:cNvSpPr>
          <p:nvPr/>
        </p:nvSpPr>
        <p:spPr bwMode="auto">
          <a:xfrm>
            <a:off x="1660525" y="33131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>
                <a:solidFill>
                  <a:srgbClr val="DD0705"/>
                </a:solidFill>
              </a:rPr>
              <a:t>I</a:t>
            </a:r>
            <a:endParaRPr lang="fr-FR"/>
          </a:p>
        </p:txBody>
      </p:sp>
      <p:sp>
        <p:nvSpPr>
          <p:cNvPr id="156688" name="Line 17"/>
          <p:cNvSpPr>
            <a:spLocks noChangeShapeType="1"/>
          </p:cNvSpPr>
          <p:nvPr/>
        </p:nvSpPr>
        <p:spPr bwMode="auto">
          <a:xfrm>
            <a:off x="609600" y="27066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6689" name="Line 18"/>
          <p:cNvSpPr>
            <a:spLocks noChangeShapeType="1"/>
          </p:cNvSpPr>
          <p:nvPr/>
        </p:nvSpPr>
        <p:spPr bwMode="auto">
          <a:xfrm>
            <a:off x="1676400" y="3352800"/>
            <a:ext cx="228600" cy="0"/>
          </a:xfrm>
          <a:prstGeom prst="line">
            <a:avLst/>
          </a:prstGeom>
          <a:noFill/>
          <a:ln w="9525">
            <a:solidFill>
              <a:srgbClr val="DD0705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56690" name="Arc 19"/>
          <p:cNvSpPr>
            <a:spLocks/>
          </p:cNvSpPr>
          <p:nvPr/>
        </p:nvSpPr>
        <p:spPr bwMode="auto">
          <a:xfrm rot="-10505068">
            <a:off x="1524000" y="2971800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5604788 w 21600"/>
              <a:gd name="T3" fmla="*/ 60692834 h 21600"/>
              <a:gd name="T4" fmla="*/ 0 w 21600"/>
              <a:gd name="T5" fmla="*/ 6069283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91" name="Text Box 20"/>
          <p:cNvSpPr txBox="1">
            <a:spLocks noChangeArrowheads="1"/>
          </p:cNvSpPr>
          <p:nvPr/>
        </p:nvSpPr>
        <p:spPr bwMode="auto">
          <a:xfrm>
            <a:off x="1296988" y="3017838"/>
            <a:ext cx="315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baseline="0">
                <a:latin typeface="Symbol" charset="2"/>
                <a:sym typeface="Symbol" charset="2"/>
              </a:rPr>
              <a:t></a:t>
            </a:r>
            <a:endParaRPr lang="fr-FR"/>
          </a:p>
        </p:txBody>
      </p:sp>
      <p:sp>
        <p:nvSpPr>
          <p:cNvPr id="156692" name="Text Box 21"/>
          <p:cNvSpPr txBox="1">
            <a:spLocks noChangeArrowheads="1"/>
          </p:cNvSpPr>
          <p:nvPr/>
        </p:nvSpPr>
        <p:spPr bwMode="auto">
          <a:xfrm>
            <a:off x="2209800" y="2819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S</a:t>
            </a:r>
            <a:endParaRPr lang="fr-FR"/>
          </a:p>
        </p:txBody>
      </p:sp>
      <p:sp>
        <p:nvSpPr>
          <p:cNvPr id="156693" name="Rectangle 24"/>
          <p:cNvSpPr>
            <a:spLocks noChangeArrowheads="1"/>
          </p:cNvSpPr>
          <p:nvPr/>
        </p:nvSpPr>
        <p:spPr bwMode="auto">
          <a:xfrm>
            <a:off x="1295400" y="4648200"/>
            <a:ext cx="71628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aseline="0"/>
              <a:t>That is to say, acoustic intensity is defined as a vector : </a:t>
            </a:r>
          </a:p>
          <a:p>
            <a:r>
              <a:rPr lang="en-GB" sz="1200" baseline="0"/>
              <a:t>- it has a direction and a way (the ones of the acoustic waves)</a:t>
            </a:r>
          </a:p>
          <a:p>
            <a:pPr>
              <a:buFontTx/>
              <a:buChar char="-"/>
            </a:pPr>
            <a:r>
              <a:rPr lang="en-GB" sz="1200" baseline="0"/>
              <a:t> a value that represent the energy that propagates expressed in Watt/m</a:t>
            </a:r>
            <a:r>
              <a:rPr lang="en-GB" sz="1200" baseline="30000"/>
              <a:t>2</a:t>
            </a:r>
          </a:p>
          <a:p>
            <a:pPr>
              <a:buFontTx/>
              <a:buChar char="-"/>
            </a:pPr>
            <a:endParaRPr lang="en-GB" sz="1200" baseline="30000"/>
          </a:p>
          <a:p>
            <a:r>
              <a:rPr lang="en-GB" sz="1200" baseline="0"/>
              <a:t>If the wave hit perpendicularly the surface, cosinus value is 1 (maximum). So, the use of cosinus in this formula characterise the relative incidence between the surface ant the acoustic waves. </a:t>
            </a:r>
          </a:p>
        </p:txBody>
      </p:sp>
      <p:pic>
        <p:nvPicPr>
          <p:cNvPr id="156694" name="Picture 25" descr="Imag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514600"/>
            <a:ext cx="2438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95" name="Rectangle 27"/>
          <p:cNvSpPr>
            <a:spLocks noChangeArrowheads="1"/>
          </p:cNvSpPr>
          <p:nvPr/>
        </p:nvSpPr>
        <p:spPr bwMode="auto">
          <a:xfrm>
            <a:off x="4114800" y="3276600"/>
            <a:ext cx="44958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aseline="0"/>
              <a:t>with</a:t>
            </a:r>
          </a:p>
          <a:p>
            <a:r>
              <a:rPr lang="en-GB" sz="1200" baseline="0"/>
              <a:t>. W, acoustic power that pass thought the surface S</a:t>
            </a:r>
          </a:p>
          <a:p>
            <a:r>
              <a:rPr lang="en-GB" sz="1200" baseline="0"/>
              <a:t>. I, acoustic intensity of the source</a:t>
            </a:r>
          </a:p>
          <a:p>
            <a:r>
              <a:rPr lang="en-GB" sz="1200" baseline="0"/>
              <a:t>. </a:t>
            </a:r>
            <a:r>
              <a:rPr lang="en-GB" sz="1200" baseline="0">
                <a:latin typeface="Symbol" charset="2"/>
                <a:sym typeface="Symbol" charset="2"/>
              </a:rPr>
              <a:t></a:t>
            </a:r>
            <a:r>
              <a:rPr lang="en-GB" sz="1200" baseline="0"/>
              <a:t>, angle between the normal to S and the main direction of acoustic waves</a:t>
            </a:r>
            <a:endParaRPr lang="fr-FR" sz="1200" baseline="0"/>
          </a:p>
        </p:txBody>
      </p: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858000" cy="1527175"/>
          </a:xfrm>
        </p:spPr>
        <p:txBody>
          <a:bodyPr/>
          <a:lstStyle/>
          <a:p>
            <a:pPr eaLnBrk="1" hangingPunct="1"/>
            <a:r>
              <a:rPr lang="en-GB" sz="2400" dirty="0"/>
              <a:t>Annexes</a:t>
            </a:r>
            <a:br>
              <a:rPr lang="en-GB" sz="2400" dirty="0"/>
            </a:br>
            <a:r>
              <a:rPr lang="en-US" sz="1600" dirty="0" err="1"/>
              <a:t>η</a:t>
            </a:r>
            <a:r>
              <a:rPr lang="en-US" sz="1600" dirty="0"/>
              <a:t> </a:t>
            </a:r>
            <a:r>
              <a:rPr lang="en-US" sz="1600" dirty="0" err="1"/>
              <a:t>επίδειξη</a:t>
            </a:r>
            <a:r>
              <a:rPr lang="en-US" sz="1600" dirty="0"/>
              <a:t> </a:t>
            </a:r>
            <a:r>
              <a:rPr lang="en-US" sz="1600" dirty="0" err="1"/>
              <a:t>του</a:t>
            </a:r>
            <a:r>
              <a:rPr lang="en-US" sz="1600" dirty="0"/>
              <a:t> </a:t>
            </a:r>
            <a:r>
              <a:rPr lang="en-US" sz="1600" dirty="0" err="1"/>
              <a:t>τύπου</a:t>
            </a:r>
            <a:r>
              <a:rPr lang="en-US" sz="1600" dirty="0"/>
              <a:t> </a:t>
            </a:r>
            <a:r>
              <a:rPr lang="en-US" sz="1600" dirty="0" err="1"/>
              <a:t>της</a:t>
            </a:r>
            <a:r>
              <a:rPr lang="en-US" sz="1600" dirty="0"/>
              <a:t> </a:t>
            </a:r>
            <a:r>
              <a:rPr lang="en-US" sz="1600" dirty="0" err="1"/>
              <a:t>διάδοσης</a:t>
            </a:r>
            <a:r>
              <a:rPr lang="en-US" sz="1600" dirty="0"/>
              <a:t> </a:t>
            </a:r>
            <a:r>
              <a:rPr lang="el-GR" sz="1600" dirty="0"/>
              <a:t>σε ελεύθερο πεδίο</a:t>
            </a:r>
            <a:endParaRPr lang="fr-FR" sz="16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58723" name="Rectangle 4"/>
          <p:cNvSpPr>
            <a:spLocks noChangeArrowheads="1"/>
          </p:cNvSpPr>
          <p:nvPr/>
        </p:nvSpPr>
        <p:spPr bwMode="auto">
          <a:xfrm>
            <a:off x="1295400" y="1752600"/>
            <a:ext cx="39878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baseline="0"/>
              <a:t>3- Level of acoustic intensity (in dB or dB(A))</a:t>
            </a:r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r>
              <a:rPr lang="en-GB" sz="1200" baseline="0"/>
              <a:t>with</a:t>
            </a:r>
          </a:p>
          <a:p>
            <a:r>
              <a:rPr lang="en-GB" sz="1200" baseline="0"/>
              <a:t>. I, acoustic intensity of the source</a:t>
            </a:r>
          </a:p>
          <a:p>
            <a:r>
              <a:rPr lang="en-GB" sz="1200" baseline="0"/>
              <a:t>. I</a:t>
            </a:r>
            <a:r>
              <a:rPr lang="en-GB" sz="1200"/>
              <a:t>0, </a:t>
            </a:r>
            <a:r>
              <a:rPr lang="en-GB" sz="1200" baseline="0"/>
              <a:t>referential acoustic intensity = 10</a:t>
            </a:r>
            <a:r>
              <a:rPr lang="en-GB" sz="1200" baseline="30000"/>
              <a:t>-12</a:t>
            </a:r>
            <a:r>
              <a:rPr lang="en-GB" sz="1200" baseline="0"/>
              <a:t> watts</a:t>
            </a:r>
          </a:p>
          <a:p>
            <a:endParaRPr lang="en-GB" sz="1200" baseline="0"/>
          </a:p>
        </p:txBody>
      </p:sp>
      <p:sp>
        <p:nvSpPr>
          <p:cNvPr id="158724" name="Text Box 6"/>
          <p:cNvSpPr txBox="1">
            <a:spLocks noChangeArrowheads="1"/>
          </p:cNvSpPr>
          <p:nvPr/>
        </p:nvSpPr>
        <p:spPr bwMode="auto">
          <a:xfrm>
            <a:off x="1355725" y="3768725"/>
            <a:ext cx="748347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aseline="0"/>
              <a:t>BE careful to vocabulary !  You should not make the confusion between </a:t>
            </a:r>
          </a:p>
          <a:p>
            <a:r>
              <a:rPr lang="en-GB" sz="1200" baseline="0"/>
              <a:t>. Acoustic power (</a:t>
            </a:r>
            <a:r>
              <a:rPr lang="en-GB" sz="1200" b="1" baseline="0"/>
              <a:t>W</a:t>
            </a:r>
            <a:r>
              <a:rPr lang="en-GB" sz="1200" baseline="0"/>
              <a:t>, en watts) and the level of acoustic power (</a:t>
            </a:r>
            <a:r>
              <a:rPr lang="en-GB" sz="1200" b="1" baseline="0"/>
              <a:t>Lw</a:t>
            </a:r>
            <a:r>
              <a:rPr lang="en-GB" sz="1200" baseline="0"/>
              <a:t>, in dB)</a:t>
            </a:r>
          </a:p>
          <a:p>
            <a:r>
              <a:rPr lang="en-GB" sz="1200" baseline="0"/>
              <a:t>. Acoustic pressure (</a:t>
            </a:r>
            <a:r>
              <a:rPr lang="en-GB" sz="1200" b="1" baseline="0"/>
              <a:t>P</a:t>
            </a:r>
            <a:r>
              <a:rPr lang="en-GB" sz="1200" baseline="0"/>
              <a:t>, en Pascal) and the sound pressure level  (</a:t>
            </a:r>
            <a:r>
              <a:rPr lang="en-GB" sz="1200" b="1" baseline="0"/>
              <a:t>SPL or Lp</a:t>
            </a:r>
            <a:r>
              <a:rPr lang="en-GB" sz="1200" baseline="0"/>
              <a:t>, in dB)</a:t>
            </a:r>
          </a:p>
          <a:p>
            <a:r>
              <a:rPr lang="en-GB" sz="1200" baseline="0"/>
              <a:t>. Acoustic intensity (</a:t>
            </a:r>
            <a:r>
              <a:rPr lang="en-GB" sz="1200" b="1" baseline="0"/>
              <a:t>I</a:t>
            </a:r>
            <a:r>
              <a:rPr lang="en-GB" sz="1200" baseline="0"/>
              <a:t>, en W/m</a:t>
            </a:r>
            <a:r>
              <a:rPr lang="en-GB" sz="1200" baseline="30000"/>
              <a:t>2</a:t>
            </a:r>
            <a:r>
              <a:rPr lang="en-GB" sz="1200" baseline="0"/>
              <a:t>) and the level of acoustic intensity(</a:t>
            </a:r>
            <a:r>
              <a:rPr lang="en-GB" sz="1200" b="1" baseline="0"/>
              <a:t>L</a:t>
            </a:r>
            <a:r>
              <a:rPr lang="en-GB" sz="1200" b="1"/>
              <a:t>I</a:t>
            </a:r>
            <a:r>
              <a:rPr lang="en-GB" sz="1200"/>
              <a:t>,</a:t>
            </a:r>
            <a:r>
              <a:rPr lang="en-GB" sz="1200" baseline="0"/>
              <a:t> en dB)</a:t>
            </a:r>
          </a:p>
          <a:p>
            <a:endParaRPr lang="en-GB" sz="1200" baseline="0"/>
          </a:p>
          <a:p>
            <a:r>
              <a:rPr lang="en-GB" sz="1200" baseline="0"/>
              <a:t>What we hear, or what we measure, it’s the sound pressure level (SPL) express </a:t>
            </a:r>
            <a:r>
              <a:rPr lang="en-GB" sz="1200" b="1" baseline="0"/>
              <a:t>in dB or in decibel A [dB(A)]</a:t>
            </a:r>
          </a:p>
          <a:p>
            <a:endParaRPr lang="en-GB" sz="1200" baseline="0"/>
          </a:p>
          <a:p>
            <a:r>
              <a:rPr lang="en-GB" sz="1200" baseline="0"/>
              <a:t>So all acoustic problems aims to link the Sound Pressure level (SPLor Lp) with the acoustic power (Lw) of the source using the acoustic intensity (LI) as an help for calculation. </a:t>
            </a:r>
          </a:p>
          <a:p>
            <a:endParaRPr lang="en-GB" sz="1400" baseline="0"/>
          </a:p>
        </p:txBody>
      </p:sp>
      <p:pic>
        <p:nvPicPr>
          <p:cNvPr id="158725" name="Picture 7" descr="Imag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286000"/>
            <a:ext cx="1600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7" name="Rectangle 10"/>
          <p:cNvSpPr>
            <a:spLocks noChangeArrowheads="1"/>
          </p:cNvSpPr>
          <p:nvPr/>
        </p:nvSpPr>
        <p:spPr bwMode="auto">
          <a:xfrm>
            <a:off x="9204325" y="577532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858000" cy="1527175"/>
          </a:xfrm>
        </p:spPr>
        <p:txBody>
          <a:bodyPr/>
          <a:lstStyle/>
          <a:p>
            <a:pPr eaLnBrk="1" hangingPunct="1"/>
            <a:r>
              <a:rPr lang="en-GB" sz="2400" dirty="0"/>
              <a:t>Annexes</a:t>
            </a:r>
            <a:br>
              <a:rPr lang="en-GB" sz="2400" dirty="0"/>
            </a:br>
            <a:r>
              <a:rPr lang="en-US" sz="1600" dirty="0" err="1"/>
              <a:t>η</a:t>
            </a:r>
            <a:r>
              <a:rPr lang="en-US" sz="1600" dirty="0"/>
              <a:t> </a:t>
            </a:r>
            <a:r>
              <a:rPr lang="en-US" sz="1600" dirty="0" err="1"/>
              <a:t>επίδειξη</a:t>
            </a:r>
            <a:r>
              <a:rPr lang="en-US" sz="1600" dirty="0"/>
              <a:t> </a:t>
            </a:r>
            <a:r>
              <a:rPr lang="en-US" sz="1600" dirty="0" err="1"/>
              <a:t>του</a:t>
            </a:r>
            <a:r>
              <a:rPr lang="en-US" sz="1600" dirty="0"/>
              <a:t> </a:t>
            </a:r>
            <a:r>
              <a:rPr lang="en-US" sz="1600" dirty="0" err="1"/>
              <a:t>τύπου</a:t>
            </a:r>
            <a:r>
              <a:rPr lang="en-US" sz="1600" dirty="0"/>
              <a:t> </a:t>
            </a:r>
            <a:r>
              <a:rPr lang="en-US" sz="1600" dirty="0" err="1"/>
              <a:t>της</a:t>
            </a:r>
            <a:r>
              <a:rPr lang="en-US" sz="1600" dirty="0"/>
              <a:t> </a:t>
            </a:r>
            <a:r>
              <a:rPr lang="en-US" sz="1600" dirty="0" err="1"/>
              <a:t>διάδοσης</a:t>
            </a:r>
            <a:r>
              <a:rPr lang="en-US" sz="1600" dirty="0"/>
              <a:t> </a:t>
            </a:r>
            <a:r>
              <a:rPr lang="el-GR" sz="1600" dirty="0"/>
              <a:t>σε ελεύθερο πεδίο</a:t>
            </a:r>
            <a:endParaRPr lang="fr-FR" sz="16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1339850" y="1752600"/>
            <a:ext cx="7600950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baseline="0"/>
              <a:t>1- link between L</a:t>
            </a:r>
            <a:r>
              <a:rPr lang="en-GB" sz="1400" b="1"/>
              <a:t>I</a:t>
            </a:r>
            <a:r>
              <a:rPr lang="en-GB" sz="1400" b="1" baseline="0"/>
              <a:t>, Lp et Lw</a:t>
            </a:r>
          </a:p>
          <a:p>
            <a:endParaRPr lang="en-GB" sz="1200" baseline="0"/>
          </a:p>
          <a:p>
            <a:r>
              <a:rPr lang="en-GB" sz="1200" baseline="0"/>
              <a:t>We can show that for a plan wave, we have </a:t>
            </a:r>
          </a:p>
          <a:p>
            <a:endParaRPr lang="en-GB" sz="1200" baseline="0"/>
          </a:p>
          <a:p>
            <a:endParaRPr lang="en-GB" sz="1200" baseline="0"/>
          </a:p>
          <a:p>
            <a:r>
              <a:rPr lang="en-GB" sz="1200" baseline="0"/>
              <a:t>with</a:t>
            </a:r>
          </a:p>
          <a:p>
            <a:r>
              <a:rPr lang="en-GB" sz="1200" baseline="0"/>
              <a:t>. P</a:t>
            </a:r>
            <a:r>
              <a:rPr lang="en-GB" sz="1200" baseline="30000"/>
              <a:t>2</a:t>
            </a:r>
            <a:r>
              <a:rPr lang="en-GB" sz="1200" baseline="0"/>
              <a:t>, efficient acoustic in Pascal</a:t>
            </a:r>
          </a:p>
          <a:p>
            <a:r>
              <a:rPr lang="en-GB" sz="1200" baseline="0"/>
              <a:t>. </a:t>
            </a:r>
            <a:r>
              <a:rPr lang="en-GB" sz="1200" baseline="0">
                <a:latin typeface="Symbol" charset="2"/>
                <a:sym typeface="Symbol" charset="2"/>
              </a:rPr>
              <a:t></a:t>
            </a:r>
            <a:r>
              <a:rPr lang="en-GB" sz="1200" baseline="0"/>
              <a:t>, density of air  = 1,16Kg/m3</a:t>
            </a:r>
          </a:p>
          <a:p>
            <a:r>
              <a:rPr lang="en-GB" sz="1200" baseline="0"/>
              <a:t>. c, speed of sound = 342m/s</a:t>
            </a:r>
          </a:p>
          <a:p>
            <a:endParaRPr lang="en-GB" sz="1200" baseline="0"/>
          </a:p>
          <a:p>
            <a:r>
              <a:rPr lang="en-GB" sz="1200" baseline="0"/>
              <a:t>If we form the following ratio (I/I0) et P</a:t>
            </a:r>
            <a:r>
              <a:rPr lang="en-GB" sz="1200" baseline="30000"/>
              <a:t>2</a:t>
            </a:r>
            <a:r>
              <a:rPr lang="en-GB" sz="1200" baseline="0"/>
              <a:t>/P</a:t>
            </a:r>
            <a:r>
              <a:rPr lang="en-GB" sz="1200"/>
              <a:t>0</a:t>
            </a:r>
            <a:r>
              <a:rPr lang="en-GB" sz="1200" baseline="30000"/>
              <a:t>2</a:t>
            </a:r>
            <a:r>
              <a:rPr lang="en-GB" sz="1200" baseline="0"/>
              <a:t>, we show the equality  :</a:t>
            </a:r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endParaRPr lang="en-GB" sz="1200" baseline="0"/>
          </a:p>
          <a:p>
            <a:r>
              <a:rPr lang="en-GB" sz="1200" baseline="0"/>
              <a:t>And then, il we take the 10log of each part of the equality, we demonstrated  that for a plane wave, we have : </a:t>
            </a:r>
          </a:p>
          <a:p>
            <a:endParaRPr lang="en-GB" sz="1200" baseline="0"/>
          </a:p>
          <a:p>
            <a:r>
              <a:rPr lang="en-GB" sz="1400" b="1" baseline="0"/>
              <a:t>				L</a:t>
            </a:r>
            <a:r>
              <a:rPr lang="en-GB" sz="1400" b="1"/>
              <a:t>I </a:t>
            </a:r>
            <a:r>
              <a:rPr lang="en-GB" sz="1400" b="1" baseline="0"/>
              <a:t>= Lp</a:t>
            </a:r>
          </a:p>
          <a:p>
            <a:endParaRPr lang="en-GB" sz="1200" baseline="0"/>
          </a:p>
        </p:txBody>
      </p:sp>
      <p:pic>
        <p:nvPicPr>
          <p:cNvPr id="160773" name="Picture 7" descr="Imag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905000"/>
            <a:ext cx="9906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4" name="Picture 8" descr="Imag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3886200"/>
            <a:ext cx="2895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858000" cy="1527175"/>
          </a:xfrm>
        </p:spPr>
        <p:txBody>
          <a:bodyPr/>
          <a:lstStyle/>
          <a:p>
            <a:pPr eaLnBrk="1" hangingPunct="1"/>
            <a:r>
              <a:rPr lang="en-GB" sz="2400" dirty="0"/>
              <a:t>Annexes</a:t>
            </a:r>
            <a:br>
              <a:rPr lang="en-GB" sz="2400" dirty="0"/>
            </a:br>
            <a:r>
              <a:rPr lang="en-US" sz="1600" dirty="0" err="1"/>
              <a:t>η</a:t>
            </a:r>
            <a:r>
              <a:rPr lang="en-US" sz="1600" dirty="0"/>
              <a:t> </a:t>
            </a:r>
            <a:r>
              <a:rPr lang="en-US" sz="1600" dirty="0" err="1"/>
              <a:t>επίδειξη</a:t>
            </a:r>
            <a:r>
              <a:rPr lang="en-US" sz="1600" dirty="0"/>
              <a:t> </a:t>
            </a:r>
            <a:r>
              <a:rPr lang="en-US" sz="1600" dirty="0" err="1"/>
              <a:t>του</a:t>
            </a:r>
            <a:r>
              <a:rPr lang="en-US" sz="1600" dirty="0"/>
              <a:t> </a:t>
            </a:r>
            <a:r>
              <a:rPr lang="en-US" sz="1600" dirty="0" err="1"/>
              <a:t>τύπου</a:t>
            </a:r>
            <a:r>
              <a:rPr lang="en-US" sz="1600" dirty="0"/>
              <a:t> </a:t>
            </a:r>
            <a:r>
              <a:rPr lang="en-US" sz="1600" dirty="0" err="1"/>
              <a:t>της</a:t>
            </a:r>
            <a:r>
              <a:rPr lang="en-US" sz="1600" dirty="0"/>
              <a:t> </a:t>
            </a:r>
            <a:r>
              <a:rPr lang="en-US" sz="1600" dirty="0" err="1"/>
              <a:t>διάδοσης</a:t>
            </a:r>
            <a:r>
              <a:rPr lang="en-US" sz="1600" dirty="0"/>
              <a:t> </a:t>
            </a:r>
            <a:r>
              <a:rPr lang="el-GR" sz="1600" dirty="0"/>
              <a:t>σε ελεύθερο πεδίο</a:t>
            </a:r>
            <a:endParaRPr lang="fr-FR" sz="16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1339850" y="1752600"/>
            <a:ext cx="76517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2- omnidirectionnal source in a free field </a:t>
            </a:r>
          </a:p>
          <a:p>
            <a:endParaRPr lang="en-GB" sz="1400" b="1" baseline="0"/>
          </a:p>
          <a:p>
            <a:r>
              <a:rPr lang="en-GB" sz="1200" baseline="0"/>
              <a:t>We imagine an omnidirectionnal source that emits acoustic power W equal at the one which pass trough a sphere with radius d</a:t>
            </a:r>
          </a:p>
        </p:txBody>
      </p:sp>
      <p:sp>
        <p:nvSpPr>
          <p:cNvPr id="162821" name="Oval 5"/>
          <p:cNvSpPr>
            <a:spLocks noChangeArrowheads="1"/>
          </p:cNvSpPr>
          <p:nvPr/>
        </p:nvSpPr>
        <p:spPr bwMode="auto">
          <a:xfrm>
            <a:off x="1752600" y="2819400"/>
            <a:ext cx="1676400" cy="1600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2822" name="Line 6"/>
          <p:cNvSpPr>
            <a:spLocks noChangeShapeType="1"/>
          </p:cNvSpPr>
          <p:nvPr/>
        </p:nvSpPr>
        <p:spPr bwMode="auto">
          <a:xfrm>
            <a:off x="1371600" y="36576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2823" name="Line 7"/>
          <p:cNvSpPr>
            <a:spLocks noChangeShapeType="1"/>
          </p:cNvSpPr>
          <p:nvPr/>
        </p:nvSpPr>
        <p:spPr bwMode="auto">
          <a:xfrm>
            <a:off x="2590800" y="27432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2286000" y="3429000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baseline="0"/>
              <a:t>O</a:t>
            </a:r>
            <a:endParaRPr lang="fr-FR"/>
          </a:p>
        </p:txBody>
      </p:sp>
      <p:sp>
        <p:nvSpPr>
          <p:cNvPr id="162825" name="Line 9"/>
          <p:cNvSpPr>
            <a:spLocks noChangeShapeType="1"/>
          </p:cNvSpPr>
          <p:nvPr/>
        </p:nvSpPr>
        <p:spPr bwMode="auto">
          <a:xfrm>
            <a:off x="3429000" y="36576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3641725" y="32369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I</a:t>
            </a:r>
            <a:endParaRPr lang="fr-FR"/>
          </a:p>
        </p:txBody>
      </p:sp>
      <p:sp>
        <p:nvSpPr>
          <p:cNvPr id="162827" name="Line 11"/>
          <p:cNvSpPr>
            <a:spLocks noChangeShapeType="1"/>
          </p:cNvSpPr>
          <p:nvPr/>
        </p:nvSpPr>
        <p:spPr bwMode="auto">
          <a:xfrm>
            <a:off x="36576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62828" name="Text Box 12"/>
          <p:cNvSpPr txBox="1">
            <a:spLocks noChangeArrowheads="1"/>
          </p:cNvSpPr>
          <p:nvPr/>
        </p:nvSpPr>
        <p:spPr bwMode="auto">
          <a:xfrm>
            <a:off x="2819400" y="3429000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baseline="0"/>
              <a:t>d</a:t>
            </a:r>
            <a:endParaRPr lang="fr-FR"/>
          </a:p>
        </p:txBody>
      </p:sp>
      <p:sp>
        <p:nvSpPr>
          <p:cNvPr id="162829" name="Rectangle 14"/>
          <p:cNvSpPr>
            <a:spLocks noChangeArrowheads="1"/>
          </p:cNvSpPr>
          <p:nvPr/>
        </p:nvSpPr>
        <p:spPr bwMode="auto">
          <a:xfrm>
            <a:off x="4800600" y="2895600"/>
            <a:ext cx="365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aseline="0"/>
              <a:t>By definition, acoustic power is :</a:t>
            </a:r>
          </a:p>
        </p:txBody>
      </p:sp>
      <p:pic>
        <p:nvPicPr>
          <p:cNvPr id="162830" name="Picture 16" descr="Imag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429000"/>
            <a:ext cx="1524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858000" cy="1527175"/>
          </a:xfrm>
        </p:spPr>
        <p:txBody>
          <a:bodyPr/>
          <a:lstStyle/>
          <a:p>
            <a:pPr eaLnBrk="1" hangingPunct="1"/>
            <a:r>
              <a:rPr lang="en-GB" sz="2400" dirty="0"/>
              <a:t>Annexes</a:t>
            </a:r>
            <a:br>
              <a:rPr lang="en-GB" sz="2400" dirty="0"/>
            </a:br>
            <a:r>
              <a:rPr lang="en-US" sz="1600" dirty="0" err="1"/>
              <a:t>η</a:t>
            </a:r>
            <a:r>
              <a:rPr lang="en-US" sz="1600" dirty="0"/>
              <a:t> </a:t>
            </a:r>
            <a:r>
              <a:rPr lang="en-US" sz="1600" dirty="0" err="1"/>
              <a:t>επίδειξη</a:t>
            </a:r>
            <a:r>
              <a:rPr lang="en-US" sz="1600" dirty="0"/>
              <a:t> </a:t>
            </a:r>
            <a:r>
              <a:rPr lang="en-US" sz="1600" dirty="0" err="1"/>
              <a:t>του</a:t>
            </a:r>
            <a:r>
              <a:rPr lang="en-US" sz="1600" dirty="0"/>
              <a:t> </a:t>
            </a:r>
            <a:r>
              <a:rPr lang="en-US" sz="1600" dirty="0" err="1"/>
              <a:t>τύπου</a:t>
            </a:r>
            <a:r>
              <a:rPr lang="en-US" sz="1600" dirty="0"/>
              <a:t> </a:t>
            </a:r>
            <a:r>
              <a:rPr lang="en-US" sz="1600" dirty="0" err="1"/>
              <a:t>της</a:t>
            </a:r>
            <a:r>
              <a:rPr lang="en-US" sz="1600" dirty="0"/>
              <a:t> </a:t>
            </a:r>
            <a:r>
              <a:rPr lang="en-US" sz="1600" dirty="0" err="1"/>
              <a:t>διάδοσης</a:t>
            </a:r>
            <a:r>
              <a:rPr lang="en-US" sz="1600" dirty="0"/>
              <a:t> </a:t>
            </a:r>
            <a:r>
              <a:rPr lang="el-GR" sz="1600" dirty="0"/>
              <a:t>σε ελεύθερο πεδίο</a:t>
            </a:r>
            <a:endParaRPr lang="fr-FR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11741</TotalTime>
  <Words>2882</Words>
  <Application>Microsoft Macintosh PowerPoint</Application>
  <PresentationFormat>Affichage à l'écran (4:3)</PresentationFormat>
  <Paragraphs>534</Paragraphs>
  <Slides>101</Slides>
  <Notes>82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101</vt:i4>
      </vt:variant>
    </vt:vector>
  </HeadingPairs>
  <TitlesOfParts>
    <vt:vector size="110" baseType="lpstr">
      <vt:lpstr>Arial</vt:lpstr>
      <vt:lpstr>Courier</vt:lpstr>
      <vt:lpstr>Helvetica</vt:lpstr>
      <vt:lpstr>Symbol</vt:lpstr>
      <vt:lpstr>Times</vt:lpstr>
      <vt:lpstr>Times New Roman</vt:lpstr>
      <vt:lpstr>Wingdings</vt:lpstr>
      <vt:lpstr>Echo</vt:lpstr>
      <vt:lpstr>Équation</vt:lpstr>
      <vt:lpstr>Θόρυβος και αστικές μορφές 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Στρατηγικές</vt:lpstr>
      <vt:lpstr>Θόρυβος και αστικές μορφές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Επεξεργασία θορύβου σε ελεύθερο πεδίο</vt:lpstr>
      <vt:lpstr>Επεξεργασία θορύβου σε ελεύθερο πεδίο</vt:lpstr>
      <vt:lpstr>Présentation PowerPoint</vt:lpstr>
      <vt:lpstr>Présentation PowerPoint</vt:lpstr>
      <vt:lpstr>Επεξεργασία θορύβου σε ελεύθερο πεδίο</vt:lpstr>
      <vt:lpstr>Επεξεργασία θορύβου σε ελεύθερο πεδίο</vt:lpstr>
      <vt:lpstr>Επεξεργασία θορύβου σε ελεύθερο πεδίο</vt:lpstr>
      <vt:lpstr>Επεξεργασία θορύβου σε ελεύθερο πεδίο</vt:lpstr>
      <vt:lpstr>Επεξεργασία θορύβου σε ελεύθερο πεδίο</vt:lpstr>
      <vt:lpstr>Présentation PowerPoint</vt:lpstr>
      <vt:lpstr>Présentation PowerPoint</vt:lpstr>
      <vt:lpstr>Présentation PowerPoint</vt:lpstr>
      <vt:lpstr>Présentation PowerPoint</vt:lpstr>
      <vt:lpstr>Επεξεργασία θορύβου σε ελεύθερο πεδίο</vt:lpstr>
      <vt:lpstr>Επεξεργασία θορύβου σε ελεύθερο πεδίο</vt:lpstr>
      <vt:lpstr>Présentation PowerPoint</vt:lpstr>
      <vt:lpstr>Επεξεργασία θορύβου σε ελεύθερο πεδίο</vt:lpstr>
      <vt:lpstr>Présentation PowerPoint</vt:lpstr>
      <vt:lpstr>Présentation PowerPoint</vt:lpstr>
      <vt:lpstr>Επεξεργασία θορύβου σε ελεύθερο πεδίο</vt:lpstr>
      <vt:lpstr>Επεξεργασία θορύβου σε ελεύθερο πεδίο</vt:lpstr>
      <vt:lpstr>Επεξεργασία θορύβου σε ελεύθερο πεδίο </vt:lpstr>
      <vt:lpstr>Επεξεργασία θορύβου σε ελεύθερο πεδίο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Επεξεργασία θορύβου σε ελεύθερο πεδίο</vt:lpstr>
      <vt:lpstr>Επεξεργασία θορύβου σε ελεύθερο πεδίο</vt:lpstr>
      <vt:lpstr>Επεξεργασία θορύβου σε ελεύθερο πεδίο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Επεξεργασία θορύβου σε ελεύθερο πεδίο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Noise treatment in free field</vt:lpstr>
      <vt:lpstr>Noise treatment in free field</vt:lpstr>
      <vt:lpstr>Noise treatment in free field</vt:lpstr>
      <vt:lpstr>Επεξεργασία θορύβου σε ελεύθερο πεδίο field</vt:lpstr>
      <vt:lpstr>Présentation PowerPoint</vt:lpstr>
      <vt:lpstr>Επεξεργασία θορύβου σε ελεύθερο πεδίο</vt:lpstr>
      <vt:lpstr>Noise treatment in free field</vt:lpstr>
      <vt:lpstr>Noise treatment in free field</vt:lpstr>
      <vt:lpstr>Présentation PowerPoint</vt:lpstr>
      <vt:lpstr>Présentation PowerPoint</vt:lpstr>
      <vt:lpstr>Présentation PowerPoint</vt:lpstr>
      <vt:lpstr>Présentation PowerPoint</vt:lpstr>
      <vt:lpstr>Eco quartier et Environnement sonore</vt:lpstr>
      <vt:lpstr>Présentation PowerPoint</vt:lpstr>
      <vt:lpstr>Présentation PowerPoint</vt:lpstr>
      <vt:lpstr>Présentation PowerPoint</vt:lpstr>
      <vt:lpstr>Présentation PowerPoint</vt:lpstr>
      <vt:lpstr>Annexes η επίδειξη του τύπου της διάδοσης σε ελεύθερο πεδίο</vt:lpstr>
      <vt:lpstr>Annexes η επίδειξη του τύπου της διάδοσης σε ελεύθερο πεδίο</vt:lpstr>
      <vt:lpstr>Annexes η επίδειξη του τύπου της διάδοσης σε ελεύθερο πεδίο</vt:lpstr>
      <vt:lpstr>Annexes η επίδειξη του τύπου της διάδοσης σε ελεύθερο πεδίο</vt:lpstr>
      <vt:lpstr>Annexes η επίδειξη του τύπου της διάδοσης σε ελεύθερο πεδίο</vt:lpstr>
      <vt:lpstr>Annexes η επίδειξη του τύπου της διάδοσης σε ελεύθερο πεδίο</vt:lpstr>
      <vt:lpstr>Annexes η επίδειξη του τύπου της διάδοσης σε ελεύθερο πεδίο</vt:lpstr>
      <vt:lpstr>Annexes η επίδειξη του τύπου της διάδοσης σε ελεύθερο πεδίο</vt:lpstr>
    </vt:vector>
  </TitlesOfParts>
  <Company>ETT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Sound Atmosphere in town Ακουστικές ατμόσφαιρα στην πολλή</dc:title>
  <dc:creator>APOLLON</dc:creator>
  <cp:lastModifiedBy>REMY NICOLAS-MICHEL-PHILIPPE</cp:lastModifiedBy>
  <cp:revision>228</cp:revision>
  <cp:lastPrinted>2009-11-11T09:08:08Z</cp:lastPrinted>
  <dcterms:created xsi:type="dcterms:W3CDTF">2009-11-11T08:25:31Z</dcterms:created>
  <dcterms:modified xsi:type="dcterms:W3CDTF">2022-03-15T22:00:00Z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